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c32c5442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c32c5442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c3bbbe146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c3bbbe146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c3bbbe146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c3bbbe146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c3bbbe146_2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c3bbbe146_2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c32c54427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c32c54427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d9f15e7e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d9f15e7e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9f15e7e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9f15e7e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This gate is a conditional gate that performs an X-gate on the second qubit (target), if the state of the first qubit (control) is |1&gt;.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d9f15e7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d9f15e7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235cbe8a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235cbe8a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32c54427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32c54427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32c5442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32c5442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32c54427_1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32c54427_1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235cbe8a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c235cbe8a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32c544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32c544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c32c5442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c32c5442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32c5442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c32c5442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1525" y="1776750"/>
            <a:ext cx="54612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Masters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81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- Ashkan - Elena - Esther -Eva - Lucy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level system: up and down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Spin is affected by magnetic field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Stern-gerlach experiment - measuring spin up or down -&gt; collapsing superposition state</a:t>
            </a:r>
            <a:endParaRPr sz="1800"/>
          </a:p>
        </p:txBody>
      </p:sp>
      <p:pic>
        <p:nvPicPr>
          <p:cNvPr descr="Experiment in Physics &gt; Appendix 5: Right Experiment, Wrong Theory: The  Stern-Gerlach Experiment (Stanford Encyclopedia of Philosophy)"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00" y="2980625"/>
            <a:ext cx="3845650" cy="19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700" y="3002662"/>
            <a:ext cx="252185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052550" y="335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Photon Polarization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713950" y="1375000"/>
            <a:ext cx="433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Light and matter consist of particles with  wavelike properties. Light is made up of particles called photons.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/>
              <a:t>Polarizer-a filter that lets certain light waves pass through </a:t>
            </a:r>
            <a:r>
              <a:rPr lang="en" sz="1800"/>
              <a:t>while waves with other polarizations cannot pass through.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/>
              <a:t>Photons go through the polarizer and measure state probability.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3"/>
          <p:cNvSpPr txBox="1"/>
          <p:nvPr/>
        </p:nvSpPr>
        <p:spPr>
          <a:xfrm>
            <a:off x="8178575" y="4702550"/>
            <a:ext cx="754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Esther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xyz-axis |"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813" y="335700"/>
            <a:ext cx="1550575" cy="16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5257850" y="2569663"/>
            <a:ext cx="3783300" cy="186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98" y="2569687"/>
            <a:ext cx="3783202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vs. Vertical Polarization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8263325" y="4702550"/>
            <a:ext cx="880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Esther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068900" y="1917450"/>
            <a:ext cx="983100" cy="10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3019194" y="1917450"/>
            <a:ext cx="983100" cy="10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2232450" y="2159200"/>
            <a:ext cx="606300" cy="4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V.S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24"/>
          <p:cNvCxnSpPr/>
          <p:nvPr/>
        </p:nvCxnSpPr>
        <p:spPr>
          <a:xfrm flipH="1">
            <a:off x="1559700" y="1933200"/>
            <a:ext cx="1500" cy="103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24" name="Google Shape;224;p24"/>
          <p:cNvCxnSpPr>
            <a:stCxn id="221" idx="6"/>
          </p:cNvCxnSpPr>
          <p:nvPr/>
        </p:nvCxnSpPr>
        <p:spPr>
          <a:xfrm rot="10800000">
            <a:off x="3019194" y="2445750"/>
            <a:ext cx="9831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5" name="Google Shape;225;p24"/>
          <p:cNvSpPr txBox="1"/>
          <p:nvPr/>
        </p:nvSpPr>
        <p:spPr>
          <a:xfrm>
            <a:off x="521400" y="3188050"/>
            <a:ext cx="20781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| v &gt; = vertically polarized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 degrees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471700" y="3188050"/>
            <a:ext cx="20781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| H&gt; = horizontally polarized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90 degrees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imothy Edberg Photo Tip: Polarizing Filters"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38" y="1589950"/>
            <a:ext cx="3972987" cy="264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Polarization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amplitude (wave measured from equilibrium) of the outgoing wave represents the probability of finding the wave in that state. 0 degrees polarizer measures if the wave is vertically polarized.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8178575" y="4702550"/>
            <a:ext cx="754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Esther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2001675" y="2276304"/>
            <a:ext cx="5384700" cy="24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olarization | Baumer"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675" y="2116625"/>
            <a:ext cx="5140658" cy="28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&amp; Qiskit </a:t>
            </a:r>
            <a:r>
              <a:rPr lang="en"/>
              <a:t>installation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installed Python and Qiskit on Anaconda-navigator, and on Thursday we are expected to have our first class on python.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Ashkan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States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050300" y="986250"/>
            <a:ext cx="7286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two qubits, we can take a tensor product to obtain a product state: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Qubits are prepared independently and thus are not uncorrelated.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7930500" y="4711500"/>
            <a:ext cx="121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Lucy and Eva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47" y="1410825"/>
            <a:ext cx="2879446" cy="10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800" y="3096650"/>
            <a:ext cx="47053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Entangled States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980400" y="969900"/>
            <a:ext cx="60609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qubits is nonzero but levels of entanglement can vary.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pure two-qubit states: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all c_j are equal, then the state is maximally entangled.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Qiskit, the CNOT gate is used to generate entanglement.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050" y="2280399"/>
            <a:ext cx="2330600" cy="23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325" y="1447622"/>
            <a:ext cx="2056175" cy="6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6690575" y="447000"/>
            <a:ext cx="2101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Bell States: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Prepared by putting the control qubit in an equal superposition and applying CNOT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4775" y="3337550"/>
            <a:ext cx="1764325" cy="16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 rotWithShape="1">
          <a:blip r:embed="rId6">
            <a:alphaModFix/>
          </a:blip>
          <a:srcRect b="24613" l="0" r="0" t="0"/>
          <a:stretch/>
        </p:blipFill>
        <p:spPr>
          <a:xfrm>
            <a:off x="332722" y="4100781"/>
            <a:ext cx="1194150" cy="74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725" y="3176825"/>
            <a:ext cx="119414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 txBox="1"/>
          <p:nvPr/>
        </p:nvSpPr>
        <p:spPr>
          <a:xfrm>
            <a:off x="1768475" y="4159000"/>
            <a:ext cx="1733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2nd qubit is control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1st one is target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1863988" y="3236475"/>
            <a:ext cx="1733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1st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qubit is control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2nd one is target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6" name="Google Shape;266;p28"/>
          <p:cNvCxnSpPr/>
          <p:nvPr/>
        </p:nvCxnSpPr>
        <p:spPr>
          <a:xfrm>
            <a:off x="6529200" y="-15150"/>
            <a:ext cx="20100" cy="5173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825325" y="58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Teleportation</a:t>
            </a: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1046350" y="520550"/>
            <a:ext cx="41574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Send quantum information from one place to another.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Problem: Cannot simply copy qubits like you can copy bits (No-Cloning Theorem)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Approach: Use entanglement via  a “third-party” and  measurement (strategically)</a:t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1403650" cy="1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625" y="3385475"/>
            <a:ext cx="6048150" cy="16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425" y="442400"/>
            <a:ext cx="1113375" cy="12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2150" y="310253"/>
            <a:ext cx="1113375" cy="148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849" y="1737725"/>
            <a:ext cx="1139245" cy="14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5925825" y="1735038"/>
            <a:ext cx="1587300" cy="1581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9"/>
          <p:cNvCxnSpPr/>
          <p:nvPr/>
        </p:nvCxnSpPr>
        <p:spPr>
          <a:xfrm flipH="1" rot="10800000">
            <a:off x="1565788" y="2571738"/>
            <a:ext cx="4197900" cy="5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05775" y="1156125"/>
            <a:ext cx="2498400" cy="3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Bit</a:t>
            </a:r>
            <a:r>
              <a:rPr lang="en"/>
              <a:t>: smallest unit of information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Information stored/processed as series of 0s and 1s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Binary strings: strings of bits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Can represent any information using string with at most eight bits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How all information is represented in computers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476" y="166877"/>
            <a:ext cx="5138927" cy="480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8421425" y="4670925"/>
            <a:ext cx="669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Qubits</a:t>
            </a:r>
            <a:r>
              <a:rPr lang="en"/>
              <a:t>: extension of the bit, used in quantum mechanics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Circuit diagram</a:t>
            </a:r>
            <a:r>
              <a:rPr lang="en"/>
              <a:t>: inputs on left, outputs on right, operations (“gates”) in middle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446" y="2246025"/>
            <a:ext cx="3691317" cy="21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8336400" y="4690850"/>
            <a:ext cx="669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System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959550"/>
            <a:ext cx="70389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binary number is a number expressed in the </a:t>
            </a:r>
            <a:r>
              <a:rPr lang="en" sz="1600"/>
              <a:t>base</a:t>
            </a:r>
            <a:r>
              <a:rPr lang="en" sz="1600"/>
              <a:t>-2 numeral system or binary numeral system, which uses only two symbols: “0” and “1”.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this system, the numbers are expressed as multiples of 2, 4, 8, 16 , etc. Instead of 10, 100, 1000,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used to represent more than just </a:t>
            </a:r>
            <a:r>
              <a:rPr lang="en" sz="1600"/>
              <a:t>numbers.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digit is referred to as a bit.</a:t>
            </a:r>
            <a:endParaRPr sz="16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975" y="2842775"/>
            <a:ext cx="5179649" cy="21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7698650" y="4712100"/>
            <a:ext cx="129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Ashkan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notation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969750"/>
            <a:ext cx="70389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Classical bits: 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only assign one of the values 0 or 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E.g.   C=0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Qubits: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have something more complex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state that gives the value 0 is called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|0&gt; and the state that gives the value 1 is called |1&gt;.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orthogonal vectors should be used. Orthogonal vectors have the property that: 1	) &lt;0|0&gt; 	 0  	2) &lt;0|1&gt; = 0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Unlike Classical bits that could be only assigned to a value of 0 or 1, qubits’ state is a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possibility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0 and 1. In other words not entirely in state |0&gt; and not entirely in state |1&gt;, which is called 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Superposition.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6" name="Google Shape;166;p17"/>
          <p:cNvSpPr/>
          <p:nvPr/>
        </p:nvSpPr>
        <p:spPr>
          <a:xfrm>
            <a:off x="3861450" y="3694850"/>
            <a:ext cx="308700" cy="1911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91250" y="4471525"/>
            <a:ext cx="1128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Ashkan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</a:t>
            </a:r>
            <a:r>
              <a:rPr lang="en">
                <a:solidFill>
                  <a:srgbClr val="FFFFFF"/>
                </a:solidFill>
              </a:rPr>
              <a:t>r</a:t>
            </a:r>
            <a:r>
              <a:rPr lang="en">
                <a:solidFill>
                  <a:srgbClr val="FFFFFF"/>
                </a:solidFill>
              </a:rPr>
              <a:t>ödinger’s Cat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150475"/>
            <a:ext cx="70389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Theoretical experiment proposed </a:t>
            </a:r>
            <a:r>
              <a:rPr lang="en">
                <a:solidFill>
                  <a:srgbClr val="FFFFFF"/>
                </a:solidFill>
              </a:rPr>
              <a:t>by Erwin S</a:t>
            </a:r>
            <a:r>
              <a:rPr lang="en">
                <a:solidFill>
                  <a:srgbClr val="FFFFFF"/>
                </a:solidFill>
              </a:rPr>
              <a:t>chr</a:t>
            </a:r>
            <a:r>
              <a:rPr lang="en">
                <a:solidFill>
                  <a:srgbClr val="FFFFFF"/>
                </a:solidFill>
              </a:rPr>
              <a:t>ödinger in 1935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Cat in steel box with Geiger counter, a poison vial, hammer, and radioactive substance</a:t>
            </a:r>
            <a:endParaRPr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Hammer released when Geiger detects radioactive substance decay (random time)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Until box is opened, cat’s state is unknown -- considered both alive and dead until certain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Can’t be sure  about a position without observing it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 sz="1300">
                <a:solidFill>
                  <a:srgbClr val="FFFFFF"/>
                </a:solidFill>
              </a:rPr>
              <a:t>Have to acknowledge all positions, even if there’s a small probability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925" y="1965325"/>
            <a:ext cx="2535351" cy="13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8263325" y="4702550"/>
            <a:ext cx="669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Superposition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Quantum states can be added together, or “superposed”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Qubits can be in a superposition of the basis st</a:t>
            </a:r>
            <a:r>
              <a:rPr lang="en" sz="1800">
                <a:solidFill>
                  <a:srgbClr val="FFFFFF"/>
                </a:solidFill>
              </a:rPr>
              <a:t>ate</a:t>
            </a:r>
            <a:r>
              <a:rPr lang="en" sz="1800">
                <a:solidFill>
                  <a:srgbClr val="FFFFFF"/>
                </a:solidFill>
              </a:rPr>
              <a:t>s </a:t>
            </a:r>
            <a:r>
              <a:rPr lang="en" sz="1800">
                <a:solidFill>
                  <a:srgbClr val="FFFFFF"/>
                </a:solidFill>
              </a:rPr>
              <a:t>❘0&gt; and </a:t>
            </a:r>
            <a:r>
              <a:rPr lang="en" sz="1800">
                <a:solidFill>
                  <a:srgbClr val="FFFFFF"/>
                </a:solidFill>
              </a:rPr>
              <a:t>❘1&gt;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413" y="2475306"/>
            <a:ext cx="4323176" cy="23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Bra-Ket Notation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❘ψ&gt; is a ket, used to represent a quantum state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&lt;φ❘ψ&gt; denotes the inner product of the vectors ❘ψ&gt; and ❘φ&gt;, which is a generalization of the dot product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2670575"/>
            <a:ext cx="3571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wave function can be interpreted as a probability distribution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the probability of a state by taking the square of the inner product 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𝑝(|𝑥⟩)=|⟨𝜓|𝑥⟩|</a:t>
            </a:r>
            <a:r>
              <a:rPr b="1" baseline="30000" lang="en" sz="2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30000" sz="2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