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unity.sw.siemens.com/s/article/what-is-the-fourier-transform" TargetMode="External"/><Relationship Id="rId3" Type="http://schemas.openxmlformats.org/officeDocument/2006/relationships/hyperlink" Target="https://qiskit.org/textbook/ch-algorithms/quantum-fourier-transform.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rilliant.org/wiki/roots-of-unity/"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d378dc1f9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d378dc1f9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d378dc1f9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d378dc1f9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d378dc1f9_1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d378dc1f9_1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d2fe542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d2fe542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d378dc1f9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d378dc1f9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d378dc1f9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d378dc1f9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example, we have applied an equal superposition to the first 2 qubits which are our control qubits while the last qubit is our target qubit. In order to see the effect of phase kickback, we initialize the target qubit in the 1-state. Then, we apply the controlled-U operation to both control qubits with the last qubit as their target. We see on the Bloch Sphere that the target qubit remains in the 1-state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CU1 is just a CONTROLLED rotation about Z or R_{phi} as Alex explained previously.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d378dc1f9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d378dc1f9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a:t>
            </a:r>
            <a:r>
              <a:rPr lang="en" u="sng">
                <a:solidFill>
                  <a:schemeClr val="hlink"/>
                </a:solidFill>
                <a:hlinkClick r:id="rId2"/>
              </a:rPr>
              <a:t>https://community.sw.siemens.com/s/article/what-is-the-fourier-transform</a:t>
            </a:r>
            <a:endParaRPr/>
          </a:p>
          <a:p>
            <a:pPr indent="0" lvl="0" marL="0" rtl="0" algn="l">
              <a:spcBef>
                <a:spcPts val="0"/>
              </a:spcBef>
              <a:spcAft>
                <a:spcPts val="0"/>
              </a:spcAft>
              <a:buNone/>
            </a:pPr>
            <a:r>
              <a:rPr lang="en"/>
              <a:t>GIF: </a:t>
            </a:r>
            <a:r>
              <a:rPr lang="en" u="sng">
                <a:solidFill>
                  <a:schemeClr val="hlink"/>
                </a:solidFill>
                <a:hlinkClick r:id="rId3"/>
              </a:rPr>
              <a:t>https://qiskit.org/textbook/ch-algorithms/quantum-fourier-transform.html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Fourier Transform is widely used in classical computing specifically in areas of signal processing</a:t>
            </a:r>
            <a:endParaRPr/>
          </a:p>
          <a:p>
            <a:pPr indent="-298450" lvl="0" marL="457200" rtl="0" algn="l">
              <a:spcBef>
                <a:spcPts val="0"/>
              </a:spcBef>
              <a:spcAft>
                <a:spcPts val="0"/>
              </a:spcAft>
              <a:buSzPts val="1100"/>
              <a:buChar char="-"/>
            </a:pPr>
            <a:r>
              <a:rPr lang="en"/>
              <a:t> Signals include things like sound, images and even scientific measurements)</a:t>
            </a:r>
            <a:endParaRPr/>
          </a:p>
          <a:p>
            <a:pPr indent="-298450" lvl="0" marL="457200" rtl="0" algn="l">
              <a:spcBef>
                <a:spcPts val="0"/>
              </a:spcBef>
              <a:spcAft>
                <a:spcPts val="0"/>
              </a:spcAft>
              <a:buSzPts val="1100"/>
              <a:buChar char="-"/>
            </a:pPr>
            <a:r>
              <a:rPr lang="en"/>
              <a:t>Signal processing is a field in engineering that tries to analyze these signals to improve transmission, storage, or detection.</a:t>
            </a:r>
            <a:endParaRPr/>
          </a:p>
          <a:p>
            <a:pPr indent="-298450" lvl="0" marL="457200" rtl="0" algn="l">
              <a:spcBef>
                <a:spcPts val="0"/>
              </a:spcBef>
              <a:spcAft>
                <a:spcPts val="0"/>
              </a:spcAft>
              <a:buSzPts val="1100"/>
              <a:buChar char="-"/>
            </a:pPr>
            <a:r>
              <a:rPr lang="en"/>
              <a:t>The whole concept behind FT is that if you are adding different waves together, you will obtain some resultant wave and with FT you can find out what the significant frequencies making up the resultant wave are, and these graphs are simpler to analyze.</a:t>
            </a:r>
            <a:endParaRPr/>
          </a:p>
          <a:p>
            <a:pPr indent="-298450" lvl="0" marL="457200" rtl="0" algn="l">
              <a:spcBef>
                <a:spcPts val="0"/>
              </a:spcBef>
              <a:spcAft>
                <a:spcPts val="0"/>
              </a:spcAft>
              <a:buSzPts val="1100"/>
              <a:buChar char="-"/>
            </a:pPr>
            <a:r>
              <a:rPr lang="en"/>
              <a:t>IDEA: You are going from this time-domain or perspective into a frequency perspective</a:t>
            </a:r>
            <a:endParaRPr/>
          </a:p>
          <a:p>
            <a:pPr indent="0" lvl="0" marL="0" rtl="0" algn="l">
              <a:spcBef>
                <a:spcPts val="0"/>
              </a:spcBef>
              <a:spcAft>
                <a:spcPts val="0"/>
              </a:spcAft>
              <a:buNone/>
            </a:pPr>
            <a:r>
              <a:rPr lang="en"/>
              <a:t>The Quantum Version is the same idea except now, we are dealing with quantum states!!</a:t>
            </a:r>
            <a:endParaRPr/>
          </a:p>
          <a:p>
            <a:pPr indent="-298450" lvl="0" marL="457200" rtl="0" algn="l">
              <a:spcBef>
                <a:spcPts val="0"/>
              </a:spcBef>
              <a:spcAft>
                <a:spcPts val="0"/>
              </a:spcAft>
              <a:buSzPts val="1100"/>
              <a:buChar char="-"/>
            </a:pPr>
            <a:r>
              <a:rPr lang="en"/>
              <a:t>We have learned about Bases and how when you measure a qubit will always be one of the basis states.</a:t>
            </a:r>
            <a:endParaRPr/>
          </a:p>
          <a:p>
            <a:pPr indent="-298450" lvl="0" marL="457200" rtl="0" algn="l">
              <a:spcBef>
                <a:spcPts val="0"/>
              </a:spcBef>
              <a:spcAft>
                <a:spcPts val="0"/>
              </a:spcAft>
              <a:buSzPts val="1100"/>
              <a:buChar char="-"/>
            </a:pPr>
            <a:r>
              <a:rPr lang="en"/>
              <a:t>We have also learned that applying transformations or matrices allows us to look at our qubits in a different perspective!</a:t>
            </a:r>
            <a:endParaRPr/>
          </a:p>
          <a:p>
            <a:pPr indent="-298450" lvl="0" marL="457200" rtl="0" algn="l">
              <a:spcBef>
                <a:spcPts val="0"/>
              </a:spcBef>
              <a:spcAft>
                <a:spcPts val="0"/>
              </a:spcAft>
              <a:buSzPts val="1100"/>
              <a:buChar char="-"/>
            </a:pPr>
            <a:r>
              <a:rPr lang="en"/>
              <a:t>So in these GIFS, we have 4 qubits which can encode up to the number 15 in decimal. As the numbers increase, the qubits change and there is a period associated with the change (the period is just how long it takes to go from 0 to 1). In the second graphic, this is showing the fourier basis, where the rotations represent the frequency with which the qubits go from 0 to 1. </a:t>
            </a:r>
            <a:endParaRPr/>
          </a:p>
          <a:p>
            <a:pPr indent="-298450" lvl="0" marL="457200" rtl="0" algn="l">
              <a:spcBef>
                <a:spcPts val="0"/>
              </a:spcBef>
              <a:spcAft>
                <a:spcPts val="0"/>
              </a:spcAft>
              <a:buSzPts val="1100"/>
              <a:buChar char="-"/>
            </a:pPr>
            <a:r>
              <a:rPr lang="en"/>
              <a:t>The point is to show that this is exactly analogous to what we are doing with the waves on the left.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d378dc1f9_1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d378dc1f9_1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Equations from QISKIT Textbook</a:t>
            </a:r>
            <a:endParaRPr/>
          </a:p>
          <a:p>
            <a:pPr indent="0" lvl="0" marL="0" rtl="0" algn="l">
              <a:spcBef>
                <a:spcPts val="0"/>
              </a:spcBef>
              <a:spcAft>
                <a:spcPts val="0"/>
              </a:spcAft>
              <a:buNone/>
            </a:pPr>
            <a:r>
              <a:rPr lang="en"/>
              <a:t>Image: </a:t>
            </a:r>
            <a:r>
              <a:rPr lang="en" u="sng">
                <a:solidFill>
                  <a:schemeClr val="hlink"/>
                </a:solidFill>
                <a:hlinkClick r:id="rId2"/>
              </a:rPr>
              <a:t>https://brilliant.org/wiki/roots-of-unity/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said, QFT is just a matrix or transformation! In this case this transformation happens to be via rotations so here I reference the n-th roots of unity to show that all the Quantum Fourier transform is doing is representing the original qubit state in terms of rotations around the familiar unit circle!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an example we can figure out what the QFT is for 1 qubit very easily. We know that N = 2, so our matric will be 2x2 and we have to figure out what omega^1. In this case, that is just -1 so when we plug this in we obtain the familiar Hadamard gate!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d378dc1f9_1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d378dc1f9_1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swap registers because the order of the qubits is reversed in the output state. Note that it makes sense that we get this fully mixed state because we have changed from the computational basis into this Fourier basis! Our measurement apparatus is fixed in the computational or Z-basis..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d378dc1f9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d378dc1f9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in Quantum Phase Estimation is that if we have applied some Unitary gate or Rotation to a given state and we want to know what that was, again we cannot just measure and obtain our result because global phases are NOT observable. We have to cleverly kick back the phase into the Fourier Basis, and then apply a inverse Fourier transform to get back to the computational basis and measure. Because of the phase kickback, we have encoded our phase in this clever way \ket{2^n \theta}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first part, all that is happening is the phase of the psi is being KICKED BACK into all those qubits, resulting in a state that is IN THE FOURIER basis.</a:t>
            </a:r>
            <a:endParaRPr/>
          </a:p>
          <a:p>
            <a:pPr indent="0" lvl="0" marL="0" rtl="0" algn="l">
              <a:spcBef>
                <a:spcPts val="0"/>
              </a:spcBef>
              <a:spcAft>
                <a:spcPts val="0"/>
              </a:spcAft>
              <a:buNone/>
            </a:pPr>
            <a:r>
              <a:rPr lang="en"/>
              <a:t>We perform inverse QFT in order to get back into the computational basis and measure our cleverly encoded phase.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378dc1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378dc1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d378dc1f9_1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d378dc1f9_1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first function encapsulates the general algorithm:</a:t>
            </a:r>
            <a:endParaRPr/>
          </a:p>
          <a:p>
            <a:pPr indent="-298450" lvl="0" marL="457200" rtl="0" algn="l">
              <a:spcBef>
                <a:spcPts val="0"/>
              </a:spcBef>
              <a:spcAft>
                <a:spcPts val="0"/>
              </a:spcAft>
              <a:buSzPts val="1100"/>
              <a:buChar char="-"/>
            </a:pPr>
            <a:r>
              <a:rPr lang="en"/>
              <a:t> We apply Hadamards to the counting qubits and then we control the target qubit psi with these counting/control qubits and this generates the phase kickback that we talked about. Then, we apply an inverse QFT to get back to the computational basis and then we can measure and obtain our results. </a:t>
            </a:r>
            <a:endParaRPr/>
          </a:p>
          <a:p>
            <a:pPr indent="-298450" lvl="0" marL="457200" rtl="0" algn="l">
              <a:spcBef>
                <a:spcPts val="0"/>
              </a:spcBef>
              <a:spcAft>
                <a:spcPts val="0"/>
              </a:spcAft>
              <a:buSzPts val="1100"/>
              <a:buChar char="-"/>
            </a:pPr>
            <a:r>
              <a:rPr lang="en"/>
              <a:t>To which then, we convert to Decimal / 2^n and then multiply by 2*pi to discover our original phase.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here that if we try to approximate phases that can’t be written in terms of D/2^n (for example when you do pi/3, you can only obtain an estimation) </a:t>
            </a:r>
            <a:endParaRPr/>
          </a:p>
          <a:p>
            <a:pPr indent="-298450" lvl="0" marL="457200" rtl="0" algn="l">
              <a:spcBef>
                <a:spcPts val="0"/>
              </a:spcBef>
              <a:spcAft>
                <a:spcPts val="0"/>
              </a:spcAft>
              <a:buSzPts val="1100"/>
              <a:buChar char="-"/>
            </a:pPr>
            <a:r>
              <a:rPr lang="en"/>
              <a:t>If we increase the number of counting qubits, we will hone in on the actual phase… THIS IS WHY ITS CALLED PHASE ESTIMATION when the phase is arbitrary.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d2fe542c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d2fe542c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d2fe542c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d2fe542c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d2fe542c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d2fe542c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d2fe542c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d2fe542c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d378dc1f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d378dc1f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d378dc1f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d378dc1f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d378dc1f9_1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378dc1f9_1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ebc1e1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ebc1e1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ebc1e17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ebc1e17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d378dc1f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d378dc1f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d378dc1f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d378dc1f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38.png"/><Relationship Id="rId7" Type="http://schemas.openxmlformats.org/officeDocument/2006/relationships/image" Target="../media/image17.png"/><Relationship Id="rId8"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8.gif"/><Relationship Id="rId5" Type="http://schemas.openxmlformats.org/officeDocument/2006/relationships/image" Target="../media/image32.gif"/><Relationship Id="rId6"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5.png"/><Relationship Id="rId4" Type="http://schemas.openxmlformats.org/officeDocument/2006/relationships/image" Target="../media/image24.png"/><Relationship Id="rId11" Type="http://schemas.openxmlformats.org/officeDocument/2006/relationships/image" Target="../media/image37.png"/><Relationship Id="rId10" Type="http://schemas.openxmlformats.org/officeDocument/2006/relationships/image" Target="../media/image31.png"/><Relationship Id="rId9"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30.png"/><Relationship Id="rId7" Type="http://schemas.openxmlformats.org/officeDocument/2006/relationships/image" Target="../media/image22.png"/><Relationship Id="rId8"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8.png"/><Relationship Id="rId9" Type="http://schemas.openxmlformats.org/officeDocument/2006/relationships/image" Target="../media/image33.png"/><Relationship Id="rId5" Type="http://schemas.openxmlformats.org/officeDocument/2006/relationships/image" Target="../media/image20.png"/><Relationship Id="rId6" Type="http://schemas.openxmlformats.org/officeDocument/2006/relationships/image" Target="../media/image23.png"/><Relationship Id="rId7" Type="http://schemas.openxmlformats.org/officeDocument/2006/relationships/image" Target="../media/image35.png"/><Relationship Id="rId8"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43.png"/><Relationship Id="rId6"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6.png"/><Relationship Id="rId4" Type="http://schemas.openxmlformats.org/officeDocument/2006/relationships/image" Target="../media/image48.png"/><Relationship Id="rId11" Type="http://schemas.openxmlformats.org/officeDocument/2006/relationships/image" Target="../media/image52.png"/><Relationship Id="rId10" Type="http://schemas.openxmlformats.org/officeDocument/2006/relationships/image" Target="../media/image53.png"/><Relationship Id="rId9" Type="http://schemas.openxmlformats.org/officeDocument/2006/relationships/image" Target="../media/image47.png"/><Relationship Id="rId5" Type="http://schemas.openxmlformats.org/officeDocument/2006/relationships/image" Target="../media/image40.png"/><Relationship Id="rId6" Type="http://schemas.openxmlformats.org/officeDocument/2006/relationships/image" Target="../media/image44.png"/><Relationship Id="rId7" Type="http://schemas.openxmlformats.org/officeDocument/2006/relationships/image" Target="../media/image50.png"/><Relationship Id="rId8"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Quantum Masters Presentation</a:t>
            </a:r>
            <a:endParaRPr/>
          </a:p>
          <a:p>
            <a:pPr indent="0" lvl="0" marL="0" rtl="0" algn="ctr">
              <a:spcBef>
                <a:spcPts val="0"/>
              </a:spcBef>
              <a:spcAft>
                <a:spcPts val="0"/>
              </a:spcAft>
              <a:buNone/>
            </a:pPr>
            <a:r>
              <a:rPr lang="en"/>
              <a:t>Weeks 4 &amp; 5</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Alex - Ashkan - Elena - Esther - Eva - Lucy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470700"/>
            <a:ext cx="75057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sz="2500">
                <a:highlight>
                  <a:schemeClr val="dk1"/>
                </a:highlight>
              </a:rPr>
              <a:t>Φ</a:t>
            </a:r>
            <a:r>
              <a:rPr lang="en"/>
              <a:t> Gate </a:t>
            </a:r>
            <a:endParaRPr/>
          </a:p>
          <a:p>
            <a:pPr indent="0" lvl="0" marL="0" rtl="0" algn="l">
              <a:spcBef>
                <a:spcPts val="0"/>
              </a:spcBef>
              <a:spcAft>
                <a:spcPts val="0"/>
              </a:spcAft>
              <a:buNone/>
            </a:pPr>
            <a:r>
              <a:t/>
            </a:r>
            <a:endParaRPr/>
          </a:p>
        </p:txBody>
      </p:sp>
      <p:sp>
        <p:nvSpPr>
          <p:cNvPr id="193" name="Google Shape;193;p22"/>
          <p:cNvSpPr txBox="1"/>
          <p:nvPr>
            <p:ph idx="1" type="body"/>
          </p:nvPr>
        </p:nvSpPr>
        <p:spPr>
          <a:xfrm>
            <a:off x="819150" y="1124700"/>
            <a:ext cx="7505700" cy="331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S-Gate</a:t>
            </a:r>
            <a:endParaRPr/>
          </a:p>
          <a:p>
            <a:pPr indent="-311150" lvl="1" marL="914400" rtl="0" algn="l">
              <a:spcBef>
                <a:spcPts val="0"/>
              </a:spcBef>
              <a:spcAft>
                <a:spcPts val="0"/>
              </a:spcAft>
              <a:buSzPts val="1300"/>
              <a:buChar char="-"/>
            </a:pPr>
            <a:r>
              <a:rPr lang="en" sz="1300"/>
              <a:t>Name                         is  </a:t>
            </a:r>
            <a:r>
              <a:rPr lang="en" sz="1300"/>
              <a:t>due to two applied S-gates have same effect as one Z-gate</a:t>
            </a:r>
            <a:endParaRPr sz="1300"/>
          </a:p>
          <a:p>
            <a:pPr indent="-311150" lvl="0" marL="457200" rtl="0" algn="l">
              <a:spcBef>
                <a:spcPts val="0"/>
              </a:spcBef>
              <a:spcAft>
                <a:spcPts val="0"/>
              </a:spcAft>
              <a:buSzPts val="1300"/>
              <a:buChar char="-"/>
            </a:pPr>
            <a:r>
              <a:rPr lang="en"/>
              <a:t>T-gate</a:t>
            </a:r>
            <a:endParaRPr/>
          </a:p>
          <a:p>
            <a:pPr indent="-298450" lvl="1" marL="914400" rtl="0" algn="l">
              <a:spcBef>
                <a:spcPts val="0"/>
              </a:spcBef>
              <a:spcAft>
                <a:spcPts val="0"/>
              </a:spcAft>
              <a:buSzPts val="1100"/>
              <a:buChar char="-"/>
            </a:pPr>
            <a:r>
              <a:rPr lang="en" sz="1300"/>
              <a:t>R</a:t>
            </a:r>
            <a:r>
              <a:rPr lang="en" sz="1300">
                <a:solidFill>
                  <a:srgbClr val="222222"/>
                </a:solidFill>
                <a:highlight>
                  <a:schemeClr val="dk1"/>
                </a:highlight>
              </a:rPr>
              <a:t>Φ-gate with</a:t>
            </a:r>
            <a:r>
              <a:rPr i="1" lang="en" sz="1300">
                <a:solidFill>
                  <a:srgbClr val="222222"/>
                </a:solidFill>
                <a:highlight>
                  <a:schemeClr val="dk1"/>
                </a:highlight>
              </a:rPr>
              <a:t> </a:t>
            </a:r>
            <a:r>
              <a:rPr i="1" lang="en" sz="1450">
                <a:solidFill>
                  <a:srgbClr val="000000"/>
                </a:solidFill>
                <a:highlight>
                  <a:srgbClr val="FFFFFF"/>
                </a:highlight>
                <a:latin typeface="Arial"/>
                <a:ea typeface="Arial"/>
                <a:cs typeface="Arial"/>
                <a:sym typeface="Arial"/>
              </a:rPr>
              <a:t>𝜙=𝜋/4</a:t>
            </a:r>
            <a:endParaRPr i="1" sz="1450">
              <a:solidFill>
                <a:srgbClr val="000000"/>
              </a:solidFill>
              <a:highlight>
                <a:srgbClr val="FFFFFF"/>
              </a:highlight>
              <a:latin typeface="Arial"/>
              <a:ea typeface="Arial"/>
              <a:cs typeface="Arial"/>
              <a:sym typeface="Arial"/>
            </a:endParaRPr>
          </a:p>
          <a:p>
            <a:pPr indent="-320675" lvl="1" marL="9144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Matrices:</a:t>
            </a:r>
            <a:endParaRPr sz="14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450">
              <a:solidFill>
                <a:srgbClr val="000000"/>
              </a:solidFill>
              <a:highlight>
                <a:srgbClr val="FFFFFF"/>
              </a:highlight>
              <a:latin typeface="Arial"/>
              <a:ea typeface="Arial"/>
              <a:cs typeface="Arial"/>
              <a:sym typeface="Arial"/>
            </a:endParaRPr>
          </a:p>
          <a:p>
            <a:pPr indent="-320675" lvl="0" marL="914400" rtl="0" algn="l">
              <a:spcBef>
                <a:spcPts val="160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Also known as </a:t>
            </a:r>
            <a:endParaRPr sz="1450">
              <a:solidFill>
                <a:srgbClr val="000000"/>
              </a:solidFill>
              <a:highlight>
                <a:srgbClr val="FFFFFF"/>
              </a:highlight>
              <a:latin typeface="Arial"/>
              <a:ea typeface="Arial"/>
              <a:cs typeface="Arial"/>
              <a:sym typeface="Arial"/>
            </a:endParaRPr>
          </a:p>
        </p:txBody>
      </p:sp>
      <p:pic>
        <p:nvPicPr>
          <p:cNvPr id="194" name="Google Shape;194;p22"/>
          <p:cNvPicPr preferRelativeResize="0"/>
          <p:nvPr/>
        </p:nvPicPr>
        <p:blipFill>
          <a:blip r:embed="rId3">
            <a:alphaModFix/>
          </a:blip>
          <a:stretch>
            <a:fillRect/>
          </a:stretch>
        </p:blipFill>
        <p:spPr>
          <a:xfrm>
            <a:off x="2336525" y="1461700"/>
            <a:ext cx="716075" cy="200850"/>
          </a:xfrm>
          <a:prstGeom prst="rect">
            <a:avLst/>
          </a:prstGeom>
          <a:noFill/>
          <a:ln>
            <a:noFill/>
          </a:ln>
        </p:spPr>
      </p:pic>
      <p:pic>
        <p:nvPicPr>
          <p:cNvPr id="195" name="Google Shape;195;p22"/>
          <p:cNvPicPr preferRelativeResize="0"/>
          <p:nvPr/>
        </p:nvPicPr>
        <p:blipFill>
          <a:blip r:embed="rId4">
            <a:alphaModFix/>
          </a:blip>
          <a:stretch>
            <a:fillRect/>
          </a:stretch>
        </p:blipFill>
        <p:spPr>
          <a:xfrm>
            <a:off x="2625575" y="2141475"/>
            <a:ext cx="3307425" cy="860550"/>
          </a:xfrm>
          <a:prstGeom prst="rect">
            <a:avLst/>
          </a:prstGeom>
          <a:noFill/>
          <a:ln>
            <a:noFill/>
          </a:ln>
        </p:spPr>
      </p:pic>
      <p:pic>
        <p:nvPicPr>
          <p:cNvPr id="196" name="Google Shape;196;p22"/>
          <p:cNvPicPr preferRelativeResize="0"/>
          <p:nvPr/>
        </p:nvPicPr>
        <p:blipFill>
          <a:blip r:embed="rId5">
            <a:alphaModFix/>
          </a:blip>
          <a:stretch>
            <a:fillRect/>
          </a:stretch>
        </p:blipFill>
        <p:spPr>
          <a:xfrm>
            <a:off x="3052600" y="3083525"/>
            <a:ext cx="716075" cy="252148"/>
          </a:xfrm>
          <a:prstGeom prst="rect">
            <a:avLst/>
          </a:prstGeom>
          <a:noFill/>
          <a:ln>
            <a:noFill/>
          </a:ln>
        </p:spPr>
      </p:pic>
      <p:sp>
        <p:nvSpPr>
          <p:cNvPr id="197" name="Google Shape;197;p22"/>
          <p:cNvSpPr txBox="1"/>
          <p:nvPr/>
        </p:nvSpPr>
        <p:spPr>
          <a:xfrm>
            <a:off x="7742425" y="4349675"/>
            <a:ext cx="9786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Elena</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Unitary Gates</a:t>
            </a:r>
            <a:endParaRPr/>
          </a:p>
        </p:txBody>
      </p:sp>
      <p:sp>
        <p:nvSpPr>
          <p:cNvPr id="203" name="Google Shape;203;p23"/>
          <p:cNvSpPr txBox="1"/>
          <p:nvPr>
            <p:ph idx="1" type="body"/>
          </p:nvPr>
        </p:nvSpPr>
        <p:spPr>
          <a:xfrm>
            <a:off x="1030275" y="1486150"/>
            <a:ext cx="7379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A unitary matrix is a matrix whose elements are pairs of conjugate complex numbers. They are forms of a complex square matrix. The sum of probabilities of all outcomes of any event always equals 1. </a:t>
            </a:r>
            <a:endParaRPr sz="1800"/>
          </a:p>
        </p:txBody>
      </p:sp>
      <p:sp>
        <p:nvSpPr>
          <p:cNvPr id="204" name="Google Shape;204;p23"/>
          <p:cNvSpPr txBox="1"/>
          <p:nvPr/>
        </p:nvSpPr>
        <p:spPr>
          <a:xfrm>
            <a:off x="8198975" y="4438725"/>
            <a:ext cx="7005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Esther</a:t>
            </a:r>
            <a:endParaRPr>
              <a:latin typeface="Calibri"/>
              <a:ea typeface="Calibri"/>
              <a:cs typeface="Calibri"/>
              <a:sym typeface="Calibri"/>
            </a:endParaRPr>
          </a:p>
        </p:txBody>
      </p:sp>
      <p:pic>
        <p:nvPicPr>
          <p:cNvPr id="205" name="Google Shape;205;p23"/>
          <p:cNvPicPr preferRelativeResize="0"/>
          <p:nvPr/>
        </p:nvPicPr>
        <p:blipFill>
          <a:blip r:embed="rId3">
            <a:alphaModFix/>
          </a:blip>
          <a:stretch>
            <a:fillRect/>
          </a:stretch>
        </p:blipFill>
        <p:spPr>
          <a:xfrm>
            <a:off x="1371075" y="3448060"/>
            <a:ext cx="6401850" cy="1183933"/>
          </a:xfrm>
          <a:prstGeom prst="rect">
            <a:avLst/>
          </a:prstGeom>
          <a:noFill/>
          <a:ln>
            <a:noFill/>
          </a:ln>
        </p:spPr>
      </p:pic>
      <p:pic>
        <p:nvPicPr>
          <p:cNvPr id="206" name="Google Shape;206;p23"/>
          <p:cNvPicPr preferRelativeResize="0"/>
          <p:nvPr/>
        </p:nvPicPr>
        <p:blipFill>
          <a:blip r:embed="rId4">
            <a:alphaModFix/>
          </a:blip>
          <a:stretch>
            <a:fillRect/>
          </a:stretch>
        </p:blipFill>
        <p:spPr>
          <a:xfrm>
            <a:off x="3453700" y="2596775"/>
            <a:ext cx="2532861" cy="540800"/>
          </a:xfrm>
          <a:prstGeom prst="rect">
            <a:avLst/>
          </a:prstGeom>
          <a:noFill/>
          <a:ln>
            <a:noFill/>
          </a:ln>
        </p:spPr>
      </p:pic>
      <p:sp>
        <p:nvSpPr>
          <p:cNvPr id="207" name="Google Shape;207;p23"/>
          <p:cNvSpPr/>
          <p:nvPr/>
        </p:nvSpPr>
        <p:spPr>
          <a:xfrm>
            <a:off x="1096375" y="2596725"/>
            <a:ext cx="2101800" cy="54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Determinant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Multi-Qubit Gates</a:t>
            </a:r>
            <a:endParaRPr/>
          </a:p>
        </p:txBody>
      </p:sp>
      <p:sp>
        <p:nvSpPr>
          <p:cNvPr id="213" name="Google Shape;213;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single bit has two possible states, and a qubit state has two complex amplitudes. Two bits have four possible states: 00 01 10 11</a:t>
            </a:r>
            <a:endParaRPr sz="1800"/>
          </a:p>
          <a:p>
            <a:pPr indent="0" lvl="0" marL="0" rtl="0" algn="ctr">
              <a:spcBef>
                <a:spcPts val="1600"/>
              </a:spcBef>
              <a:spcAft>
                <a:spcPts val="0"/>
              </a:spcAft>
              <a:buNone/>
            </a:pPr>
            <a:r>
              <a:rPr lang="en" sz="1450">
                <a:solidFill>
                  <a:srgbClr val="000000"/>
                </a:solidFill>
                <a:highlight>
                  <a:srgbClr val="FFFFFF"/>
                </a:highlight>
                <a:latin typeface="Arial"/>
                <a:ea typeface="Arial"/>
                <a:cs typeface="Arial"/>
                <a:sym typeface="Arial"/>
              </a:rPr>
              <a:t>Here is a calculation for probability: p(|00⟩)=|⟨00|a⟩|</a:t>
            </a:r>
            <a:r>
              <a:rPr lang="en" sz="1000">
                <a:solidFill>
                  <a:srgbClr val="000000"/>
                </a:solidFill>
                <a:highlight>
                  <a:srgbClr val="FFFFFF"/>
                </a:highlight>
                <a:latin typeface="Arial"/>
                <a:ea typeface="Arial"/>
                <a:cs typeface="Arial"/>
                <a:sym typeface="Arial"/>
              </a:rPr>
              <a:t>2</a:t>
            </a:r>
            <a:r>
              <a:rPr lang="en" sz="1450">
                <a:solidFill>
                  <a:srgbClr val="000000"/>
                </a:solidFill>
                <a:highlight>
                  <a:srgbClr val="FFFFFF"/>
                </a:highlight>
                <a:latin typeface="Arial"/>
                <a:ea typeface="Arial"/>
                <a:cs typeface="Arial"/>
                <a:sym typeface="Arial"/>
              </a:rPr>
              <a:t>=|a</a:t>
            </a:r>
            <a:r>
              <a:rPr lang="en" sz="1000">
                <a:solidFill>
                  <a:srgbClr val="000000"/>
                </a:solidFill>
                <a:highlight>
                  <a:srgbClr val="FFFFFF"/>
                </a:highlight>
                <a:latin typeface="Arial"/>
                <a:ea typeface="Arial"/>
                <a:cs typeface="Arial"/>
                <a:sym typeface="Arial"/>
              </a:rPr>
              <a:t>00</a:t>
            </a:r>
            <a:r>
              <a:rPr lang="en" sz="1450">
                <a:solidFill>
                  <a:srgbClr val="000000"/>
                </a:solidFill>
                <a:highlight>
                  <a:srgbClr val="FFFFFF"/>
                </a:highlight>
                <a:latin typeface="Arial"/>
                <a:ea typeface="Arial"/>
                <a:cs typeface="Arial"/>
                <a:sym typeface="Arial"/>
              </a:rPr>
              <a:t>|</a:t>
            </a:r>
            <a:r>
              <a:rPr lang="en" sz="1000">
                <a:solidFill>
                  <a:srgbClr val="000000"/>
                </a:solidFill>
                <a:highlight>
                  <a:srgbClr val="FFFFFF"/>
                </a:highlight>
                <a:latin typeface="Arial"/>
                <a:ea typeface="Arial"/>
                <a:cs typeface="Arial"/>
                <a:sym typeface="Arial"/>
              </a:rPr>
              <a:t>2</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000000"/>
                </a:solidFill>
                <a:highlight>
                  <a:srgbClr val="FFFFFF"/>
                </a:highlight>
                <a:latin typeface="Arial"/>
                <a:ea typeface="Arial"/>
                <a:cs typeface="Arial"/>
                <a:sym typeface="Arial"/>
              </a:rPr>
              <a:t>We store 4 complex amplitudes in a 4D-vector </a:t>
            </a:r>
            <a:endParaRPr sz="12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rPr lang="en" sz="1450">
                <a:solidFill>
                  <a:srgbClr val="000000"/>
                </a:solidFill>
                <a:highlight>
                  <a:srgbClr val="FFFFFF"/>
                </a:highlight>
                <a:latin typeface="Arial"/>
                <a:ea typeface="Arial"/>
                <a:cs typeface="Arial"/>
                <a:sym typeface="Arial"/>
              </a:rPr>
              <a:t>(|00⟩)=|⟨00|a⟩|^</a:t>
            </a:r>
            <a:r>
              <a:rPr lang="en" sz="1000">
                <a:solidFill>
                  <a:srgbClr val="000000"/>
                </a:solidFill>
                <a:highlight>
                  <a:srgbClr val="FFFFFF"/>
                </a:highlight>
                <a:latin typeface="Arial"/>
                <a:ea typeface="Arial"/>
                <a:cs typeface="Arial"/>
                <a:sym typeface="Arial"/>
              </a:rPr>
              <a:t>2</a:t>
            </a:r>
            <a:r>
              <a:rPr lang="en" sz="1450">
                <a:solidFill>
                  <a:srgbClr val="000000"/>
                </a:solidFill>
                <a:highlight>
                  <a:srgbClr val="FFFFFF"/>
                </a:highlight>
                <a:latin typeface="Arial"/>
                <a:ea typeface="Arial"/>
                <a:cs typeface="Arial"/>
                <a:sym typeface="Arial"/>
              </a:rPr>
              <a:t>=|</a:t>
            </a:r>
            <a:r>
              <a:rPr lang="en" sz="1000">
                <a:solidFill>
                  <a:srgbClr val="000000"/>
                </a:solidFill>
                <a:highlight>
                  <a:srgbClr val="FFFFFF"/>
                </a:highlight>
                <a:latin typeface="Arial"/>
                <a:ea typeface="Arial"/>
                <a:cs typeface="Arial"/>
                <a:sym typeface="Arial"/>
              </a:rPr>
              <a:t>00</a:t>
            </a:r>
            <a:r>
              <a:rPr lang="en" sz="1450">
                <a:solidFill>
                  <a:srgbClr val="000000"/>
                </a:solidFill>
                <a:highlight>
                  <a:srgbClr val="FFFFFF"/>
                </a:highlight>
                <a:latin typeface="Arial"/>
                <a:ea typeface="Arial"/>
                <a:cs typeface="Arial"/>
                <a:sym typeface="Arial"/>
              </a:rPr>
              <a:t>|^</a:t>
            </a:r>
            <a:r>
              <a:rPr lang="en" sz="1000">
                <a:solidFill>
                  <a:srgbClr val="000000"/>
                </a:solidFill>
                <a:highlight>
                  <a:srgbClr val="FFFFFF"/>
                </a:highlight>
                <a:latin typeface="Arial"/>
                <a:ea typeface="Arial"/>
                <a:cs typeface="Arial"/>
                <a:sym typeface="Arial"/>
              </a:rPr>
              <a:t>2</a:t>
            </a:r>
            <a:r>
              <a:rPr lang="en" sz="1450">
                <a:solidFill>
                  <a:srgbClr val="000000"/>
                </a:solidFill>
                <a:highlight>
                  <a:srgbClr val="FFFFFF"/>
                </a:highlight>
                <a:latin typeface="Arial"/>
                <a:ea typeface="Arial"/>
                <a:cs typeface="Arial"/>
                <a:sym typeface="Arial"/>
              </a:rPr>
              <a:t>|a⟩=a</a:t>
            </a:r>
            <a:r>
              <a:rPr lang="en" sz="1000">
                <a:solidFill>
                  <a:srgbClr val="000000"/>
                </a:solidFill>
                <a:highlight>
                  <a:srgbClr val="FFFFFF"/>
                </a:highlight>
                <a:latin typeface="Arial"/>
                <a:ea typeface="Arial"/>
                <a:cs typeface="Arial"/>
                <a:sym typeface="Arial"/>
              </a:rPr>
              <a:t>00</a:t>
            </a:r>
            <a:r>
              <a:rPr lang="en" sz="1450">
                <a:solidFill>
                  <a:srgbClr val="000000"/>
                </a:solidFill>
                <a:highlight>
                  <a:srgbClr val="FFFFFF"/>
                </a:highlight>
                <a:latin typeface="Arial"/>
                <a:ea typeface="Arial"/>
                <a:cs typeface="Arial"/>
                <a:sym typeface="Arial"/>
              </a:rPr>
              <a:t>|</a:t>
            </a:r>
            <a:r>
              <a:rPr lang="en" sz="1450">
                <a:solidFill>
                  <a:srgbClr val="000000"/>
                </a:solidFill>
                <a:highlight>
                  <a:srgbClr val="FFFF00"/>
                </a:highlight>
                <a:latin typeface="Arial"/>
                <a:ea typeface="Arial"/>
                <a:cs typeface="Arial"/>
                <a:sym typeface="Arial"/>
              </a:rPr>
              <a:t>00</a:t>
            </a:r>
            <a:r>
              <a:rPr lang="en" sz="1450">
                <a:solidFill>
                  <a:srgbClr val="000000"/>
                </a:solidFill>
                <a:highlight>
                  <a:srgbClr val="FFFFFF"/>
                </a:highlight>
                <a:latin typeface="Arial"/>
                <a:ea typeface="Arial"/>
                <a:cs typeface="Arial"/>
                <a:sym typeface="Arial"/>
              </a:rPr>
              <a:t>⟩+a</a:t>
            </a:r>
            <a:r>
              <a:rPr lang="en" sz="1000">
                <a:solidFill>
                  <a:srgbClr val="000000"/>
                </a:solidFill>
                <a:highlight>
                  <a:srgbClr val="FFFFFF"/>
                </a:highlight>
                <a:latin typeface="Arial"/>
                <a:ea typeface="Arial"/>
                <a:cs typeface="Arial"/>
                <a:sym typeface="Arial"/>
              </a:rPr>
              <a:t>01</a:t>
            </a:r>
            <a:r>
              <a:rPr lang="en" sz="1450">
                <a:solidFill>
                  <a:srgbClr val="000000"/>
                </a:solidFill>
                <a:highlight>
                  <a:srgbClr val="FFFFFF"/>
                </a:highlight>
                <a:latin typeface="Arial"/>
                <a:ea typeface="Arial"/>
                <a:cs typeface="Arial"/>
                <a:sym typeface="Arial"/>
              </a:rPr>
              <a:t>|</a:t>
            </a:r>
            <a:r>
              <a:rPr lang="en" sz="1450">
                <a:solidFill>
                  <a:srgbClr val="000000"/>
                </a:solidFill>
                <a:highlight>
                  <a:srgbClr val="FFFF00"/>
                </a:highlight>
                <a:latin typeface="Arial"/>
                <a:ea typeface="Arial"/>
                <a:cs typeface="Arial"/>
                <a:sym typeface="Arial"/>
              </a:rPr>
              <a:t>01</a:t>
            </a:r>
            <a:r>
              <a:rPr lang="en" sz="1450">
                <a:solidFill>
                  <a:srgbClr val="000000"/>
                </a:solidFill>
                <a:highlight>
                  <a:srgbClr val="FFFFFF"/>
                </a:highlight>
                <a:latin typeface="Arial"/>
                <a:ea typeface="Arial"/>
                <a:cs typeface="Arial"/>
                <a:sym typeface="Arial"/>
              </a:rPr>
              <a:t>⟩+a</a:t>
            </a:r>
            <a:r>
              <a:rPr lang="en" sz="1000">
                <a:solidFill>
                  <a:srgbClr val="000000"/>
                </a:solidFill>
                <a:highlight>
                  <a:srgbClr val="FFFFFF"/>
                </a:highlight>
                <a:latin typeface="Arial"/>
                <a:ea typeface="Arial"/>
                <a:cs typeface="Arial"/>
                <a:sym typeface="Arial"/>
              </a:rPr>
              <a:t>10</a:t>
            </a:r>
            <a:r>
              <a:rPr lang="en" sz="1450">
                <a:solidFill>
                  <a:srgbClr val="000000"/>
                </a:solidFill>
                <a:highlight>
                  <a:srgbClr val="FFFFFF"/>
                </a:highlight>
                <a:latin typeface="Arial"/>
                <a:ea typeface="Arial"/>
                <a:cs typeface="Arial"/>
                <a:sym typeface="Arial"/>
              </a:rPr>
              <a:t>|</a:t>
            </a:r>
            <a:r>
              <a:rPr lang="en" sz="1450">
                <a:solidFill>
                  <a:srgbClr val="000000"/>
                </a:solidFill>
                <a:highlight>
                  <a:srgbClr val="FFFF00"/>
                </a:highlight>
                <a:latin typeface="Arial"/>
                <a:ea typeface="Arial"/>
                <a:cs typeface="Arial"/>
                <a:sym typeface="Arial"/>
              </a:rPr>
              <a:t>10</a:t>
            </a:r>
            <a:r>
              <a:rPr lang="en" sz="1450">
                <a:solidFill>
                  <a:srgbClr val="000000"/>
                </a:solidFill>
                <a:highlight>
                  <a:srgbClr val="FFFFFF"/>
                </a:highlight>
                <a:latin typeface="Arial"/>
                <a:ea typeface="Arial"/>
                <a:cs typeface="Arial"/>
                <a:sym typeface="Arial"/>
              </a:rPr>
              <a:t>⟩+a</a:t>
            </a:r>
            <a:r>
              <a:rPr lang="en" sz="1000">
                <a:solidFill>
                  <a:srgbClr val="000000"/>
                </a:solidFill>
                <a:highlight>
                  <a:srgbClr val="FFFFFF"/>
                </a:highlight>
                <a:latin typeface="Arial"/>
                <a:ea typeface="Arial"/>
                <a:cs typeface="Arial"/>
                <a:sym typeface="Arial"/>
              </a:rPr>
              <a:t>11</a:t>
            </a:r>
            <a:r>
              <a:rPr lang="en" sz="1450">
                <a:solidFill>
                  <a:srgbClr val="000000"/>
                </a:solidFill>
                <a:highlight>
                  <a:srgbClr val="FFFFFF"/>
                </a:highlight>
                <a:latin typeface="Arial"/>
                <a:ea typeface="Arial"/>
                <a:cs typeface="Arial"/>
                <a:sym typeface="Arial"/>
              </a:rPr>
              <a:t>|</a:t>
            </a:r>
            <a:r>
              <a:rPr lang="en" sz="1450">
                <a:solidFill>
                  <a:srgbClr val="000000"/>
                </a:solidFill>
                <a:highlight>
                  <a:srgbClr val="FFFF00"/>
                </a:highlight>
                <a:latin typeface="Arial"/>
                <a:ea typeface="Arial"/>
                <a:cs typeface="Arial"/>
                <a:sym typeface="Arial"/>
              </a:rPr>
              <a:t>11</a:t>
            </a:r>
            <a:r>
              <a:rPr lang="en" sz="1450">
                <a:solidFill>
                  <a:srgbClr val="000000"/>
                </a:solidFill>
                <a:highlight>
                  <a:srgbClr val="FFFFFF"/>
                </a:highlight>
                <a:latin typeface="Arial"/>
                <a:ea typeface="Arial"/>
                <a:cs typeface="Arial"/>
                <a:sym typeface="Arial"/>
              </a:rPr>
              <a:t>⟩ </a:t>
            </a:r>
            <a:endParaRPr sz="145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800"/>
          </a:p>
          <a:p>
            <a:pPr indent="0" lvl="0" marL="0" rtl="0" algn="l">
              <a:spcBef>
                <a:spcPts val="1600"/>
              </a:spcBef>
              <a:spcAft>
                <a:spcPts val="1600"/>
              </a:spcAft>
              <a:buNone/>
            </a:pPr>
            <a:r>
              <a:t/>
            </a:r>
            <a:endParaRPr/>
          </a:p>
        </p:txBody>
      </p:sp>
      <p:sp>
        <p:nvSpPr>
          <p:cNvPr id="214" name="Google Shape;214;p24"/>
          <p:cNvSpPr txBox="1"/>
          <p:nvPr/>
        </p:nvSpPr>
        <p:spPr>
          <a:xfrm>
            <a:off x="8198975" y="4438725"/>
            <a:ext cx="7005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Esther</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Quantum </a:t>
            </a:r>
            <a:r>
              <a:rPr lang="en"/>
              <a:t>Algorithms with Eva and Lucy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25" name="Google Shape;225;p26"/>
          <p:cNvSpPr txBox="1"/>
          <p:nvPr>
            <p:ph idx="1" type="body"/>
          </p:nvPr>
        </p:nvSpPr>
        <p:spPr>
          <a:xfrm>
            <a:off x="819150" y="1597300"/>
            <a:ext cx="7505700" cy="28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Phase Kickback: </a:t>
            </a:r>
            <a:r>
              <a:rPr lang="en" sz="1500"/>
              <a:t>widely used in algorithm design and is the framework to understanding Shor’s algorithm, Quantum Phase Estimation, etc.</a:t>
            </a:r>
            <a:endParaRPr sz="1500"/>
          </a:p>
          <a:p>
            <a:pPr indent="0" lvl="0" marL="0" rtl="0" algn="l">
              <a:spcBef>
                <a:spcPts val="1600"/>
              </a:spcBef>
              <a:spcAft>
                <a:spcPts val="0"/>
              </a:spcAft>
              <a:buNone/>
            </a:pPr>
            <a:r>
              <a:rPr b="1" lang="en" sz="1500"/>
              <a:t>Quantum Fourier Transform: </a:t>
            </a:r>
            <a:r>
              <a:rPr lang="en" sz="1500"/>
              <a:t>Discrete Fourier Transform over wavefunction amplitudes.</a:t>
            </a:r>
            <a:endParaRPr sz="1500"/>
          </a:p>
          <a:p>
            <a:pPr indent="-323850" lvl="0" marL="457200" rtl="0" algn="l">
              <a:spcBef>
                <a:spcPts val="1600"/>
              </a:spcBef>
              <a:spcAft>
                <a:spcPts val="0"/>
              </a:spcAft>
              <a:buSzPts val="1500"/>
              <a:buChar char="-"/>
            </a:pPr>
            <a:r>
              <a:rPr lang="en" sz="1500"/>
              <a:t>Application: </a:t>
            </a:r>
            <a:r>
              <a:rPr lang="en" sz="1500">
                <a:highlight>
                  <a:srgbClr val="B4A7D6"/>
                </a:highlight>
              </a:rPr>
              <a:t>Quantum Phase Estimation</a:t>
            </a:r>
            <a:endParaRPr sz="1500">
              <a:highlight>
                <a:srgbClr val="B4A7D6"/>
              </a:highlight>
            </a:endParaRPr>
          </a:p>
          <a:p>
            <a:pPr indent="-323850" lvl="0" marL="457200" rtl="0" algn="l">
              <a:spcBef>
                <a:spcPts val="0"/>
              </a:spcBef>
              <a:spcAft>
                <a:spcPts val="0"/>
              </a:spcAft>
              <a:buSzPts val="1500"/>
              <a:buChar char="-"/>
            </a:pPr>
            <a:r>
              <a:rPr lang="en" sz="1500"/>
              <a:t>Application: </a:t>
            </a:r>
            <a:r>
              <a:rPr lang="en" sz="1500">
                <a:highlight>
                  <a:srgbClr val="EAD1DC"/>
                </a:highlight>
              </a:rPr>
              <a:t>Shor’s Algorithm</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508988" y="319250"/>
            <a:ext cx="31455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Kickback</a:t>
            </a:r>
            <a:endParaRPr/>
          </a:p>
        </p:txBody>
      </p:sp>
      <p:sp>
        <p:nvSpPr>
          <p:cNvPr id="231" name="Google Shape;231;p27"/>
          <p:cNvSpPr txBox="1"/>
          <p:nvPr>
            <p:ph idx="1" type="body"/>
          </p:nvPr>
        </p:nvSpPr>
        <p:spPr>
          <a:xfrm>
            <a:off x="319200" y="1125400"/>
            <a:ext cx="4252800" cy="11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Recall:  </a:t>
            </a:r>
            <a:r>
              <a:rPr lang="en"/>
              <a:t>Controlled operations require 2 or more qubits.</a:t>
            </a:r>
            <a:endParaRPr/>
          </a:p>
          <a:p>
            <a:pPr indent="0" lvl="0" marL="0" rtl="0" algn="l">
              <a:spcBef>
                <a:spcPts val="1600"/>
              </a:spcBef>
              <a:spcAft>
                <a:spcPts val="1600"/>
              </a:spcAft>
              <a:buNone/>
            </a:pPr>
            <a:r>
              <a:rPr b="1" lang="en"/>
              <a:t>How they work: </a:t>
            </a:r>
            <a:r>
              <a:rPr lang="en"/>
              <a:t>If the control qubit is        , then do the operation on the target qubit, otherwise don’t. </a:t>
            </a:r>
            <a:endParaRPr/>
          </a:p>
        </p:txBody>
      </p:sp>
      <p:sp>
        <p:nvSpPr>
          <p:cNvPr id="232" name="Google Shape;232;p27"/>
          <p:cNvSpPr txBox="1"/>
          <p:nvPr/>
        </p:nvSpPr>
        <p:spPr>
          <a:xfrm>
            <a:off x="4546663" y="838000"/>
            <a:ext cx="643200" cy="28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Target</a:t>
            </a:r>
            <a:endParaRPr sz="1100">
              <a:latin typeface="Calibri"/>
              <a:ea typeface="Calibri"/>
              <a:cs typeface="Calibri"/>
              <a:sym typeface="Calibri"/>
            </a:endParaRPr>
          </a:p>
        </p:txBody>
      </p:sp>
      <p:pic>
        <p:nvPicPr>
          <p:cNvPr id="233" name="Google Shape;233;p27"/>
          <p:cNvPicPr preferRelativeResize="0"/>
          <p:nvPr/>
        </p:nvPicPr>
        <p:blipFill>
          <a:blip r:embed="rId3">
            <a:alphaModFix/>
          </a:blip>
          <a:stretch>
            <a:fillRect/>
          </a:stretch>
        </p:blipFill>
        <p:spPr>
          <a:xfrm>
            <a:off x="1563577" y="2327750"/>
            <a:ext cx="1342125" cy="894400"/>
          </a:xfrm>
          <a:prstGeom prst="rect">
            <a:avLst/>
          </a:prstGeom>
          <a:noFill/>
          <a:ln>
            <a:noFill/>
          </a:ln>
        </p:spPr>
      </p:pic>
      <p:pic>
        <p:nvPicPr>
          <p:cNvPr descr="\newcommand{\ket}[1]{\left|{#1}\right\rangle}&#10;\newcommand{\bra}[1]{\left\langle{#1}\right|}&#10;&#10;\ket{c}" id="234" name="Google Shape;234;p27" title="MathEquation,#000000"/>
          <p:cNvPicPr preferRelativeResize="0"/>
          <p:nvPr/>
        </p:nvPicPr>
        <p:blipFill>
          <a:blip r:embed="rId4">
            <a:alphaModFix/>
          </a:blip>
          <a:stretch>
            <a:fillRect/>
          </a:stretch>
        </p:blipFill>
        <p:spPr>
          <a:xfrm>
            <a:off x="1301138" y="2327750"/>
            <a:ext cx="262462" cy="287400"/>
          </a:xfrm>
          <a:prstGeom prst="rect">
            <a:avLst/>
          </a:prstGeom>
          <a:noFill/>
          <a:ln>
            <a:noFill/>
          </a:ln>
        </p:spPr>
      </p:pic>
      <p:pic>
        <p:nvPicPr>
          <p:cNvPr descr="\newcommand{\ket}[1]{\left|{#1}\right\rangle}&#10;\newcommand{\bra}[1]{\left\langle{#1}\right|}&#10;&#10;\ket{t}" id="235" name="Google Shape;235;p27" title="MathEquation,#000000"/>
          <p:cNvPicPr preferRelativeResize="0"/>
          <p:nvPr/>
        </p:nvPicPr>
        <p:blipFill>
          <a:blip r:embed="rId5">
            <a:alphaModFix/>
          </a:blip>
          <a:stretch>
            <a:fillRect/>
          </a:stretch>
        </p:blipFill>
        <p:spPr>
          <a:xfrm>
            <a:off x="1301138" y="2824773"/>
            <a:ext cx="262450" cy="307392"/>
          </a:xfrm>
          <a:prstGeom prst="rect">
            <a:avLst/>
          </a:prstGeom>
          <a:noFill/>
          <a:ln>
            <a:noFill/>
          </a:ln>
        </p:spPr>
      </p:pic>
      <p:pic>
        <p:nvPicPr>
          <p:cNvPr descr="\newcommand{\ket}[1]{\left|{#1}\right\rangle}&#10;\newcommand{\bra}[1]{\left\langle{#1}\right|}&#10;&#10;\ket{1}" id="236" name="Google Shape;236;p27" title="MathEquation,#000000"/>
          <p:cNvPicPr preferRelativeResize="0"/>
          <p:nvPr/>
        </p:nvPicPr>
        <p:blipFill>
          <a:blip r:embed="rId6">
            <a:alphaModFix/>
          </a:blip>
          <a:stretch>
            <a:fillRect/>
          </a:stretch>
        </p:blipFill>
        <p:spPr>
          <a:xfrm>
            <a:off x="2990500" y="1644813"/>
            <a:ext cx="200400" cy="206660"/>
          </a:xfrm>
          <a:prstGeom prst="rect">
            <a:avLst/>
          </a:prstGeom>
          <a:noFill/>
          <a:ln>
            <a:noFill/>
          </a:ln>
        </p:spPr>
      </p:pic>
      <p:pic>
        <p:nvPicPr>
          <p:cNvPr id="237" name="Google Shape;237;p27"/>
          <p:cNvPicPr preferRelativeResize="0"/>
          <p:nvPr/>
        </p:nvPicPr>
        <p:blipFill>
          <a:blip r:embed="rId7">
            <a:alphaModFix/>
          </a:blip>
          <a:stretch>
            <a:fillRect/>
          </a:stretch>
        </p:blipFill>
        <p:spPr>
          <a:xfrm>
            <a:off x="1258089" y="3308150"/>
            <a:ext cx="1839025" cy="1366250"/>
          </a:xfrm>
          <a:prstGeom prst="rect">
            <a:avLst/>
          </a:prstGeom>
          <a:noFill/>
          <a:ln>
            <a:noFill/>
          </a:ln>
        </p:spPr>
      </p:pic>
      <p:cxnSp>
        <p:nvCxnSpPr>
          <p:cNvPr id="238" name="Google Shape;238;p27"/>
          <p:cNvCxnSpPr/>
          <p:nvPr/>
        </p:nvCxnSpPr>
        <p:spPr>
          <a:xfrm>
            <a:off x="4337988" y="191850"/>
            <a:ext cx="17400" cy="4759800"/>
          </a:xfrm>
          <a:prstGeom prst="straightConnector1">
            <a:avLst/>
          </a:prstGeom>
          <a:noFill/>
          <a:ln cap="flat" cmpd="sng" w="19050">
            <a:solidFill>
              <a:schemeClr val="dk2"/>
            </a:solidFill>
            <a:prstDash val="solid"/>
            <a:round/>
            <a:headEnd len="med" w="med" type="none"/>
            <a:tailEnd len="med" w="med" type="none"/>
          </a:ln>
        </p:spPr>
      </p:cxnSp>
      <p:pic>
        <p:nvPicPr>
          <p:cNvPr id="239" name="Google Shape;239;p27"/>
          <p:cNvPicPr preferRelativeResize="0"/>
          <p:nvPr/>
        </p:nvPicPr>
        <p:blipFill>
          <a:blip r:embed="rId8">
            <a:alphaModFix/>
          </a:blip>
          <a:stretch>
            <a:fillRect/>
          </a:stretch>
        </p:blipFill>
        <p:spPr>
          <a:xfrm>
            <a:off x="5381150" y="249750"/>
            <a:ext cx="3382952" cy="2857699"/>
          </a:xfrm>
          <a:prstGeom prst="rect">
            <a:avLst/>
          </a:prstGeom>
          <a:noFill/>
          <a:ln>
            <a:noFill/>
          </a:ln>
        </p:spPr>
      </p:pic>
      <p:sp>
        <p:nvSpPr>
          <p:cNvPr id="240" name="Google Shape;240;p27"/>
          <p:cNvSpPr/>
          <p:nvPr/>
        </p:nvSpPr>
        <p:spPr>
          <a:xfrm>
            <a:off x="5751600" y="1190875"/>
            <a:ext cx="200400" cy="206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27"/>
          <p:cNvCxnSpPr>
            <a:endCxn id="240" idx="2"/>
          </p:cNvCxnSpPr>
          <p:nvPr/>
        </p:nvCxnSpPr>
        <p:spPr>
          <a:xfrm>
            <a:off x="5190000" y="981625"/>
            <a:ext cx="561600" cy="312600"/>
          </a:xfrm>
          <a:prstGeom prst="straightConnector1">
            <a:avLst/>
          </a:prstGeom>
          <a:noFill/>
          <a:ln cap="flat" cmpd="sng" w="9525">
            <a:solidFill>
              <a:schemeClr val="dk2"/>
            </a:solidFill>
            <a:prstDash val="solid"/>
            <a:round/>
            <a:headEnd len="med" w="med" type="none"/>
            <a:tailEnd len="med" w="med" type="triangle"/>
          </a:ln>
        </p:spPr>
      </p:cxnSp>
      <p:pic>
        <p:nvPicPr>
          <p:cNvPr id="242" name="Google Shape;242;p27"/>
          <p:cNvPicPr preferRelativeResize="0"/>
          <p:nvPr/>
        </p:nvPicPr>
        <p:blipFill>
          <a:blip r:embed="rId9">
            <a:alphaModFix/>
          </a:blip>
          <a:stretch>
            <a:fillRect/>
          </a:stretch>
        </p:blipFill>
        <p:spPr>
          <a:xfrm>
            <a:off x="5596262" y="3125649"/>
            <a:ext cx="2329484" cy="1731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819150" y="407125"/>
            <a:ext cx="7505700" cy="6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Fourier Transform - Intuition</a:t>
            </a:r>
            <a:endParaRPr/>
          </a:p>
        </p:txBody>
      </p:sp>
      <p:sp>
        <p:nvSpPr>
          <p:cNvPr id="248" name="Google Shape;248;p28"/>
          <p:cNvSpPr txBox="1"/>
          <p:nvPr>
            <p:ph idx="1" type="body"/>
          </p:nvPr>
        </p:nvSpPr>
        <p:spPr>
          <a:xfrm>
            <a:off x="236475" y="1466700"/>
            <a:ext cx="3309600" cy="33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Analogous to the Fourier Transform.</a:t>
            </a:r>
            <a:endParaRPr/>
          </a:p>
        </p:txBody>
      </p:sp>
      <p:pic>
        <p:nvPicPr>
          <p:cNvPr id="249" name="Google Shape;249;p28"/>
          <p:cNvPicPr preferRelativeResize="0"/>
          <p:nvPr/>
        </p:nvPicPr>
        <p:blipFill>
          <a:blip r:embed="rId3">
            <a:alphaModFix/>
          </a:blip>
          <a:stretch>
            <a:fillRect/>
          </a:stretch>
        </p:blipFill>
        <p:spPr>
          <a:xfrm>
            <a:off x="296900" y="1997911"/>
            <a:ext cx="3309599" cy="1836338"/>
          </a:xfrm>
          <a:prstGeom prst="rect">
            <a:avLst/>
          </a:prstGeom>
          <a:noFill/>
          <a:ln>
            <a:noFill/>
          </a:ln>
        </p:spPr>
      </p:pic>
      <p:cxnSp>
        <p:nvCxnSpPr>
          <p:cNvPr id="250" name="Google Shape;250;p28"/>
          <p:cNvCxnSpPr/>
          <p:nvPr/>
        </p:nvCxnSpPr>
        <p:spPr>
          <a:xfrm>
            <a:off x="3737100" y="1285925"/>
            <a:ext cx="10200" cy="3646800"/>
          </a:xfrm>
          <a:prstGeom prst="straightConnector1">
            <a:avLst/>
          </a:prstGeom>
          <a:noFill/>
          <a:ln cap="flat" cmpd="sng" w="28575">
            <a:solidFill>
              <a:schemeClr val="dk2"/>
            </a:solidFill>
            <a:prstDash val="solid"/>
            <a:round/>
            <a:headEnd len="med" w="med" type="none"/>
            <a:tailEnd len="med" w="med" type="none"/>
          </a:ln>
        </p:spPr>
      </p:cxnSp>
      <p:pic>
        <p:nvPicPr>
          <p:cNvPr descr="zbasiscounting" id="251" name="Google Shape;251;p28"/>
          <p:cNvPicPr preferRelativeResize="0"/>
          <p:nvPr/>
        </p:nvPicPr>
        <p:blipFill>
          <a:blip r:embed="rId4">
            <a:alphaModFix/>
          </a:blip>
          <a:stretch>
            <a:fillRect/>
          </a:stretch>
        </p:blipFill>
        <p:spPr>
          <a:xfrm>
            <a:off x="3807563" y="2266975"/>
            <a:ext cx="5121975" cy="1298200"/>
          </a:xfrm>
          <a:prstGeom prst="rect">
            <a:avLst/>
          </a:prstGeom>
          <a:noFill/>
          <a:ln>
            <a:noFill/>
          </a:ln>
        </p:spPr>
      </p:pic>
      <p:pic>
        <p:nvPicPr>
          <p:cNvPr descr="fbasiscounting" id="252" name="Google Shape;252;p28"/>
          <p:cNvPicPr preferRelativeResize="0"/>
          <p:nvPr/>
        </p:nvPicPr>
        <p:blipFill>
          <a:blip r:embed="rId5">
            <a:alphaModFix/>
          </a:blip>
          <a:stretch>
            <a:fillRect/>
          </a:stretch>
        </p:blipFill>
        <p:spPr>
          <a:xfrm>
            <a:off x="3810513" y="3594325"/>
            <a:ext cx="5116065" cy="1298200"/>
          </a:xfrm>
          <a:prstGeom prst="rect">
            <a:avLst/>
          </a:prstGeom>
          <a:noFill/>
          <a:ln>
            <a:noFill/>
          </a:ln>
        </p:spPr>
      </p:pic>
      <p:pic>
        <p:nvPicPr>
          <p:cNvPr id="253" name="Google Shape;253;p28"/>
          <p:cNvPicPr preferRelativeResize="0"/>
          <p:nvPr/>
        </p:nvPicPr>
        <p:blipFill>
          <a:blip r:embed="rId6">
            <a:alphaModFix/>
          </a:blip>
          <a:stretch>
            <a:fillRect/>
          </a:stretch>
        </p:blipFill>
        <p:spPr>
          <a:xfrm>
            <a:off x="4363820" y="1333750"/>
            <a:ext cx="3849350" cy="88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9"/>
          <p:cNvPicPr preferRelativeResize="0"/>
          <p:nvPr/>
        </p:nvPicPr>
        <p:blipFill>
          <a:blip r:embed="rId3">
            <a:alphaModFix/>
          </a:blip>
          <a:stretch>
            <a:fillRect/>
          </a:stretch>
        </p:blipFill>
        <p:spPr>
          <a:xfrm>
            <a:off x="503447" y="306300"/>
            <a:ext cx="3259750" cy="881800"/>
          </a:xfrm>
          <a:prstGeom prst="rect">
            <a:avLst/>
          </a:prstGeom>
          <a:noFill/>
          <a:ln>
            <a:noFill/>
          </a:ln>
        </p:spPr>
      </p:pic>
      <p:pic>
        <p:nvPicPr>
          <p:cNvPr id="259" name="Google Shape;259;p29"/>
          <p:cNvPicPr preferRelativeResize="0"/>
          <p:nvPr/>
        </p:nvPicPr>
        <p:blipFill>
          <a:blip r:embed="rId4">
            <a:alphaModFix/>
          </a:blip>
          <a:stretch>
            <a:fillRect/>
          </a:stretch>
        </p:blipFill>
        <p:spPr>
          <a:xfrm>
            <a:off x="5294049" y="506775"/>
            <a:ext cx="3346500" cy="480850"/>
          </a:xfrm>
          <a:prstGeom prst="rect">
            <a:avLst/>
          </a:prstGeom>
          <a:noFill/>
          <a:ln>
            <a:noFill/>
          </a:ln>
        </p:spPr>
      </p:pic>
      <p:sp>
        <p:nvSpPr>
          <p:cNvPr id="260" name="Google Shape;260;p29"/>
          <p:cNvSpPr txBox="1"/>
          <p:nvPr/>
        </p:nvSpPr>
        <p:spPr>
          <a:xfrm>
            <a:off x="3999750" y="506750"/>
            <a:ext cx="11445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WHERE</a:t>
            </a:r>
            <a:endParaRPr sz="1800">
              <a:latin typeface="Calibri"/>
              <a:ea typeface="Calibri"/>
              <a:cs typeface="Calibri"/>
              <a:sym typeface="Calibri"/>
            </a:endParaRPr>
          </a:p>
        </p:txBody>
      </p:sp>
      <p:sp>
        <p:nvSpPr>
          <p:cNvPr id="261" name="Google Shape;261;p29"/>
          <p:cNvSpPr/>
          <p:nvPr/>
        </p:nvSpPr>
        <p:spPr>
          <a:xfrm>
            <a:off x="5144250" y="248450"/>
            <a:ext cx="1894200" cy="99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 name="Google Shape;262;p29"/>
          <p:cNvCxnSpPr>
            <a:endCxn id="261" idx="5"/>
          </p:cNvCxnSpPr>
          <p:nvPr/>
        </p:nvCxnSpPr>
        <p:spPr>
          <a:xfrm rot="10800000">
            <a:off x="6761051" y="1099870"/>
            <a:ext cx="202200" cy="539400"/>
          </a:xfrm>
          <a:prstGeom prst="straightConnector1">
            <a:avLst/>
          </a:prstGeom>
          <a:noFill/>
          <a:ln cap="flat" cmpd="sng" w="9525">
            <a:solidFill>
              <a:schemeClr val="dk2"/>
            </a:solidFill>
            <a:prstDash val="solid"/>
            <a:round/>
            <a:headEnd len="med" w="med" type="none"/>
            <a:tailEnd len="med" w="med" type="triangle"/>
          </a:ln>
        </p:spPr>
      </p:cxnSp>
      <p:pic>
        <p:nvPicPr>
          <p:cNvPr id="263" name="Google Shape;263;p29"/>
          <p:cNvPicPr preferRelativeResize="0"/>
          <p:nvPr/>
        </p:nvPicPr>
        <p:blipFill>
          <a:blip r:embed="rId5">
            <a:alphaModFix/>
          </a:blip>
          <a:stretch>
            <a:fillRect/>
          </a:stretch>
        </p:blipFill>
        <p:spPr>
          <a:xfrm>
            <a:off x="6062484" y="1634200"/>
            <a:ext cx="2710216" cy="2560026"/>
          </a:xfrm>
          <a:prstGeom prst="rect">
            <a:avLst/>
          </a:prstGeom>
          <a:noFill/>
          <a:ln cap="flat" cmpd="sng" w="9525">
            <a:solidFill>
              <a:srgbClr val="000000"/>
            </a:solidFill>
            <a:prstDash val="solid"/>
            <a:round/>
            <a:headEnd len="sm" w="sm" type="none"/>
            <a:tailEnd len="sm" w="sm" type="none"/>
          </a:ln>
        </p:spPr>
      </p:pic>
      <p:sp>
        <p:nvSpPr>
          <p:cNvPr id="264" name="Google Shape;264;p29"/>
          <p:cNvSpPr txBox="1"/>
          <p:nvPr/>
        </p:nvSpPr>
        <p:spPr>
          <a:xfrm>
            <a:off x="7038450" y="1129125"/>
            <a:ext cx="1759500" cy="4809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N-th roots of Unity</a:t>
            </a:r>
            <a:endParaRPr>
              <a:latin typeface="Calibri"/>
              <a:ea typeface="Calibri"/>
              <a:cs typeface="Calibri"/>
              <a:sym typeface="Calibri"/>
            </a:endParaRPr>
          </a:p>
        </p:txBody>
      </p:sp>
      <p:pic>
        <p:nvPicPr>
          <p:cNvPr id="265" name="Google Shape;265;p29"/>
          <p:cNvPicPr preferRelativeResize="0"/>
          <p:nvPr/>
        </p:nvPicPr>
        <p:blipFill>
          <a:blip r:embed="rId6">
            <a:alphaModFix/>
          </a:blip>
          <a:stretch>
            <a:fillRect/>
          </a:stretch>
        </p:blipFill>
        <p:spPr>
          <a:xfrm>
            <a:off x="304800" y="1406350"/>
            <a:ext cx="5121400" cy="1946703"/>
          </a:xfrm>
          <a:prstGeom prst="rect">
            <a:avLst/>
          </a:prstGeom>
          <a:noFill/>
          <a:ln cap="flat" cmpd="sng" w="9525">
            <a:solidFill>
              <a:srgbClr val="000000"/>
            </a:solidFill>
            <a:prstDash val="solid"/>
            <a:round/>
            <a:headEnd len="sm" w="sm" type="none"/>
            <a:tailEnd len="sm" w="sm" type="none"/>
          </a:ln>
        </p:spPr>
      </p:pic>
      <p:sp>
        <p:nvSpPr>
          <p:cNvPr id="266" name="Google Shape;266;p29"/>
          <p:cNvSpPr/>
          <p:nvPr/>
        </p:nvSpPr>
        <p:spPr>
          <a:xfrm>
            <a:off x="506750" y="544750"/>
            <a:ext cx="760200" cy="4428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29"/>
          <p:cNvCxnSpPr>
            <a:stCxn id="266" idx="2"/>
          </p:cNvCxnSpPr>
          <p:nvPr/>
        </p:nvCxnSpPr>
        <p:spPr>
          <a:xfrm>
            <a:off x="886850" y="987550"/>
            <a:ext cx="177300" cy="4188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29"/>
          <p:cNvSpPr txBox="1"/>
          <p:nvPr/>
        </p:nvSpPr>
        <p:spPr>
          <a:xfrm>
            <a:off x="572000" y="3353042"/>
            <a:ext cx="45870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For 1-qubit: N = 2 so we will have a 2x2 matrix</a:t>
            </a:r>
            <a:r>
              <a:rPr lang="en">
                <a:latin typeface="Calibri"/>
                <a:ea typeface="Calibri"/>
                <a:cs typeface="Calibri"/>
                <a:sym typeface="Calibri"/>
              </a:rPr>
              <a:t> </a:t>
            </a:r>
            <a:endParaRPr>
              <a:latin typeface="Calibri"/>
              <a:ea typeface="Calibri"/>
              <a:cs typeface="Calibri"/>
              <a:sym typeface="Calibri"/>
            </a:endParaRPr>
          </a:p>
        </p:txBody>
      </p:sp>
      <p:pic>
        <p:nvPicPr>
          <p:cNvPr descr="e^{2 \pi i \frac{1}{2}} = e^{\pi i} = \cos \pi + i\sin \pi = -1" id="269" name="Google Shape;269;p29" title="MathEquation,#000000"/>
          <p:cNvPicPr preferRelativeResize="0"/>
          <p:nvPr/>
        </p:nvPicPr>
        <p:blipFill>
          <a:blip r:embed="rId7">
            <a:alphaModFix/>
          </a:blip>
          <a:stretch>
            <a:fillRect/>
          </a:stretch>
        </p:blipFill>
        <p:spPr>
          <a:xfrm>
            <a:off x="950126" y="3771747"/>
            <a:ext cx="3472976" cy="334267"/>
          </a:xfrm>
          <a:prstGeom prst="rect">
            <a:avLst/>
          </a:prstGeom>
          <a:noFill/>
          <a:ln>
            <a:noFill/>
          </a:ln>
        </p:spPr>
      </p:pic>
      <p:pic>
        <p:nvPicPr>
          <p:cNvPr descr="\rightarrow H =\frac{1}{\sqrt{2}}\begin{bmatrix}   &#10;                                    1&amp;&amp;1\\&#10;                                     1&amp;&amp;-1&#10;                                    \end{bmatrix}" id="270" name="Google Shape;270;p29" title="MathEquation,#000000"/>
          <p:cNvPicPr preferRelativeResize="0"/>
          <p:nvPr/>
        </p:nvPicPr>
        <p:blipFill>
          <a:blip r:embed="rId8">
            <a:alphaModFix/>
          </a:blip>
          <a:stretch>
            <a:fillRect/>
          </a:stretch>
        </p:blipFill>
        <p:spPr>
          <a:xfrm>
            <a:off x="1373468" y="4194225"/>
            <a:ext cx="2626280" cy="682825"/>
          </a:xfrm>
          <a:prstGeom prst="rect">
            <a:avLst/>
          </a:prstGeom>
          <a:noFill/>
          <a:ln>
            <a:noFill/>
          </a:ln>
        </p:spPr>
      </p:pic>
      <p:pic>
        <p:nvPicPr>
          <p:cNvPr descr="\newcommand{\ket}[1]{\left|{#1}\right\rangle}&#10;\newcommand{\bra}[1]{\left\langle{#1}\right|}&#10;&#10;e^{i \theta} = \cos \theta + i \sin \theta" id="271" name="Google Shape;271;p29" title="MathEquation,#000000"/>
          <p:cNvPicPr preferRelativeResize="0"/>
          <p:nvPr/>
        </p:nvPicPr>
        <p:blipFill>
          <a:blip r:embed="rId9">
            <a:alphaModFix/>
          </a:blip>
          <a:stretch>
            <a:fillRect/>
          </a:stretch>
        </p:blipFill>
        <p:spPr>
          <a:xfrm>
            <a:off x="6104449" y="4432432"/>
            <a:ext cx="2626276" cy="374243"/>
          </a:xfrm>
          <a:prstGeom prst="rect">
            <a:avLst/>
          </a:prstGeom>
          <a:noFill/>
          <a:ln>
            <a:noFill/>
          </a:ln>
        </p:spPr>
      </p:pic>
      <p:sp>
        <p:nvSpPr>
          <p:cNvPr id="272" name="Google Shape;272;p29"/>
          <p:cNvSpPr txBox="1"/>
          <p:nvPr/>
        </p:nvSpPr>
        <p:spPr>
          <a:xfrm>
            <a:off x="5981550" y="4100950"/>
            <a:ext cx="23022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Recall Euler’s Formula:</a:t>
            </a:r>
            <a:endParaRPr>
              <a:latin typeface="Calibri"/>
              <a:ea typeface="Calibri"/>
              <a:cs typeface="Calibri"/>
              <a:sym typeface="Calibri"/>
            </a:endParaRPr>
          </a:p>
        </p:txBody>
      </p:sp>
      <p:pic>
        <p:nvPicPr>
          <p:cNvPr descr="\newcommand{\ket}[1]{\left|{#1}\right\rangle}&#10;\newcommand{\bra}[1]{\left\langle{#1}\right|}&#10;&#10;\omega_{2}^{1} \rightarrow" id="273" name="Google Shape;273;p29" title="MathEquation,#000000"/>
          <p:cNvPicPr preferRelativeResize="0"/>
          <p:nvPr/>
        </p:nvPicPr>
        <p:blipFill>
          <a:blip r:embed="rId10">
            <a:alphaModFix/>
          </a:blip>
          <a:stretch>
            <a:fillRect/>
          </a:stretch>
        </p:blipFill>
        <p:spPr>
          <a:xfrm>
            <a:off x="220025" y="3771841"/>
            <a:ext cx="594266" cy="334275"/>
          </a:xfrm>
          <a:prstGeom prst="rect">
            <a:avLst/>
          </a:prstGeom>
          <a:noFill/>
          <a:ln>
            <a:noFill/>
          </a:ln>
        </p:spPr>
      </p:pic>
      <p:pic>
        <p:nvPicPr>
          <p:cNvPr descr="\newcommand{\ket}[1]{\left|{#1}\right\rangle}&#10;\newcommand{\bra}[1]{\left\langle{#1}\right|}&#10;&#10;QFT_{2}" id="274" name="Google Shape;274;p29" title="MathEquation,#000000"/>
          <p:cNvPicPr preferRelativeResize="0"/>
          <p:nvPr/>
        </p:nvPicPr>
        <p:blipFill>
          <a:blip r:embed="rId11">
            <a:alphaModFix/>
          </a:blip>
          <a:stretch>
            <a:fillRect/>
          </a:stretch>
        </p:blipFill>
        <p:spPr>
          <a:xfrm>
            <a:off x="490089" y="4368502"/>
            <a:ext cx="793524" cy="334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0"/>
          <p:cNvPicPr preferRelativeResize="0"/>
          <p:nvPr/>
        </p:nvPicPr>
        <p:blipFill>
          <a:blip r:embed="rId3">
            <a:alphaModFix/>
          </a:blip>
          <a:stretch>
            <a:fillRect/>
          </a:stretch>
        </p:blipFill>
        <p:spPr>
          <a:xfrm>
            <a:off x="12" y="276296"/>
            <a:ext cx="3645250" cy="1910554"/>
          </a:xfrm>
          <a:prstGeom prst="rect">
            <a:avLst/>
          </a:prstGeom>
          <a:noFill/>
          <a:ln>
            <a:noFill/>
          </a:ln>
        </p:spPr>
      </p:pic>
      <p:pic>
        <p:nvPicPr>
          <p:cNvPr descr="\newcommand{\ket}[1]{\left|{#1}\right\rangle}&#10;\newcommand{\bra}[1]{\left\langle{#1}\right|}&#10;&#10;QFT_{4} = \frac{1}{2}\begin{bmatrix}&#10;1&amp;&amp; 1 &amp;&amp; 1 &amp;&amp; 1 \\&#10;-i &amp;&amp; 1 &amp;&amp; -i &amp;&amp; -1\\&#10;-1 &amp;&amp; 1 &amp;&amp; -1 &amp;&amp; 1\\&#10;-i &amp;&amp; 1 &amp;&amp; i &amp;&amp; -1&#10;&#10;\end{bmatrix}" id="280" name="Google Shape;280;p30" title="MathEquation,#000000"/>
          <p:cNvPicPr preferRelativeResize="0"/>
          <p:nvPr/>
        </p:nvPicPr>
        <p:blipFill>
          <a:blip r:embed="rId4">
            <a:alphaModFix/>
          </a:blip>
          <a:stretch>
            <a:fillRect/>
          </a:stretch>
        </p:blipFill>
        <p:spPr>
          <a:xfrm>
            <a:off x="245926" y="2296075"/>
            <a:ext cx="3153400" cy="1024850"/>
          </a:xfrm>
          <a:prstGeom prst="rect">
            <a:avLst/>
          </a:prstGeom>
          <a:noFill/>
          <a:ln>
            <a:noFill/>
          </a:ln>
        </p:spPr>
      </p:pic>
      <p:pic>
        <p:nvPicPr>
          <p:cNvPr id="281" name="Google Shape;281;p30"/>
          <p:cNvPicPr preferRelativeResize="0"/>
          <p:nvPr/>
        </p:nvPicPr>
        <p:blipFill>
          <a:blip r:embed="rId5">
            <a:alphaModFix/>
          </a:blip>
          <a:stretch>
            <a:fillRect/>
          </a:stretch>
        </p:blipFill>
        <p:spPr>
          <a:xfrm>
            <a:off x="3906576" y="2117150"/>
            <a:ext cx="5237425" cy="2754800"/>
          </a:xfrm>
          <a:prstGeom prst="rect">
            <a:avLst/>
          </a:prstGeom>
          <a:noFill/>
          <a:ln>
            <a:noFill/>
          </a:ln>
        </p:spPr>
      </p:pic>
      <p:sp>
        <p:nvSpPr>
          <p:cNvPr id="282" name="Google Shape;282;p30"/>
          <p:cNvSpPr/>
          <p:nvPr/>
        </p:nvSpPr>
        <p:spPr>
          <a:xfrm>
            <a:off x="4447300" y="4271350"/>
            <a:ext cx="301800" cy="23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0"/>
          <p:cNvCxnSpPr>
            <a:endCxn id="282" idx="2"/>
          </p:cNvCxnSpPr>
          <p:nvPr/>
        </p:nvCxnSpPr>
        <p:spPr>
          <a:xfrm>
            <a:off x="4100800" y="4282600"/>
            <a:ext cx="346500" cy="10620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30"/>
          <p:cNvSpPr txBox="1"/>
          <p:nvPr/>
        </p:nvSpPr>
        <p:spPr>
          <a:xfrm>
            <a:off x="3474500" y="4181900"/>
            <a:ext cx="626400" cy="32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Target</a:t>
            </a:r>
            <a:endParaRPr sz="1300">
              <a:latin typeface="Calibri"/>
              <a:ea typeface="Calibri"/>
              <a:cs typeface="Calibri"/>
              <a:sym typeface="Calibri"/>
            </a:endParaRPr>
          </a:p>
        </p:txBody>
      </p:sp>
      <p:pic>
        <p:nvPicPr>
          <p:cNvPr id="285" name="Google Shape;285;p30"/>
          <p:cNvPicPr preferRelativeResize="0"/>
          <p:nvPr/>
        </p:nvPicPr>
        <p:blipFill>
          <a:blip r:embed="rId6">
            <a:alphaModFix/>
          </a:blip>
          <a:stretch>
            <a:fillRect/>
          </a:stretch>
        </p:blipFill>
        <p:spPr>
          <a:xfrm>
            <a:off x="2608325" y="594100"/>
            <a:ext cx="6535674" cy="1066100"/>
          </a:xfrm>
          <a:prstGeom prst="rect">
            <a:avLst/>
          </a:prstGeom>
          <a:noFill/>
          <a:ln>
            <a:noFill/>
          </a:ln>
        </p:spPr>
      </p:pic>
      <p:pic>
        <p:nvPicPr>
          <p:cNvPr id="286" name="Google Shape;286;p30"/>
          <p:cNvPicPr preferRelativeResize="0"/>
          <p:nvPr/>
        </p:nvPicPr>
        <p:blipFill>
          <a:blip r:embed="rId7">
            <a:alphaModFix/>
          </a:blip>
          <a:stretch>
            <a:fillRect/>
          </a:stretch>
        </p:blipFill>
        <p:spPr>
          <a:xfrm>
            <a:off x="979175" y="2186850"/>
            <a:ext cx="2375125" cy="1310400"/>
          </a:xfrm>
          <a:prstGeom prst="rect">
            <a:avLst/>
          </a:prstGeom>
          <a:noFill/>
          <a:ln>
            <a:noFill/>
          </a:ln>
        </p:spPr>
      </p:pic>
      <p:pic>
        <p:nvPicPr>
          <p:cNvPr descr="\newcommand{\ket}[1]{\left|{#1}\right\rangle}&#10;\newcommand{\bra}[1]{\left\langle{#1}\right|}&#10;&#10;&#10;i = \cos \frac{3 \pi}{2}+ i  \sin \frac{3 \pi}{2} = e^{i \frac{\pi}{2}}" id="287" name="Google Shape;287;p30" title="MathEquation,#000000"/>
          <p:cNvPicPr preferRelativeResize="0"/>
          <p:nvPr/>
        </p:nvPicPr>
        <p:blipFill>
          <a:blip r:embed="rId8">
            <a:alphaModFix/>
          </a:blip>
          <a:stretch>
            <a:fillRect/>
          </a:stretch>
        </p:blipFill>
        <p:spPr>
          <a:xfrm>
            <a:off x="363435" y="3706450"/>
            <a:ext cx="2918376" cy="401275"/>
          </a:xfrm>
          <a:prstGeom prst="rect">
            <a:avLst/>
          </a:prstGeom>
          <a:noFill/>
          <a:ln cap="flat" cmpd="sng" w="9525">
            <a:solidFill>
              <a:srgbClr val="434343"/>
            </a:solidFill>
            <a:prstDash val="solid"/>
            <a:round/>
            <a:headEnd len="sm" w="sm" type="none"/>
            <a:tailEnd len="sm" w="sm" type="none"/>
          </a:ln>
        </p:spPr>
      </p:pic>
      <p:sp>
        <p:nvSpPr>
          <p:cNvPr id="288" name="Google Shape;288;p30"/>
          <p:cNvSpPr/>
          <p:nvPr/>
        </p:nvSpPr>
        <p:spPr>
          <a:xfrm>
            <a:off x="5512550" y="3714200"/>
            <a:ext cx="547800" cy="956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30"/>
          <p:cNvCxnSpPr>
            <a:stCxn id="287" idx="3"/>
            <a:endCxn id="288" idx="1"/>
          </p:cNvCxnSpPr>
          <p:nvPr/>
        </p:nvCxnSpPr>
        <p:spPr>
          <a:xfrm flipH="1" rot="10800000">
            <a:off x="3281811" y="3854288"/>
            <a:ext cx="2310900" cy="52800"/>
          </a:xfrm>
          <a:prstGeom prst="bentConnector4">
            <a:avLst>
              <a:gd fmla="val 48266" name="adj1"/>
              <a:gd fmla="val 472041" name="adj2"/>
            </a:avLst>
          </a:prstGeom>
          <a:noFill/>
          <a:ln cap="flat" cmpd="sng" w="9525">
            <a:solidFill>
              <a:schemeClr val="dk2"/>
            </a:solidFill>
            <a:prstDash val="solid"/>
            <a:round/>
            <a:headEnd len="med" w="med" type="none"/>
            <a:tailEnd len="med" w="med" type="triangle"/>
          </a:ln>
        </p:spPr>
      </p:cxnSp>
      <p:sp>
        <p:nvSpPr>
          <p:cNvPr id="290" name="Google Shape;290;p30"/>
          <p:cNvSpPr txBox="1"/>
          <p:nvPr/>
        </p:nvSpPr>
        <p:spPr>
          <a:xfrm>
            <a:off x="6328750" y="2371050"/>
            <a:ext cx="12747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N = 4</a:t>
            </a:r>
            <a:endParaRPr>
              <a:latin typeface="Calibri"/>
              <a:ea typeface="Calibri"/>
              <a:cs typeface="Calibri"/>
              <a:sym typeface="Calibri"/>
            </a:endParaRPr>
          </a:p>
        </p:txBody>
      </p:sp>
      <p:pic>
        <p:nvPicPr>
          <p:cNvPr descr="\newcommand{\ket}[1]{\left|{#1}\right\rangle}&#10;\newcommand{\bra}[1]{\left\langle{#1}\right|}&#10;&#10;\ket{10} = \ket{2}" id="291" name="Google Shape;291;p30" title="MathEquation,#000000"/>
          <p:cNvPicPr preferRelativeResize="0"/>
          <p:nvPr/>
        </p:nvPicPr>
        <p:blipFill>
          <a:blip r:embed="rId9">
            <a:alphaModFix/>
          </a:blip>
          <a:stretch>
            <a:fillRect/>
          </a:stretch>
        </p:blipFill>
        <p:spPr>
          <a:xfrm>
            <a:off x="7410292" y="2186850"/>
            <a:ext cx="1123112" cy="324300"/>
          </a:xfrm>
          <a:prstGeom prst="rect">
            <a:avLst/>
          </a:prstGeom>
          <a:noFill/>
          <a:ln>
            <a:noFill/>
          </a:ln>
        </p:spPr>
      </p:pic>
      <p:sp>
        <p:nvSpPr>
          <p:cNvPr id="292" name="Google Shape;292;p30"/>
          <p:cNvSpPr txBox="1"/>
          <p:nvPr/>
        </p:nvSpPr>
        <p:spPr>
          <a:xfrm>
            <a:off x="2608325" y="276300"/>
            <a:ext cx="1036800" cy="324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STEPS: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819150" y="574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Phase Estimation</a:t>
            </a:r>
            <a:endParaRPr/>
          </a:p>
        </p:txBody>
      </p:sp>
      <p:sp>
        <p:nvSpPr>
          <p:cNvPr id="298" name="Google Shape;298;p31"/>
          <p:cNvSpPr txBox="1"/>
          <p:nvPr/>
        </p:nvSpPr>
        <p:spPr>
          <a:xfrm>
            <a:off x="1106999" y="1399836"/>
            <a:ext cx="6861600" cy="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300">
                <a:solidFill>
                  <a:srgbClr val="595959"/>
                </a:solidFill>
                <a:latin typeface="Lato"/>
                <a:ea typeface="Lato"/>
                <a:cs typeface="Lato"/>
                <a:sym typeface="Lato"/>
              </a:rPr>
              <a:t>Problem:  </a:t>
            </a:r>
            <a:r>
              <a:rPr lang="en" sz="1300">
                <a:solidFill>
                  <a:srgbClr val="595959"/>
                </a:solidFill>
                <a:latin typeface="Lato"/>
                <a:ea typeface="Lato"/>
                <a:cs typeface="Lato"/>
                <a:sym typeface="Lato"/>
              </a:rPr>
              <a:t>Given                                                                                        Find                                                                  </a:t>
            </a:r>
            <a:endParaRPr sz="1300">
              <a:solidFill>
                <a:srgbClr val="595959"/>
              </a:solidFill>
              <a:latin typeface="Lato"/>
              <a:ea typeface="Lato"/>
              <a:cs typeface="Lato"/>
              <a:sym typeface="Lato"/>
            </a:endParaRPr>
          </a:p>
        </p:txBody>
      </p:sp>
      <p:pic>
        <p:nvPicPr>
          <p:cNvPr id="299" name="Google Shape;299;p31"/>
          <p:cNvPicPr preferRelativeResize="0"/>
          <p:nvPr/>
        </p:nvPicPr>
        <p:blipFill>
          <a:blip r:embed="rId3">
            <a:alphaModFix/>
          </a:blip>
          <a:stretch>
            <a:fillRect/>
          </a:stretch>
        </p:blipFill>
        <p:spPr>
          <a:xfrm>
            <a:off x="2374783" y="1399836"/>
            <a:ext cx="2020847" cy="422602"/>
          </a:xfrm>
          <a:prstGeom prst="rect">
            <a:avLst/>
          </a:prstGeom>
          <a:noFill/>
          <a:ln>
            <a:noFill/>
          </a:ln>
        </p:spPr>
      </p:pic>
      <p:pic>
        <p:nvPicPr>
          <p:cNvPr id="300" name="Google Shape;300;p31"/>
          <p:cNvPicPr preferRelativeResize="0"/>
          <p:nvPr/>
        </p:nvPicPr>
        <p:blipFill>
          <a:blip r:embed="rId4">
            <a:alphaModFix/>
          </a:blip>
          <a:stretch>
            <a:fillRect/>
          </a:stretch>
        </p:blipFill>
        <p:spPr>
          <a:xfrm>
            <a:off x="5589325" y="1511321"/>
            <a:ext cx="145492" cy="199604"/>
          </a:xfrm>
          <a:prstGeom prst="rect">
            <a:avLst/>
          </a:prstGeom>
          <a:noFill/>
          <a:ln>
            <a:noFill/>
          </a:ln>
        </p:spPr>
      </p:pic>
      <p:sp>
        <p:nvSpPr>
          <p:cNvPr id="301" name="Google Shape;301;p31"/>
          <p:cNvSpPr/>
          <p:nvPr/>
        </p:nvSpPr>
        <p:spPr>
          <a:xfrm>
            <a:off x="3359895" y="1294990"/>
            <a:ext cx="661500" cy="5277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31"/>
          <p:cNvCxnSpPr>
            <a:stCxn id="301" idx="7"/>
          </p:cNvCxnSpPr>
          <p:nvPr/>
        </p:nvCxnSpPr>
        <p:spPr>
          <a:xfrm flipH="1" rot="10800000">
            <a:off x="3924521" y="1306270"/>
            <a:ext cx="279000" cy="66000"/>
          </a:xfrm>
          <a:prstGeom prst="straightConnector1">
            <a:avLst/>
          </a:prstGeom>
          <a:noFill/>
          <a:ln cap="flat" cmpd="sng" w="9525">
            <a:solidFill>
              <a:srgbClr val="1A1A1A"/>
            </a:solidFill>
            <a:prstDash val="solid"/>
            <a:round/>
            <a:headEnd len="med" w="med" type="triangle"/>
            <a:tailEnd len="med" w="med" type="none"/>
          </a:ln>
        </p:spPr>
      </p:cxnSp>
      <p:pic>
        <p:nvPicPr>
          <p:cNvPr id="303" name="Google Shape;303;p31"/>
          <p:cNvPicPr preferRelativeResize="0"/>
          <p:nvPr/>
        </p:nvPicPr>
        <p:blipFill>
          <a:blip r:embed="rId5">
            <a:alphaModFix/>
          </a:blip>
          <a:stretch>
            <a:fillRect/>
          </a:stretch>
        </p:blipFill>
        <p:spPr>
          <a:xfrm>
            <a:off x="4285900" y="1667675"/>
            <a:ext cx="4637177" cy="2234550"/>
          </a:xfrm>
          <a:prstGeom prst="rect">
            <a:avLst/>
          </a:prstGeom>
          <a:noFill/>
          <a:ln>
            <a:noFill/>
          </a:ln>
        </p:spPr>
      </p:pic>
      <p:sp>
        <p:nvSpPr>
          <p:cNvPr id="304" name="Google Shape;304;p31"/>
          <p:cNvSpPr/>
          <p:nvPr/>
        </p:nvSpPr>
        <p:spPr>
          <a:xfrm>
            <a:off x="4335185" y="1883502"/>
            <a:ext cx="514500" cy="1483800"/>
          </a:xfrm>
          <a:prstGeom prst="rect">
            <a:avLst/>
          </a:prstGeom>
          <a:noFill/>
          <a:ln cap="flat" cmpd="sng" w="9525">
            <a:solidFill>
              <a:srgbClr val="1A1A1A"/>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31"/>
          <p:cNvCxnSpPr>
            <a:endCxn id="304" idx="1"/>
          </p:cNvCxnSpPr>
          <p:nvPr/>
        </p:nvCxnSpPr>
        <p:spPr>
          <a:xfrm flipH="1" rot="10800000">
            <a:off x="3893885" y="2625402"/>
            <a:ext cx="441300" cy="131100"/>
          </a:xfrm>
          <a:prstGeom prst="straightConnector1">
            <a:avLst/>
          </a:prstGeom>
          <a:noFill/>
          <a:ln cap="flat" cmpd="sng" w="9525">
            <a:solidFill>
              <a:srgbClr val="1A1A1A"/>
            </a:solidFill>
            <a:prstDash val="solid"/>
            <a:round/>
            <a:headEnd len="med" w="med" type="none"/>
            <a:tailEnd len="med" w="med" type="triangle"/>
          </a:ln>
        </p:spPr>
      </p:cxnSp>
      <p:sp>
        <p:nvSpPr>
          <p:cNvPr id="306" name="Google Shape;306;p31"/>
          <p:cNvSpPr txBox="1"/>
          <p:nvPr/>
        </p:nvSpPr>
        <p:spPr>
          <a:xfrm>
            <a:off x="2852250" y="2756307"/>
            <a:ext cx="1433700" cy="639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“Counting  qubits”</a:t>
            </a:r>
            <a:endParaRPr>
              <a:latin typeface="Lato"/>
              <a:ea typeface="Lato"/>
              <a:cs typeface="Lato"/>
              <a:sym typeface="Lato"/>
            </a:endParaRPr>
          </a:p>
        </p:txBody>
      </p:sp>
      <p:sp>
        <p:nvSpPr>
          <p:cNvPr id="307" name="Google Shape;307;p31"/>
          <p:cNvSpPr txBox="1"/>
          <p:nvPr/>
        </p:nvSpPr>
        <p:spPr>
          <a:xfrm>
            <a:off x="4203538" y="1143000"/>
            <a:ext cx="11115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Eigenvalue</a:t>
            </a:r>
            <a:endParaRPr sz="1200">
              <a:latin typeface="Lato"/>
              <a:ea typeface="Lato"/>
              <a:cs typeface="Lato"/>
              <a:sym typeface="Lato"/>
            </a:endParaRPr>
          </a:p>
        </p:txBody>
      </p:sp>
      <p:sp>
        <p:nvSpPr>
          <p:cNvPr id="308" name="Google Shape;308;p31"/>
          <p:cNvSpPr/>
          <p:nvPr/>
        </p:nvSpPr>
        <p:spPr>
          <a:xfrm>
            <a:off x="4514885" y="3498822"/>
            <a:ext cx="279000" cy="254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31"/>
          <p:cNvCxnSpPr>
            <a:endCxn id="308" idx="4"/>
          </p:cNvCxnSpPr>
          <p:nvPr/>
        </p:nvCxnSpPr>
        <p:spPr>
          <a:xfrm flipH="1" rot="10800000">
            <a:off x="4459685" y="3753222"/>
            <a:ext cx="194700" cy="252000"/>
          </a:xfrm>
          <a:prstGeom prst="straightConnector1">
            <a:avLst/>
          </a:prstGeom>
          <a:noFill/>
          <a:ln cap="flat" cmpd="sng" w="9525">
            <a:solidFill>
              <a:srgbClr val="1A1A1A"/>
            </a:solidFill>
            <a:prstDash val="solid"/>
            <a:round/>
            <a:headEnd len="med" w="med" type="none"/>
            <a:tailEnd len="med" w="med" type="triangle"/>
          </a:ln>
        </p:spPr>
      </p:cxnSp>
      <p:sp>
        <p:nvSpPr>
          <p:cNvPr id="310" name="Google Shape;310;p31"/>
          <p:cNvSpPr txBox="1"/>
          <p:nvPr/>
        </p:nvSpPr>
        <p:spPr>
          <a:xfrm>
            <a:off x="2879911" y="3884725"/>
            <a:ext cx="2161500" cy="3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Target: </a:t>
            </a:r>
            <a:r>
              <a:rPr lang="en">
                <a:latin typeface="Lato"/>
                <a:ea typeface="Lato"/>
                <a:cs typeface="Lato"/>
                <a:sym typeface="Lato"/>
              </a:rPr>
              <a:t>Eigenvector of U</a:t>
            </a:r>
            <a:endParaRPr>
              <a:latin typeface="Lato"/>
              <a:ea typeface="Lato"/>
              <a:cs typeface="Lato"/>
              <a:sym typeface="Lato"/>
            </a:endParaRPr>
          </a:p>
        </p:txBody>
      </p:sp>
      <p:sp>
        <p:nvSpPr>
          <p:cNvPr id="311" name="Google Shape;311;p31"/>
          <p:cNvSpPr txBox="1"/>
          <p:nvPr/>
        </p:nvSpPr>
        <p:spPr>
          <a:xfrm>
            <a:off x="530500" y="2014646"/>
            <a:ext cx="2020800" cy="18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𝜃 is encoded as a number between 0 to 2</a:t>
            </a:r>
            <a:r>
              <a:rPr baseline="30000" lang="en">
                <a:latin typeface="Lato"/>
                <a:ea typeface="Lato"/>
                <a:cs typeface="Lato"/>
                <a:sym typeface="Lato"/>
              </a:rPr>
              <a:t>n</a:t>
            </a:r>
            <a:r>
              <a:rPr lang="en">
                <a:latin typeface="Lato"/>
                <a:ea typeface="Lato"/>
                <a:cs typeface="Lato"/>
                <a:sym typeface="Lato"/>
              </a:rPr>
              <a:t> in the Fourier Basis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 whatever the measurement result is, we convert to decimal number, D, and:</a:t>
            </a:r>
            <a:endParaRPr>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pic>
        <p:nvPicPr>
          <p:cNvPr descr="\theta = \frac{D}{2^{n}}" id="312" name="Google Shape;312;p31" title="MathEquation,#000000"/>
          <p:cNvPicPr preferRelativeResize="0"/>
          <p:nvPr/>
        </p:nvPicPr>
        <p:blipFill>
          <a:blip r:embed="rId6">
            <a:alphaModFix/>
          </a:blip>
          <a:stretch>
            <a:fillRect/>
          </a:stretch>
        </p:blipFill>
        <p:spPr>
          <a:xfrm>
            <a:off x="724979" y="3873933"/>
            <a:ext cx="1024018" cy="527617"/>
          </a:xfrm>
          <a:prstGeom prst="rect">
            <a:avLst/>
          </a:prstGeom>
          <a:noFill/>
          <a:ln>
            <a:noFill/>
          </a:ln>
        </p:spPr>
      </p:pic>
      <p:sp>
        <p:nvSpPr>
          <p:cNvPr id="313" name="Google Shape;313;p31"/>
          <p:cNvSpPr/>
          <p:nvPr/>
        </p:nvSpPr>
        <p:spPr>
          <a:xfrm>
            <a:off x="4898900" y="1883500"/>
            <a:ext cx="2473200" cy="18852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txBox="1"/>
          <p:nvPr/>
        </p:nvSpPr>
        <p:spPr>
          <a:xfrm>
            <a:off x="5458650" y="2571750"/>
            <a:ext cx="1580700" cy="3621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PHASE KICKBACK!</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47150" y="5627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Complex Numbers</a:t>
            </a:r>
            <a:endParaRPr/>
          </a:p>
        </p:txBody>
      </p:sp>
      <p:sp>
        <p:nvSpPr>
          <p:cNvPr id="135" name="Google Shape;135;p14"/>
          <p:cNvSpPr txBox="1"/>
          <p:nvPr>
            <p:ph idx="1" type="body"/>
          </p:nvPr>
        </p:nvSpPr>
        <p:spPr>
          <a:xfrm>
            <a:off x="747150" y="1677900"/>
            <a:ext cx="7505700" cy="234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000000"/>
                </a:solidFill>
                <a:latin typeface="Arial"/>
                <a:ea typeface="Arial"/>
                <a:cs typeface="Arial"/>
                <a:sym typeface="Arial"/>
              </a:rPr>
              <a:t>The </a:t>
            </a:r>
            <a:r>
              <a:rPr lang="en" sz="1800">
                <a:solidFill>
                  <a:srgbClr val="000000"/>
                </a:solidFill>
                <a:latin typeface="Arial"/>
                <a:ea typeface="Arial"/>
                <a:cs typeface="Arial"/>
                <a:sym typeface="Arial"/>
              </a:rPr>
              <a:t>general</a:t>
            </a:r>
            <a:r>
              <a:rPr lang="en" sz="1800">
                <a:solidFill>
                  <a:srgbClr val="000000"/>
                </a:solidFill>
                <a:latin typeface="Arial"/>
                <a:ea typeface="Arial"/>
                <a:cs typeface="Arial"/>
                <a:sym typeface="Arial"/>
              </a:rPr>
              <a:t> formula for a </a:t>
            </a:r>
            <a:r>
              <a:rPr lang="en" sz="1800">
                <a:solidFill>
                  <a:srgbClr val="000000"/>
                </a:solidFill>
                <a:latin typeface="Arial"/>
                <a:ea typeface="Arial"/>
                <a:cs typeface="Arial"/>
                <a:sym typeface="Arial"/>
              </a:rPr>
              <a:t>complex</a:t>
            </a:r>
            <a:r>
              <a:rPr lang="en" sz="1800">
                <a:solidFill>
                  <a:srgbClr val="000000"/>
                </a:solidFill>
                <a:latin typeface="Arial"/>
                <a:ea typeface="Arial"/>
                <a:cs typeface="Arial"/>
                <a:sym typeface="Arial"/>
              </a:rPr>
              <a:t> number is a + bi where b and a </a:t>
            </a:r>
            <a:r>
              <a:rPr baseline="-25000" lang="en" sz="1800">
                <a:solidFill>
                  <a:srgbClr val="000000"/>
                </a:solidFill>
                <a:latin typeface="Arial"/>
                <a:ea typeface="Arial"/>
                <a:cs typeface="Arial"/>
                <a:sym typeface="Arial"/>
              </a:rPr>
              <a:t> </a:t>
            </a:r>
            <a:r>
              <a:rPr lang="en" sz="1800">
                <a:solidFill>
                  <a:srgbClr val="000000"/>
                </a:solidFill>
                <a:latin typeface="Arial"/>
                <a:ea typeface="Arial"/>
                <a:cs typeface="Arial"/>
                <a:sym typeface="Arial"/>
              </a:rPr>
              <a:t>are real numbers and i is an imaginary number.</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lang="en" sz="1800">
                <a:solidFill>
                  <a:srgbClr val="000000"/>
                </a:solidFill>
              </a:rPr>
              <a:t>i is the solution to </a:t>
            </a:r>
            <a:r>
              <a:rPr lang="en" sz="1800">
                <a:solidFill>
                  <a:srgbClr val="000000"/>
                </a:solidFill>
                <a:latin typeface="Times New Roman"/>
                <a:ea typeface="Times New Roman"/>
                <a:cs typeface="Times New Roman"/>
                <a:sym typeface="Times New Roman"/>
              </a:rPr>
              <a:t> </a:t>
            </a:r>
            <a:r>
              <a:rPr lang="en" sz="1800">
                <a:solidFill>
                  <a:srgbClr val="000000"/>
                </a:solidFill>
                <a:latin typeface="Arial"/>
                <a:ea typeface="Arial"/>
                <a:cs typeface="Arial"/>
                <a:sym typeface="Arial"/>
              </a:rPr>
              <a:t>i</a:t>
            </a:r>
            <a:r>
              <a:rPr baseline="30000" lang="en" sz="1800">
                <a:solidFill>
                  <a:srgbClr val="000000"/>
                </a:solidFill>
                <a:latin typeface="Arial"/>
                <a:ea typeface="Arial"/>
                <a:cs typeface="Arial"/>
                <a:sym typeface="Arial"/>
              </a:rPr>
              <a:t>2 </a:t>
            </a:r>
            <a:r>
              <a:rPr lang="en" sz="1800">
                <a:solidFill>
                  <a:srgbClr val="000000"/>
                </a:solidFill>
                <a:latin typeface="Arial"/>
                <a:ea typeface="Arial"/>
                <a:cs typeface="Arial"/>
                <a:sym typeface="Arial"/>
              </a:rPr>
              <a:t>= -1. Since no real number satisfies this equation i is an imaginary number.</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lang="en" sz="1800">
                <a:solidFill>
                  <a:srgbClr val="000000"/>
                </a:solidFill>
              </a:rPr>
              <a:t>Absolute value is the magnitude of a quantity irrespective of its sign                               |-3| = |3| = 3                                                                           				if c is a complex number → |</a:t>
            </a:r>
            <a:r>
              <a:rPr lang="en" sz="1800">
                <a:solidFill>
                  <a:srgbClr val="000000"/>
                </a:solidFill>
                <a:latin typeface="Arial"/>
                <a:ea typeface="Arial"/>
                <a:cs typeface="Arial"/>
                <a:sym typeface="Arial"/>
              </a:rPr>
              <a:t>c|</a:t>
            </a:r>
            <a:r>
              <a:rPr baseline="30000" lang="en" sz="1800">
                <a:solidFill>
                  <a:srgbClr val="000000"/>
                </a:solidFill>
                <a:latin typeface="Arial"/>
                <a:ea typeface="Arial"/>
                <a:cs typeface="Arial"/>
                <a:sym typeface="Arial"/>
              </a:rPr>
              <a:t>2</a:t>
            </a:r>
            <a:r>
              <a:rPr lang="en" sz="1800">
                <a:solidFill>
                  <a:srgbClr val="000000"/>
                </a:solidFill>
              </a:rPr>
              <a:t> = c </a:t>
            </a:r>
            <a:r>
              <a:rPr lang="en" sz="800">
                <a:solidFill>
                  <a:srgbClr val="000000"/>
                </a:solidFill>
              </a:rPr>
              <a:t>✕</a:t>
            </a:r>
            <a:r>
              <a:rPr lang="en" sz="1800">
                <a:solidFill>
                  <a:srgbClr val="000000"/>
                </a:solidFill>
              </a:rPr>
              <a:t> c*</a:t>
            </a:r>
            <a:endParaRPr sz="1800">
              <a:solidFill>
                <a:srgbClr val="000000"/>
              </a:solidFill>
            </a:endParaRPr>
          </a:p>
          <a:p>
            <a:pPr indent="0" lvl="0" marL="457200" rtl="0" algn="l">
              <a:spcBef>
                <a:spcPts val="1600"/>
              </a:spcBef>
              <a:spcAft>
                <a:spcPts val="0"/>
              </a:spcAft>
              <a:buNone/>
            </a:pPr>
            <a:r>
              <a:t/>
            </a:r>
            <a:endParaRPr sz="1800">
              <a:solidFill>
                <a:srgbClr val="000000"/>
              </a:solidFill>
            </a:endParaRPr>
          </a:p>
          <a:p>
            <a:pPr indent="0" lvl="0" marL="457200" rtl="0" algn="l">
              <a:spcBef>
                <a:spcPts val="1600"/>
              </a:spcBef>
              <a:spcAft>
                <a:spcPts val="0"/>
              </a:spcAft>
              <a:buNone/>
            </a:pPr>
            <a:r>
              <a:t/>
            </a:r>
            <a:endParaRPr sz="1800">
              <a:solidFill>
                <a:srgbClr val="000000"/>
              </a:solidFill>
            </a:endParaRPr>
          </a:p>
          <a:p>
            <a:pPr indent="0" lvl="0" marL="457200" rtl="0" algn="l">
              <a:spcBef>
                <a:spcPts val="1600"/>
              </a:spcBef>
              <a:spcAft>
                <a:spcPts val="1600"/>
              </a:spcAft>
              <a:buNone/>
            </a:pPr>
            <a:r>
              <a:t/>
            </a:r>
            <a:endParaRPr sz="1400">
              <a:solidFill>
                <a:srgbClr val="000000"/>
              </a:solidFill>
            </a:endParaRPr>
          </a:p>
        </p:txBody>
      </p:sp>
      <p:sp>
        <p:nvSpPr>
          <p:cNvPr id="136" name="Google Shape;136;p14"/>
          <p:cNvSpPr txBox="1"/>
          <p:nvPr/>
        </p:nvSpPr>
        <p:spPr>
          <a:xfrm>
            <a:off x="7053775" y="4407750"/>
            <a:ext cx="14358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Ashkan</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2"/>
          <p:cNvPicPr preferRelativeResize="0"/>
          <p:nvPr/>
        </p:nvPicPr>
        <p:blipFill rotWithShape="1">
          <a:blip r:embed="rId3">
            <a:alphaModFix/>
          </a:blip>
          <a:srcRect b="0" l="0" r="35136" t="0"/>
          <a:stretch/>
        </p:blipFill>
        <p:spPr>
          <a:xfrm>
            <a:off x="0" y="0"/>
            <a:ext cx="3412899" cy="1755775"/>
          </a:xfrm>
          <a:prstGeom prst="rect">
            <a:avLst/>
          </a:prstGeom>
          <a:noFill/>
          <a:ln>
            <a:noFill/>
          </a:ln>
        </p:spPr>
      </p:pic>
      <p:pic>
        <p:nvPicPr>
          <p:cNvPr id="320" name="Google Shape;320;p32"/>
          <p:cNvPicPr preferRelativeResize="0"/>
          <p:nvPr/>
        </p:nvPicPr>
        <p:blipFill>
          <a:blip r:embed="rId4">
            <a:alphaModFix/>
          </a:blip>
          <a:stretch>
            <a:fillRect/>
          </a:stretch>
        </p:blipFill>
        <p:spPr>
          <a:xfrm>
            <a:off x="3982400" y="0"/>
            <a:ext cx="4076126" cy="2272000"/>
          </a:xfrm>
          <a:prstGeom prst="rect">
            <a:avLst/>
          </a:prstGeom>
          <a:noFill/>
          <a:ln>
            <a:noFill/>
          </a:ln>
        </p:spPr>
      </p:pic>
      <p:pic>
        <p:nvPicPr>
          <p:cNvPr descr="\frac{1}{2^{2}}*2 \pi = \frac{\pi}{2}" id="321" name="Google Shape;321;p32" title="MathEquation,#000000"/>
          <p:cNvPicPr preferRelativeResize="0"/>
          <p:nvPr/>
        </p:nvPicPr>
        <p:blipFill>
          <a:blip r:embed="rId5">
            <a:alphaModFix/>
          </a:blip>
          <a:stretch>
            <a:fillRect/>
          </a:stretch>
        </p:blipFill>
        <p:spPr>
          <a:xfrm>
            <a:off x="6088897" y="167425"/>
            <a:ext cx="1851300" cy="562325"/>
          </a:xfrm>
          <a:prstGeom prst="rect">
            <a:avLst/>
          </a:prstGeom>
          <a:noFill/>
          <a:ln>
            <a:noFill/>
          </a:ln>
        </p:spPr>
      </p:pic>
      <p:pic>
        <p:nvPicPr>
          <p:cNvPr id="322" name="Google Shape;322;p32"/>
          <p:cNvPicPr preferRelativeResize="0"/>
          <p:nvPr/>
        </p:nvPicPr>
        <p:blipFill>
          <a:blip r:embed="rId6">
            <a:alphaModFix/>
          </a:blip>
          <a:stretch>
            <a:fillRect/>
          </a:stretch>
        </p:blipFill>
        <p:spPr>
          <a:xfrm>
            <a:off x="5987625" y="2335400"/>
            <a:ext cx="3108775" cy="1374225"/>
          </a:xfrm>
          <a:prstGeom prst="rect">
            <a:avLst/>
          </a:prstGeom>
          <a:noFill/>
          <a:ln>
            <a:noFill/>
          </a:ln>
        </p:spPr>
      </p:pic>
      <p:pic>
        <p:nvPicPr>
          <p:cNvPr descr="\frac{4}{2^{6}}*2 \pi = \frac{\pi}{8}" id="323" name="Google Shape;323;p32" title="MathEquation,#000000"/>
          <p:cNvPicPr preferRelativeResize="0"/>
          <p:nvPr/>
        </p:nvPicPr>
        <p:blipFill>
          <a:blip r:embed="rId7">
            <a:alphaModFix/>
          </a:blip>
          <a:stretch>
            <a:fillRect/>
          </a:stretch>
        </p:blipFill>
        <p:spPr>
          <a:xfrm>
            <a:off x="7725992" y="2983460"/>
            <a:ext cx="1314508" cy="433402"/>
          </a:xfrm>
          <a:prstGeom prst="rect">
            <a:avLst/>
          </a:prstGeom>
          <a:noFill/>
          <a:ln>
            <a:noFill/>
          </a:ln>
        </p:spPr>
      </p:pic>
      <p:pic>
        <p:nvPicPr>
          <p:cNvPr id="324" name="Google Shape;324;p32"/>
          <p:cNvPicPr preferRelativeResize="0"/>
          <p:nvPr/>
        </p:nvPicPr>
        <p:blipFill>
          <a:blip r:embed="rId8">
            <a:alphaModFix/>
          </a:blip>
          <a:stretch>
            <a:fillRect/>
          </a:stretch>
        </p:blipFill>
        <p:spPr>
          <a:xfrm>
            <a:off x="0" y="1755775"/>
            <a:ext cx="4022027" cy="1142700"/>
          </a:xfrm>
          <a:prstGeom prst="rect">
            <a:avLst/>
          </a:prstGeom>
          <a:noFill/>
          <a:ln>
            <a:noFill/>
          </a:ln>
        </p:spPr>
      </p:pic>
      <p:pic>
        <p:nvPicPr>
          <p:cNvPr id="325" name="Google Shape;325;p32"/>
          <p:cNvPicPr preferRelativeResize="0"/>
          <p:nvPr/>
        </p:nvPicPr>
        <p:blipFill>
          <a:blip r:embed="rId9">
            <a:alphaModFix/>
          </a:blip>
          <a:stretch>
            <a:fillRect/>
          </a:stretch>
        </p:blipFill>
        <p:spPr>
          <a:xfrm>
            <a:off x="0" y="2898475"/>
            <a:ext cx="2873744" cy="2271999"/>
          </a:xfrm>
          <a:prstGeom prst="rect">
            <a:avLst/>
          </a:prstGeom>
          <a:noFill/>
          <a:ln>
            <a:noFill/>
          </a:ln>
        </p:spPr>
      </p:pic>
      <p:pic>
        <p:nvPicPr>
          <p:cNvPr descr="\newcommand{\ket}[1]{\left|{#1}\right\rangle}&#10;\newcommand{\bra}[1]{\left\langle{#1}\right|}&#10;&#10;\ket{0010101} = \ket{21} \rightarrow \frac{21}{2^{7}}*2 \pi = 0.328 \pi" id="326" name="Google Shape;326;p32" title="MathEquation,#000000"/>
          <p:cNvPicPr preferRelativeResize="0"/>
          <p:nvPr/>
        </p:nvPicPr>
        <p:blipFill>
          <a:blip r:embed="rId10">
            <a:alphaModFix/>
          </a:blip>
          <a:stretch>
            <a:fillRect/>
          </a:stretch>
        </p:blipFill>
        <p:spPr>
          <a:xfrm>
            <a:off x="1958377" y="3040263"/>
            <a:ext cx="3279850" cy="319775"/>
          </a:xfrm>
          <a:prstGeom prst="rect">
            <a:avLst/>
          </a:prstGeom>
          <a:noFill/>
          <a:ln cap="flat" cmpd="sng" w="9525">
            <a:solidFill>
              <a:srgbClr val="000000"/>
            </a:solidFill>
            <a:prstDash val="solid"/>
            <a:round/>
            <a:headEnd len="sm" w="sm" type="none"/>
            <a:tailEnd len="sm" w="sm" type="none"/>
          </a:ln>
        </p:spPr>
      </p:pic>
      <p:pic>
        <p:nvPicPr>
          <p:cNvPr descr="\newcommand{\ket}[1]{\left|{#1}\right\rangle}&#10;\newcommand{\bra}[1]{\left\langle{#1}\right|}&#10;&#10;\ket{0010110} = \ket{21} \rightarrow \frac{22}{2^{7}}*2 \pi = 0.344 \pi" id="327" name="Google Shape;327;p32" title="MathEquation,#000000"/>
          <p:cNvPicPr preferRelativeResize="0"/>
          <p:nvPr/>
        </p:nvPicPr>
        <p:blipFill>
          <a:blip r:embed="rId11">
            <a:alphaModFix/>
          </a:blip>
          <a:stretch>
            <a:fillRect/>
          </a:stretch>
        </p:blipFill>
        <p:spPr>
          <a:xfrm>
            <a:off x="1958437" y="3360050"/>
            <a:ext cx="3279738" cy="319775"/>
          </a:xfrm>
          <a:prstGeom prst="rect">
            <a:avLst/>
          </a:prstGeom>
          <a:noFill/>
          <a:ln cap="flat" cmpd="sng" w="9525">
            <a:solidFill>
              <a:srgbClr val="000000"/>
            </a:solidFill>
            <a:prstDash val="solid"/>
            <a:round/>
            <a:headEnd len="sm" w="sm" type="none"/>
            <a:tailEnd len="sm" w="sm" type="none"/>
          </a:ln>
        </p:spPr>
      </p:pic>
      <p:cxnSp>
        <p:nvCxnSpPr>
          <p:cNvPr id="328" name="Google Shape;328;p32"/>
          <p:cNvCxnSpPr/>
          <p:nvPr/>
        </p:nvCxnSpPr>
        <p:spPr>
          <a:xfrm flipH="1">
            <a:off x="1530577" y="3200150"/>
            <a:ext cx="427800" cy="13800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32"/>
          <p:cNvCxnSpPr>
            <a:stCxn id="327" idx="1"/>
          </p:cNvCxnSpPr>
          <p:nvPr/>
        </p:nvCxnSpPr>
        <p:spPr>
          <a:xfrm flipH="1">
            <a:off x="1598137" y="3519938"/>
            <a:ext cx="360300" cy="707400"/>
          </a:xfrm>
          <a:prstGeom prst="straightConnector1">
            <a:avLst/>
          </a:prstGeom>
          <a:noFill/>
          <a:ln cap="flat" cmpd="sng" w="9525">
            <a:solidFill>
              <a:schemeClr val="dk2"/>
            </a:solidFill>
            <a:prstDash val="solid"/>
            <a:round/>
            <a:headEnd len="med" w="med" type="none"/>
            <a:tailEnd len="med" w="med" type="triangle"/>
          </a:ln>
        </p:spPr>
      </p:cxnSp>
      <p:sp>
        <p:nvSpPr>
          <p:cNvPr id="330" name="Google Shape;330;p32"/>
          <p:cNvSpPr txBox="1"/>
          <p:nvPr/>
        </p:nvSpPr>
        <p:spPr>
          <a:xfrm>
            <a:off x="3218925" y="3754650"/>
            <a:ext cx="21273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lower bound is off by ~ 0.5%, and the upper bound is off by ~ 1%</a:t>
            </a:r>
            <a:endParaRPr>
              <a:latin typeface="Calibri"/>
              <a:ea typeface="Calibri"/>
              <a:cs typeface="Calibri"/>
              <a:sym typeface="Calibri"/>
            </a:endParaRPr>
          </a:p>
        </p:txBody>
      </p:sp>
      <p:sp>
        <p:nvSpPr>
          <p:cNvPr id="331" name="Google Shape;331;p32"/>
          <p:cNvSpPr/>
          <p:nvPr/>
        </p:nvSpPr>
        <p:spPr>
          <a:xfrm>
            <a:off x="2217225" y="2276975"/>
            <a:ext cx="303900" cy="2421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819150" y="845600"/>
            <a:ext cx="75057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Shor’s: what’s it good for?</a:t>
            </a:r>
            <a:endParaRPr/>
          </a:p>
        </p:txBody>
      </p:sp>
      <p:sp>
        <p:nvSpPr>
          <p:cNvPr id="337" name="Google Shape;337;p33"/>
          <p:cNvSpPr txBox="1"/>
          <p:nvPr>
            <p:ph idx="1" type="body"/>
          </p:nvPr>
        </p:nvSpPr>
        <p:spPr>
          <a:xfrm>
            <a:off x="819150" y="1409600"/>
            <a:ext cx="7505700" cy="3029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“Crown Jewel” of quantum algorithms</a:t>
            </a:r>
            <a:endParaRPr sz="2400"/>
          </a:p>
          <a:p>
            <a:pPr indent="-381000" lvl="0" marL="457200" rtl="0" algn="l">
              <a:spcBef>
                <a:spcPts val="0"/>
              </a:spcBef>
              <a:spcAft>
                <a:spcPts val="0"/>
              </a:spcAft>
              <a:buSzPts val="2400"/>
              <a:buChar char="●"/>
            </a:pPr>
            <a:r>
              <a:rPr lang="en" sz="2400"/>
              <a:t>Shor’s algorithm factors a number into its prime factors</a:t>
            </a:r>
            <a:endParaRPr sz="2400"/>
          </a:p>
          <a:p>
            <a:pPr indent="-381000" lvl="0" marL="457200" rtl="0" algn="l">
              <a:spcBef>
                <a:spcPts val="0"/>
              </a:spcBef>
              <a:spcAft>
                <a:spcPts val="0"/>
              </a:spcAft>
              <a:buSzPts val="2400"/>
              <a:buChar char="●"/>
            </a:pPr>
            <a:r>
              <a:rPr lang="en" sz="2400"/>
              <a:t>RSA encryption relies on prime factorization being difficult: superpolynomial time</a:t>
            </a:r>
            <a:endParaRPr sz="2400"/>
          </a:p>
          <a:p>
            <a:pPr indent="-381000" lvl="0" marL="457200" rtl="0" algn="l">
              <a:spcBef>
                <a:spcPts val="0"/>
              </a:spcBef>
              <a:spcAft>
                <a:spcPts val="0"/>
              </a:spcAft>
              <a:buSzPts val="2400"/>
              <a:buChar char="●"/>
            </a:pPr>
            <a:r>
              <a:rPr lang="en" sz="2400"/>
              <a:t>Shor’s algorithm runs in polynomial time -- almost exponentially faster</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819150" y="361375"/>
            <a:ext cx="75057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Shor’s Algorithm</a:t>
            </a:r>
            <a:endParaRPr/>
          </a:p>
        </p:txBody>
      </p:sp>
      <p:sp>
        <p:nvSpPr>
          <p:cNvPr id="343" name="Google Shape;343;p34"/>
          <p:cNvSpPr txBox="1"/>
          <p:nvPr>
            <p:ph idx="1" type="body"/>
          </p:nvPr>
        </p:nvSpPr>
        <p:spPr>
          <a:xfrm>
            <a:off x="819150" y="968575"/>
            <a:ext cx="7896900" cy="338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Factoring algorithm for N=pq where p,q are prime</a:t>
            </a:r>
            <a:endParaRPr sz="2400"/>
          </a:p>
          <a:p>
            <a:pPr indent="-381000" lvl="0" marL="457200" rtl="0" algn="l">
              <a:spcBef>
                <a:spcPts val="0"/>
              </a:spcBef>
              <a:spcAft>
                <a:spcPts val="0"/>
              </a:spcAft>
              <a:buSzPts val="2400"/>
              <a:buAutoNum type="arabicPeriod"/>
            </a:pPr>
            <a:r>
              <a:rPr lang="en" sz="2400"/>
              <a:t>Pick an { </a:t>
            </a:r>
            <a:r>
              <a:rPr i="1" lang="en" sz="2400"/>
              <a:t>a</a:t>
            </a:r>
            <a:r>
              <a:rPr lang="en" sz="2400"/>
              <a:t> } such that a is coprime with N ,  i.e. gcd(</a:t>
            </a:r>
            <a:r>
              <a:rPr i="1" lang="en" sz="2400"/>
              <a:t>a</a:t>
            </a:r>
            <a:r>
              <a:rPr lang="en" sz="2400"/>
              <a:t>,N) =1</a:t>
            </a:r>
            <a:endParaRPr sz="2400"/>
          </a:p>
          <a:p>
            <a:pPr indent="-381000" lvl="0" marL="457200" rtl="0" algn="l">
              <a:spcBef>
                <a:spcPts val="0"/>
              </a:spcBef>
              <a:spcAft>
                <a:spcPts val="0"/>
              </a:spcAft>
              <a:buSzPts val="2400"/>
              <a:buAutoNum type="arabicPeriod"/>
            </a:pPr>
            <a:r>
              <a:rPr lang="en" sz="2400"/>
              <a:t>Find the smallest { r } such that </a:t>
            </a:r>
            <a:r>
              <a:rPr i="1" lang="en" sz="2400"/>
              <a:t>a</a:t>
            </a:r>
            <a:r>
              <a:rPr baseline="30000" lang="en" sz="2400"/>
              <a:t>r</a:t>
            </a:r>
            <a:r>
              <a:rPr lang="en" sz="2400"/>
              <a:t> = 1 mod N</a:t>
            </a:r>
            <a:endParaRPr sz="2400"/>
          </a:p>
          <a:p>
            <a:pPr indent="-381000" lvl="1" marL="914400" rtl="0" algn="l">
              <a:spcBef>
                <a:spcPts val="0"/>
              </a:spcBef>
              <a:spcAft>
                <a:spcPts val="0"/>
              </a:spcAft>
              <a:buSzPts val="2400"/>
              <a:buAutoNum type="alphaLcPeriod"/>
            </a:pPr>
            <a:r>
              <a:rPr lang="en" sz="2400"/>
              <a:t>This is the “period” of the function</a:t>
            </a:r>
            <a:endParaRPr sz="2400"/>
          </a:p>
          <a:p>
            <a:pPr indent="-381000" lvl="0" marL="457200" rtl="0" algn="l">
              <a:spcBef>
                <a:spcPts val="0"/>
              </a:spcBef>
              <a:spcAft>
                <a:spcPts val="0"/>
              </a:spcAft>
              <a:buSzPts val="2400"/>
              <a:buAutoNum type="arabicPeriod"/>
            </a:pPr>
            <a:r>
              <a:rPr lang="en" sz="2400"/>
              <a:t>If r is even:</a:t>
            </a:r>
            <a:endParaRPr sz="2400"/>
          </a:p>
          <a:p>
            <a:pPr indent="-381000" lvl="1" marL="914400" rtl="0" algn="l">
              <a:spcBef>
                <a:spcPts val="0"/>
              </a:spcBef>
              <a:spcAft>
                <a:spcPts val="0"/>
              </a:spcAft>
              <a:buSzPts val="2400"/>
              <a:buAutoNum type="alphaLcPeriod"/>
            </a:pPr>
            <a:r>
              <a:rPr lang="en" sz="2400"/>
              <a:t>Let x = </a:t>
            </a:r>
            <a:r>
              <a:rPr i="1" lang="en" sz="2400"/>
              <a:t>a</a:t>
            </a:r>
            <a:r>
              <a:rPr baseline="30000" lang="en" sz="2400"/>
              <a:t>r/2</a:t>
            </a:r>
            <a:r>
              <a:rPr lang="en" sz="2400"/>
              <a:t> mod N, check x+1 ≠ 0 mod N</a:t>
            </a:r>
            <a:endParaRPr sz="2400"/>
          </a:p>
          <a:p>
            <a:pPr indent="-381000" lvl="1" marL="914400" rtl="0" algn="l">
              <a:spcBef>
                <a:spcPts val="0"/>
              </a:spcBef>
              <a:spcAft>
                <a:spcPts val="0"/>
              </a:spcAft>
              <a:buSzPts val="2400"/>
              <a:buAutoNum type="alphaLcPeriod"/>
            </a:pPr>
            <a:r>
              <a:rPr lang="en" sz="2400"/>
              <a:t>Then p,q = gcd(x+1, N), gcd(x-1, N)</a:t>
            </a:r>
            <a:endParaRPr sz="2400"/>
          </a:p>
          <a:p>
            <a:pPr indent="-381000" lvl="1" marL="914400" rtl="0" algn="l">
              <a:spcBef>
                <a:spcPts val="0"/>
              </a:spcBef>
              <a:spcAft>
                <a:spcPts val="0"/>
              </a:spcAft>
              <a:buSzPts val="2400"/>
              <a:buAutoNum type="alphaLcPeriod"/>
            </a:pPr>
            <a:r>
              <a:rPr lang="en" sz="2400"/>
              <a:t>Then we are done</a:t>
            </a:r>
            <a:endParaRPr sz="2400"/>
          </a:p>
          <a:p>
            <a:pPr indent="-381000" lvl="0" marL="457200" rtl="0" algn="l">
              <a:spcBef>
                <a:spcPts val="0"/>
              </a:spcBef>
              <a:spcAft>
                <a:spcPts val="0"/>
              </a:spcAft>
              <a:buSzPts val="2400"/>
              <a:buAutoNum type="arabicPeriod"/>
            </a:pPr>
            <a:r>
              <a:rPr lang="en" sz="2400"/>
              <a:t>If r is odd: pick a different </a:t>
            </a:r>
            <a:r>
              <a:rPr i="1" lang="en" sz="2400"/>
              <a:t>a</a:t>
            </a:r>
            <a:r>
              <a:rPr lang="en" sz="2400"/>
              <a:t> and do it again</a:t>
            </a:r>
            <a:endParaRPr sz="2400"/>
          </a:p>
          <a:p>
            <a:pPr indent="0" lvl="0" marL="0" rtl="0" algn="l">
              <a:spcBef>
                <a:spcPts val="1600"/>
              </a:spcBef>
              <a:spcAft>
                <a:spcPts val="160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819150" y="436700"/>
            <a:ext cx="7505700" cy="4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with 15</a:t>
            </a:r>
            <a:endParaRPr/>
          </a:p>
        </p:txBody>
      </p:sp>
      <p:sp>
        <p:nvSpPr>
          <p:cNvPr id="349" name="Google Shape;349;p35"/>
          <p:cNvSpPr txBox="1"/>
          <p:nvPr>
            <p:ph idx="1" type="body"/>
          </p:nvPr>
        </p:nvSpPr>
        <p:spPr>
          <a:xfrm>
            <a:off x="819150" y="1194425"/>
            <a:ext cx="7505700" cy="300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Calibri"/>
              <a:buAutoNum type="arabicPeriod"/>
            </a:pPr>
            <a:r>
              <a:rPr lang="en" sz="2400"/>
              <a:t>Pick </a:t>
            </a:r>
            <a:r>
              <a:rPr i="1" lang="en" sz="2400"/>
              <a:t>a </a:t>
            </a:r>
            <a:r>
              <a:rPr lang="en" sz="2400"/>
              <a:t> = 13, 13 is coprime with 15</a:t>
            </a:r>
            <a:endParaRPr sz="2400"/>
          </a:p>
          <a:p>
            <a:pPr indent="-381000" lvl="0" marL="457200" rtl="0" algn="l">
              <a:spcBef>
                <a:spcPts val="0"/>
              </a:spcBef>
              <a:spcAft>
                <a:spcPts val="0"/>
              </a:spcAft>
              <a:buClr>
                <a:schemeClr val="dk2"/>
              </a:buClr>
              <a:buSzPts val="2400"/>
              <a:buFont typeface="Calibri"/>
              <a:buAutoNum type="arabicPeriod"/>
            </a:pPr>
            <a:r>
              <a:rPr lang="en" sz="2400"/>
              <a:t>Calculate 13</a:t>
            </a:r>
            <a:r>
              <a:rPr baseline="30000" lang="en" sz="2400"/>
              <a:t>x</a:t>
            </a:r>
            <a:r>
              <a:rPr lang="en" sz="2400"/>
              <a:t> mod 15 for x = 0, 1, 2, …</a:t>
            </a:r>
            <a:endParaRPr sz="2400"/>
          </a:p>
          <a:p>
            <a:pPr indent="-381000" lvl="1" marL="1371600" rtl="0" algn="l">
              <a:spcBef>
                <a:spcPts val="0"/>
              </a:spcBef>
              <a:spcAft>
                <a:spcPts val="0"/>
              </a:spcAft>
              <a:buClr>
                <a:schemeClr val="dk2"/>
              </a:buClr>
              <a:buSzPts val="2400"/>
              <a:buFont typeface="Calibri"/>
              <a:buAutoNum type="alphaLcPeriod"/>
            </a:pPr>
            <a:r>
              <a:rPr lang="en" sz="2400"/>
              <a:t>1, 13, 4, 7, 1, 13, 4, 7, …</a:t>
            </a:r>
            <a:endParaRPr sz="2400"/>
          </a:p>
          <a:p>
            <a:pPr indent="-381000" lvl="1" marL="1371600" rtl="0" algn="l">
              <a:spcBef>
                <a:spcPts val="0"/>
              </a:spcBef>
              <a:spcAft>
                <a:spcPts val="0"/>
              </a:spcAft>
              <a:buClr>
                <a:schemeClr val="dk2"/>
              </a:buClr>
              <a:buSzPts val="2400"/>
              <a:buFont typeface="Calibri"/>
              <a:buAutoNum type="alphaLcPeriod"/>
            </a:pPr>
            <a:r>
              <a:rPr lang="en" sz="2400"/>
              <a:t>r = 4, since function repeats every 4 numbers</a:t>
            </a:r>
            <a:endParaRPr sz="2400"/>
          </a:p>
          <a:p>
            <a:pPr indent="-381000" lvl="0" marL="457200" rtl="0" algn="l">
              <a:spcBef>
                <a:spcPts val="0"/>
              </a:spcBef>
              <a:spcAft>
                <a:spcPts val="0"/>
              </a:spcAft>
              <a:buClr>
                <a:schemeClr val="dk2"/>
              </a:buClr>
              <a:buSzPts val="2400"/>
              <a:buFont typeface="Calibri"/>
              <a:buAutoNum type="arabicPeriod"/>
            </a:pPr>
            <a:r>
              <a:rPr lang="en" sz="2400"/>
              <a:t>r = 4  is even</a:t>
            </a:r>
            <a:endParaRPr sz="2400"/>
          </a:p>
          <a:p>
            <a:pPr indent="-381000" lvl="1" marL="1371600" rtl="0" algn="l">
              <a:spcBef>
                <a:spcPts val="0"/>
              </a:spcBef>
              <a:spcAft>
                <a:spcPts val="0"/>
              </a:spcAft>
              <a:buClr>
                <a:schemeClr val="dk2"/>
              </a:buClr>
              <a:buSzPts val="2400"/>
              <a:buFont typeface="Calibri"/>
              <a:buAutoNum type="alphaLcPeriod"/>
            </a:pPr>
            <a:r>
              <a:rPr lang="en" sz="2400"/>
              <a:t>x = 13</a:t>
            </a:r>
            <a:r>
              <a:rPr baseline="30000" lang="en" sz="2400"/>
              <a:t>r/2</a:t>
            </a:r>
            <a:r>
              <a:rPr lang="en" sz="2400"/>
              <a:t> mod N = 13</a:t>
            </a:r>
            <a:r>
              <a:rPr baseline="30000" lang="en" sz="2400"/>
              <a:t>2</a:t>
            </a:r>
            <a:r>
              <a:rPr lang="en" sz="2400"/>
              <a:t> mod N = 4 ≠ 0</a:t>
            </a:r>
            <a:endParaRPr sz="2400"/>
          </a:p>
          <a:p>
            <a:pPr indent="-381000" lvl="1" marL="1371600" rtl="0" algn="l">
              <a:spcBef>
                <a:spcPts val="0"/>
              </a:spcBef>
              <a:spcAft>
                <a:spcPts val="0"/>
              </a:spcAft>
              <a:buClr>
                <a:schemeClr val="dk2"/>
              </a:buClr>
              <a:buSzPts val="2400"/>
              <a:buFont typeface="Calibri"/>
              <a:buAutoNum type="alphaLcPeriod"/>
            </a:pPr>
            <a:r>
              <a:rPr lang="en" sz="2400"/>
              <a:t>Then p , q = gcd( 4+1, 15 ), gcd( 4-1, 15 )</a:t>
            </a:r>
            <a:endParaRPr sz="2400"/>
          </a:p>
          <a:p>
            <a:pPr indent="-381000" lvl="1" marL="1371600" rtl="0" algn="l">
              <a:spcBef>
                <a:spcPts val="0"/>
              </a:spcBef>
              <a:spcAft>
                <a:spcPts val="0"/>
              </a:spcAft>
              <a:buClr>
                <a:schemeClr val="dk2"/>
              </a:buClr>
              <a:buSzPts val="2400"/>
              <a:buFont typeface="Calibri"/>
              <a:buAutoNum type="alphaLcPeriod"/>
            </a:pPr>
            <a:r>
              <a:rPr lang="en" sz="2400"/>
              <a:t>p = 5, q = 3</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819150" y="447475"/>
            <a:ext cx="75057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Circuit Implementation of Shor</a:t>
            </a:r>
            <a:endParaRPr/>
          </a:p>
        </p:txBody>
      </p:sp>
      <p:sp>
        <p:nvSpPr>
          <p:cNvPr id="355" name="Google Shape;355;p36"/>
          <p:cNvSpPr txBox="1"/>
          <p:nvPr>
            <p:ph idx="1" type="body"/>
          </p:nvPr>
        </p:nvSpPr>
        <p:spPr>
          <a:xfrm>
            <a:off x="819150" y="1043875"/>
            <a:ext cx="7832100" cy="1388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Quantum speed up is in step 2, finding r</a:t>
            </a:r>
            <a:endParaRPr sz="2400"/>
          </a:p>
          <a:p>
            <a:pPr indent="-381000" lvl="0" marL="457200" rtl="0" algn="l">
              <a:spcBef>
                <a:spcPts val="0"/>
              </a:spcBef>
              <a:spcAft>
                <a:spcPts val="0"/>
              </a:spcAft>
              <a:buSzPts val="2400"/>
              <a:buChar char="●"/>
            </a:pPr>
            <a:r>
              <a:rPr lang="en" sz="2400"/>
              <a:t>Since r is like the period of the modular exponentiation, we can use QPE and QFT</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pic>
        <p:nvPicPr>
          <p:cNvPr id="356" name="Google Shape;356;p36"/>
          <p:cNvPicPr preferRelativeResize="0"/>
          <p:nvPr/>
        </p:nvPicPr>
        <p:blipFill>
          <a:blip r:embed="rId3">
            <a:alphaModFix/>
          </a:blip>
          <a:stretch>
            <a:fillRect/>
          </a:stretch>
        </p:blipFill>
        <p:spPr>
          <a:xfrm>
            <a:off x="-600600" y="2640575"/>
            <a:ext cx="9908400" cy="194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89925"/>
            <a:ext cx="7505700" cy="79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Bloch Sphere </a:t>
            </a:r>
            <a:endParaRPr/>
          </a:p>
        </p:txBody>
      </p:sp>
      <p:sp>
        <p:nvSpPr>
          <p:cNvPr id="142" name="Google Shape;142;p15"/>
          <p:cNvSpPr txBox="1"/>
          <p:nvPr>
            <p:ph idx="1" type="body"/>
          </p:nvPr>
        </p:nvSpPr>
        <p:spPr>
          <a:xfrm>
            <a:off x="819150" y="1287925"/>
            <a:ext cx="7505700" cy="290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Quantum State is A mathematical entity which                                  provides is the distribution probability of the                                            outcome of a system.</a:t>
            </a:r>
            <a:endParaRPr sz="1800"/>
          </a:p>
          <a:p>
            <a:pPr indent="-342900" lvl="0" marL="457200" rtl="0" algn="l">
              <a:spcBef>
                <a:spcPts val="0"/>
              </a:spcBef>
              <a:spcAft>
                <a:spcPts val="0"/>
              </a:spcAft>
              <a:buSzPts val="1800"/>
              <a:buChar char="●"/>
            </a:pPr>
            <a:r>
              <a:rPr lang="en" sz="1800"/>
              <a:t>Bloch Sphere is used for </a:t>
            </a:r>
            <a:r>
              <a:rPr lang="en" sz="1800"/>
              <a:t>visually</a:t>
            </a:r>
            <a:r>
              <a:rPr lang="en" sz="1800"/>
              <a:t> representing                                              the quantum state of a qubit. </a:t>
            </a:r>
            <a:endParaRPr sz="1800"/>
          </a:p>
          <a:p>
            <a:pPr indent="-342900" lvl="0" marL="457200" rtl="0" algn="l">
              <a:spcBef>
                <a:spcPts val="0"/>
              </a:spcBef>
              <a:spcAft>
                <a:spcPts val="0"/>
              </a:spcAft>
              <a:buSzPts val="1800"/>
              <a:buChar char="●"/>
            </a:pPr>
            <a:r>
              <a:rPr lang="en" sz="1800"/>
              <a:t>It’s named after physicist Felix Bloch</a:t>
            </a:r>
            <a:endParaRPr sz="1800"/>
          </a:p>
          <a:p>
            <a:pPr indent="-342900" lvl="0" marL="457200" rtl="0" algn="l">
              <a:spcBef>
                <a:spcPts val="0"/>
              </a:spcBef>
              <a:spcAft>
                <a:spcPts val="0"/>
              </a:spcAft>
              <a:buSzPts val="1800"/>
              <a:buChar char="●"/>
            </a:pPr>
            <a:r>
              <a:rPr lang="en" sz="1800"/>
              <a:t>|+&gt; and |-&gt; are eigenvectors of X gate</a:t>
            </a:r>
            <a:endParaRPr sz="1800"/>
          </a:p>
          <a:p>
            <a:pPr indent="-342900" lvl="0" marL="457200" rtl="0" algn="l">
              <a:spcBef>
                <a:spcPts val="0"/>
              </a:spcBef>
              <a:spcAft>
                <a:spcPts val="0"/>
              </a:spcAft>
              <a:buSzPts val="1800"/>
              <a:buChar char="●"/>
            </a:pPr>
            <a:r>
              <a:rPr lang="en" sz="1800"/>
              <a:t>Vectors along X are real and vectors along Y                                          imaginary.</a:t>
            </a:r>
            <a:endParaRPr sz="1800"/>
          </a:p>
          <a:p>
            <a:pPr indent="0" lvl="0" marL="457200" rtl="0" algn="l">
              <a:spcBef>
                <a:spcPts val="1600"/>
              </a:spcBef>
              <a:spcAft>
                <a:spcPts val="1600"/>
              </a:spcAft>
              <a:buNone/>
            </a:pPr>
            <a:r>
              <a:t/>
            </a:r>
            <a:endParaRPr sz="1800"/>
          </a:p>
        </p:txBody>
      </p:sp>
      <p:pic>
        <p:nvPicPr>
          <p:cNvPr id="143" name="Google Shape;143;p15"/>
          <p:cNvPicPr preferRelativeResize="0"/>
          <p:nvPr/>
        </p:nvPicPr>
        <p:blipFill>
          <a:blip r:embed="rId3">
            <a:alphaModFix/>
          </a:blip>
          <a:stretch>
            <a:fillRect/>
          </a:stretch>
        </p:blipFill>
        <p:spPr>
          <a:xfrm>
            <a:off x="5711750" y="907850"/>
            <a:ext cx="3205300" cy="3061075"/>
          </a:xfrm>
          <a:prstGeom prst="rect">
            <a:avLst/>
          </a:prstGeom>
          <a:noFill/>
          <a:ln>
            <a:noFill/>
          </a:ln>
        </p:spPr>
      </p:pic>
      <p:sp>
        <p:nvSpPr>
          <p:cNvPr id="144" name="Google Shape;144;p15"/>
          <p:cNvSpPr txBox="1"/>
          <p:nvPr/>
        </p:nvSpPr>
        <p:spPr>
          <a:xfrm>
            <a:off x="7053775" y="4407750"/>
            <a:ext cx="14358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Ashkan</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idx="1" type="body"/>
          </p:nvPr>
        </p:nvSpPr>
        <p:spPr>
          <a:xfrm>
            <a:off x="827400" y="392825"/>
            <a:ext cx="7489200" cy="403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latin typeface="Arial"/>
                <a:ea typeface="Arial"/>
                <a:cs typeface="Arial"/>
                <a:sym typeface="Arial"/>
              </a:rPr>
              <a:t>The first formula that we used to express the quantum state was the following formula |ѱ&gt; =</a:t>
            </a:r>
            <a:r>
              <a:rPr lang="en" sz="1800"/>
              <a:t> </a:t>
            </a:r>
            <a:r>
              <a:rPr lang="en" sz="1800">
                <a:solidFill>
                  <a:srgbClr val="000000"/>
                </a:solidFill>
                <a:latin typeface="Arial"/>
                <a:ea typeface="Arial"/>
                <a:cs typeface="Arial"/>
                <a:sym typeface="Arial"/>
              </a:rPr>
              <a:t>α|0&gt; + β|1&gt;, where α and β are complex numbers and |α|</a:t>
            </a:r>
            <a:r>
              <a:rPr baseline="30000" lang="en" sz="1800">
                <a:solidFill>
                  <a:srgbClr val="000000"/>
                </a:solidFill>
                <a:latin typeface="Arial"/>
                <a:ea typeface="Arial"/>
                <a:cs typeface="Arial"/>
                <a:sym typeface="Arial"/>
              </a:rPr>
              <a:t>2 +</a:t>
            </a:r>
            <a:r>
              <a:rPr lang="en" sz="1800">
                <a:solidFill>
                  <a:srgbClr val="000000"/>
                </a:solidFill>
                <a:latin typeface="Arial"/>
                <a:ea typeface="Arial"/>
                <a:cs typeface="Arial"/>
                <a:sym typeface="Arial"/>
              </a:rPr>
              <a:t> |β|</a:t>
            </a:r>
            <a:r>
              <a:rPr baseline="30000" lang="en" sz="1800">
                <a:solidFill>
                  <a:srgbClr val="000000"/>
                </a:solidFill>
                <a:latin typeface="Arial"/>
                <a:ea typeface="Arial"/>
                <a:cs typeface="Arial"/>
                <a:sym typeface="Arial"/>
              </a:rPr>
              <a:t>2</a:t>
            </a:r>
            <a:r>
              <a:rPr lang="en" sz="1800">
                <a:solidFill>
                  <a:srgbClr val="000000"/>
                </a:solidFill>
                <a:latin typeface="Arial"/>
                <a:ea typeface="Arial"/>
                <a:cs typeface="Arial"/>
                <a:sym typeface="Arial"/>
              </a:rPr>
              <a:t> = 1.</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Then we converted that to</a:t>
            </a:r>
            <a:r>
              <a:rPr lang="en" sz="700">
                <a:solidFill>
                  <a:srgbClr val="000000"/>
                </a:solidFill>
                <a:latin typeface="Times New Roman"/>
                <a:ea typeface="Times New Roman"/>
                <a:cs typeface="Times New Roman"/>
                <a:sym typeface="Times New Roman"/>
              </a:rPr>
              <a:t> </a:t>
            </a:r>
            <a:r>
              <a:rPr lang="en" sz="1800">
                <a:solidFill>
                  <a:srgbClr val="000000"/>
                </a:solidFill>
                <a:latin typeface="Arial"/>
                <a:ea typeface="Arial"/>
                <a:cs typeface="Arial"/>
                <a:sym typeface="Arial"/>
              </a:rPr>
              <a:t> |Ѱ&gt; = a|0&gt; + e</a:t>
            </a:r>
            <a:r>
              <a:rPr baseline="30000" lang="en" sz="1800">
                <a:solidFill>
                  <a:srgbClr val="000000"/>
                </a:solidFill>
                <a:latin typeface="Arial"/>
                <a:ea typeface="Arial"/>
                <a:cs typeface="Arial"/>
                <a:sym typeface="Arial"/>
              </a:rPr>
              <a:t>iφ</a:t>
            </a:r>
            <a:r>
              <a:rPr lang="en" sz="1800">
                <a:solidFill>
                  <a:srgbClr val="000000"/>
                </a:solidFill>
                <a:latin typeface="Arial"/>
                <a:ea typeface="Arial"/>
                <a:cs typeface="Arial"/>
                <a:sym typeface="Arial"/>
              </a:rPr>
              <a:t>b|1&gt;, where a and b are real numbers, and it is easier to have one complex number(i) rather than two(α and β).</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Using e</a:t>
            </a:r>
            <a:r>
              <a:rPr baseline="30000" lang="en" sz="1800">
                <a:solidFill>
                  <a:srgbClr val="000000"/>
                </a:solidFill>
                <a:latin typeface="Arial"/>
                <a:ea typeface="Arial"/>
                <a:cs typeface="Arial"/>
                <a:sym typeface="Arial"/>
              </a:rPr>
              <a:t>iφ</a:t>
            </a:r>
            <a:r>
              <a:rPr lang="en" sz="1800">
                <a:solidFill>
                  <a:srgbClr val="000000"/>
                </a:solidFill>
                <a:latin typeface="Arial"/>
                <a:ea typeface="Arial"/>
                <a:cs typeface="Arial"/>
                <a:sym typeface="Arial"/>
              </a:rPr>
              <a:t> = Cos(φ) + i Sin(φ) and |e</a:t>
            </a:r>
            <a:r>
              <a:rPr baseline="30000" lang="en" sz="1800">
                <a:solidFill>
                  <a:srgbClr val="000000"/>
                </a:solidFill>
                <a:latin typeface="Arial"/>
                <a:ea typeface="Arial"/>
                <a:cs typeface="Arial"/>
                <a:sym typeface="Arial"/>
              </a:rPr>
              <a:t>iφ</a:t>
            </a:r>
            <a:r>
              <a:rPr lang="en" sz="1800">
                <a:solidFill>
                  <a:srgbClr val="000000"/>
                </a:solidFill>
                <a:latin typeface="Arial"/>
                <a:ea typeface="Arial"/>
                <a:cs typeface="Arial"/>
                <a:sym typeface="Arial"/>
              </a:rPr>
              <a:t>|</a:t>
            </a:r>
            <a:r>
              <a:rPr baseline="30000" lang="en" sz="1800">
                <a:solidFill>
                  <a:srgbClr val="000000"/>
                </a:solidFill>
                <a:latin typeface="Arial"/>
                <a:ea typeface="Arial"/>
                <a:cs typeface="Arial"/>
                <a:sym typeface="Arial"/>
              </a:rPr>
              <a:t>2 </a:t>
            </a:r>
            <a:r>
              <a:rPr lang="en" sz="1800">
                <a:solidFill>
                  <a:srgbClr val="000000"/>
                </a:solidFill>
                <a:latin typeface="Arial"/>
                <a:ea typeface="Arial"/>
                <a:cs typeface="Arial"/>
                <a:sym typeface="Arial"/>
              </a:rPr>
              <a:t>= 1</a:t>
            </a:r>
            <a:r>
              <a:rPr lang="en" sz="1200">
                <a:solidFill>
                  <a:srgbClr val="000000"/>
                </a:solidFill>
              </a:rPr>
              <a:t> </a:t>
            </a:r>
            <a:r>
              <a:rPr lang="en" sz="1800">
                <a:solidFill>
                  <a:srgbClr val="000000"/>
                </a:solidFill>
                <a:latin typeface="Arial"/>
                <a:ea typeface="Arial"/>
                <a:cs typeface="Arial"/>
                <a:sym typeface="Arial"/>
              </a:rPr>
              <a:t>we reach the conclusion that a</a:t>
            </a:r>
            <a:r>
              <a:rPr baseline="30000" lang="en" sz="1800">
                <a:solidFill>
                  <a:srgbClr val="000000"/>
                </a:solidFill>
                <a:latin typeface="Arial"/>
                <a:ea typeface="Arial"/>
                <a:cs typeface="Arial"/>
                <a:sym typeface="Arial"/>
              </a:rPr>
              <a:t>2 </a:t>
            </a:r>
            <a:r>
              <a:rPr lang="en" sz="1800">
                <a:solidFill>
                  <a:srgbClr val="000000"/>
                </a:solidFill>
                <a:latin typeface="Arial"/>
                <a:ea typeface="Arial"/>
                <a:cs typeface="Arial"/>
                <a:sym typeface="Arial"/>
              </a:rPr>
              <a:t>+ b</a:t>
            </a:r>
            <a:r>
              <a:rPr baseline="30000" lang="en" sz="1800">
                <a:solidFill>
                  <a:srgbClr val="000000"/>
                </a:solidFill>
                <a:latin typeface="Arial"/>
                <a:ea typeface="Arial"/>
                <a:cs typeface="Arial"/>
                <a:sym typeface="Arial"/>
              </a:rPr>
              <a:t>2 </a:t>
            </a:r>
            <a:r>
              <a:rPr lang="en" sz="1800">
                <a:solidFill>
                  <a:srgbClr val="000000"/>
                </a:solidFill>
                <a:latin typeface="Arial"/>
                <a:ea typeface="Arial"/>
                <a:cs typeface="Arial"/>
                <a:sym typeface="Arial"/>
              </a:rPr>
              <a:t>= 1.</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Since a</a:t>
            </a:r>
            <a:r>
              <a:rPr baseline="30000" lang="en" sz="1800">
                <a:solidFill>
                  <a:srgbClr val="000000"/>
                </a:solidFill>
                <a:latin typeface="Arial"/>
                <a:ea typeface="Arial"/>
                <a:cs typeface="Arial"/>
                <a:sym typeface="Arial"/>
              </a:rPr>
              <a:t>2 </a:t>
            </a:r>
            <a:r>
              <a:rPr lang="en" sz="1800">
                <a:solidFill>
                  <a:srgbClr val="000000"/>
                </a:solidFill>
                <a:latin typeface="Arial"/>
                <a:ea typeface="Arial"/>
                <a:cs typeface="Arial"/>
                <a:sym typeface="Arial"/>
              </a:rPr>
              <a:t>+ b</a:t>
            </a:r>
            <a:r>
              <a:rPr baseline="30000" lang="en" sz="1800">
                <a:solidFill>
                  <a:srgbClr val="000000"/>
                </a:solidFill>
                <a:latin typeface="Arial"/>
                <a:ea typeface="Arial"/>
                <a:cs typeface="Arial"/>
                <a:sym typeface="Arial"/>
              </a:rPr>
              <a:t>2 </a:t>
            </a:r>
            <a:r>
              <a:rPr lang="en" sz="1800">
                <a:solidFill>
                  <a:srgbClr val="000000"/>
                </a:solidFill>
                <a:latin typeface="Arial"/>
                <a:ea typeface="Arial"/>
                <a:cs typeface="Arial"/>
                <a:sym typeface="Arial"/>
              </a:rPr>
              <a:t>= 1 and Sin</a:t>
            </a:r>
            <a:r>
              <a:rPr baseline="30000" lang="en" sz="1800">
                <a:solidFill>
                  <a:srgbClr val="000000"/>
                </a:solidFill>
                <a:latin typeface="Arial"/>
                <a:ea typeface="Arial"/>
                <a:cs typeface="Arial"/>
                <a:sym typeface="Arial"/>
              </a:rPr>
              <a:t>2 </a:t>
            </a:r>
            <a:r>
              <a:rPr lang="en" sz="1800">
                <a:solidFill>
                  <a:srgbClr val="000000"/>
                </a:solidFill>
                <a:latin typeface="Arial"/>
                <a:ea typeface="Arial"/>
                <a:cs typeface="Arial"/>
                <a:sym typeface="Arial"/>
              </a:rPr>
              <a:t>x + Cos</a:t>
            </a:r>
            <a:r>
              <a:rPr baseline="30000" lang="en" sz="1800">
                <a:solidFill>
                  <a:srgbClr val="000000"/>
                </a:solidFill>
                <a:latin typeface="Arial"/>
                <a:ea typeface="Arial"/>
                <a:cs typeface="Arial"/>
                <a:sym typeface="Arial"/>
              </a:rPr>
              <a:t>2 </a:t>
            </a:r>
            <a:r>
              <a:rPr lang="en" sz="1800">
                <a:solidFill>
                  <a:srgbClr val="000000"/>
                </a:solidFill>
                <a:latin typeface="Arial"/>
                <a:ea typeface="Arial"/>
                <a:cs typeface="Arial"/>
                <a:sym typeface="Arial"/>
              </a:rPr>
              <a:t>x = 1, writing a and b in terms of Sin θ and Cos θ we get, a = Cos θ/2 and b = Sin θ/2</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Combining all these reach the final formula </a:t>
            </a:r>
            <a:endParaRPr sz="1800">
              <a:solidFill>
                <a:srgbClr val="000000"/>
              </a:solidFill>
              <a:latin typeface="Arial"/>
              <a:ea typeface="Arial"/>
              <a:cs typeface="Arial"/>
              <a:sym typeface="Arial"/>
            </a:endParaRPr>
          </a:p>
          <a:p>
            <a:pPr indent="0" lvl="0" marL="457200" rtl="0" algn="l">
              <a:spcBef>
                <a:spcPts val="1600"/>
              </a:spcBef>
              <a:spcAft>
                <a:spcPts val="0"/>
              </a:spcAft>
              <a:buNone/>
            </a:pPr>
            <a:r>
              <a:rPr lang="en" sz="1800">
                <a:solidFill>
                  <a:srgbClr val="000000"/>
                </a:solidFill>
                <a:latin typeface="Arial"/>
                <a:ea typeface="Arial"/>
                <a:cs typeface="Arial"/>
                <a:sym typeface="Arial"/>
              </a:rPr>
              <a:t>|Ѱ&gt; = Cos θ/2 |0&gt; + e</a:t>
            </a:r>
            <a:r>
              <a:rPr baseline="30000" lang="en" sz="1800">
                <a:solidFill>
                  <a:srgbClr val="000000"/>
                </a:solidFill>
                <a:latin typeface="Arial"/>
                <a:ea typeface="Arial"/>
                <a:cs typeface="Arial"/>
                <a:sym typeface="Arial"/>
              </a:rPr>
              <a:t>iφ </a:t>
            </a:r>
            <a:r>
              <a:rPr lang="en" sz="1800">
                <a:solidFill>
                  <a:srgbClr val="000000"/>
                </a:solidFill>
                <a:latin typeface="Arial"/>
                <a:ea typeface="Arial"/>
                <a:cs typeface="Arial"/>
                <a:sym typeface="Arial"/>
              </a:rPr>
              <a:t>Sin θ/2 |1&gt; for two angles θ and φ. Knowing that e</a:t>
            </a:r>
            <a:r>
              <a:rPr baseline="30000" lang="en" sz="1800">
                <a:solidFill>
                  <a:srgbClr val="000000"/>
                </a:solidFill>
                <a:latin typeface="Arial"/>
                <a:ea typeface="Arial"/>
                <a:cs typeface="Arial"/>
                <a:sym typeface="Arial"/>
              </a:rPr>
              <a:t>iφ</a:t>
            </a:r>
            <a:r>
              <a:rPr lang="en" sz="1800">
                <a:solidFill>
                  <a:srgbClr val="000000"/>
                </a:solidFill>
                <a:latin typeface="Arial"/>
                <a:ea typeface="Arial"/>
                <a:cs typeface="Arial"/>
                <a:sym typeface="Arial"/>
              </a:rPr>
              <a:t> = Cos(φ) + i Sin(φ).       							</a:t>
            </a:r>
            <a:r>
              <a:rPr lang="en" sz="1400">
                <a:solidFill>
                  <a:srgbClr val="000000"/>
                </a:solidFill>
              </a:rPr>
              <a:t>Ashkan</a:t>
            </a:r>
            <a:endParaRPr sz="1400">
              <a:solidFill>
                <a:srgbClr val="000000"/>
              </a:solidFill>
            </a:endParaRPr>
          </a:p>
          <a:p>
            <a:pPr indent="0" lvl="0" marL="457200" rtl="0" algn="l">
              <a:spcBef>
                <a:spcPts val="1600"/>
              </a:spcBef>
              <a:spcAft>
                <a:spcPts val="0"/>
              </a:spcAft>
              <a:buNone/>
            </a:pPr>
            <a:r>
              <a:t/>
            </a:r>
            <a:endParaRPr sz="1800">
              <a:solidFill>
                <a:srgbClr val="000000"/>
              </a:solidFill>
              <a:latin typeface="Arial"/>
              <a:ea typeface="Arial"/>
              <a:cs typeface="Arial"/>
              <a:sym typeface="Arial"/>
            </a:endParaRPr>
          </a:p>
          <a:p>
            <a:pPr indent="0" lvl="0" marL="0" rtl="0" algn="l">
              <a:spcBef>
                <a:spcPts val="1600"/>
              </a:spcBef>
              <a:spcAft>
                <a:spcPts val="160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423250" y="450525"/>
            <a:ext cx="6624300" cy="396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In order to represent a </a:t>
            </a:r>
            <a:r>
              <a:rPr lang="en" sz="1800">
                <a:latin typeface="Arial"/>
                <a:ea typeface="Arial"/>
                <a:cs typeface="Arial"/>
                <a:sym typeface="Arial"/>
              </a:rPr>
              <a:t>qubit</a:t>
            </a:r>
            <a:r>
              <a:rPr lang="en" sz="1800">
                <a:latin typeface="Arial"/>
                <a:ea typeface="Arial"/>
                <a:cs typeface="Arial"/>
                <a:sym typeface="Arial"/>
              </a:rPr>
              <a:t> state geometrically                                                  we use the general formula                                                                                             </a:t>
            </a:r>
            <a:r>
              <a:rPr lang="en" sz="1800">
                <a:solidFill>
                  <a:srgbClr val="000000"/>
                </a:solidFill>
                <a:latin typeface="Arial"/>
                <a:ea typeface="Arial"/>
                <a:cs typeface="Arial"/>
                <a:sym typeface="Arial"/>
              </a:rPr>
              <a:t>|Ѱ&gt; = Cos </a:t>
            </a:r>
            <a:r>
              <a:rPr lang="en" sz="1800">
                <a:solidFill>
                  <a:srgbClr val="000000"/>
                </a:solidFill>
                <a:latin typeface="Arial"/>
                <a:ea typeface="Arial"/>
                <a:cs typeface="Arial"/>
                <a:sym typeface="Arial"/>
              </a:rPr>
              <a:t>θ/2</a:t>
            </a:r>
            <a:r>
              <a:rPr lang="en" sz="1800">
                <a:solidFill>
                  <a:srgbClr val="000000"/>
                </a:solidFill>
                <a:latin typeface="Arial"/>
                <a:ea typeface="Arial"/>
                <a:cs typeface="Arial"/>
                <a:sym typeface="Arial"/>
              </a:rPr>
              <a:t> |0&gt; + e</a:t>
            </a:r>
            <a:r>
              <a:rPr baseline="30000" lang="en" sz="1800">
                <a:solidFill>
                  <a:srgbClr val="000000"/>
                </a:solidFill>
                <a:latin typeface="Arial"/>
                <a:ea typeface="Arial"/>
                <a:cs typeface="Arial"/>
                <a:sym typeface="Arial"/>
              </a:rPr>
              <a:t>iφ </a:t>
            </a:r>
            <a:r>
              <a:rPr lang="en" sz="1800">
                <a:solidFill>
                  <a:srgbClr val="000000"/>
                </a:solidFill>
                <a:latin typeface="Arial"/>
                <a:ea typeface="Arial"/>
                <a:cs typeface="Arial"/>
                <a:sym typeface="Arial"/>
              </a:rPr>
              <a:t>Sin </a:t>
            </a:r>
            <a:r>
              <a:rPr lang="en" sz="1800">
                <a:solidFill>
                  <a:srgbClr val="000000"/>
                </a:solidFill>
                <a:latin typeface="Arial"/>
                <a:ea typeface="Arial"/>
                <a:cs typeface="Arial"/>
                <a:sym typeface="Arial"/>
              </a:rPr>
              <a:t>θ/2</a:t>
            </a:r>
            <a:r>
              <a:rPr lang="en" sz="1800">
                <a:solidFill>
                  <a:srgbClr val="000000"/>
                </a:solidFill>
                <a:latin typeface="Arial"/>
                <a:ea typeface="Arial"/>
                <a:cs typeface="Arial"/>
                <a:sym typeface="Arial"/>
              </a:rPr>
              <a:t> |1&gt; for two angles θ and φ //           e</a:t>
            </a:r>
            <a:r>
              <a:rPr baseline="30000" lang="en" sz="1800">
                <a:solidFill>
                  <a:srgbClr val="000000"/>
                </a:solidFill>
                <a:latin typeface="Arial"/>
                <a:ea typeface="Arial"/>
                <a:cs typeface="Arial"/>
                <a:sym typeface="Arial"/>
              </a:rPr>
              <a:t>iφ </a:t>
            </a:r>
            <a:r>
              <a:rPr lang="en" sz="1800">
                <a:solidFill>
                  <a:srgbClr val="000000"/>
                </a:solidFill>
                <a:latin typeface="Arial"/>
                <a:ea typeface="Arial"/>
                <a:cs typeface="Arial"/>
                <a:sym typeface="Arial"/>
              </a:rPr>
              <a:t>= Cos (φ) +  i Sin (φ) // 0&lt;=φ&lt;=pi</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Here θ is the degree that starts from the vertical line (z)                                    and moves towards the xy-plane.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Also, φ is the angle that starts at the horizontal                     line (X) and moves towards line (y).</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Using these two degrees, the qubit state can                                  be graphed.</a:t>
            </a:r>
            <a:endParaRPr sz="1800">
              <a:solidFill>
                <a:srgbClr val="000000"/>
              </a:solidFill>
              <a:latin typeface="Arial"/>
              <a:ea typeface="Arial"/>
              <a:cs typeface="Arial"/>
              <a:sym typeface="Arial"/>
            </a:endParaRPr>
          </a:p>
          <a:p>
            <a:pPr indent="0" lvl="0" marL="457200" rtl="0" algn="l">
              <a:spcBef>
                <a:spcPts val="1600"/>
              </a:spcBef>
              <a:spcAft>
                <a:spcPts val="1600"/>
              </a:spcAft>
              <a:buNone/>
            </a:pPr>
            <a:r>
              <a:t/>
            </a:r>
            <a:endParaRPr sz="1800">
              <a:latin typeface="Arial"/>
              <a:ea typeface="Arial"/>
              <a:cs typeface="Arial"/>
              <a:sym typeface="Arial"/>
            </a:endParaRPr>
          </a:p>
        </p:txBody>
      </p:sp>
      <p:pic>
        <p:nvPicPr>
          <p:cNvPr id="155" name="Google Shape;155;p17"/>
          <p:cNvPicPr preferRelativeResize="0"/>
          <p:nvPr/>
        </p:nvPicPr>
        <p:blipFill rotWithShape="1">
          <a:blip r:embed="rId3">
            <a:alphaModFix/>
          </a:blip>
          <a:srcRect b="-3700" l="0" r="0" t="3700"/>
          <a:stretch/>
        </p:blipFill>
        <p:spPr>
          <a:xfrm>
            <a:off x="5920750" y="1826575"/>
            <a:ext cx="2920775" cy="3106875"/>
          </a:xfrm>
          <a:prstGeom prst="rect">
            <a:avLst/>
          </a:prstGeom>
          <a:noFill/>
          <a:ln>
            <a:noFill/>
          </a:ln>
        </p:spPr>
      </p:pic>
      <p:sp>
        <p:nvSpPr>
          <p:cNvPr id="156" name="Google Shape;156;p17"/>
          <p:cNvSpPr txBox="1"/>
          <p:nvPr/>
        </p:nvSpPr>
        <p:spPr>
          <a:xfrm>
            <a:off x="824150" y="4413225"/>
            <a:ext cx="14358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Ashkan</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Pauli and Hadamard Gates</a:t>
            </a:r>
            <a:endParaRPr/>
          </a:p>
        </p:txBody>
      </p:sp>
      <p:sp>
        <p:nvSpPr>
          <p:cNvPr id="162" name="Google Shape;162;p18"/>
          <p:cNvSpPr txBox="1"/>
          <p:nvPr>
            <p:ph idx="1" type="body"/>
          </p:nvPr>
        </p:nvSpPr>
        <p:spPr>
          <a:xfrm>
            <a:off x="819150" y="1800200"/>
            <a:ext cx="1827600" cy="25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X, Y, and Z gates perform rotations of π radians in the Bloch sphere about the X, Y, and Z axes, respectively. The H gate performs a rotation of </a:t>
            </a:r>
            <a:r>
              <a:rPr lang="en"/>
              <a:t>π radians about the Bloch vector [1, 0, 1].</a:t>
            </a:r>
            <a:endParaRPr/>
          </a:p>
        </p:txBody>
      </p:sp>
      <p:pic>
        <p:nvPicPr>
          <p:cNvPr id="163" name="Google Shape;163;p18"/>
          <p:cNvPicPr preferRelativeResize="0"/>
          <p:nvPr/>
        </p:nvPicPr>
        <p:blipFill>
          <a:blip r:embed="rId3">
            <a:alphaModFix/>
          </a:blip>
          <a:stretch>
            <a:fillRect/>
          </a:stretch>
        </p:blipFill>
        <p:spPr>
          <a:xfrm>
            <a:off x="2718775" y="1800200"/>
            <a:ext cx="5606074" cy="250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Measurement and Wave Function Collapse</a:t>
            </a:r>
            <a:endParaRPr/>
          </a:p>
        </p:txBody>
      </p:sp>
      <p:sp>
        <p:nvSpPr>
          <p:cNvPr id="169" name="Google Shape;169;p19"/>
          <p:cNvSpPr txBox="1"/>
          <p:nvPr>
            <p:ph idx="1" type="body"/>
          </p:nvPr>
        </p:nvSpPr>
        <p:spPr>
          <a:xfrm>
            <a:off x="819150" y="1575200"/>
            <a:ext cx="7505700" cy="2863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Measuring a qubit in a given basis collapses the wave function of the qubit to an eigenstate of the basis</a:t>
            </a:r>
            <a:endParaRPr sz="2400"/>
          </a:p>
          <a:p>
            <a:pPr indent="-381000" lvl="0" marL="457200" rtl="0" algn="l">
              <a:spcBef>
                <a:spcPts val="0"/>
              </a:spcBef>
              <a:spcAft>
                <a:spcPts val="0"/>
              </a:spcAft>
              <a:buSzPts val="2400"/>
              <a:buChar char="●"/>
            </a:pPr>
            <a:r>
              <a:rPr lang="en" sz="2400"/>
              <a:t>If a</a:t>
            </a:r>
            <a:r>
              <a:rPr baseline="-25000" lang="en" sz="2400"/>
              <a:t>n</a:t>
            </a:r>
            <a:r>
              <a:rPr lang="en" sz="2400"/>
              <a:t> is an eigenstate and 𝜓 is a quantum state, then the </a:t>
            </a:r>
            <a:r>
              <a:rPr lang="en" sz="2400"/>
              <a:t>probability</a:t>
            </a:r>
            <a:r>
              <a:rPr lang="en" sz="2400"/>
              <a:t> of obtaining a</a:t>
            </a:r>
            <a:r>
              <a:rPr baseline="-25000" lang="en" sz="2400"/>
              <a:t>n</a:t>
            </a:r>
            <a:r>
              <a:rPr lang="en" sz="2400"/>
              <a:t> when measuring </a:t>
            </a:r>
            <a:r>
              <a:rPr lang="en" sz="2400"/>
              <a:t>𝜓 is equal to</a:t>
            </a:r>
            <a:endParaRPr sz="2400"/>
          </a:p>
          <a:p>
            <a:pPr indent="-381000" lvl="0" marL="457200" rtl="0" algn="l">
              <a:spcBef>
                <a:spcPts val="0"/>
              </a:spcBef>
              <a:spcAft>
                <a:spcPts val="0"/>
              </a:spcAft>
              <a:buSzPts val="2400"/>
              <a:buChar char="●"/>
            </a:pPr>
            <a:r>
              <a:rPr lang="en" sz="2400"/>
              <a:t>Qiskit only allows for measurement in the Z-basis</a:t>
            </a:r>
            <a:endParaRPr sz="2400"/>
          </a:p>
        </p:txBody>
      </p:sp>
      <p:pic>
        <p:nvPicPr>
          <p:cNvPr id="170" name="Google Shape;170;p19"/>
          <p:cNvPicPr preferRelativeResize="0"/>
          <p:nvPr/>
        </p:nvPicPr>
        <p:blipFill>
          <a:blip r:embed="rId3">
            <a:alphaModFix/>
          </a:blip>
          <a:stretch>
            <a:fillRect/>
          </a:stretch>
        </p:blipFill>
        <p:spPr>
          <a:xfrm>
            <a:off x="1690975" y="3332525"/>
            <a:ext cx="879575" cy="34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Stern-Gerlach Experiment</a:t>
            </a:r>
            <a:endParaRPr/>
          </a:p>
        </p:txBody>
      </p:sp>
      <p:sp>
        <p:nvSpPr>
          <p:cNvPr id="176" name="Google Shape;176;p20"/>
          <p:cNvSpPr txBox="1"/>
          <p:nvPr>
            <p:ph idx="1" type="body"/>
          </p:nvPr>
        </p:nvSpPr>
        <p:spPr>
          <a:xfrm>
            <a:off x="819150" y="163185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Quantum spin</a:t>
            </a:r>
            <a:r>
              <a:rPr lang="en"/>
              <a:t>: discovered by physicists Otto Stern and Walther Gerlach in 1922</a:t>
            </a:r>
            <a:endParaRPr/>
          </a:p>
          <a:p>
            <a:pPr indent="-311150" lvl="0" marL="457200" rtl="0" algn="l">
              <a:spcBef>
                <a:spcPts val="0"/>
              </a:spcBef>
              <a:spcAft>
                <a:spcPts val="0"/>
              </a:spcAft>
              <a:buSzPts val="1300"/>
              <a:buChar char="-"/>
            </a:pPr>
            <a:r>
              <a:rPr lang="en"/>
              <a:t>Quantum spin</a:t>
            </a:r>
            <a:r>
              <a:rPr lang="en"/>
              <a:t> was demonstrated in Stern-Gerlach Experiment</a:t>
            </a:r>
            <a:endParaRPr/>
          </a:p>
          <a:p>
            <a:pPr indent="-311150" lvl="0" marL="457200" rtl="0" algn="l">
              <a:spcBef>
                <a:spcPts val="0"/>
              </a:spcBef>
              <a:spcAft>
                <a:spcPts val="0"/>
              </a:spcAft>
              <a:buSzPts val="1300"/>
              <a:buChar char="-"/>
            </a:pPr>
            <a:r>
              <a:rPr lang="en"/>
              <a:t>Neutral particles are sent through a varying magnetic field</a:t>
            </a:r>
            <a:endParaRPr/>
          </a:p>
          <a:p>
            <a:pPr indent="-311150" lvl="0" marL="457200" rtl="0" algn="l">
              <a:spcBef>
                <a:spcPts val="0"/>
              </a:spcBef>
              <a:spcAft>
                <a:spcPts val="0"/>
              </a:spcAft>
              <a:buSzPts val="1300"/>
              <a:buChar char="-"/>
            </a:pPr>
            <a:r>
              <a:rPr lang="en"/>
              <a:t>It was expected that the particles’ spin would produce a range of deflections depending on field strength</a:t>
            </a:r>
            <a:endParaRPr/>
          </a:p>
          <a:p>
            <a:pPr indent="-311150" lvl="0" marL="457200" rtl="0" algn="l">
              <a:spcBef>
                <a:spcPts val="0"/>
              </a:spcBef>
              <a:spcAft>
                <a:spcPts val="0"/>
              </a:spcAft>
              <a:buSzPts val="1300"/>
              <a:buChar char="-"/>
            </a:pPr>
            <a:r>
              <a:rPr lang="en"/>
              <a:t>However, it was found that each particle was deflected up or down by a fixed amount (it was quantized)</a:t>
            </a:r>
            <a:endParaRPr/>
          </a:p>
          <a:p>
            <a:pPr indent="-311150" lvl="0" marL="457200" rtl="0" algn="l">
              <a:spcBef>
                <a:spcPts val="0"/>
              </a:spcBef>
              <a:spcAft>
                <a:spcPts val="0"/>
              </a:spcAft>
              <a:buSzPts val="1300"/>
              <a:buChar char="-"/>
            </a:pPr>
            <a:r>
              <a:rPr lang="en"/>
              <a:t>Think of Z-gate and X-gate as magnetic fields oriented in different directions</a:t>
            </a:r>
            <a:endParaRPr/>
          </a:p>
          <a:p>
            <a:pPr indent="-311150" lvl="0" marL="457200" rtl="0" algn="l">
              <a:spcBef>
                <a:spcPts val="0"/>
              </a:spcBef>
              <a:spcAft>
                <a:spcPts val="0"/>
              </a:spcAft>
              <a:buSzPts val="1300"/>
              <a:buChar char="-"/>
            </a:pPr>
            <a:r>
              <a:rPr lang="en"/>
              <a:t>Measuring Z then X can change the state of the qubit to an eigenstate in bases</a:t>
            </a:r>
            <a:endParaRPr/>
          </a:p>
          <a:p>
            <a:pPr indent="-311150" lvl="0" marL="457200" rtl="0" algn="l">
              <a:spcBef>
                <a:spcPts val="0"/>
              </a:spcBef>
              <a:spcAft>
                <a:spcPts val="0"/>
              </a:spcAft>
              <a:buSzPts val="1300"/>
              <a:buChar char="-"/>
            </a:pPr>
            <a:r>
              <a:rPr lang="en"/>
              <a:t>You can also put in an eigenstate into its respective “box” and get the same value back</a:t>
            </a:r>
            <a:endParaRPr/>
          </a:p>
        </p:txBody>
      </p:sp>
      <p:sp>
        <p:nvSpPr>
          <p:cNvPr id="177" name="Google Shape;177;p20"/>
          <p:cNvSpPr txBox="1"/>
          <p:nvPr/>
        </p:nvSpPr>
        <p:spPr>
          <a:xfrm>
            <a:off x="7296600" y="4469300"/>
            <a:ext cx="1293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Elena</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547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sz="2500">
                <a:highlight>
                  <a:srgbClr val="FFFFFF"/>
                </a:highlight>
              </a:rPr>
              <a:t>Φ</a:t>
            </a:r>
            <a:r>
              <a:rPr lang="en"/>
              <a:t> Gate </a:t>
            </a:r>
            <a:endParaRPr/>
          </a:p>
        </p:txBody>
      </p:sp>
      <p:sp>
        <p:nvSpPr>
          <p:cNvPr id="183" name="Google Shape;183;p21"/>
          <p:cNvSpPr txBox="1"/>
          <p:nvPr>
            <p:ph idx="1" type="body"/>
          </p:nvPr>
        </p:nvSpPr>
        <p:spPr>
          <a:xfrm>
            <a:off x="819150" y="1202625"/>
            <a:ext cx="7505700" cy="357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t>
            </a:r>
            <a:r>
              <a:rPr lang="en">
                <a:solidFill>
                  <a:srgbClr val="222222"/>
                </a:solidFill>
                <a:highlight>
                  <a:srgbClr val="FFFFFF"/>
                </a:highlight>
              </a:rPr>
              <a:t>Φ</a:t>
            </a:r>
            <a:r>
              <a:rPr lang="en"/>
              <a:t> </a:t>
            </a:r>
            <a:r>
              <a:rPr lang="en"/>
              <a:t> gate rotates angle </a:t>
            </a:r>
            <a:r>
              <a:rPr lang="en">
                <a:solidFill>
                  <a:srgbClr val="222222"/>
                </a:solidFill>
                <a:highlight>
                  <a:srgbClr val="FFFFFF"/>
                </a:highlight>
              </a:rPr>
              <a:t>Φ about the z-axis</a:t>
            </a:r>
            <a:endParaRPr>
              <a:solidFill>
                <a:srgbClr val="222222"/>
              </a:solidFill>
              <a:highlight>
                <a:srgbClr val="FFFFFF"/>
              </a:highlight>
            </a:endParaRPr>
          </a:p>
          <a:p>
            <a:pPr indent="-311150" lvl="1" marL="914400" rtl="0" algn="l">
              <a:spcBef>
                <a:spcPts val="0"/>
              </a:spcBef>
              <a:spcAft>
                <a:spcPts val="0"/>
              </a:spcAft>
              <a:buClr>
                <a:srgbClr val="222222"/>
              </a:buClr>
              <a:buSzPts val="1300"/>
              <a:buChar char="-"/>
            </a:pPr>
            <a:r>
              <a:rPr lang="en" sz="1300">
                <a:solidFill>
                  <a:srgbClr val="222222"/>
                </a:solidFill>
                <a:highlight>
                  <a:srgbClr val="FFFFFF"/>
                </a:highlight>
              </a:rPr>
              <a:t>Matrix:</a:t>
            </a:r>
            <a:endParaRPr sz="1300">
              <a:solidFill>
                <a:srgbClr val="222222"/>
              </a:solidFill>
              <a:highlight>
                <a:srgbClr val="FFFFFF"/>
              </a:highlight>
            </a:endParaRPr>
          </a:p>
          <a:p>
            <a:pPr indent="0" lvl="0" marL="0" rtl="0" algn="l">
              <a:spcBef>
                <a:spcPts val="1600"/>
              </a:spcBef>
              <a:spcAft>
                <a:spcPts val="0"/>
              </a:spcAft>
              <a:buNone/>
            </a:pPr>
            <a:r>
              <a:t/>
            </a:r>
            <a:endParaRPr>
              <a:solidFill>
                <a:srgbClr val="222222"/>
              </a:solidFill>
              <a:highlight>
                <a:srgbClr val="FFFFFF"/>
              </a:highlight>
            </a:endParaRPr>
          </a:p>
          <a:p>
            <a:pPr indent="-311150" lvl="0" marL="457200" rtl="0" algn="l">
              <a:spcBef>
                <a:spcPts val="1600"/>
              </a:spcBef>
              <a:spcAft>
                <a:spcPts val="0"/>
              </a:spcAft>
              <a:buClr>
                <a:srgbClr val="222222"/>
              </a:buClr>
              <a:buSzPts val="1300"/>
              <a:buChar char="-"/>
            </a:pPr>
            <a:r>
              <a:rPr lang="en">
                <a:solidFill>
                  <a:srgbClr val="222222"/>
                </a:solidFill>
                <a:highlight>
                  <a:srgbClr val="FFFFFF"/>
                </a:highlight>
              </a:rPr>
              <a:t>Special cases of </a:t>
            </a:r>
            <a:r>
              <a:rPr lang="en"/>
              <a:t>R</a:t>
            </a:r>
            <a:r>
              <a:rPr lang="en">
                <a:solidFill>
                  <a:srgbClr val="222222"/>
                </a:solidFill>
                <a:highlight>
                  <a:schemeClr val="dk1"/>
                </a:highlight>
              </a:rPr>
              <a:t>Φ gate: I, S, T-gates</a:t>
            </a:r>
            <a:endParaRPr>
              <a:solidFill>
                <a:srgbClr val="222222"/>
              </a:solidFill>
              <a:highlight>
                <a:schemeClr val="dk1"/>
              </a:highlight>
            </a:endParaRPr>
          </a:p>
          <a:p>
            <a:pPr indent="-311150" lvl="0" marL="457200" rtl="0" algn="l">
              <a:spcBef>
                <a:spcPts val="0"/>
              </a:spcBef>
              <a:spcAft>
                <a:spcPts val="0"/>
              </a:spcAft>
              <a:buClr>
                <a:srgbClr val="222222"/>
              </a:buClr>
              <a:buSzPts val="1300"/>
              <a:buChar char="-"/>
            </a:pPr>
            <a:r>
              <a:rPr lang="en">
                <a:solidFill>
                  <a:srgbClr val="222222"/>
                </a:solidFill>
                <a:highlight>
                  <a:schemeClr val="dk1"/>
                </a:highlight>
              </a:rPr>
              <a:t>I-gate (“Identity gate”) - basically does nothing</a:t>
            </a:r>
            <a:endParaRPr>
              <a:solidFill>
                <a:srgbClr val="222222"/>
              </a:solidFill>
              <a:highlight>
                <a:schemeClr val="dk1"/>
              </a:highlight>
            </a:endParaRPr>
          </a:p>
          <a:p>
            <a:pPr indent="-311150" lvl="1" marL="914400" rtl="0" algn="l">
              <a:spcBef>
                <a:spcPts val="0"/>
              </a:spcBef>
              <a:spcAft>
                <a:spcPts val="0"/>
              </a:spcAft>
              <a:buClr>
                <a:srgbClr val="222222"/>
              </a:buClr>
              <a:buSzPts val="1300"/>
              <a:buChar char="-"/>
            </a:pPr>
            <a:r>
              <a:rPr lang="en" sz="1300">
                <a:solidFill>
                  <a:srgbClr val="222222"/>
                </a:solidFill>
                <a:highlight>
                  <a:schemeClr val="dk1"/>
                </a:highlight>
              </a:rPr>
              <a:t>Matrix:</a:t>
            </a:r>
            <a:endParaRPr sz="1300">
              <a:solidFill>
                <a:srgbClr val="222222"/>
              </a:solidFill>
              <a:highlight>
                <a:schemeClr val="dk1"/>
              </a:highlight>
            </a:endParaRPr>
          </a:p>
          <a:p>
            <a:pPr indent="0" lvl="0" marL="0" rtl="0" algn="l">
              <a:spcBef>
                <a:spcPts val="1600"/>
              </a:spcBef>
              <a:spcAft>
                <a:spcPts val="0"/>
              </a:spcAft>
              <a:buNone/>
            </a:pPr>
            <a:r>
              <a:t/>
            </a:r>
            <a:endParaRPr>
              <a:solidFill>
                <a:srgbClr val="222222"/>
              </a:solidFill>
              <a:highlight>
                <a:schemeClr val="dk1"/>
              </a:highlight>
            </a:endParaRPr>
          </a:p>
          <a:p>
            <a:pPr indent="-311150" lvl="0" marL="457200" rtl="0" algn="l">
              <a:spcBef>
                <a:spcPts val="1600"/>
              </a:spcBef>
              <a:spcAft>
                <a:spcPts val="0"/>
              </a:spcAft>
              <a:buClr>
                <a:srgbClr val="222222"/>
              </a:buClr>
              <a:buSzPts val="1300"/>
              <a:buChar char="-"/>
            </a:pPr>
            <a:r>
              <a:rPr lang="en">
                <a:solidFill>
                  <a:srgbClr val="222222"/>
                </a:solidFill>
                <a:highlight>
                  <a:schemeClr val="dk1"/>
                </a:highlight>
              </a:rPr>
              <a:t>S-gate: </a:t>
            </a:r>
            <a:r>
              <a:rPr lang="en">
                <a:solidFill>
                  <a:srgbClr val="000000"/>
                </a:solidFill>
                <a:highlight>
                  <a:srgbClr val="FFFFFF"/>
                </a:highlight>
              </a:rPr>
              <a:t> 𝜙=𝜋/2</a:t>
            </a:r>
            <a:endParaRPr>
              <a:solidFill>
                <a:srgbClr val="000000"/>
              </a:solidFill>
              <a:highlight>
                <a:srgbClr val="FFFFFF"/>
              </a:highlight>
            </a:endParaRPr>
          </a:p>
          <a:p>
            <a:pPr indent="-311150" lvl="1" marL="914400" rtl="0" algn="l">
              <a:spcBef>
                <a:spcPts val="0"/>
              </a:spcBef>
              <a:spcAft>
                <a:spcPts val="0"/>
              </a:spcAft>
              <a:buClr>
                <a:srgbClr val="000000"/>
              </a:buClr>
              <a:buSzPts val="1300"/>
              <a:buChar char="-"/>
            </a:pPr>
            <a:r>
              <a:rPr lang="en" sz="1300">
                <a:solidFill>
                  <a:srgbClr val="000000"/>
                </a:solidFill>
                <a:highlight>
                  <a:srgbClr val="FFFFFF"/>
                </a:highlight>
              </a:rPr>
              <a:t>Quarter turn around the Bloch sphere</a:t>
            </a:r>
            <a:endParaRPr sz="1300">
              <a:solidFill>
                <a:srgbClr val="000000"/>
              </a:solidFill>
              <a:highlight>
                <a:srgbClr val="FFFFFF"/>
              </a:highlight>
            </a:endParaRPr>
          </a:p>
          <a:p>
            <a:pPr indent="-298450" lvl="1" marL="914400" rtl="0" algn="l">
              <a:spcBef>
                <a:spcPts val="0"/>
              </a:spcBef>
              <a:spcAft>
                <a:spcPts val="0"/>
              </a:spcAft>
              <a:buClr>
                <a:srgbClr val="222222"/>
              </a:buClr>
              <a:buSzPts val="1100"/>
              <a:buChar char="-"/>
            </a:pPr>
            <a:r>
              <a:rPr lang="en" sz="1200">
                <a:solidFill>
                  <a:srgbClr val="000000"/>
                </a:solidFill>
                <a:highlight>
                  <a:srgbClr val="FFFFFF"/>
                </a:highlight>
                <a:latin typeface="Arial"/>
                <a:ea typeface="Arial"/>
                <a:cs typeface="Arial"/>
                <a:sym typeface="Arial"/>
              </a:rPr>
              <a:t>S</a:t>
            </a:r>
            <a:r>
              <a:rPr lang="en" sz="900">
                <a:solidFill>
                  <a:srgbClr val="000000"/>
                </a:solidFill>
                <a:highlight>
                  <a:srgbClr val="FFFFFF"/>
                </a:highlight>
                <a:latin typeface="Arial"/>
                <a:ea typeface="Arial"/>
                <a:cs typeface="Arial"/>
                <a:sym typeface="Arial"/>
              </a:rPr>
              <a:t>†</a:t>
            </a:r>
            <a:r>
              <a:rPr lang="en" sz="1200">
                <a:solidFill>
                  <a:srgbClr val="000000"/>
                </a:solidFill>
                <a:highlight>
                  <a:srgbClr val="FFFFFF"/>
                </a:highlight>
                <a:latin typeface="Arial"/>
                <a:ea typeface="Arial"/>
                <a:cs typeface="Arial"/>
                <a:sym typeface="Arial"/>
              </a:rPr>
              <a:t>-gate is </a:t>
            </a:r>
            <a:r>
              <a:rPr lang="en" sz="1300"/>
              <a:t>R</a:t>
            </a:r>
            <a:r>
              <a:rPr lang="en">
                <a:solidFill>
                  <a:srgbClr val="222222"/>
                </a:solidFill>
                <a:highlight>
                  <a:schemeClr val="dk1"/>
                </a:highlight>
              </a:rPr>
              <a:t>Φ</a:t>
            </a:r>
            <a:r>
              <a:rPr lang="en" sz="1300">
                <a:solidFill>
                  <a:srgbClr val="222222"/>
                </a:solidFill>
                <a:highlight>
                  <a:schemeClr val="dk1"/>
                </a:highlight>
              </a:rPr>
              <a:t>-gate with </a:t>
            </a:r>
            <a:r>
              <a:rPr lang="en" sz="1450">
                <a:solidFill>
                  <a:srgbClr val="000000"/>
                </a:solidFill>
                <a:highlight>
                  <a:srgbClr val="FFFFFF"/>
                </a:highlight>
                <a:latin typeface="Arial"/>
                <a:ea typeface="Arial"/>
                <a:cs typeface="Arial"/>
                <a:sym typeface="Arial"/>
              </a:rPr>
              <a:t>𝜙=−𝜋/2</a:t>
            </a:r>
            <a:endParaRPr sz="145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Matrices:</a:t>
            </a:r>
            <a:endParaRPr sz="1200">
              <a:solidFill>
                <a:srgbClr val="000000"/>
              </a:solidFill>
              <a:highlight>
                <a:srgbClr val="FFFFFF"/>
              </a:highlight>
              <a:latin typeface="Arial"/>
              <a:ea typeface="Arial"/>
              <a:cs typeface="Arial"/>
              <a:sym typeface="Arial"/>
            </a:endParaRPr>
          </a:p>
        </p:txBody>
      </p:sp>
      <p:pic>
        <p:nvPicPr>
          <p:cNvPr id="184" name="Google Shape;184;p21"/>
          <p:cNvPicPr preferRelativeResize="0"/>
          <p:nvPr/>
        </p:nvPicPr>
        <p:blipFill>
          <a:blip r:embed="rId3">
            <a:alphaModFix/>
          </a:blip>
          <a:stretch>
            <a:fillRect/>
          </a:stretch>
        </p:blipFill>
        <p:spPr>
          <a:xfrm>
            <a:off x="2494225" y="1638425"/>
            <a:ext cx="1405575" cy="672600"/>
          </a:xfrm>
          <a:prstGeom prst="rect">
            <a:avLst/>
          </a:prstGeom>
          <a:noFill/>
          <a:ln>
            <a:noFill/>
          </a:ln>
        </p:spPr>
      </p:pic>
      <p:pic>
        <p:nvPicPr>
          <p:cNvPr id="185" name="Google Shape;185;p21"/>
          <p:cNvPicPr preferRelativeResize="0"/>
          <p:nvPr/>
        </p:nvPicPr>
        <p:blipFill>
          <a:blip r:embed="rId4">
            <a:alphaModFix/>
          </a:blip>
          <a:stretch>
            <a:fillRect/>
          </a:stretch>
        </p:blipFill>
        <p:spPr>
          <a:xfrm>
            <a:off x="2494225" y="2952200"/>
            <a:ext cx="1148710" cy="672600"/>
          </a:xfrm>
          <a:prstGeom prst="rect">
            <a:avLst/>
          </a:prstGeom>
          <a:noFill/>
          <a:ln>
            <a:noFill/>
          </a:ln>
        </p:spPr>
      </p:pic>
      <p:pic>
        <p:nvPicPr>
          <p:cNvPr id="186" name="Google Shape;186;p21"/>
          <p:cNvPicPr preferRelativeResize="0"/>
          <p:nvPr/>
        </p:nvPicPr>
        <p:blipFill>
          <a:blip r:embed="rId5">
            <a:alphaModFix/>
          </a:blip>
          <a:stretch>
            <a:fillRect/>
          </a:stretch>
        </p:blipFill>
        <p:spPr>
          <a:xfrm>
            <a:off x="4642525" y="3668775"/>
            <a:ext cx="3403317" cy="954600"/>
          </a:xfrm>
          <a:prstGeom prst="rect">
            <a:avLst/>
          </a:prstGeom>
          <a:noFill/>
          <a:ln>
            <a:noFill/>
          </a:ln>
        </p:spPr>
      </p:pic>
      <p:sp>
        <p:nvSpPr>
          <p:cNvPr id="187" name="Google Shape;187;p21"/>
          <p:cNvSpPr txBox="1"/>
          <p:nvPr/>
        </p:nvSpPr>
        <p:spPr>
          <a:xfrm>
            <a:off x="7764175" y="4545425"/>
            <a:ext cx="10767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Elena</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