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69b8f0e4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69b8f0e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69b8f0e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69b8f0e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69b8f0e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69b8f0e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69b8f0e4f_3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69b8f0e4f_3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696f6387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96f6387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phase is not measurable but RELATIVE phase is measurable.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69b8f0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69b8f0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Fourier basis is also known as “the frequency domain”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696f638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696f6387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swap registers because the order of the qubits is reversed in the output state.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696f6387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696f6387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n - 1 because the indexes start from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do (n-q) because we want to start with the MOST SIGNIFICANT qubit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696f6387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696f6387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696f6387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696f6387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this state psi that you are applying some arbitrary phase to via applying a unitary operator. You want to ‘KICK BACK’ the phase onto the counting qubits (They are control qubits for CU1 operation) so that you can estimate it because you can’t just measure psi and figure out the phase! That phase is GLOBAL. You need to create a relative phase in order to be able to measure the original phase.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696f6387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96f6387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69b8f0e4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69b8f0e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gif"/><Relationship Id="rId4" Type="http://schemas.openxmlformats.org/officeDocument/2006/relationships/image" Target="../media/image1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18.png"/><Relationship Id="rId10"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52550" y="1141625"/>
            <a:ext cx="83070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Masters - Week 5</a:t>
            </a:r>
            <a:endParaRPr/>
          </a:p>
          <a:p>
            <a:pPr indent="0" lvl="0" marL="0" rtl="0" algn="l">
              <a:spcBef>
                <a:spcPts val="0"/>
              </a:spcBef>
              <a:spcAft>
                <a:spcPts val="0"/>
              </a:spcAft>
              <a:buNone/>
            </a:pPr>
            <a:r>
              <a:rPr lang="en"/>
              <a:t>More on Quantum Algorithms</a:t>
            </a:r>
            <a:endParaRPr/>
          </a:p>
        </p:txBody>
      </p:sp>
      <p:sp>
        <p:nvSpPr>
          <p:cNvPr id="87" name="Google Shape;87;p13"/>
          <p:cNvSpPr txBox="1"/>
          <p:nvPr>
            <p:ph idx="1" type="subTitle"/>
          </p:nvPr>
        </p:nvSpPr>
        <p:spPr>
          <a:xfrm>
            <a:off x="727952" y="25717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Lucy and Eva</a:t>
            </a:r>
            <a:endParaRPr/>
          </a:p>
        </p:txBody>
      </p:sp>
      <p:sp>
        <p:nvSpPr>
          <p:cNvPr id="88" name="Google Shape;88;p13"/>
          <p:cNvSpPr txBox="1"/>
          <p:nvPr>
            <p:ph idx="1" type="subTitle"/>
          </p:nvPr>
        </p:nvSpPr>
        <p:spPr>
          <a:xfrm>
            <a:off x="639250" y="3477600"/>
            <a:ext cx="7688100" cy="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To</a:t>
            </a:r>
            <a:r>
              <a:rPr lang="en"/>
              <a:t> understand more advanced quantum algorithms and figure out a way to solve linear ODEs using Qiskit our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729450" y="575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with 15</a:t>
            </a:r>
            <a:endParaRPr/>
          </a:p>
        </p:txBody>
      </p:sp>
      <p:sp>
        <p:nvSpPr>
          <p:cNvPr id="195" name="Google Shape;195;p22"/>
          <p:cNvSpPr txBox="1"/>
          <p:nvPr>
            <p:ph idx="1" type="body"/>
          </p:nvPr>
        </p:nvSpPr>
        <p:spPr>
          <a:xfrm>
            <a:off x="729450" y="1366800"/>
            <a:ext cx="7688700" cy="297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Pick </a:t>
            </a:r>
            <a:r>
              <a:rPr i="1" lang="en" sz="2000"/>
              <a:t>a </a:t>
            </a:r>
            <a:r>
              <a:rPr lang="en" sz="2000"/>
              <a:t> = 13</a:t>
            </a:r>
            <a:endParaRPr sz="2000"/>
          </a:p>
          <a:p>
            <a:pPr indent="-355600" lvl="0" marL="457200" rtl="0" algn="l">
              <a:spcBef>
                <a:spcPts val="0"/>
              </a:spcBef>
              <a:spcAft>
                <a:spcPts val="0"/>
              </a:spcAft>
              <a:buSzPts val="2000"/>
              <a:buAutoNum type="arabicPeriod"/>
            </a:pPr>
            <a:r>
              <a:rPr lang="en" sz="2000"/>
              <a:t>Calculate 13</a:t>
            </a:r>
            <a:r>
              <a:rPr baseline="30000" lang="en" sz="2000"/>
              <a:t>x</a:t>
            </a:r>
            <a:r>
              <a:rPr lang="en" sz="2000"/>
              <a:t> mod 15 for x = 0, 1, 2, …</a:t>
            </a:r>
            <a:endParaRPr sz="2000"/>
          </a:p>
          <a:p>
            <a:pPr indent="-355600" lvl="1" marL="1371600" rtl="0" algn="l">
              <a:spcBef>
                <a:spcPts val="0"/>
              </a:spcBef>
              <a:spcAft>
                <a:spcPts val="0"/>
              </a:spcAft>
              <a:buSzPts val="2000"/>
              <a:buAutoNum type="alphaLcPeriod"/>
            </a:pPr>
            <a:r>
              <a:rPr lang="en" sz="2000"/>
              <a:t>1, 13, 4, 7, 1, 13, 4, 7, …</a:t>
            </a:r>
            <a:endParaRPr sz="2000"/>
          </a:p>
          <a:p>
            <a:pPr indent="-355600" lvl="1" marL="1371600" rtl="0" algn="l">
              <a:spcBef>
                <a:spcPts val="0"/>
              </a:spcBef>
              <a:spcAft>
                <a:spcPts val="0"/>
              </a:spcAft>
              <a:buSzPts val="2000"/>
              <a:buAutoNum type="alphaLcPeriod"/>
            </a:pPr>
            <a:r>
              <a:rPr lang="en" sz="2000"/>
              <a:t>r = 4, since function repeats every 4 numbers</a:t>
            </a:r>
            <a:endParaRPr sz="2000"/>
          </a:p>
          <a:p>
            <a:pPr indent="-355600" lvl="0" marL="457200" rtl="0" algn="l">
              <a:spcBef>
                <a:spcPts val="0"/>
              </a:spcBef>
              <a:spcAft>
                <a:spcPts val="0"/>
              </a:spcAft>
              <a:buSzPts val="2000"/>
              <a:buAutoNum type="arabicPeriod"/>
            </a:pPr>
            <a:r>
              <a:rPr lang="en" sz="2000"/>
              <a:t>r = 4  is even</a:t>
            </a:r>
            <a:endParaRPr sz="2000"/>
          </a:p>
          <a:p>
            <a:pPr indent="-355600" lvl="1" marL="1371600" rtl="0" algn="l">
              <a:spcBef>
                <a:spcPts val="0"/>
              </a:spcBef>
              <a:spcAft>
                <a:spcPts val="0"/>
              </a:spcAft>
              <a:buSzPts val="2000"/>
              <a:buAutoNum type="alphaLcPeriod"/>
            </a:pPr>
            <a:r>
              <a:rPr lang="en" sz="2000"/>
              <a:t>x = 13</a:t>
            </a:r>
            <a:r>
              <a:rPr baseline="30000" lang="en" sz="2000"/>
              <a:t>r/2</a:t>
            </a:r>
            <a:r>
              <a:rPr lang="en" sz="2000"/>
              <a:t> mod N = 13</a:t>
            </a:r>
            <a:r>
              <a:rPr baseline="30000" lang="en" sz="2000"/>
              <a:t>2</a:t>
            </a:r>
            <a:r>
              <a:rPr lang="en" sz="2000"/>
              <a:t> mod N = 4 ≠ 0</a:t>
            </a:r>
            <a:endParaRPr sz="2000"/>
          </a:p>
          <a:p>
            <a:pPr indent="-355600" lvl="1" marL="1371600" rtl="0" algn="l">
              <a:spcBef>
                <a:spcPts val="0"/>
              </a:spcBef>
              <a:spcAft>
                <a:spcPts val="0"/>
              </a:spcAft>
              <a:buSzPts val="2000"/>
              <a:buAutoNum type="alphaLcPeriod"/>
            </a:pPr>
            <a:r>
              <a:rPr lang="en" sz="2000"/>
              <a:t>Then p , q = gcd( 4+1, 15 ), gcd( 4-1, 15 )</a:t>
            </a:r>
            <a:endParaRPr sz="2000"/>
          </a:p>
          <a:p>
            <a:pPr indent="-355600" lvl="1" marL="1371600" rtl="0" algn="l">
              <a:spcBef>
                <a:spcPts val="0"/>
              </a:spcBef>
              <a:spcAft>
                <a:spcPts val="0"/>
              </a:spcAft>
              <a:buSzPts val="2000"/>
              <a:buAutoNum type="alphaLcPeriod"/>
            </a:pPr>
            <a:r>
              <a:rPr lang="en" sz="2000"/>
              <a:t>p = 5, q = 3</a:t>
            </a:r>
            <a:endParaRPr sz="20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729450" y="554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Circuit Implementation of Shor</a:t>
            </a:r>
            <a:endParaRPr/>
          </a:p>
        </p:txBody>
      </p:sp>
      <p:sp>
        <p:nvSpPr>
          <p:cNvPr id="201" name="Google Shape;201;p23"/>
          <p:cNvSpPr txBox="1"/>
          <p:nvPr>
            <p:ph idx="1" type="body"/>
          </p:nvPr>
        </p:nvSpPr>
        <p:spPr>
          <a:xfrm>
            <a:off x="729450" y="1388100"/>
            <a:ext cx="7688700" cy="295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Quantum speed up is in step 2, finding r</a:t>
            </a:r>
            <a:endParaRPr sz="2000"/>
          </a:p>
          <a:p>
            <a:pPr indent="-355600" lvl="0" marL="457200" rtl="0" algn="l">
              <a:spcBef>
                <a:spcPts val="0"/>
              </a:spcBef>
              <a:spcAft>
                <a:spcPts val="0"/>
              </a:spcAft>
              <a:buSzPts val="2000"/>
              <a:buChar char="●"/>
            </a:pPr>
            <a:r>
              <a:rPr lang="en" sz="2000"/>
              <a:t>Since r is like the period of the modular exponentiation, we can use QPE and QFT</a:t>
            </a:r>
            <a:endParaRPr sz="2000"/>
          </a:p>
        </p:txBody>
      </p:sp>
      <p:pic>
        <p:nvPicPr>
          <p:cNvPr id="202" name="Google Shape;202;p23"/>
          <p:cNvPicPr preferRelativeResize="0"/>
          <p:nvPr/>
        </p:nvPicPr>
        <p:blipFill>
          <a:blip r:embed="rId3">
            <a:alphaModFix/>
          </a:blip>
          <a:stretch>
            <a:fillRect/>
          </a:stretch>
        </p:blipFill>
        <p:spPr>
          <a:xfrm>
            <a:off x="-837325" y="2901650"/>
            <a:ext cx="10333025" cy="202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727650" y="554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how to solve Differential Equations</a:t>
            </a:r>
            <a:endParaRPr/>
          </a:p>
        </p:txBody>
      </p:sp>
      <p:sp>
        <p:nvSpPr>
          <p:cNvPr id="208" name="Google Shape;208;p24"/>
          <p:cNvSpPr txBox="1"/>
          <p:nvPr>
            <p:ph idx="1" type="body"/>
          </p:nvPr>
        </p:nvSpPr>
        <p:spPr>
          <a:xfrm>
            <a:off x="729450" y="1355825"/>
            <a:ext cx="7688700" cy="2984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Use of HHL algorithm? </a:t>
            </a:r>
            <a:endParaRPr sz="2000"/>
          </a:p>
          <a:p>
            <a:pPr indent="-355600" lvl="0" marL="457200" rtl="0" algn="l">
              <a:spcBef>
                <a:spcPts val="0"/>
              </a:spcBef>
              <a:spcAft>
                <a:spcPts val="0"/>
              </a:spcAft>
              <a:buSzPts val="2000"/>
              <a:buChar char="●"/>
            </a:pPr>
            <a:r>
              <a:rPr lang="en" sz="2000"/>
              <a:t>HHL solves linear systems of equations</a:t>
            </a:r>
            <a:endParaRPr sz="2000"/>
          </a:p>
        </p:txBody>
      </p:sp>
      <p:pic>
        <p:nvPicPr>
          <p:cNvPr id="209" name="Google Shape;209;p24"/>
          <p:cNvPicPr preferRelativeResize="0"/>
          <p:nvPr/>
        </p:nvPicPr>
        <p:blipFill>
          <a:blip r:embed="rId3">
            <a:alphaModFix/>
          </a:blip>
          <a:stretch>
            <a:fillRect/>
          </a:stretch>
        </p:blipFill>
        <p:spPr>
          <a:xfrm>
            <a:off x="3340950" y="2159402"/>
            <a:ext cx="5308990" cy="2984100"/>
          </a:xfrm>
          <a:prstGeom prst="rect">
            <a:avLst/>
          </a:prstGeom>
          <a:noFill/>
          <a:ln>
            <a:noFill/>
          </a:ln>
        </p:spPr>
      </p:pic>
      <p:pic>
        <p:nvPicPr>
          <p:cNvPr id="210" name="Google Shape;210;p24"/>
          <p:cNvPicPr preferRelativeResize="0"/>
          <p:nvPr/>
        </p:nvPicPr>
        <p:blipFill>
          <a:blip r:embed="rId4">
            <a:alphaModFix/>
          </a:blip>
          <a:stretch>
            <a:fillRect/>
          </a:stretch>
        </p:blipFill>
        <p:spPr>
          <a:xfrm>
            <a:off x="5746415" y="1624200"/>
            <a:ext cx="1201685" cy="535200"/>
          </a:xfrm>
          <a:prstGeom prst="rect">
            <a:avLst/>
          </a:prstGeom>
          <a:noFill/>
          <a:ln>
            <a:noFill/>
          </a:ln>
        </p:spPr>
      </p:pic>
      <p:sp>
        <p:nvSpPr>
          <p:cNvPr id="211" name="Google Shape;211;p24"/>
          <p:cNvSpPr txBox="1"/>
          <p:nvPr/>
        </p:nvSpPr>
        <p:spPr>
          <a:xfrm>
            <a:off x="350100" y="2368375"/>
            <a:ext cx="1626900" cy="212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Rewrite b in eigenbasis of A</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Take inverse of A</a:t>
            </a:r>
            <a:endParaRPr>
              <a:latin typeface="Lato"/>
              <a:ea typeface="Lato"/>
              <a:cs typeface="Lato"/>
              <a:sym typeface="Lato"/>
            </a:endParaRPr>
          </a:p>
        </p:txBody>
      </p:sp>
      <p:pic>
        <p:nvPicPr>
          <p:cNvPr id="212" name="Google Shape;212;p24"/>
          <p:cNvPicPr preferRelativeResize="0"/>
          <p:nvPr/>
        </p:nvPicPr>
        <p:blipFill>
          <a:blip r:embed="rId5">
            <a:alphaModFix/>
          </a:blip>
          <a:stretch>
            <a:fillRect/>
          </a:stretch>
        </p:blipFill>
        <p:spPr>
          <a:xfrm>
            <a:off x="205950" y="3536150"/>
            <a:ext cx="2990850" cy="6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727650" y="637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Lie- trotter Formula Approach</a:t>
            </a:r>
            <a:endParaRPr/>
          </a:p>
        </p:txBody>
      </p:sp>
      <p:sp>
        <p:nvSpPr>
          <p:cNvPr id="218" name="Google Shape;218;p25"/>
          <p:cNvSpPr txBox="1"/>
          <p:nvPr>
            <p:ph idx="1" type="body"/>
          </p:nvPr>
        </p:nvSpPr>
        <p:spPr>
          <a:xfrm>
            <a:off x="729450" y="1696575"/>
            <a:ext cx="7688700" cy="26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b = 0, then we have an analogy with Hamiltonian evolution and we can express the vector x in the basis of A:</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Use phase estimation to determine the eigenvalue if the state is an eigenvector, otherwise based on the max eigenvalue, ADJUST amplitude by: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Problem: This scales exponentially in the time interval we simulate the ODE</a:t>
            </a:r>
            <a:endParaRPr/>
          </a:p>
        </p:txBody>
      </p:sp>
      <p:pic>
        <p:nvPicPr>
          <p:cNvPr id="219" name="Google Shape;219;p25"/>
          <p:cNvPicPr preferRelativeResize="0"/>
          <p:nvPr/>
        </p:nvPicPr>
        <p:blipFill>
          <a:blip r:embed="rId3">
            <a:alphaModFix/>
          </a:blip>
          <a:stretch>
            <a:fillRect/>
          </a:stretch>
        </p:blipFill>
        <p:spPr>
          <a:xfrm>
            <a:off x="3148000" y="1172700"/>
            <a:ext cx="2847975" cy="523875"/>
          </a:xfrm>
          <a:prstGeom prst="rect">
            <a:avLst/>
          </a:prstGeom>
          <a:noFill/>
          <a:ln>
            <a:noFill/>
          </a:ln>
        </p:spPr>
      </p:pic>
      <p:pic>
        <p:nvPicPr>
          <p:cNvPr id="220" name="Google Shape;220;p25"/>
          <p:cNvPicPr preferRelativeResize="0"/>
          <p:nvPr/>
        </p:nvPicPr>
        <p:blipFill>
          <a:blip r:embed="rId4">
            <a:alphaModFix/>
          </a:blip>
          <a:stretch>
            <a:fillRect/>
          </a:stretch>
        </p:blipFill>
        <p:spPr>
          <a:xfrm>
            <a:off x="3148000" y="2076450"/>
            <a:ext cx="1424000" cy="617067"/>
          </a:xfrm>
          <a:prstGeom prst="rect">
            <a:avLst/>
          </a:prstGeom>
          <a:noFill/>
          <a:ln>
            <a:noFill/>
          </a:ln>
        </p:spPr>
      </p:pic>
      <p:pic>
        <p:nvPicPr>
          <p:cNvPr id="221" name="Google Shape;221;p25"/>
          <p:cNvPicPr preferRelativeResize="0"/>
          <p:nvPr/>
        </p:nvPicPr>
        <p:blipFill>
          <a:blip r:embed="rId5">
            <a:alphaModFix/>
          </a:blip>
          <a:stretch>
            <a:fillRect/>
          </a:stretch>
        </p:blipFill>
        <p:spPr>
          <a:xfrm>
            <a:off x="3743950" y="3171250"/>
            <a:ext cx="2636647" cy="49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679225" y="605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Kickback</a:t>
            </a:r>
            <a:endParaRPr/>
          </a:p>
        </p:txBody>
      </p:sp>
      <p:sp>
        <p:nvSpPr>
          <p:cNvPr id="94" name="Google Shape;94;p14"/>
          <p:cNvSpPr txBox="1"/>
          <p:nvPr>
            <p:ph idx="1" type="body"/>
          </p:nvPr>
        </p:nvSpPr>
        <p:spPr>
          <a:xfrm>
            <a:off x="729450" y="1476750"/>
            <a:ext cx="7688700" cy="28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Occurs when there is a global phase on the target qubit which then CHANGES the relative phase of the control qubit</a:t>
            </a:r>
            <a:endParaRPr/>
          </a:p>
        </p:txBody>
      </p:sp>
      <p:pic>
        <p:nvPicPr>
          <p:cNvPr id="95" name="Google Shape;95;p14"/>
          <p:cNvPicPr preferRelativeResize="0"/>
          <p:nvPr/>
        </p:nvPicPr>
        <p:blipFill>
          <a:blip r:embed="rId3">
            <a:alphaModFix/>
          </a:blip>
          <a:stretch>
            <a:fillRect/>
          </a:stretch>
        </p:blipFill>
        <p:spPr>
          <a:xfrm>
            <a:off x="4089449" y="2399075"/>
            <a:ext cx="4801175" cy="2744425"/>
          </a:xfrm>
          <a:prstGeom prst="rect">
            <a:avLst/>
          </a:prstGeom>
          <a:noFill/>
          <a:ln>
            <a:noFill/>
          </a:ln>
        </p:spPr>
      </p:pic>
      <p:pic>
        <p:nvPicPr>
          <p:cNvPr id="96" name="Google Shape;96;p14"/>
          <p:cNvPicPr preferRelativeResize="0"/>
          <p:nvPr/>
        </p:nvPicPr>
        <p:blipFill>
          <a:blip r:embed="rId4">
            <a:alphaModFix/>
          </a:blip>
          <a:stretch>
            <a:fillRect/>
          </a:stretch>
        </p:blipFill>
        <p:spPr>
          <a:xfrm>
            <a:off x="369575" y="3041120"/>
            <a:ext cx="3287151" cy="709125"/>
          </a:xfrm>
          <a:prstGeom prst="rect">
            <a:avLst/>
          </a:prstGeom>
          <a:noFill/>
          <a:ln>
            <a:noFill/>
          </a:ln>
        </p:spPr>
      </p:pic>
      <p:sp>
        <p:nvSpPr>
          <p:cNvPr id="97" name="Google Shape;97;p14"/>
          <p:cNvSpPr/>
          <p:nvPr/>
        </p:nvSpPr>
        <p:spPr>
          <a:xfrm>
            <a:off x="1504225" y="3217775"/>
            <a:ext cx="242700" cy="35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4"/>
          <p:cNvCxnSpPr>
            <a:stCxn id="97" idx="4"/>
          </p:cNvCxnSpPr>
          <p:nvPr/>
        </p:nvCxnSpPr>
        <p:spPr>
          <a:xfrm flipH="1">
            <a:off x="1601275" y="3573575"/>
            <a:ext cx="24300" cy="259800"/>
          </a:xfrm>
          <a:prstGeom prst="straightConnector1">
            <a:avLst/>
          </a:prstGeom>
          <a:noFill/>
          <a:ln cap="flat" cmpd="sng" w="9525">
            <a:solidFill>
              <a:schemeClr val="dk2"/>
            </a:solidFill>
            <a:prstDash val="solid"/>
            <a:round/>
            <a:headEnd len="med" w="med" type="triangle"/>
            <a:tailEnd len="med" w="med" type="none"/>
          </a:ln>
        </p:spPr>
      </p:cxnSp>
      <p:sp>
        <p:nvSpPr>
          <p:cNvPr id="99" name="Google Shape;99;p14"/>
          <p:cNvSpPr txBox="1"/>
          <p:nvPr/>
        </p:nvSpPr>
        <p:spPr>
          <a:xfrm>
            <a:off x="921950" y="3768675"/>
            <a:ext cx="9867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Control</a:t>
            </a:r>
            <a:endParaRPr>
              <a:latin typeface="Lato"/>
              <a:ea typeface="Lato"/>
              <a:cs typeface="Lato"/>
              <a:sym typeface="Lato"/>
            </a:endParaRPr>
          </a:p>
        </p:txBody>
      </p:sp>
      <p:sp>
        <p:nvSpPr>
          <p:cNvPr id="100" name="Google Shape;100;p14"/>
          <p:cNvSpPr/>
          <p:nvPr/>
        </p:nvSpPr>
        <p:spPr>
          <a:xfrm>
            <a:off x="1746925" y="3169175"/>
            <a:ext cx="242700" cy="453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4"/>
          <p:cNvCxnSpPr>
            <a:stCxn id="96" idx="0"/>
            <a:endCxn id="100" idx="0"/>
          </p:cNvCxnSpPr>
          <p:nvPr/>
        </p:nvCxnSpPr>
        <p:spPr>
          <a:xfrm flipH="1">
            <a:off x="1868250" y="3041120"/>
            <a:ext cx="144900" cy="1281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4"/>
          <p:cNvSpPr txBox="1"/>
          <p:nvPr/>
        </p:nvSpPr>
        <p:spPr>
          <a:xfrm>
            <a:off x="1868250" y="2731225"/>
            <a:ext cx="8250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Target</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727650" y="608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Quantum Fourier Basis + Transform</a:t>
            </a:r>
            <a:endParaRPr/>
          </a:p>
        </p:txBody>
      </p:sp>
      <p:sp>
        <p:nvSpPr>
          <p:cNvPr id="108" name="Google Shape;108;p15"/>
          <p:cNvSpPr txBox="1"/>
          <p:nvPr>
            <p:ph idx="1" type="body"/>
          </p:nvPr>
        </p:nvSpPr>
        <p:spPr>
          <a:xfrm>
            <a:off x="729450" y="1377350"/>
            <a:ext cx="7688700" cy="2962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Analogous the classical fourier transform over amplitudes of a wavefunction</a:t>
            </a:r>
            <a:endParaRPr sz="2000"/>
          </a:p>
          <a:p>
            <a:pPr indent="-355600" lvl="0" marL="457200" rtl="0" algn="l">
              <a:spcBef>
                <a:spcPts val="0"/>
              </a:spcBef>
              <a:spcAft>
                <a:spcPts val="0"/>
              </a:spcAft>
              <a:buSzPts val="2000"/>
              <a:buChar char="●"/>
            </a:pPr>
            <a:r>
              <a:rPr lang="en" sz="2000"/>
              <a:t>Used in quantum algorithms: QPhase Estimation, Shor’s</a:t>
            </a:r>
            <a:endParaRPr sz="2000"/>
          </a:p>
        </p:txBody>
      </p:sp>
      <p:pic>
        <p:nvPicPr>
          <p:cNvPr descr="zbasiscounting" id="109" name="Google Shape;109;p15"/>
          <p:cNvPicPr preferRelativeResize="0"/>
          <p:nvPr/>
        </p:nvPicPr>
        <p:blipFill>
          <a:blip r:embed="rId3">
            <a:alphaModFix/>
          </a:blip>
          <a:stretch>
            <a:fillRect/>
          </a:stretch>
        </p:blipFill>
        <p:spPr>
          <a:xfrm>
            <a:off x="4022038" y="2517950"/>
            <a:ext cx="5121975" cy="1298200"/>
          </a:xfrm>
          <a:prstGeom prst="rect">
            <a:avLst/>
          </a:prstGeom>
          <a:noFill/>
          <a:ln>
            <a:noFill/>
          </a:ln>
        </p:spPr>
      </p:pic>
      <p:pic>
        <p:nvPicPr>
          <p:cNvPr descr="fbasiscounting" id="110" name="Google Shape;110;p15"/>
          <p:cNvPicPr preferRelativeResize="0"/>
          <p:nvPr/>
        </p:nvPicPr>
        <p:blipFill>
          <a:blip r:embed="rId4">
            <a:alphaModFix/>
          </a:blip>
          <a:stretch>
            <a:fillRect/>
          </a:stretch>
        </p:blipFill>
        <p:spPr>
          <a:xfrm>
            <a:off x="4024988" y="3845300"/>
            <a:ext cx="5116065" cy="1298200"/>
          </a:xfrm>
          <a:prstGeom prst="rect">
            <a:avLst/>
          </a:prstGeom>
          <a:noFill/>
          <a:ln>
            <a:noFill/>
          </a:ln>
        </p:spPr>
      </p:pic>
      <p:sp>
        <p:nvSpPr>
          <p:cNvPr id="111" name="Google Shape;111;p15"/>
          <p:cNvSpPr txBox="1"/>
          <p:nvPr/>
        </p:nvSpPr>
        <p:spPr>
          <a:xfrm>
            <a:off x="882350" y="3012925"/>
            <a:ext cx="16140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Lato"/>
                <a:ea typeface="Lato"/>
                <a:cs typeface="Lato"/>
                <a:sym typeface="Lato"/>
              </a:rPr>
              <a:t>|0&gt;        |+&gt;</a:t>
            </a:r>
            <a:endParaRPr sz="2500">
              <a:latin typeface="Lato"/>
              <a:ea typeface="Lato"/>
              <a:cs typeface="Lato"/>
              <a:sym typeface="Lato"/>
            </a:endParaRPr>
          </a:p>
        </p:txBody>
      </p:sp>
      <p:cxnSp>
        <p:nvCxnSpPr>
          <p:cNvPr id="112" name="Google Shape;112;p15"/>
          <p:cNvCxnSpPr/>
          <p:nvPr/>
        </p:nvCxnSpPr>
        <p:spPr>
          <a:xfrm>
            <a:off x="1447250" y="3303450"/>
            <a:ext cx="484200" cy="0"/>
          </a:xfrm>
          <a:prstGeom prst="straightConnector1">
            <a:avLst/>
          </a:prstGeom>
          <a:noFill/>
          <a:ln cap="flat" cmpd="sng" w="28575">
            <a:solidFill>
              <a:schemeClr val="dk2"/>
            </a:solidFill>
            <a:prstDash val="solid"/>
            <a:round/>
            <a:headEnd len="med" w="med" type="none"/>
            <a:tailEnd len="med" w="med" type="triangle"/>
          </a:ln>
        </p:spPr>
      </p:cxnSp>
      <p:sp>
        <p:nvSpPr>
          <p:cNvPr id="113" name="Google Shape;113;p15"/>
          <p:cNvSpPr txBox="1"/>
          <p:nvPr/>
        </p:nvSpPr>
        <p:spPr>
          <a:xfrm>
            <a:off x="882350" y="3563450"/>
            <a:ext cx="16140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Lato"/>
                <a:ea typeface="Lato"/>
                <a:cs typeface="Lato"/>
                <a:sym typeface="Lato"/>
              </a:rPr>
              <a:t>|1&gt;        |-&gt;</a:t>
            </a:r>
            <a:endParaRPr sz="2500">
              <a:latin typeface="Lato"/>
              <a:ea typeface="Lato"/>
              <a:cs typeface="Lato"/>
              <a:sym typeface="Lato"/>
            </a:endParaRPr>
          </a:p>
        </p:txBody>
      </p:sp>
      <p:cxnSp>
        <p:nvCxnSpPr>
          <p:cNvPr id="114" name="Google Shape;114;p15"/>
          <p:cNvCxnSpPr/>
          <p:nvPr/>
        </p:nvCxnSpPr>
        <p:spPr>
          <a:xfrm>
            <a:off x="1447250" y="3845300"/>
            <a:ext cx="484200" cy="0"/>
          </a:xfrm>
          <a:prstGeom prst="straightConnector1">
            <a:avLst/>
          </a:prstGeom>
          <a:noFill/>
          <a:ln cap="flat" cmpd="sng" w="28575">
            <a:solidFill>
              <a:schemeClr val="dk2"/>
            </a:solidFill>
            <a:prstDash val="solid"/>
            <a:round/>
            <a:headEnd len="med" w="med" type="none"/>
            <a:tailEnd len="med" w="med" type="triangle"/>
          </a:ln>
        </p:spPr>
      </p:cxnSp>
      <p:sp>
        <p:nvSpPr>
          <p:cNvPr id="115" name="Google Shape;115;p15"/>
          <p:cNvSpPr txBox="1"/>
          <p:nvPr/>
        </p:nvSpPr>
        <p:spPr>
          <a:xfrm rot="355">
            <a:off x="667242" y="4099674"/>
            <a:ext cx="29052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For 1 qubit, QFT is just the H gate!</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727650" y="57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Fourier Transform</a:t>
            </a:r>
            <a:endParaRPr/>
          </a:p>
        </p:txBody>
      </p:sp>
      <p:pic>
        <p:nvPicPr>
          <p:cNvPr id="121" name="Google Shape;121;p16"/>
          <p:cNvPicPr preferRelativeResize="0"/>
          <p:nvPr/>
        </p:nvPicPr>
        <p:blipFill>
          <a:blip r:embed="rId3">
            <a:alphaModFix/>
          </a:blip>
          <a:stretch>
            <a:fillRect/>
          </a:stretch>
        </p:blipFill>
        <p:spPr>
          <a:xfrm>
            <a:off x="809450" y="1436550"/>
            <a:ext cx="4298085" cy="498775"/>
          </a:xfrm>
          <a:prstGeom prst="rect">
            <a:avLst/>
          </a:prstGeom>
          <a:noFill/>
          <a:ln>
            <a:noFill/>
          </a:ln>
        </p:spPr>
      </p:pic>
      <p:pic>
        <p:nvPicPr>
          <p:cNvPr id="122" name="Google Shape;122;p16"/>
          <p:cNvPicPr preferRelativeResize="0"/>
          <p:nvPr/>
        </p:nvPicPr>
        <p:blipFill>
          <a:blip r:embed="rId4">
            <a:alphaModFix/>
          </a:blip>
          <a:stretch>
            <a:fillRect/>
          </a:stretch>
        </p:blipFill>
        <p:spPr>
          <a:xfrm>
            <a:off x="116800" y="1962700"/>
            <a:ext cx="1641538" cy="498775"/>
          </a:xfrm>
          <a:prstGeom prst="rect">
            <a:avLst/>
          </a:prstGeom>
          <a:noFill/>
          <a:ln>
            <a:noFill/>
          </a:ln>
        </p:spPr>
      </p:pic>
      <p:pic>
        <p:nvPicPr>
          <p:cNvPr id="123" name="Google Shape;123;p16"/>
          <p:cNvPicPr preferRelativeResize="0"/>
          <p:nvPr/>
        </p:nvPicPr>
        <p:blipFill>
          <a:blip r:embed="rId5">
            <a:alphaModFix/>
          </a:blip>
          <a:stretch>
            <a:fillRect/>
          </a:stretch>
        </p:blipFill>
        <p:spPr>
          <a:xfrm>
            <a:off x="1698075" y="1863238"/>
            <a:ext cx="7329126" cy="697675"/>
          </a:xfrm>
          <a:prstGeom prst="rect">
            <a:avLst/>
          </a:prstGeom>
          <a:noFill/>
          <a:ln>
            <a:noFill/>
          </a:ln>
        </p:spPr>
      </p:pic>
      <p:pic>
        <p:nvPicPr>
          <p:cNvPr id="124" name="Google Shape;124;p16"/>
          <p:cNvPicPr preferRelativeResize="0"/>
          <p:nvPr/>
        </p:nvPicPr>
        <p:blipFill>
          <a:blip r:embed="rId6">
            <a:alphaModFix/>
          </a:blip>
          <a:stretch>
            <a:fillRect/>
          </a:stretch>
        </p:blipFill>
        <p:spPr>
          <a:xfrm>
            <a:off x="4709651" y="2516963"/>
            <a:ext cx="727650" cy="341850"/>
          </a:xfrm>
          <a:prstGeom prst="rect">
            <a:avLst/>
          </a:prstGeom>
          <a:noFill/>
          <a:ln>
            <a:noFill/>
          </a:ln>
        </p:spPr>
      </p:pic>
      <p:pic>
        <p:nvPicPr>
          <p:cNvPr id="125" name="Google Shape;125;p16"/>
          <p:cNvPicPr preferRelativeResize="0"/>
          <p:nvPr/>
        </p:nvPicPr>
        <p:blipFill>
          <a:blip r:embed="rId7">
            <a:alphaModFix/>
          </a:blip>
          <a:stretch>
            <a:fillRect/>
          </a:stretch>
        </p:blipFill>
        <p:spPr>
          <a:xfrm>
            <a:off x="2752797" y="2461474"/>
            <a:ext cx="1781329" cy="535200"/>
          </a:xfrm>
          <a:prstGeom prst="rect">
            <a:avLst/>
          </a:prstGeom>
          <a:noFill/>
          <a:ln>
            <a:noFill/>
          </a:ln>
        </p:spPr>
      </p:pic>
      <p:sp>
        <p:nvSpPr>
          <p:cNvPr id="126" name="Google Shape;126;p16"/>
          <p:cNvSpPr txBox="1"/>
          <p:nvPr/>
        </p:nvSpPr>
        <p:spPr>
          <a:xfrm>
            <a:off x="0" y="1459888"/>
            <a:ext cx="11451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666666"/>
                </a:solidFill>
                <a:latin typeface="Lato"/>
                <a:ea typeface="Lato"/>
                <a:cs typeface="Lato"/>
                <a:sym typeface="Lato"/>
              </a:rPr>
              <a:t>IDEA:</a:t>
            </a:r>
            <a:endParaRPr b="1" sz="1700">
              <a:solidFill>
                <a:srgbClr val="666666"/>
              </a:solidFill>
              <a:latin typeface="Lato"/>
              <a:ea typeface="Lato"/>
              <a:cs typeface="Lato"/>
              <a:sym typeface="Lato"/>
            </a:endParaRPr>
          </a:p>
        </p:txBody>
      </p:sp>
      <p:sp>
        <p:nvSpPr>
          <p:cNvPr id="127" name="Google Shape;127;p16"/>
          <p:cNvSpPr txBox="1"/>
          <p:nvPr/>
        </p:nvSpPr>
        <p:spPr>
          <a:xfrm>
            <a:off x="0" y="3160925"/>
            <a:ext cx="8037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Lato"/>
                <a:ea typeface="Lato"/>
                <a:cs typeface="Lato"/>
                <a:sym typeface="Lato"/>
              </a:rPr>
              <a:t>HOW?</a:t>
            </a:r>
            <a:endParaRPr b="1">
              <a:solidFill>
                <a:srgbClr val="666666"/>
              </a:solidFill>
              <a:latin typeface="Lato"/>
              <a:ea typeface="Lato"/>
              <a:cs typeface="Lato"/>
              <a:sym typeface="Lato"/>
            </a:endParaRPr>
          </a:p>
        </p:txBody>
      </p:sp>
      <p:pic>
        <p:nvPicPr>
          <p:cNvPr id="128" name="Google Shape;128;p16"/>
          <p:cNvPicPr preferRelativeResize="0"/>
          <p:nvPr/>
        </p:nvPicPr>
        <p:blipFill>
          <a:blip r:embed="rId8">
            <a:alphaModFix/>
          </a:blip>
          <a:stretch>
            <a:fillRect/>
          </a:stretch>
        </p:blipFill>
        <p:spPr>
          <a:xfrm>
            <a:off x="803702" y="2996675"/>
            <a:ext cx="5906751" cy="1345375"/>
          </a:xfrm>
          <a:prstGeom prst="rect">
            <a:avLst/>
          </a:prstGeom>
          <a:noFill/>
          <a:ln>
            <a:noFill/>
          </a:ln>
        </p:spPr>
      </p:pic>
      <p:pic>
        <p:nvPicPr>
          <p:cNvPr id="129" name="Google Shape;129;p16"/>
          <p:cNvPicPr preferRelativeResize="0"/>
          <p:nvPr/>
        </p:nvPicPr>
        <p:blipFill>
          <a:blip r:embed="rId9">
            <a:alphaModFix/>
          </a:blip>
          <a:stretch>
            <a:fillRect/>
          </a:stretch>
        </p:blipFill>
        <p:spPr>
          <a:xfrm>
            <a:off x="3752550" y="4264842"/>
            <a:ext cx="4722225" cy="780533"/>
          </a:xfrm>
          <a:prstGeom prst="rect">
            <a:avLst/>
          </a:prstGeom>
          <a:noFill/>
          <a:ln>
            <a:noFill/>
          </a:ln>
        </p:spPr>
      </p:pic>
      <p:cxnSp>
        <p:nvCxnSpPr>
          <p:cNvPr id="130" name="Google Shape;130;p16"/>
          <p:cNvCxnSpPr>
            <a:endCxn id="131" idx="1"/>
          </p:cNvCxnSpPr>
          <p:nvPr/>
        </p:nvCxnSpPr>
        <p:spPr>
          <a:xfrm flipH="1" rot="10800000">
            <a:off x="5107663" y="1435750"/>
            <a:ext cx="869700" cy="250200"/>
          </a:xfrm>
          <a:prstGeom prst="straightConnector1">
            <a:avLst/>
          </a:prstGeom>
          <a:noFill/>
          <a:ln cap="flat" cmpd="sng" w="9525">
            <a:solidFill>
              <a:schemeClr val="dk2"/>
            </a:solidFill>
            <a:prstDash val="solid"/>
            <a:round/>
            <a:headEnd len="med" w="med" type="none"/>
            <a:tailEnd len="med" w="med" type="triangle"/>
          </a:ln>
        </p:spPr>
      </p:cxnSp>
      <p:pic>
        <p:nvPicPr>
          <p:cNvPr id="131" name="Google Shape;131;p16"/>
          <p:cNvPicPr preferRelativeResize="0"/>
          <p:nvPr/>
        </p:nvPicPr>
        <p:blipFill>
          <a:blip r:embed="rId10">
            <a:alphaModFix/>
          </a:blip>
          <a:stretch>
            <a:fillRect/>
          </a:stretch>
        </p:blipFill>
        <p:spPr>
          <a:xfrm>
            <a:off x="5977363" y="959500"/>
            <a:ext cx="2543175" cy="95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4453025" y="0"/>
            <a:ext cx="4492800" cy="17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17"/>
          <p:cNvPicPr preferRelativeResize="0"/>
          <p:nvPr/>
        </p:nvPicPr>
        <p:blipFill>
          <a:blip r:embed="rId3">
            <a:alphaModFix/>
          </a:blip>
          <a:stretch>
            <a:fillRect/>
          </a:stretch>
        </p:blipFill>
        <p:spPr>
          <a:xfrm>
            <a:off x="2" y="0"/>
            <a:ext cx="3966399" cy="2078875"/>
          </a:xfrm>
          <a:prstGeom prst="rect">
            <a:avLst/>
          </a:prstGeom>
          <a:noFill/>
          <a:ln>
            <a:noFill/>
          </a:ln>
        </p:spPr>
      </p:pic>
      <p:pic>
        <p:nvPicPr>
          <p:cNvPr id="138" name="Google Shape;138;p17"/>
          <p:cNvPicPr preferRelativeResize="0"/>
          <p:nvPr/>
        </p:nvPicPr>
        <p:blipFill>
          <a:blip r:embed="rId4">
            <a:alphaModFix/>
          </a:blip>
          <a:stretch>
            <a:fillRect/>
          </a:stretch>
        </p:blipFill>
        <p:spPr>
          <a:xfrm>
            <a:off x="1455300" y="1717828"/>
            <a:ext cx="7688701" cy="33223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8"/>
          <p:cNvPicPr preferRelativeResize="0"/>
          <p:nvPr/>
        </p:nvPicPr>
        <p:blipFill>
          <a:blip r:embed="rId3">
            <a:alphaModFix/>
          </a:blip>
          <a:stretch>
            <a:fillRect/>
          </a:stretch>
        </p:blipFill>
        <p:spPr>
          <a:xfrm>
            <a:off x="406613" y="-12"/>
            <a:ext cx="8124825" cy="1914525"/>
          </a:xfrm>
          <a:prstGeom prst="rect">
            <a:avLst/>
          </a:prstGeom>
          <a:noFill/>
          <a:ln>
            <a:noFill/>
          </a:ln>
        </p:spPr>
      </p:pic>
      <p:pic>
        <p:nvPicPr>
          <p:cNvPr id="144" name="Google Shape;144;p18"/>
          <p:cNvPicPr preferRelativeResize="0"/>
          <p:nvPr/>
        </p:nvPicPr>
        <p:blipFill>
          <a:blip r:embed="rId4">
            <a:alphaModFix/>
          </a:blip>
          <a:stretch>
            <a:fillRect/>
          </a:stretch>
        </p:blipFill>
        <p:spPr>
          <a:xfrm>
            <a:off x="1304350" y="1914525"/>
            <a:ext cx="6087292" cy="3228975"/>
          </a:xfrm>
          <a:prstGeom prst="rect">
            <a:avLst/>
          </a:prstGeom>
          <a:noFill/>
          <a:ln>
            <a:noFill/>
          </a:ln>
        </p:spPr>
      </p:pic>
      <p:sp>
        <p:nvSpPr>
          <p:cNvPr id="145" name="Google Shape;145;p18"/>
          <p:cNvSpPr/>
          <p:nvPr/>
        </p:nvSpPr>
        <p:spPr>
          <a:xfrm>
            <a:off x="1280875" y="2911975"/>
            <a:ext cx="800400" cy="280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1881275" y="3262225"/>
            <a:ext cx="200100" cy="6606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2081375" y="3252225"/>
            <a:ext cx="2121600" cy="660600"/>
          </a:xfrm>
          <a:prstGeom prst="rect">
            <a:avLst/>
          </a:prstGeom>
          <a:no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8"/>
          <p:cNvCxnSpPr>
            <a:endCxn id="146" idx="2"/>
          </p:cNvCxnSpPr>
          <p:nvPr/>
        </p:nvCxnSpPr>
        <p:spPr>
          <a:xfrm flipH="1" rot="10800000">
            <a:off x="1471025" y="3922825"/>
            <a:ext cx="510300" cy="3102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8"/>
          <p:cNvCxnSpPr>
            <a:endCxn id="147" idx="0"/>
          </p:cNvCxnSpPr>
          <p:nvPr/>
        </p:nvCxnSpPr>
        <p:spPr>
          <a:xfrm flipH="1">
            <a:off x="3142175" y="3022125"/>
            <a:ext cx="290100" cy="2301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8"/>
          <p:cNvSpPr/>
          <p:nvPr/>
        </p:nvSpPr>
        <p:spPr>
          <a:xfrm>
            <a:off x="520350" y="4152825"/>
            <a:ext cx="1080900" cy="23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Our state</a:t>
            </a:r>
            <a:endParaRPr/>
          </a:p>
        </p:txBody>
      </p:sp>
      <p:sp>
        <p:nvSpPr>
          <p:cNvPr id="151" name="Google Shape;151;p18"/>
          <p:cNvSpPr txBox="1"/>
          <p:nvPr/>
        </p:nvSpPr>
        <p:spPr>
          <a:xfrm>
            <a:off x="3612400" y="2621925"/>
            <a:ext cx="1851300" cy="5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QFT to go from Z basis to Fourier basis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578775" y="57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Phase Estimation</a:t>
            </a:r>
            <a:endParaRPr/>
          </a:p>
        </p:txBody>
      </p:sp>
      <p:sp>
        <p:nvSpPr>
          <p:cNvPr id="157" name="Google Shape;157;p19"/>
          <p:cNvSpPr txBox="1"/>
          <p:nvPr>
            <p:ph idx="1" type="body"/>
          </p:nvPr>
        </p:nvSpPr>
        <p:spPr>
          <a:xfrm>
            <a:off x="729450" y="1416475"/>
            <a:ext cx="7688700" cy="62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Problem:  </a:t>
            </a:r>
            <a:r>
              <a:rPr lang="en"/>
              <a:t>Given                                                                                        Find                                                                  </a:t>
            </a:r>
            <a:endParaRPr/>
          </a:p>
        </p:txBody>
      </p:sp>
      <p:pic>
        <p:nvPicPr>
          <p:cNvPr id="158" name="Google Shape;158;p19"/>
          <p:cNvPicPr preferRelativeResize="0"/>
          <p:nvPr/>
        </p:nvPicPr>
        <p:blipFill>
          <a:blip r:embed="rId3">
            <a:alphaModFix/>
          </a:blip>
          <a:stretch>
            <a:fillRect/>
          </a:stretch>
        </p:blipFill>
        <p:spPr>
          <a:xfrm>
            <a:off x="2150075" y="1416475"/>
            <a:ext cx="2264475" cy="498600"/>
          </a:xfrm>
          <a:prstGeom prst="rect">
            <a:avLst/>
          </a:prstGeom>
          <a:noFill/>
          <a:ln>
            <a:noFill/>
          </a:ln>
        </p:spPr>
      </p:pic>
      <p:pic>
        <p:nvPicPr>
          <p:cNvPr id="159" name="Google Shape;159;p19"/>
          <p:cNvPicPr preferRelativeResize="0"/>
          <p:nvPr/>
        </p:nvPicPr>
        <p:blipFill>
          <a:blip r:embed="rId4">
            <a:alphaModFix/>
          </a:blip>
          <a:stretch>
            <a:fillRect/>
          </a:stretch>
        </p:blipFill>
        <p:spPr>
          <a:xfrm>
            <a:off x="5242273" y="1486275"/>
            <a:ext cx="163032" cy="235500"/>
          </a:xfrm>
          <a:prstGeom prst="rect">
            <a:avLst/>
          </a:prstGeom>
          <a:noFill/>
          <a:ln>
            <a:noFill/>
          </a:ln>
        </p:spPr>
      </p:pic>
      <p:sp>
        <p:nvSpPr>
          <p:cNvPr id="160" name="Google Shape;160;p19"/>
          <p:cNvSpPr/>
          <p:nvPr/>
        </p:nvSpPr>
        <p:spPr>
          <a:xfrm>
            <a:off x="3253950" y="1292775"/>
            <a:ext cx="741300" cy="6225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9"/>
          <p:cNvCxnSpPr>
            <a:stCxn id="160" idx="7"/>
          </p:cNvCxnSpPr>
          <p:nvPr/>
        </p:nvCxnSpPr>
        <p:spPr>
          <a:xfrm flipH="1" rot="10800000">
            <a:off x="3886689" y="1305938"/>
            <a:ext cx="312600" cy="78000"/>
          </a:xfrm>
          <a:prstGeom prst="straightConnector1">
            <a:avLst/>
          </a:prstGeom>
          <a:noFill/>
          <a:ln cap="flat" cmpd="sng" w="9525">
            <a:solidFill>
              <a:schemeClr val="dk2"/>
            </a:solidFill>
            <a:prstDash val="solid"/>
            <a:round/>
            <a:headEnd len="med" w="med" type="triangle"/>
            <a:tailEnd len="med" w="med" type="none"/>
          </a:ln>
        </p:spPr>
      </p:cxnSp>
      <p:pic>
        <p:nvPicPr>
          <p:cNvPr id="162" name="Google Shape;162;p19"/>
          <p:cNvPicPr preferRelativeResize="0"/>
          <p:nvPr/>
        </p:nvPicPr>
        <p:blipFill>
          <a:blip r:embed="rId5">
            <a:alphaModFix/>
          </a:blip>
          <a:stretch>
            <a:fillRect/>
          </a:stretch>
        </p:blipFill>
        <p:spPr>
          <a:xfrm>
            <a:off x="4199288" y="1969325"/>
            <a:ext cx="4941601" cy="2507225"/>
          </a:xfrm>
          <a:prstGeom prst="rect">
            <a:avLst/>
          </a:prstGeom>
          <a:noFill/>
          <a:ln>
            <a:noFill/>
          </a:ln>
        </p:spPr>
      </p:pic>
      <p:sp>
        <p:nvSpPr>
          <p:cNvPr id="163" name="Google Shape;163;p19"/>
          <p:cNvSpPr/>
          <p:nvPr/>
        </p:nvSpPr>
        <p:spPr>
          <a:xfrm>
            <a:off x="4254513" y="2169700"/>
            <a:ext cx="576600" cy="17505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9"/>
          <p:cNvCxnSpPr>
            <a:endCxn id="163" idx="1"/>
          </p:cNvCxnSpPr>
          <p:nvPr/>
        </p:nvCxnSpPr>
        <p:spPr>
          <a:xfrm flipH="1" rot="10800000">
            <a:off x="3760113" y="3044950"/>
            <a:ext cx="494400" cy="1545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19"/>
          <p:cNvSpPr txBox="1"/>
          <p:nvPr/>
        </p:nvSpPr>
        <p:spPr>
          <a:xfrm>
            <a:off x="2592800" y="3199448"/>
            <a:ext cx="1606500" cy="427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“Counting  qubits”</a:t>
            </a:r>
            <a:endParaRPr>
              <a:latin typeface="Lato"/>
              <a:ea typeface="Lato"/>
              <a:cs typeface="Lato"/>
              <a:sym typeface="Lato"/>
            </a:endParaRPr>
          </a:p>
        </p:txBody>
      </p:sp>
      <p:sp>
        <p:nvSpPr>
          <p:cNvPr id="166" name="Google Shape;166;p19"/>
          <p:cNvSpPr txBox="1"/>
          <p:nvPr/>
        </p:nvSpPr>
        <p:spPr>
          <a:xfrm>
            <a:off x="4199300" y="1113452"/>
            <a:ext cx="12456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Eigenvalue</a:t>
            </a:r>
            <a:endParaRPr sz="1200">
              <a:latin typeface="Lato"/>
              <a:ea typeface="Lato"/>
              <a:cs typeface="Lato"/>
              <a:sym typeface="Lato"/>
            </a:endParaRPr>
          </a:p>
        </p:txBody>
      </p:sp>
      <p:sp>
        <p:nvSpPr>
          <p:cNvPr id="167" name="Google Shape;167;p19"/>
          <p:cNvSpPr/>
          <p:nvPr/>
        </p:nvSpPr>
        <p:spPr>
          <a:xfrm>
            <a:off x="4448425" y="3954150"/>
            <a:ext cx="312600" cy="300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19"/>
          <p:cNvCxnSpPr>
            <a:endCxn id="167" idx="4"/>
          </p:cNvCxnSpPr>
          <p:nvPr/>
        </p:nvCxnSpPr>
        <p:spPr>
          <a:xfrm flipH="1" rot="10800000">
            <a:off x="4386625" y="4254150"/>
            <a:ext cx="218100" cy="2973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9"/>
          <p:cNvSpPr txBox="1"/>
          <p:nvPr/>
        </p:nvSpPr>
        <p:spPr>
          <a:xfrm>
            <a:off x="3274550" y="4530800"/>
            <a:ext cx="1771200" cy="42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Eigenvector of U</a:t>
            </a:r>
            <a:endParaRPr>
              <a:latin typeface="Lato"/>
              <a:ea typeface="Lato"/>
              <a:cs typeface="Lato"/>
              <a:sym typeface="Lato"/>
            </a:endParaRPr>
          </a:p>
        </p:txBody>
      </p:sp>
      <p:sp>
        <p:nvSpPr>
          <p:cNvPr id="170" name="Google Shape;170;p19"/>
          <p:cNvSpPr txBox="1"/>
          <p:nvPr/>
        </p:nvSpPr>
        <p:spPr>
          <a:xfrm>
            <a:off x="83450" y="2141850"/>
            <a:ext cx="2264400" cy="22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𝜃 is encoded as a number between 0 to 2</a:t>
            </a:r>
            <a:r>
              <a:rPr baseline="30000" lang="en" sz="1600">
                <a:latin typeface="Lato"/>
                <a:ea typeface="Lato"/>
                <a:cs typeface="Lato"/>
                <a:sym typeface="Lato"/>
              </a:rPr>
              <a:t>n</a:t>
            </a:r>
            <a:r>
              <a:rPr lang="en" sz="1600">
                <a:latin typeface="Lato"/>
                <a:ea typeface="Lato"/>
                <a:cs typeface="Lato"/>
                <a:sym typeface="Lato"/>
              </a:rPr>
              <a:t> in the Fourier Basis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So whatever the measurement result is, we convert to decimal number, D, and:</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descr="\theta = \frac{D}{2^{n}}" id="171" name="Google Shape;171;p19" title="MathEquation,#000000"/>
          <p:cNvPicPr preferRelativeResize="0"/>
          <p:nvPr/>
        </p:nvPicPr>
        <p:blipFill>
          <a:blip r:embed="rId6">
            <a:alphaModFix/>
          </a:blip>
          <a:stretch>
            <a:fillRect/>
          </a:stretch>
        </p:blipFill>
        <p:spPr>
          <a:xfrm>
            <a:off x="301375" y="4335500"/>
            <a:ext cx="1147470" cy="622500"/>
          </a:xfrm>
          <a:prstGeom prst="rect">
            <a:avLst/>
          </a:prstGeom>
          <a:noFill/>
          <a:ln>
            <a:noFill/>
          </a:ln>
        </p:spPr>
      </p:pic>
      <p:sp>
        <p:nvSpPr>
          <p:cNvPr id="172" name="Google Shape;172;p19"/>
          <p:cNvSpPr/>
          <p:nvPr/>
        </p:nvSpPr>
        <p:spPr>
          <a:xfrm>
            <a:off x="4886350" y="1592125"/>
            <a:ext cx="2568900" cy="3366000"/>
          </a:xfrm>
          <a:prstGeom prst="ellipse">
            <a:avLst/>
          </a:prstGeom>
          <a:noFill/>
          <a:ln cap="flat" cmpd="sng" w="9525">
            <a:solidFill>
              <a:srgbClr val="98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19"/>
          <p:cNvCxnSpPr>
            <a:endCxn id="172" idx="7"/>
          </p:cNvCxnSpPr>
          <p:nvPr/>
        </p:nvCxnSpPr>
        <p:spPr>
          <a:xfrm flipH="1">
            <a:off x="7079043" y="1441564"/>
            <a:ext cx="1035300" cy="6435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19"/>
          <p:cNvSpPr txBox="1"/>
          <p:nvPr/>
        </p:nvSpPr>
        <p:spPr>
          <a:xfrm>
            <a:off x="6858000" y="952200"/>
            <a:ext cx="1956600" cy="4986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PHASE KICKBACK!</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176925" y="2078875"/>
            <a:ext cx="3037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001 → 1 in decimal </a:t>
            </a:r>
            <a:endParaRPr/>
          </a:p>
          <a:p>
            <a:pPr indent="0" lvl="0" marL="0" rtl="0" algn="l">
              <a:spcBef>
                <a:spcPts val="1600"/>
              </a:spcBef>
              <a:spcAft>
                <a:spcPts val="0"/>
              </a:spcAft>
              <a:buNone/>
            </a:pPr>
            <a:r>
              <a:rPr lang="en"/>
              <a:t>So: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Thus our phase 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0" y="0"/>
            <a:ext cx="5917026" cy="1974425"/>
          </a:xfrm>
          <a:prstGeom prst="rect">
            <a:avLst/>
          </a:prstGeom>
          <a:noFill/>
          <a:ln>
            <a:noFill/>
          </a:ln>
        </p:spPr>
      </p:pic>
      <p:pic>
        <p:nvPicPr>
          <p:cNvPr id="181" name="Google Shape;181;p20"/>
          <p:cNvPicPr preferRelativeResize="0"/>
          <p:nvPr/>
        </p:nvPicPr>
        <p:blipFill>
          <a:blip r:embed="rId4">
            <a:alphaModFix/>
          </a:blip>
          <a:stretch>
            <a:fillRect/>
          </a:stretch>
        </p:blipFill>
        <p:spPr>
          <a:xfrm>
            <a:off x="3506287" y="1817675"/>
            <a:ext cx="5572017" cy="3217025"/>
          </a:xfrm>
          <a:prstGeom prst="rect">
            <a:avLst/>
          </a:prstGeom>
          <a:noFill/>
          <a:ln>
            <a:noFill/>
          </a:ln>
        </p:spPr>
      </p:pic>
      <p:pic>
        <p:nvPicPr>
          <p:cNvPr descr="\theta = \frac{1}{2^{3}} = \frac{1}{8}" id="182" name="Google Shape;182;p20" title="MathEquation,#626060"/>
          <p:cNvPicPr preferRelativeResize="0"/>
          <p:nvPr/>
        </p:nvPicPr>
        <p:blipFill>
          <a:blip r:embed="rId5">
            <a:alphaModFix/>
          </a:blip>
          <a:stretch>
            <a:fillRect/>
          </a:stretch>
        </p:blipFill>
        <p:spPr>
          <a:xfrm>
            <a:off x="176925" y="2964199"/>
            <a:ext cx="2109650" cy="675100"/>
          </a:xfrm>
          <a:prstGeom prst="rect">
            <a:avLst/>
          </a:prstGeom>
          <a:noFill/>
          <a:ln>
            <a:noFill/>
          </a:ln>
        </p:spPr>
      </p:pic>
      <p:pic>
        <p:nvPicPr>
          <p:cNvPr descr="\frac{2 \pi}{8} = \frac{\pi}{4}" id="183" name="Google Shape;183;p20" title="MathEquation,#626060"/>
          <p:cNvPicPr preferRelativeResize="0"/>
          <p:nvPr/>
        </p:nvPicPr>
        <p:blipFill>
          <a:blip r:embed="rId6">
            <a:alphaModFix/>
          </a:blip>
          <a:stretch>
            <a:fillRect/>
          </a:stretch>
        </p:blipFill>
        <p:spPr>
          <a:xfrm>
            <a:off x="639050" y="4207200"/>
            <a:ext cx="1444062" cy="67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729450" y="57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Shor’s Algorithm</a:t>
            </a:r>
            <a:endParaRPr/>
          </a:p>
        </p:txBody>
      </p:sp>
      <p:sp>
        <p:nvSpPr>
          <p:cNvPr id="189" name="Google Shape;189;p21"/>
          <p:cNvSpPr txBox="1"/>
          <p:nvPr>
            <p:ph idx="1" type="body"/>
          </p:nvPr>
        </p:nvSpPr>
        <p:spPr>
          <a:xfrm>
            <a:off x="727650" y="1368675"/>
            <a:ext cx="7688700" cy="3548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Factoring algorithm for N=pq where p,q are prime</a:t>
            </a:r>
            <a:endParaRPr sz="2000"/>
          </a:p>
          <a:p>
            <a:pPr indent="-355600" lvl="0" marL="457200" rtl="0" algn="l">
              <a:spcBef>
                <a:spcPts val="0"/>
              </a:spcBef>
              <a:spcAft>
                <a:spcPts val="0"/>
              </a:spcAft>
              <a:buSzPts val="2000"/>
              <a:buAutoNum type="arabicPeriod"/>
            </a:pPr>
            <a:r>
              <a:rPr lang="en" sz="2000"/>
              <a:t>Pick an { </a:t>
            </a:r>
            <a:r>
              <a:rPr i="1" lang="en" sz="2000"/>
              <a:t>a </a:t>
            </a:r>
            <a:r>
              <a:rPr lang="en" sz="2000"/>
              <a:t>} such that </a:t>
            </a:r>
            <a:r>
              <a:rPr i="1" lang="en" sz="2000"/>
              <a:t>a</a:t>
            </a:r>
            <a:r>
              <a:rPr lang="en" sz="2000"/>
              <a:t> is coprime with N ,  i.e. gcd(</a:t>
            </a:r>
            <a:r>
              <a:rPr i="1" lang="en" sz="2000"/>
              <a:t>a</a:t>
            </a:r>
            <a:r>
              <a:rPr lang="en" sz="2000"/>
              <a:t>,N) =1</a:t>
            </a:r>
            <a:endParaRPr sz="2000"/>
          </a:p>
          <a:p>
            <a:pPr indent="-355600" lvl="0" marL="457200" rtl="0" algn="l">
              <a:spcBef>
                <a:spcPts val="0"/>
              </a:spcBef>
              <a:spcAft>
                <a:spcPts val="0"/>
              </a:spcAft>
              <a:buSzPts val="2000"/>
              <a:buAutoNum type="arabicPeriod"/>
            </a:pPr>
            <a:r>
              <a:rPr lang="en" sz="2000"/>
              <a:t>Find the smallest { r } such that </a:t>
            </a:r>
            <a:r>
              <a:rPr i="1" lang="en" sz="2000"/>
              <a:t>a</a:t>
            </a:r>
            <a:r>
              <a:rPr baseline="30000" lang="en" sz="2000"/>
              <a:t>r</a:t>
            </a:r>
            <a:r>
              <a:rPr lang="en" sz="2000"/>
              <a:t> = 1 mod N</a:t>
            </a:r>
            <a:endParaRPr sz="2000"/>
          </a:p>
          <a:p>
            <a:pPr indent="-355600" lvl="1" marL="1371600" rtl="0" algn="l">
              <a:spcBef>
                <a:spcPts val="0"/>
              </a:spcBef>
              <a:spcAft>
                <a:spcPts val="0"/>
              </a:spcAft>
              <a:buSzPts val="2000"/>
              <a:buAutoNum type="alphaLcPeriod"/>
            </a:pPr>
            <a:r>
              <a:rPr lang="en" sz="2000"/>
              <a:t>This is the “period” of the function</a:t>
            </a:r>
            <a:endParaRPr sz="2000"/>
          </a:p>
          <a:p>
            <a:pPr indent="-355600" lvl="0" marL="457200" rtl="0" algn="l">
              <a:spcBef>
                <a:spcPts val="0"/>
              </a:spcBef>
              <a:spcAft>
                <a:spcPts val="0"/>
              </a:spcAft>
              <a:buSzPts val="2000"/>
              <a:buAutoNum type="arabicPeriod"/>
            </a:pPr>
            <a:r>
              <a:rPr lang="en" sz="2000"/>
              <a:t>If r is even</a:t>
            </a:r>
            <a:endParaRPr sz="2000"/>
          </a:p>
          <a:p>
            <a:pPr indent="-355600" lvl="1" marL="1371600" rtl="0" algn="l">
              <a:spcBef>
                <a:spcPts val="0"/>
              </a:spcBef>
              <a:spcAft>
                <a:spcPts val="0"/>
              </a:spcAft>
              <a:buSzPts val="2000"/>
              <a:buAutoNum type="alphaLcPeriod"/>
            </a:pPr>
            <a:r>
              <a:rPr lang="en" sz="2000"/>
              <a:t>Let x = </a:t>
            </a:r>
            <a:r>
              <a:rPr i="1" lang="en" sz="2000"/>
              <a:t>a</a:t>
            </a:r>
            <a:r>
              <a:rPr baseline="30000" lang="en" sz="2000"/>
              <a:t>r/2</a:t>
            </a:r>
            <a:r>
              <a:rPr lang="en" sz="2000"/>
              <a:t> mod N, check x+1 ≠ 0 mod N</a:t>
            </a:r>
            <a:endParaRPr sz="2000"/>
          </a:p>
          <a:p>
            <a:pPr indent="-355600" lvl="1" marL="1371600" rtl="0" algn="l">
              <a:spcBef>
                <a:spcPts val="0"/>
              </a:spcBef>
              <a:spcAft>
                <a:spcPts val="0"/>
              </a:spcAft>
              <a:buSzPts val="2000"/>
              <a:buAutoNum type="alphaLcPeriod"/>
            </a:pPr>
            <a:r>
              <a:rPr lang="en" sz="2000"/>
              <a:t>Then p,q = gcd(x+1, N), gcd(x-1, N)</a:t>
            </a:r>
            <a:endParaRPr sz="2000"/>
          </a:p>
          <a:p>
            <a:pPr indent="-355600" lvl="1" marL="1371600" rtl="0" algn="l">
              <a:spcBef>
                <a:spcPts val="0"/>
              </a:spcBef>
              <a:spcAft>
                <a:spcPts val="0"/>
              </a:spcAft>
              <a:buSzPts val="2000"/>
              <a:buAutoNum type="alphaLcPeriod"/>
            </a:pPr>
            <a:r>
              <a:rPr lang="en" sz="2000"/>
              <a:t>Then we are done</a:t>
            </a:r>
            <a:endParaRPr sz="2000"/>
          </a:p>
          <a:p>
            <a:pPr indent="-355600" lvl="0" marL="457200" rtl="0" algn="l">
              <a:spcBef>
                <a:spcPts val="0"/>
              </a:spcBef>
              <a:spcAft>
                <a:spcPts val="0"/>
              </a:spcAft>
              <a:buSzPts val="2000"/>
              <a:buAutoNum type="arabicPeriod"/>
            </a:pPr>
            <a:r>
              <a:rPr lang="en" sz="2000"/>
              <a:t>If r is odd: pick a different </a:t>
            </a:r>
            <a:r>
              <a:rPr i="1" lang="en" sz="2000"/>
              <a:t>a</a:t>
            </a:r>
            <a:r>
              <a:rPr lang="en" sz="2000"/>
              <a:t> and do it again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