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5"/>
  </p:notesMasterIdLst>
  <p:handoutMasterIdLst>
    <p:handoutMasterId r:id="rId106"/>
  </p:handoutMasterIdLst>
  <p:sldIdLst>
    <p:sldId id="2123" r:id="rId5"/>
    <p:sldId id="2125" r:id="rId6"/>
    <p:sldId id="259" r:id="rId7"/>
    <p:sldId id="293" r:id="rId8"/>
    <p:sldId id="2128" r:id="rId9"/>
    <p:sldId id="2228" r:id="rId10"/>
    <p:sldId id="2227" r:id="rId11"/>
    <p:sldId id="2129" r:id="rId12"/>
    <p:sldId id="2130" r:id="rId13"/>
    <p:sldId id="2131" r:id="rId14"/>
    <p:sldId id="2132" r:id="rId15"/>
    <p:sldId id="2133" r:id="rId16"/>
    <p:sldId id="2134" r:id="rId17"/>
    <p:sldId id="2135" r:id="rId18"/>
    <p:sldId id="2136" r:id="rId19"/>
    <p:sldId id="2137" r:id="rId20"/>
    <p:sldId id="2138" r:id="rId21"/>
    <p:sldId id="2139" r:id="rId22"/>
    <p:sldId id="2140" r:id="rId23"/>
    <p:sldId id="2141" r:id="rId24"/>
    <p:sldId id="2219" r:id="rId25"/>
    <p:sldId id="2220" r:id="rId26"/>
    <p:sldId id="2221" r:id="rId27"/>
    <p:sldId id="2222" r:id="rId28"/>
    <p:sldId id="2223" r:id="rId29"/>
    <p:sldId id="2147" r:id="rId30"/>
    <p:sldId id="2148" r:id="rId31"/>
    <p:sldId id="2149" r:id="rId32"/>
    <p:sldId id="2150" r:id="rId33"/>
    <p:sldId id="2151" r:id="rId34"/>
    <p:sldId id="2152" r:id="rId35"/>
    <p:sldId id="2153" r:id="rId36"/>
    <p:sldId id="2154" r:id="rId37"/>
    <p:sldId id="2155" r:id="rId38"/>
    <p:sldId id="2156" r:id="rId39"/>
    <p:sldId id="2157" r:id="rId40"/>
    <p:sldId id="2158" r:id="rId41"/>
    <p:sldId id="2159" r:id="rId42"/>
    <p:sldId id="2224" r:id="rId43"/>
    <p:sldId id="2160" r:id="rId44"/>
    <p:sldId id="2162" r:id="rId45"/>
    <p:sldId id="2163" r:id="rId46"/>
    <p:sldId id="2164" r:id="rId47"/>
    <p:sldId id="2165" r:id="rId48"/>
    <p:sldId id="2166" r:id="rId49"/>
    <p:sldId id="2167" r:id="rId50"/>
    <p:sldId id="2168" r:id="rId51"/>
    <p:sldId id="2169" r:id="rId52"/>
    <p:sldId id="2170" r:id="rId53"/>
    <p:sldId id="2171" r:id="rId54"/>
    <p:sldId id="2172" r:id="rId55"/>
    <p:sldId id="2173" r:id="rId56"/>
    <p:sldId id="2174" r:id="rId57"/>
    <p:sldId id="2175" r:id="rId58"/>
    <p:sldId id="2176" r:id="rId59"/>
    <p:sldId id="2177" r:id="rId60"/>
    <p:sldId id="2179" r:id="rId61"/>
    <p:sldId id="2180" r:id="rId62"/>
    <p:sldId id="2181" r:id="rId63"/>
    <p:sldId id="2182" r:id="rId64"/>
    <p:sldId id="2183" r:id="rId65"/>
    <p:sldId id="2184" r:id="rId66"/>
    <p:sldId id="2185" r:id="rId67"/>
    <p:sldId id="2186" r:id="rId68"/>
    <p:sldId id="2187" r:id="rId69"/>
    <p:sldId id="2188" r:id="rId70"/>
    <p:sldId id="2189" r:id="rId71"/>
    <p:sldId id="2190" r:id="rId72"/>
    <p:sldId id="2191" r:id="rId73"/>
    <p:sldId id="2192" r:id="rId74"/>
    <p:sldId id="2193" r:id="rId75"/>
    <p:sldId id="2194" r:id="rId76"/>
    <p:sldId id="2195" r:id="rId77"/>
    <p:sldId id="2196" r:id="rId78"/>
    <p:sldId id="2197" r:id="rId79"/>
    <p:sldId id="2198" r:id="rId80"/>
    <p:sldId id="2199" r:id="rId81"/>
    <p:sldId id="2200" r:id="rId82"/>
    <p:sldId id="2201" r:id="rId83"/>
    <p:sldId id="2202" r:id="rId84"/>
    <p:sldId id="2203" r:id="rId85"/>
    <p:sldId id="2204" r:id="rId86"/>
    <p:sldId id="2205" r:id="rId87"/>
    <p:sldId id="2225" r:id="rId88"/>
    <p:sldId id="2206" r:id="rId89"/>
    <p:sldId id="2207" r:id="rId90"/>
    <p:sldId id="2208" r:id="rId91"/>
    <p:sldId id="2209" r:id="rId92"/>
    <p:sldId id="2226" r:id="rId93"/>
    <p:sldId id="2210" r:id="rId94"/>
    <p:sldId id="2211" r:id="rId95"/>
    <p:sldId id="2212" r:id="rId96"/>
    <p:sldId id="2213" r:id="rId97"/>
    <p:sldId id="2214" r:id="rId98"/>
    <p:sldId id="2216" r:id="rId99"/>
    <p:sldId id="2215" r:id="rId100"/>
    <p:sldId id="2217" r:id="rId101"/>
    <p:sldId id="2218" r:id="rId102"/>
    <p:sldId id="2126" r:id="rId103"/>
    <p:sldId id="286" r:id="rId104"/>
  </p:sldIdLst>
  <p:sldSz cx="12192000" cy="6858000"/>
  <p:notesSz cx="6858000" cy="9144000"/>
  <p:custDataLst>
    <p:tags r:id="rId10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6C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microsoft.com/office/2016/11/relationships/changesInfo" Target="changesInfos/changesInfo1.xml"/><Relationship Id="rId16" Type="http://schemas.openxmlformats.org/officeDocument/2006/relationships/slide" Target="slides/slide12.xml"/><Relationship Id="rId107" Type="http://schemas.openxmlformats.org/officeDocument/2006/relationships/tags" Target="tags/tag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presProps" Target="pres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viewProps" Target="view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ita  Anandraj" userId="69235f29-2f69-4f29-aece-4a0fd1dc05c7" providerId="ADAL" clId="{734C6026-5988-4EB7-999D-09B4EE22549D}"/>
    <pc:docChg chg="modSld">
      <pc:chgData name="Benita  Anandraj" userId="69235f29-2f69-4f29-aece-4a0fd1dc05c7" providerId="ADAL" clId="{734C6026-5988-4EB7-999D-09B4EE22549D}" dt="2024-05-03T03:34:35.036" v="95" actId="20577"/>
      <pc:docMkLst>
        <pc:docMk/>
      </pc:docMkLst>
      <pc:sldChg chg="modSp mod">
        <pc:chgData name="Benita  Anandraj" userId="69235f29-2f69-4f29-aece-4a0fd1dc05c7" providerId="ADAL" clId="{734C6026-5988-4EB7-999D-09B4EE22549D}" dt="2024-05-03T03:34:35.036" v="95" actId="20577"/>
        <pc:sldMkLst>
          <pc:docMk/>
          <pc:sldMk cId="3702394610" sldId="259"/>
        </pc:sldMkLst>
        <pc:spChg chg="mod">
          <ac:chgData name="Benita  Anandraj" userId="69235f29-2f69-4f29-aece-4a0fd1dc05c7" providerId="ADAL" clId="{734C6026-5988-4EB7-999D-09B4EE22549D}" dt="2024-05-03T03:34:35.036" v="95" actId="20577"/>
          <ac:spMkLst>
            <pc:docMk/>
            <pc:sldMk cId="3702394610" sldId="259"/>
            <ac:spMk id="9" creationId="{FDFD96B9-561F-482B-B99C-1FB02AD505C2}"/>
          </ac:spMkLst>
        </pc:spChg>
      </pc:sldChg>
      <pc:sldChg chg="modSp mod">
        <pc:chgData name="Benita  Anandraj" userId="69235f29-2f69-4f29-aece-4a0fd1dc05c7" providerId="ADAL" clId="{734C6026-5988-4EB7-999D-09B4EE22549D}" dt="2024-04-29T06:02:08.302" v="84" actId="20577"/>
        <pc:sldMkLst>
          <pc:docMk/>
          <pc:sldMk cId="2680250053" sldId="2126"/>
        </pc:sldMkLst>
        <pc:spChg chg="mod">
          <ac:chgData name="Benita  Anandraj" userId="69235f29-2f69-4f29-aece-4a0fd1dc05c7" providerId="ADAL" clId="{734C6026-5988-4EB7-999D-09B4EE22549D}" dt="2024-04-29T06:01:50.499" v="58" actId="20577"/>
          <ac:spMkLst>
            <pc:docMk/>
            <pc:sldMk cId="2680250053" sldId="2126"/>
            <ac:spMk id="9" creationId="{9B0413F5-742B-E290-41A1-E78BCBEC7DCF}"/>
          </ac:spMkLst>
        </pc:spChg>
        <pc:spChg chg="mod">
          <ac:chgData name="Benita  Anandraj" userId="69235f29-2f69-4f29-aece-4a0fd1dc05c7" providerId="ADAL" clId="{734C6026-5988-4EB7-999D-09B4EE22549D}" dt="2024-04-29T06:02:08.302" v="84" actId="20577"/>
          <ac:spMkLst>
            <pc:docMk/>
            <pc:sldMk cId="2680250053" sldId="2126"/>
            <ac:spMk id="10" creationId="{2764D52C-9998-AE39-5959-13E4BC9A9D0E}"/>
          </ac:spMkLst>
        </pc:spChg>
      </pc:sldChg>
    </pc:docChg>
  </pc:docChgLst>
  <pc:docChgLst>
    <pc:chgData name="Guest User" userId="S::urn:spo:anon#0d0c4d1a65e80b34d3321a6264c4dd2a58ad522ecd8e2483c365786977464e2e::" providerId="AD" clId="Web-{F91FD5D5-9B58-4870-136E-6E0D953871AC}"/>
    <pc:docChg chg="modSld">
      <pc:chgData name="Guest User" userId="S::urn:spo:anon#0d0c4d1a65e80b34d3321a6264c4dd2a58ad522ecd8e2483c365786977464e2e::" providerId="AD" clId="Web-{F91FD5D5-9B58-4870-136E-6E0D953871AC}" dt="2024-04-29T13:53:17.364" v="95" actId="14100"/>
      <pc:docMkLst>
        <pc:docMk/>
      </pc:docMkLst>
      <pc:sldChg chg="addSp modSp">
        <pc:chgData name="Guest User" userId="S::urn:spo:anon#0d0c4d1a65e80b34d3321a6264c4dd2a58ad522ecd8e2483c365786977464e2e::" providerId="AD" clId="Web-{F91FD5D5-9B58-4870-136E-6E0D953871AC}" dt="2024-04-29T13:49:03.423" v="42" actId="1076"/>
        <pc:sldMkLst>
          <pc:docMk/>
          <pc:sldMk cId="2943911218" sldId="2128"/>
        </pc:sldMkLst>
        <pc:spChg chg="mod">
          <ac:chgData name="Guest User" userId="S::urn:spo:anon#0d0c4d1a65e80b34d3321a6264c4dd2a58ad522ecd8e2483c365786977464e2e::" providerId="AD" clId="Web-{F91FD5D5-9B58-4870-136E-6E0D953871AC}" dt="2024-04-29T13:45:38.670" v="11" actId="20577"/>
          <ac:spMkLst>
            <pc:docMk/>
            <pc:sldMk cId="2943911218" sldId="2128"/>
            <ac:spMk id="2" creationId="{66B52C3B-E14A-44ED-9F95-822EC9463FD6}"/>
          </ac:spMkLst>
        </pc:spChg>
        <pc:spChg chg="add mod">
          <ac:chgData name="Guest User" userId="S::urn:spo:anon#0d0c4d1a65e80b34d3321a6264c4dd2a58ad522ecd8e2483c365786977464e2e::" providerId="AD" clId="Web-{F91FD5D5-9B58-4870-136E-6E0D953871AC}" dt="2024-04-29T13:48:39.735" v="41" actId="14100"/>
          <ac:spMkLst>
            <pc:docMk/>
            <pc:sldMk cId="2943911218" sldId="2128"/>
            <ac:spMk id="10" creationId="{2DF7D9C9-6089-2B61-E990-A6AD811B0425}"/>
          </ac:spMkLst>
        </pc:spChg>
        <pc:spChg chg="mod">
          <ac:chgData name="Guest User" userId="S::urn:spo:anon#0d0c4d1a65e80b34d3321a6264c4dd2a58ad522ecd8e2483c365786977464e2e::" providerId="AD" clId="Web-{F91FD5D5-9B58-4870-136E-6E0D953871AC}" dt="2024-04-29T13:47:27.952" v="29" actId="1076"/>
          <ac:spMkLst>
            <pc:docMk/>
            <pc:sldMk cId="2943911218" sldId="2128"/>
            <ac:spMk id="31" creationId="{AEBA1821-7975-13F8-AC21-C7DCDE685D99}"/>
          </ac:spMkLst>
        </pc:spChg>
        <pc:spChg chg="mod">
          <ac:chgData name="Guest User" userId="S::urn:spo:anon#0d0c4d1a65e80b34d3321a6264c4dd2a58ad522ecd8e2483c365786977464e2e::" providerId="AD" clId="Web-{F91FD5D5-9B58-4870-136E-6E0D953871AC}" dt="2024-04-29T13:48:16.094" v="31" actId="1076"/>
          <ac:spMkLst>
            <pc:docMk/>
            <pc:sldMk cId="2943911218" sldId="2128"/>
            <ac:spMk id="32" creationId="{F32501F4-2786-8E84-E2C7-18E4B9BDAD2E}"/>
          </ac:spMkLst>
        </pc:spChg>
        <pc:spChg chg="mod">
          <ac:chgData name="Guest User" userId="S::urn:spo:anon#0d0c4d1a65e80b34d3321a6264c4dd2a58ad522ecd8e2483c365786977464e2e::" providerId="AD" clId="Web-{F91FD5D5-9B58-4870-136E-6E0D953871AC}" dt="2024-04-29T13:45:57.264" v="14" actId="1076"/>
          <ac:spMkLst>
            <pc:docMk/>
            <pc:sldMk cId="2943911218" sldId="2128"/>
            <ac:spMk id="67" creationId="{FACA5EF3-6841-7909-2762-7F8C9BA5C65A}"/>
          </ac:spMkLst>
        </pc:spChg>
        <pc:spChg chg="mod">
          <ac:chgData name="Guest User" userId="S::urn:spo:anon#0d0c4d1a65e80b34d3321a6264c4dd2a58ad522ecd8e2483c365786977464e2e::" providerId="AD" clId="Web-{F91FD5D5-9B58-4870-136E-6E0D953871AC}" dt="2024-04-29T13:46:07.811" v="16" actId="1076"/>
          <ac:spMkLst>
            <pc:docMk/>
            <pc:sldMk cId="2943911218" sldId="2128"/>
            <ac:spMk id="73" creationId="{D96720BB-4618-98CE-ACC2-9F29D712C541}"/>
          </ac:spMkLst>
        </pc:spChg>
        <pc:spChg chg="mod">
          <ac:chgData name="Guest User" userId="S::urn:spo:anon#0d0c4d1a65e80b34d3321a6264c4dd2a58ad522ecd8e2483c365786977464e2e::" providerId="AD" clId="Web-{F91FD5D5-9B58-4870-136E-6E0D953871AC}" dt="2024-04-29T13:46:37.702" v="23" actId="1076"/>
          <ac:spMkLst>
            <pc:docMk/>
            <pc:sldMk cId="2943911218" sldId="2128"/>
            <ac:spMk id="74" creationId="{05753E84-5AB8-DE0F-BA50-F024E8BED26C}"/>
          </ac:spMkLst>
        </pc:spChg>
        <pc:spChg chg="mod">
          <ac:chgData name="Guest User" userId="S::urn:spo:anon#0d0c4d1a65e80b34d3321a6264c4dd2a58ad522ecd8e2483c365786977464e2e::" providerId="AD" clId="Web-{F91FD5D5-9B58-4870-136E-6E0D953871AC}" dt="2024-04-29T13:46:00.186" v="15" actId="1076"/>
          <ac:spMkLst>
            <pc:docMk/>
            <pc:sldMk cId="2943911218" sldId="2128"/>
            <ac:spMk id="79" creationId="{9F6EEB5A-D61C-6FD9-A797-D110A180CA6F}"/>
          </ac:spMkLst>
        </pc:spChg>
        <pc:grpChg chg="mod">
          <ac:chgData name="Guest User" userId="S::urn:spo:anon#0d0c4d1a65e80b34d3321a6264c4dd2a58ad522ecd8e2483c365786977464e2e::" providerId="AD" clId="Web-{F91FD5D5-9B58-4870-136E-6E0D953871AC}" dt="2024-04-29T13:46:14.420" v="19" actId="1076"/>
          <ac:grpSpMkLst>
            <pc:docMk/>
            <pc:sldMk cId="2943911218" sldId="2128"/>
            <ac:grpSpMk id="13" creationId="{EA56D09D-B901-275F-D9B0-EBD3688F9D5F}"/>
          </ac:grpSpMkLst>
        </pc:grpChg>
        <pc:grpChg chg="mod">
          <ac:chgData name="Guest User" userId="S::urn:spo:anon#0d0c4d1a65e80b34d3321a6264c4dd2a58ad522ecd8e2483c365786977464e2e::" providerId="AD" clId="Web-{F91FD5D5-9B58-4870-136E-6E0D953871AC}" dt="2024-04-29T13:46:25.342" v="21" actId="1076"/>
          <ac:grpSpMkLst>
            <pc:docMk/>
            <pc:sldMk cId="2943911218" sldId="2128"/>
            <ac:grpSpMk id="78" creationId="{081806F1-1431-50A1-C12B-9039B610F0E7}"/>
          </ac:grpSpMkLst>
        </pc:grpChg>
        <pc:cxnChg chg="add mod">
          <ac:chgData name="Guest User" userId="S::urn:spo:anon#0d0c4d1a65e80b34d3321a6264c4dd2a58ad522ecd8e2483c365786977464e2e::" providerId="AD" clId="Web-{F91FD5D5-9B58-4870-136E-6E0D953871AC}" dt="2024-04-29T13:46:57.671" v="25" actId="1076"/>
          <ac:cxnSpMkLst>
            <pc:docMk/>
            <pc:sldMk cId="2943911218" sldId="2128"/>
            <ac:cxnSpMk id="8" creationId="{9B513219-2D29-8539-B6EB-306541989FDC}"/>
          </ac:cxnSpMkLst>
        </pc:cxnChg>
        <pc:cxnChg chg="mod">
          <ac:chgData name="Guest User" userId="S::urn:spo:anon#0d0c4d1a65e80b34d3321a6264c4dd2a58ad522ecd8e2483c365786977464e2e::" providerId="AD" clId="Web-{F91FD5D5-9B58-4870-136E-6E0D953871AC}" dt="2024-04-29T13:47:34.515" v="30" actId="1076"/>
          <ac:cxnSpMkLst>
            <pc:docMk/>
            <pc:sldMk cId="2943911218" sldId="2128"/>
            <ac:cxnSpMk id="29" creationId="{90221B03-DA4A-E713-8205-2A070E9E41E5}"/>
          </ac:cxnSpMkLst>
        </pc:cxnChg>
        <pc:cxnChg chg="mod">
          <ac:chgData name="Guest User" userId="S::urn:spo:anon#0d0c4d1a65e80b34d3321a6264c4dd2a58ad522ecd8e2483c365786977464e2e::" providerId="AD" clId="Web-{F91FD5D5-9B58-4870-136E-6E0D953871AC}" dt="2024-04-29T13:49:03.423" v="42" actId="1076"/>
          <ac:cxnSpMkLst>
            <pc:docMk/>
            <pc:sldMk cId="2943911218" sldId="2128"/>
            <ac:cxnSpMk id="34" creationId="{656532E7-0C5B-9F32-480F-111B33E75890}"/>
          </ac:cxnSpMkLst>
        </pc:cxnChg>
        <pc:cxnChg chg="mod">
          <ac:chgData name="Guest User" userId="S::urn:spo:anon#0d0c4d1a65e80b34d3321a6264c4dd2a58ad522ecd8e2483c365786977464e2e::" providerId="AD" clId="Web-{F91FD5D5-9B58-4870-136E-6E0D953871AC}" dt="2024-04-29T13:47:05.577" v="26" actId="1076"/>
          <ac:cxnSpMkLst>
            <pc:docMk/>
            <pc:sldMk cId="2943911218" sldId="2128"/>
            <ac:cxnSpMk id="35" creationId="{A06A1C6F-1A89-9914-BE98-40F630497124}"/>
          </ac:cxnSpMkLst>
        </pc:cxnChg>
      </pc:sldChg>
      <pc:sldChg chg="modSp">
        <pc:chgData name="Guest User" userId="S::urn:spo:anon#0d0c4d1a65e80b34d3321a6264c4dd2a58ad522ecd8e2483c365786977464e2e::" providerId="AD" clId="Web-{F91FD5D5-9B58-4870-136E-6E0D953871AC}" dt="2024-04-29T13:53:17.364" v="95" actId="14100"/>
        <pc:sldMkLst>
          <pc:docMk/>
          <pc:sldMk cId="1720533529" sldId="2228"/>
        </pc:sldMkLst>
        <pc:spChg chg="mod">
          <ac:chgData name="Guest User" userId="S::urn:spo:anon#0d0c4d1a65e80b34d3321a6264c4dd2a58ad522ecd8e2483c365786977464e2e::" providerId="AD" clId="Web-{F91FD5D5-9B58-4870-136E-6E0D953871AC}" dt="2024-04-29T13:52:47.926" v="89" actId="20577"/>
          <ac:spMkLst>
            <pc:docMk/>
            <pc:sldMk cId="1720533529" sldId="2228"/>
            <ac:spMk id="2" creationId="{66B52C3B-E14A-44ED-9F95-822EC9463FD6}"/>
          </ac:spMkLst>
        </pc:spChg>
        <pc:spChg chg="mod">
          <ac:chgData name="Guest User" userId="S::urn:spo:anon#0d0c4d1a65e80b34d3321a6264c4dd2a58ad522ecd8e2483c365786977464e2e::" providerId="AD" clId="Web-{F91FD5D5-9B58-4870-136E-6E0D953871AC}" dt="2024-04-29T13:53:17.364" v="95" actId="14100"/>
          <ac:spMkLst>
            <pc:docMk/>
            <pc:sldMk cId="1720533529" sldId="2228"/>
            <ac:spMk id="7" creationId="{FBF7917C-BD9B-B21A-2ED7-C0A690E9C2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2">
            <a:extLst>
              <a:ext uri="{FF2B5EF4-FFF2-40B4-BE49-F238E27FC236}">
                <a16:creationId xmlns:a16="http://schemas.microsoft.com/office/drawing/2014/main" id="{FDF90B2A-6B8D-2244-8DC9-BDE251A33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356" y="8388615"/>
            <a:ext cx="1981388" cy="652774"/>
          </a:xfrm>
          <a:prstGeom prst="rect">
            <a:avLst/>
          </a:prstGeom>
        </p:spPr>
      </p:pic>
      <p:sp>
        <p:nvSpPr>
          <p:cNvPr id="11" name="Fußzeilenplatzhalter 10"/>
          <p:cNvSpPr>
            <a:spLocks noGrp="1"/>
          </p:cNvSpPr>
          <p:nvPr>
            <p:ph type="ftr" sz="quarter" idx="2"/>
          </p:nvPr>
        </p:nvSpPr>
        <p:spPr>
          <a:xfrm>
            <a:off x="323682" y="8575889"/>
            <a:ext cx="2971800" cy="2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30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726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1FE0-5E4A-4E7D-A243-7645F1B6A6BB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err="1"/>
              <a:t>Formatvorlagen</a:t>
            </a:r>
            <a:r>
              <a:rPr lang="en-US" dirty="0"/>
              <a:t> des </a:t>
            </a:r>
            <a:r>
              <a:rPr lang="en-US" dirty="0" err="1"/>
              <a:t>Textmasters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AB2E-FDE1-4BC6-85B4-B5D76715CF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3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Presentation subtitle, 20pt, max. 1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43EC69-A9A8-46BA-B101-6BF95CBB5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3934800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Date, 14PT, Black, capital letters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73561-A6C8-4FB0-A31C-E1F54A5961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3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3913821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3913189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3913189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5F7203BF-1C0F-4BBC-ACB8-1F5A4BA2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10C3-6450-40E4-89F2-150E281E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15650" cy="38148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D7958-340B-45BF-8F42-4D74A6926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D2834-41A4-4D66-96D8-D4E923C9D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5CD764-8B09-4FA3-8416-ABA24B703D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0BE761BF-FFA9-468C-925A-7C826D80DF28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82663" y="1449388"/>
            <a:ext cx="10922000" cy="4572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8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21E8B4DA-85BA-4264-B448-2E1258C0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9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21E8B4DA-85BA-4264-B448-2E1258C0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077E46-F0BB-4110-99FE-87E6A71544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9219614"/>
              </p:ext>
            </p:extLst>
          </p:nvPr>
        </p:nvGraphicFramePr>
        <p:xfrm>
          <a:off x="982661" y="1691216"/>
          <a:ext cx="10928752" cy="35208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464376">
                  <a:extLst>
                    <a:ext uri="{9D8B030D-6E8A-4147-A177-3AD203B41FA5}">
                      <a16:colId xmlns:a16="http://schemas.microsoft.com/office/drawing/2014/main" val="1595903310"/>
                    </a:ext>
                  </a:extLst>
                </a:gridCol>
                <a:gridCol w="5464376">
                  <a:extLst>
                    <a:ext uri="{9D8B030D-6E8A-4147-A177-3AD203B41FA5}">
                      <a16:colId xmlns:a16="http://schemas.microsoft.com/office/drawing/2014/main" val="1459721838"/>
                    </a:ext>
                  </a:extLst>
                </a:gridCol>
              </a:tblGrid>
              <a:tr h="440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52225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26369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28386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43420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23143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90784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55599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7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9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929741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6A95F389-AE48-4F32-9F35-395BF54E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929741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9C1585F-416F-465A-A0F6-C3BC560929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4" y="-103367"/>
            <a:ext cx="1452659" cy="7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6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51405"/>
            <a:ext cx="5373453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351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453673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944563"/>
            <a:ext cx="4709477" cy="508125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54000"/>
            <a:ext cx="5373453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200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78660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862371"/>
            <a:ext cx="4526597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944563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738283"/>
            <a:ext cx="5503864" cy="1267142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888262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938164"/>
            <a:ext cx="5503863" cy="506726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C2EEA5B-B8B4-4E8B-AC97-B3CA087508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663" y="862371"/>
            <a:ext cx="4526597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29FD0944-B50E-40DE-A117-8A579BBB0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</p:spTree>
    <p:extLst>
      <p:ext uri="{BB962C8B-B14F-4D97-AF65-F5344CB8AC3E}">
        <p14:creationId xmlns:p14="http://schemas.microsoft.com/office/powerpoint/2010/main" val="2748719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51405"/>
            <a:ext cx="7749352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3476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3476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33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3D6958-4274-44BC-85D6-76026FBDA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844" y="3933773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Date, 14PT, Black, capital letters</a:t>
            </a:r>
            <a:endParaRPr lang="de-DE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35D2655-22EA-4123-8D48-15D510EBC0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09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970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55047"/>
            <a:ext cx="7749352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6650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6650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349513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349513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438865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solidFill>
            <a:srgbClr val="512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883270"/>
            <a:ext cx="5317200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262958"/>
            <a:ext cx="53172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262958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D99E03F-33C2-4F9A-97EB-0FEA46149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09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12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29D1A97-4450-4012-9ADB-C3F6F5FF22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5" name="Picture 14" descr="Mountain reflected in lake">
            <a:extLst>
              <a:ext uri="{FF2B5EF4-FFF2-40B4-BE49-F238E27FC236}">
                <a16:creationId xmlns:a16="http://schemas.microsoft.com/office/drawing/2014/main" id="{3329C5DF-E9EB-4954-81F6-2885658A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578660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6F2BA4-369F-470F-8C65-3E1CEB7A18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5" name="Picture 14" descr="Mountain reflected in lake">
            <a:extLst>
              <a:ext uri="{FF2B5EF4-FFF2-40B4-BE49-F238E27FC236}">
                <a16:creationId xmlns:a16="http://schemas.microsoft.com/office/drawing/2014/main" id="{44005239-5E35-40FA-AD97-25E05F3D8C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  <a:solidFill>
            <a:srgbClr val="92D050"/>
          </a:solidFill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tx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Flowing text level,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51247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slide_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untain reflected in lake">
            <a:extLst>
              <a:ext uri="{FF2B5EF4-FFF2-40B4-BE49-F238E27FC236}">
                <a16:creationId xmlns:a16="http://schemas.microsoft.com/office/drawing/2014/main" id="{E1E14815-AC8D-4269-8F40-0BCDA23ED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5511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untain reflected in lake">
            <a:extLst>
              <a:ext uri="{FF2B5EF4-FFF2-40B4-BE49-F238E27FC236}">
                <a16:creationId xmlns:a16="http://schemas.microsoft.com/office/drawing/2014/main" id="{8F284E6E-3CE6-4C6C-9FB7-E3EC8AC5A2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4681" r="-2" b="11077"/>
          <a:stretch/>
        </p:blipFill>
        <p:spPr>
          <a:xfrm>
            <a:off x="7711" y="6707"/>
            <a:ext cx="12184289" cy="6851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44CE7-0934-4B49-92BB-4823E62E559C}"/>
              </a:ext>
            </a:extLst>
          </p:cNvPr>
          <p:cNvSpPr txBox="1"/>
          <p:nvPr userDrawn="1"/>
        </p:nvSpPr>
        <p:spPr>
          <a:xfrm>
            <a:off x="2668100" y="630517"/>
            <a:ext cx="683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50FEE-E671-40B7-9057-247823B47C3A}"/>
              </a:ext>
            </a:extLst>
          </p:cNvPr>
          <p:cNvSpPr/>
          <p:nvPr userDrawn="1"/>
        </p:nvSpPr>
        <p:spPr>
          <a:xfrm rot="2700000">
            <a:off x="6316135" y="5352159"/>
            <a:ext cx="230427" cy="2304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A14F09-6EE5-432F-8961-40F18B6CFC0C}"/>
              </a:ext>
            </a:extLst>
          </p:cNvPr>
          <p:cNvCxnSpPr/>
          <p:nvPr userDrawn="1"/>
        </p:nvCxnSpPr>
        <p:spPr>
          <a:xfrm flipH="1">
            <a:off x="4290571" y="5467372"/>
            <a:ext cx="182422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F4357-38B7-4AAD-889A-3565C0394CED}"/>
              </a:ext>
            </a:extLst>
          </p:cNvPr>
          <p:cNvCxnSpPr/>
          <p:nvPr userDrawn="1"/>
        </p:nvCxnSpPr>
        <p:spPr>
          <a:xfrm flipH="1">
            <a:off x="6767673" y="5467372"/>
            <a:ext cx="174741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2E1CAC5B-B640-4066-B22C-E262E8CEE5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42" y="6111948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08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E5FD86-4C93-4534-8B40-492D99EE04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0845" y="3934800"/>
            <a:ext cx="7543818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Date, 14PT, Black, capital letters</a:t>
            </a:r>
            <a:endParaRPr lang="de-DE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510BC0A-4648-4A4C-89F6-FA54E74678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593" y="0"/>
            <a:ext cx="1455558" cy="7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422911"/>
            <a:ext cx="10922000" cy="35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1449389"/>
            <a:ext cx="10922000" cy="45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 dirty="0"/>
              <a:t>Topic One</a:t>
            </a:r>
          </a:p>
          <a:p>
            <a:pPr lvl="2"/>
            <a:r>
              <a:rPr lang="en-US" dirty="0"/>
              <a:t>Topic Two</a:t>
            </a:r>
          </a:p>
          <a:p>
            <a:pPr lvl="2"/>
            <a:r>
              <a:rPr lang="en-US" dirty="0"/>
              <a:t>Topic Three</a:t>
            </a:r>
          </a:p>
          <a:p>
            <a:pPr lvl="2"/>
            <a:r>
              <a:rPr lang="en-US" dirty="0"/>
              <a:t>Topic Four</a:t>
            </a:r>
          </a:p>
          <a:p>
            <a:pPr lvl="2"/>
            <a:r>
              <a:rPr lang="en-US" dirty="0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0160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13D5FD-81A9-40A5-BD73-3048935781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9013" y="1449389"/>
            <a:ext cx="10915650" cy="4572000"/>
          </a:xfrm>
        </p:spPr>
        <p:txBody>
          <a:bodyPr/>
          <a:lstStyle>
            <a:lvl1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1pPr>
            <a:lvl2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3pPr>
            <a:lvl4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4pPr>
            <a:lvl5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Topic One</a:t>
            </a:r>
          </a:p>
          <a:p>
            <a:pPr lvl="0"/>
            <a:r>
              <a:rPr lang="en-US" dirty="0"/>
              <a:t>Topic Two</a:t>
            </a:r>
          </a:p>
          <a:p>
            <a:pPr lvl="0"/>
            <a:r>
              <a:rPr lang="en-US" dirty="0"/>
              <a:t>Topic Three</a:t>
            </a:r>
          </a:p>
          <a:p>
            <a:pPr lvl="0"/>
            <a:r>
              <a:rPr lang="en-US" dirty="0"/>
              <a:t>Topic Four</a:t>
            </a:r>
          </a:p>
          <a:p>
            <a:pPr lvl="0"/>
            <a:r>
              <a:rPr lang="en-US" dirty="0"/>
              <a:t>Topic Five</a:t>
            </a:r>
          </a:p>
        </p:txBody>
      </p:sp>
    </p:spTree>
    <p:extLst>
      <p:ext uri="{BB962C8B-B14F-4D97-AF65-F5344CB8AC3E}">
        <p14:creationId xmlns:p14="http://schemas.microsoft.com/office/powerpoint/2010/main" val="32483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20446C-EE8D-4E4C-A822-6EE273952E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11" name="Picture 10" descr="Mountain reflected in lake">
            <a:extLst>
              <a:ext uri="{FF2B5EF4-FFF2-40B4-BE49-F238E27FC236}">
                <a16:creationId xmlns:a16="http://schemas.microsoft.com/office/drawing/2014/main" id="{6019A700-93FF-4990-9CDB-658EADDBAB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99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1449389"/>
            <a:ext cx="10922001" cy="4572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010269EA-AB3B-443A-BBC6-3D966056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C3EE4FB3-3329-4D10-8038-24CBCB4E7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025119C-5CEB-49C9-AC3A-DDECC2B0C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3422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1449389"/>
            <a:ext cx="5317200" cy="4572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1449389"/>
            <a:ext cx="5317200" cy="4572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B566814A-4E8F-4353-A38A-5DE43CCF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680400"/>
            <a:ext cx="1091565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20pt, bold, max. 1 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1439999"/>
            <a:ext cx="10915650" cy="4581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6D21A63-5F8C-4BE3-93A0-B1ECFDE89244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12" y="81281"/>
            <a:ext cx="1394394" cy="3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74" r:id="rId11"/>
    <p:sldLayoutId id="2147483658" r:id="rId12"/>
    <p:sldLayoutId id="2147483676" r:id="rId13"/>
    <p:sldLayoutId id="2147483673" r:id="rId14"/>
    <p:sldLayoutId id="2147483663" r:id="rId15"/>
    <p:sldLayoutId id="2147483666" r:id="rId16"/>
    <p:sldLayoutId id="2147483665" r:id="rId17"/>
    <p:sldLayoutId id="2147483664" r:id="rId18"/>
    <p:sldLayoutId id="2147483669" r:id="rId19"/>
    <p:sldLayoutId id="2147483668" r:id="rId20"/>
    <p:sldLayoutId id="2147483670" r:id="rId21"/>
    <p:sldLayoutId id="2147483661" r:id="rId22"/>
    <p:sldLayoutId id="2147483662" r:id="rId23"/>
    <p:sldLayoutId id="2147483671" r:id="rId24"/>
    <p:sldLayoutId id="2147483672" r:id="rId25"/>
    <p:sldLayoutId id="2147483677" r:id="rId2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94" userDrawn="1">
          <p15:clr>
            <a:srgbClr val="F26B43"/>
          </p15:clr>
        </p15:guide>
        <p15:guide id="2" pos="7499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orient="horz" pos="595" userDrawn="1">
          <p15:clr>
            <a:srgbClr val="F26B43"/>
          </p15:clr>
        </p15:guide>
        <p15:guide id="9" orient="horz" pos="913" userDrawn="1">
          <p15:clr>
            <a:srgbClr val="F26B43"/>
          </p15:clr>
        </p15:guide>
        <p15:guide id="10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71EA141-A858-5D59-3462-60B498CDE117}"/>
              </a:ext>
            </a:extLst>
          </p:cNvPr>
          <p:cNvGrpSpPr/>
          <p:nvPr/>
        </p:nvGrpSpPr>
        <p:grpSpPr>
          <a:xfrm>
            <a:off x="-21265" y="-10633"/>
            <a:ext cx="12223897" cy="6894330"/>
            <a:chOff x="-21265" y="-10633"/>
            <a:chExt cx="12223897" cy="6894330"/>
          </a:xfrm>
          <a:solidFill>
            <a:srgbClr val="322066"/>
          </a:solidFill>
        </p:grpSpPr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E849EC11-BB84-4AE7-622E-1A86DAA76AEF}"/>
                </a:ext>
              </a:extLst>
            </p:cNvPr>
            <p:cNvSpPr/>
            <p:nvPr/>
          </p:nvSpPr>
          <p:spPr>
            <a:xfrm rot="10800000">
              <a:off x="2665603" y="653142"/>
              <a:ext cx="9537029" cy="6230555"/>
            </a:xfrm>
            <a:prstGeom prst="halfFrame">
              <a:avLst>
                <a:gd name="adj1" fmla="val 8353"/>
                <a:gd name="adj2" fmla="val 10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" name="Half Frame 3">
              <a:extLst>
                <a:ext uri="{FF2B5EF4-FFF2-40B4-BE49-F238E27FC236}">
                  <a16:creationId xmlns:a16="http://schemas.microsoft.com/office/drawing/2014/main" id="{2C7C661D-A303-6CFF-DF14-765AAD219FEA}"/>
                </a:ext>
              </a:extLst>
            </p:cNvPr>
            <p:cNvSpPr/>
            <p:nvPr/>
          </p:nvSpPr>
          <p:spPr>
            <a:xfrm>
              <a:off x="-21265" y="-10633"/>
              <a:ext cx="9537029" cy="6230555"/>
            </a:xfrm>
            <a:prstGeom prst="halfFrame">
              <a:avLst>
                <a:gd name="adj1" fmla="val 8353"/>
                <a:gd name="adj2" fmla="val 10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9B5BC7D-9B12-CCE0-88AE-50455DABA7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14" y="2239808"/>
            <a:ext cx="3339368" cy="8682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3C0DE6-9ADD-34DB-3E19-36B4743D445D}"/>
              </a:ext>
            </a:extLst>
          </p:cNvPr>
          <p:cNvSpPr/>
          <p:nvPr/>
        </p:nvSpPr>
        <p:spPr>
          <a:xfrm>
            <a:off x="1226288" y="3108043"/>
            <a:ext cx="9739423" cy="1032455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egoe UI" panose="020B0502040204020203" pitchFamily="34" charset="0"/>
              </a:rPr>
              <a:t>SDE Readiness</a:t>
            </a:r>
            <a:r>
              <a:rPr kumimoji="0" lang="en-US" sz="6600" b="1" i="0" u="none" strike="noStrike" kern="1200" cap="none" spc="0" normalizeH="0" noProof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egoe UI" panose="020B0502040204020203" pitchFamily="34" charset="0"/>
              </a:rPr>
              <a:t> Training</a:t>
            </a:r>
            <a:endParaRPr kumimoji="0" lang="en-US" sz="6600" b="1" i="0" u="none" strike="noStrike" kern="1200" cap="none" spc="0" normalizeH="0" baseline="0" noProof="0">
              <a:ln>
                <a:noFill/>
              </a:ln>
              <a:solidFill>
                <a:srgbClr val="35166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4802F1-5E2F-C7F9-C706-8487EB2BB195}"/>
              </a:ext>
            </a:extLst>
          </p:cNvPr>
          <p:cNvSpPr/>
          <p:nvPr/>
        </p:nvSpPr>
        <p:spPr>
          <a:xfrm>
            <a:off x="3656014" y="4140498"/>
            <a:ext cx="4879967" cy="477693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egoe UI" panose="020B0502040204020203" pitchFamily="34" charset="0"/>
              </a:rPr>
              <a:t>Empowering Tomorrow’s Innovators</a:t>
            </a:r>
          </a:p>
        </p:txBody>
      </p:sp>
    </p:spTree>
    <p:extLst>
      <p:ext uri="{BB962C8B-B14F-4D97-AF65-F5344CB8AC3E}">
        <p14:creationId xmlns:p14="http://schemas.microsoft.com/office/powerpoint/2010/main" val="21361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simple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FA4559-9562-4233-32AD-8CA0E4163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00590"/>
              </p:ext>
            </p:extLst>
          </p:nvPr>
        </p:nvGraphicFramePr>
        <p:xfrm>
          <a:off x="989012" y="1483350"/>
          <a:ext cx="10915651" cy="45799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9992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 algn="just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*The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SimpleIf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 checks the seat availability status for movie ticket booking using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*simple if decision Making</a:t>
                      </a:r>
                      <a:r>
                        <a:rPr lang="en-IN" sz="1600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statement</a:t>
                      </a:r>
                      <a:endParaRPr lang="en-IN" sz="16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import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java.util.Scanner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SimpleIf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public static void main(String[]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seatAvailable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true;                                    //Seat Available Status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Scanner input = new Scanner(System.in);                //Scanner class object creation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("Enter the Seat Number : 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String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SeatNumber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input.next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                             //get Seat Number from User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endParaRPr lang="en-IN" sz="16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92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simple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E6011-42F8-5257-D87D-FEC36CBDEB67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83350"/>
          <a:ext cx="10915651" cy="260251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25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seatAvailable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                                                        //Check the availability of seat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("Your have booked the seat number : "+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SeatNumber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input.close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6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A9FACE-1258-B01A-3877-2F9BF4577C18}"/>
              </a:ext>
            </a:extLst>
          </p:cNvPr>
          <p:cNvSpPr txBox="1"/>
          <p:nvPr/>
        </p:nvSpPr>
        <p:spPr>
          <a:xfrm>
            <a:off x="974707" y="4497756"/>
            <a:ext cx="10936706" cy="1195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Enter the Seat Number : A32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Your have booked the seat number : A32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4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simple if - else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65CB900-A7D0-1F93-6BCE-F59A539A84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1486" y="1376731"/>
            <a:ext cx="10903176" cy="483537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if –else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If the </a:t>
            </a:r>
            <a:r>
              <a:rPr lang="en-US" sz="18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true, the body of the if </a:t>
            </a:r>
            <a:r>
              <a:rPr lang="en-US" sz="18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executed. If it is false, the body of the false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executed.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12718E2-2BBA-A308-CBFF-17694E187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534" y="3260739"/>
            <a:ext cx="4050171" cy="2339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Body;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Body;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000" dirty="0"/>
              <a:t>	</a:t>
            </a:r>
          </a:p>
        </p:txBody>
      </p:sp>
      <p:pic>
        <p:nvPicPr>
          <p:cNvPr id="10" name="Picture 9" descr="if else.png">
            <a:extLst>
              <a:ext uri="{FF2B5EF4-FFF2-40B4-BE49-F238E27FC236}">
                <a16:creationId xmlns:a16="http://schemas.microsoft.com/office/drawing/2014/main" id="{BEE13141-3D16-270E-9DAA-1D88BA257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5717894" y="2079167"/>
            <a:ext cx="5104435" cy="40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1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simple if - else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B6F486-F12E-D3BB-2BAF-1BAC07563AEC}"/>
              </a:ext>
            </a:extLst>
          </p:cNvPr>
          <p:cNvGraphicFramePr>
            <a:graphicFrameLocks noGrp="1"/>
          </p:cNvGraphicFramePr>
          <p:nvPr/>
        </p:nvGraphicFramePr>
        <p:xfrm>
          <a:off x="989013" y="1485899"/>
          <a:ext cx="7260908" cy="47516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26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1605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* The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IfEsleControlStructure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  Illustrate the if ..else decision Making</a:t>
                      </a:r>
                      <a:r>
                        <a:rPr lang="en-IN" sz="1600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statement *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IfElseControlStructure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  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        public static void main(String[]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){         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		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isMoving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=true;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int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currentSpeed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=10;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if(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isMoving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currentSpeed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--;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("The bicycle speed got reduced!");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}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else{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System.out.println(“The bicycle has already stopped!”);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}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        }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42BA62-33E4-CDF0-0B7D-20A1E9DD9777}"/>
              </a:ext>
            </a:extLst>
          </p:cNvPr>
          <p:cNvSpPr txBox="1"/>
          <p:nvPr/>
        </p:nvSpPr>
        <p:spPr>
          <a:xfrm>
            <a:off x="8469839" y="1497361"/>
            <a:ext cx="3515360" cy="7797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bicycle speed got reduced!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4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simple if - else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65CB900-A7D0-1F93-6BCE-F59A539A84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1486" y="1376731"/>
            <a:ext cx="10903176" cy="4835372"/>
          </a:xfrm>
        </p:spPr>
        <p:txBody>
          <a:bodyPr/>
          <a:lstStyle/>
          <a:p>
            <a:endParaRPr lang="en-US" sz="18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489B33-295D-6870-7CE2-8A3403A95BB1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14308"/>
          <a:ext cx="10915651" cy="47020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* The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SimpleIfElse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  that checks the seat availability status for movie ticket booking using the if ..else decision-Making</a:t>
                      </a:r>
                      <a:r>
                        <a:rPr lang="en-IN" sz="1600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statement *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SimpleIfElse</a:t>
                      </a:r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static void main(String[]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seatAvailable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false;                   //Seat Available Status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Scanner input = new Scanner(System.in); //Scanner class object creation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("Enter the Seat Number : 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String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SeatNumber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input.next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               // get Seat Number from User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if(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seatAvailable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                              //Check the availability of seat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("Your have booked the seat number : "+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SeatNumber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2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simple if - else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A01AF6-E963-1BF6-4911-5C50B812A035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47800"/>
          <a:ext cx="10915651" cy="225809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80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else {                                         //if seat not available then display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("Seat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"+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SeatNumber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+" is already booked");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input.close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6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B41A62-4165-06E2-B662-7240C0800439}"/>
              </a:ext>
            </a:extLst>
          </p:cNvPr>
          <p:cNvSpPr txBox="1"/>
          <p:nvPr/>
        </p:nvSpPr>
        <p:spPr>
          <a:xfrm>
            <a:off x="988572" y="3884936"/>
            <a:ext cx="10915651" cy="10623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Enter the Seat Number :  A22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A22 is already booked</a:t>
            </a:r>
          </a:p>
        </p:txBody>
      </p:sp>
    </p:spTree>
    <p:extLst>
      <p:ext uri="{BB962C8B-B14F-4D97-AF65-F5344CB8AC3E}">
        <p14:creationId xmlns:p14="http://schemas.microsoft.com/office/powerpoint/2010/main" val="2983612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simple if – else –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65CB900-A7D0-1F93-6BCE-F59A539A84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1486" y="1376731"/>
            <a:ext cx="10903176" cy="4835372"/>
          </a:xfrm>
        </p:spPr>
        <p:txBody>
          <a:bodyPr/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if-else-if: 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It is also called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else-if ladder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. Here execute any one block of statements among many blocks.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/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7C0BF6B7-7E02-DAAB-3912-CDBBB7F05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826" y="2675796"/>
            <a:ext cx="4036797" cy="32316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 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1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274320" indent="-274320"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1;</a:t>
            </a:r>
          </a:p>
          <a:p>
            <a:pPr marL="274320" indent="-274320"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}else if ( 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274320" indent="-274320"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2;</a:t>
            </a:r>
          </a:p>
          <a:p>
            <a:pPr marL="274320" indent="-274320"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}else if (condition 3){</a:t>
            </a:r>
          </a:p>
          <a:p>
            <a:pPr marL="274320" indent="-274320"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3;</a:t>
            </a:r>
          </a:p>
          <a:p>
            <a:pPr marL="274320" indent="-274320">
              <a:spcBef>
                <a:spcPts val="600"/>
              </a:spcBef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pPr marL="274320" indent="-274320">
              <a:spcBef>
                <a:spcPts val="600"/>
              </a:spcBef>
            </a:pP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else Body</a:t>
            </a:r>
          </a:p>
          <a:p>
            <a:pPr marL="274320" indent="-274320">
              <a:spcBef>
                <a:spcPts val="600"/>
              </a:spcBef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12" name="Picture 11" descr="else if.png">
            <a:extLst>
              <a:ext uri="{FF2B5EF4-FFF2-40B4-BE49-F238E27FC236}">
                <a16:creationId xmlns:a16="http://schemas.microsoft.com/office/drawing/2014/main" id="{2046EC15-9113-13EC-6F01-065B163AEB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5625296" y="1956122"/>
            <a:ext cx="5584042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simple if – else –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0822BE-443F-690E-FABB-2CFBD856F57F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09700"/>
          <a:ext cx="7529955" cy="46330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52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3010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IfEsleIFControlStructure</a:t>
                      </a: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Illustrate the if ..elseif decision Making</a:t>
                      </a:r>
                      <a:r>
                        <a:rPr lang="en-IN" sz="1500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statement </a:t>
                      </a: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</a:t>
                      </a:r>
                      <a:r>
                        <a:rPr lang="en-IN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IfElseIFControlStructure</a:t>
                      </a: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  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        public static void main(String[] </a:t>
                      </a:r>
                      <a:r>
                        <a:rPr lang="en-IN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){         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		int </a:t>
                      </a:r>
                      <a:r>
                        <a:rPr lang="en-IN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colorValue</a:t>
                      </a: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=2;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if(</a:t>
                      </a:r>
                      <a:r>
                        <a:rPr lang="en-IN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colorValue</a:t>
                      </a: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==1) 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</a:t>
                      </a:r>
                      <a:r>
                        <a:rPr lang="en-IN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(“</a:t>
                      </a:r>
                      <a:r>
                        <a:rPr lang="en-IN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Blue!”);</a:t>
                      </a:r>
                      <a:endParaRPr lang="en-IN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else if(</a:t>
                      </a:r>
                      <a:r>
                        <a:rPr lang="en-IN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colorValue</a:t>
                      </a: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==2)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</a:t>
                      </a:r>
                      <a:r>
                        <a:rPr lang="en-IN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(“</a:t>
                      </a:r>
                      <a:r>
                        <a:rPr lang="en-IN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Red!”);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else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</a:t>
                      </a:r>
                      <a:r>
                        <a:rPr lang="en-IN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(“</a:t>
                      </a:r>
                      <a:r>
                        <a:rPr lang="en-IN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Green!”);        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}</a:t>
                      </a: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1B927E-0A47-976B-4D53-B1A7AE1B34DA}"/>
              </a:ext>
            </a:extLst>
          </p:cNvPr>
          <p:cNvSpPr txBox="1"/>
          <p:nvPr/>
        </p:nvSpPr>
        <p:spPr>
          <a:xfrm>
            <a:off x="8869935" y="1395632"/>
            <a:ext cx="2844801" cy="795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Color Red!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8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simple if – else –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65CB900-A7D0-1F93-6BCE-F59A539A84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1486" y="1376731"/>
            <a:ext cx="10903176" cy="4835372"/>
          </a:xfrm>
        </p:spPr>
        <p:txBody>
          <a:bodyPr/>
          <a:lstStyle/>
          <a:p>
            <a:endParaRPr lang="en-US" sz="18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B472D4-4A6C-E58D-3D71-F3A9098973C2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054100"/>
          <a:ext cx="10915651" cy="52354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5499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IfElseIf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 display the cost of the specific seat category in movie ticket booking using if ..elseif decision Making</a:t>
                      </a:r>
                      <a:r>
                        <a:rPr lang="en-IN" sz="1600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statement for fixing the cost based on Movie Type 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import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java.util.Scanner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IfElseIf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public static void main(String[]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String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(“Type of seats Available\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nREGULAR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nPREMIUM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nEXECUTIVE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nVIP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\ choose any one of the option : 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Scanner input = new Scanner(System.in); //Scanner class object creation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input.next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 // get Seat Number from User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if 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seattype.equals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("REGULAR")) {    //Display detail for REGULAR type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 have selected Executive Seat and cost is Rs.80");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        </a:t>
                      </a:r>
                      <a:endParaRPr lang="en-IN" sz="16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53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simple if – else –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8CEF2E-0C3F-682C-980D-29307467F908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85900"/>
          <a:ext cx="10915651" cy="481893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8939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else if 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seattype.equals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("PREMIUM")) {                          //Display detail for PREMIUM type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 have selected Premium Seat and cost is Rs.100");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else if 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seattype.equals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("EXECUTIVE")) {                          //Display detail for EXECUTIVE type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 have selected Regular Seat and cost is Rs.120");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 else if 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seattype.equals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("VIP")) {                                      //Display detail for VIP type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 have selected VIP Seat and cost is Rs.150");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 else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 have not selected any type");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input.close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6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7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248A7-167F-718C-C9CF-65D11D740E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44A04-EDD9-F302-E1FF-1BE3D3D83150}"/>
              </a:ext>
            </a:extLst>
          </p:cNvPr>
          <p:cNvSpPr/>
          <p:nvPr/>
        </p:nvSpPr>
        <p:spPr>
          <a:xfrm>
            <a:off x="4603698" y="1156607"/>
            <a:ext cx="7148369" cy="4544786"/>
          </a:xfrm>
          <a:prstGeom prst="rect">
            <a:avLst/>
          </a:prstGeom>
          <a:noFill/>
          <a:ln w="31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CF4452"/>
                </a:solidFill>
                <a:effectLst/>
                <a:uLnTx/>
                <a:uFillTx/>
                <a:latin typeface="Cooper Black" panose="0208090404030B020404" pitchFamily="18" charset="0"/>
                <a:cs typeface="Segoe UI" panose="020B0502040204020203" pitchFamily="34" charset="0"/>
              </a:rPr>
              <a:t>Module 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F4452"/>
              </a:solidFill>
              <a:effectLst/>
              <a:uLnTx/>
              <a:uFillTx/>
              <a:latin typeface="Kristen ITC" panose="03050502040202030202" pitchFamily="66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oudy Old Style" panose="02020502050305020303" pitchFamily="18" charset="0"/>
                <a:cs typeface="Segoe UI" panose="020B0502040204020203" pitchFamily="34" charset="0"/>
              </a:rPr>
              <a:t>Java Software Development: Effective Problem Solving</a:t>
            </a:r>
          </a:p>
        </p:txBody>
      </p:sp>
      <p:pic>
        <p:nvPicPr>
          <p:cNvPr id="2052" name="Picture 4" descr="Preparation and success symbol. Wooden blocks with words Preparation is the  key to success on on a beautiful white background, copy space. Businessman  hand. Business, preparation and success concept. Stock Photo |">
            <a:extLst>
              <a:ext uri="{FF2B5EF4-FFF2-40B4-BE49-F238E27FC236}">
                <a16:creationId xmlns:a16="http://schemas.microsoft.com/office/drawing/2014/main" id="{241C3EBF-2CF9-38B3-1AC8-E7AB6F7AB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5" r="31650" b="11111"/>
          <a:stretch/>
        </p:blipFill>
        <p:spPr bwMode="auto">
          <a:xfrm>
            <a:off x="0" y="0"/>
            <a:ext cx="43021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99929-7F3D-880C-764B-BDD36DEC0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Collections in Java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76204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simple if – else –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55685-B662-6797-B579-AD4A5C5CA117}"/>
              </a:ext>
            </a:extLst>
          </p:cNvPr>
          <p:cNvSpPr txBox="1"/>
          <p:nvPr/>
        </p:nvSpPr>
        <p:spPr>
          <a:xfrm>
            <a:off x="989012" y="1388061"/>
            <a:ext cx="10922401" cy="2092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Type of seats Available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VIP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choose any one of the option : PREMIUM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have selected Premium Seat and cost Rs.100</a:t>
            </a:r>
          </a:p>
        </p:txBody>
      </p:sp>
    </p:spTree>
    <p:extLst>
      <p:ext uri="{BB962C8B-B14F-4D97-AF65-F5344CB8AC3E}">
        <p14:creationId xmlns:p14="http://schemas.microsoft.com/office/powerpoint/2010/main" val="141234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Nested 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65CB900-A7D0-1F93-6BCE-F59A539A84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1486" y="1376731"/>
            <a:ext cx="10903176" cy="4835372"/>
          </a:xfrm>
        </p:spPr>
        <p:txBody>
          <a:bodyPr/>
          <a:lstStyle/>
          <a:p>
            <a:pPr marL="274320" indent="-27432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Nested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if: 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Use more than if statement inside another if statement. The outer if statement condition true means  inside if statements execute.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B1D559F-E3A5-2A29-7871-33A40BC57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828" y="2951330"/>
            <a:ext cx="4503761" cy="32316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1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</a:t>
            </a:r>
            <a:r>
              <a:rPr lang="en-US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if Body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}else{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en-US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else Body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}</a:t>
            </a:r>
          </a:p>
          <a:p>
            <a:pPr marL="274320" indent="-274320">
              <a:spcBef>
                <a:spcPts val="600"/>
              </a:spcBef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}else </a:t>
            </a:r>
          </a:p>
          <a:p>
            <a:pPr marL="274320" indent="-274320">
              <a:spcBef>
                <a:spcPts val="600"/>
              </a:spcBef>
            </a:pPr>
            <a:r>
              <a:rPr lang="en-US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else Body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9" name="Picture 8" descr="decision-making-c-3.png">
            <a:extLst>
              <a:ext uri="{FF2B5EF4-FFF2-40B4-BE49-F238E27FC236}">
                <a16:creationId xmlns:a16="http://schemas.microsoft.com/office/drawing/2014/main" id="{CBB6BF18-F232-2B42-1C16-71298316EC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6143" y="2049554"/>
            <a:ext cx="5547518" cy="41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0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Nested 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E7A428-BA40-AD0F-6C81-94D54B7BD262}"/>
              </a:ext>
            </a:extLst>
          </p:cNvPr>
          <p:cNvGraphicFramePr>
            <a:graphicFrameLocks noGrp="1"/>
          </p:cNvGraphicFramePr>
          <p:nvPr/>
        </p:nvGraphicFramePr>
        <p:xfrm>
          <a:off x="989013" y="1434782"/>
          <a:ext cx="8305458" cy="4907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30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6963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 * The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NestedIfControlStructure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Illustrate the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nestedif</a:t>
                      </a:r>
                      <a:r>
                        <a:rPr lang="en-IN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Making</a:t>
                      </a:r>
                      <a:r>
                        <a:rPr lang="en-IN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statement 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NestedIFControlStructure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  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        public static void main(String[]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){         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		int age=15;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int</a:t>
                      </a:r>
                      <a:r>
                        <a:rPr lang="en-IN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weight=50;</a:t>
                      </a:r>
                      <a:endParaRPr lang="en-IN" sz="1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if(age&gt;18) {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if(weight&gt;50)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  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(“You</a:t>
                      </a:r>
                      <a:r>
                        <a:rPr lang="en-IN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are eligible to denote blood”);</a:t>
                      </a:r>
                      <a:endParaRPr lang="en-IN" sz="1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else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  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(“Not eligible</a:t>
                      </a:r>
                      <a:r>
                        <a:rPr lang="en-IN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because y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 are under weight”);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} else</a:t>
                      </a:r>
                    </a:p>
                    <a:p>
                      <a:pPr marL="274320" marR="0" lvl="5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(“Not eligible because you are under</a:t>
                      </a:r>
                      <a:r>
                        <a:rPr lang="en-IN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age”);</a:t>
                      </a:r>
                    </a:p>
                    <a:p>
                      <a:pPr marL="274320" marR="0" lvl="5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pPr marL="274320" marR="0" lvl="5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}</a:t>
                      </a:r>
                      <a:endParaRPr lang="en-IN" sz="1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lang="en-IN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B96596-8D6C-C38C-F97B-350B86EAD8B9}"/>
              </a:ext>
            </a:extLst>
          </p:cNvPr>
          <p:cNvSpPr txBox="1"/>
          <p:nvPr/>
        </p:nvSpPr>
        <p:spPr>
          <a:xfrm>
            <a:off x="9538824" y="1445672"/>
            <a:ext cx="2329444" cy="1195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eligible because you are underage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70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Nested 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60AF74-1671-3FF7-DD6B-176D77960CF7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383983"/>
          <a:ext cx="10915651" cy="48883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8348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 * The Booking class implements an application that validates the login and check for the seat availability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using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nestedif</a:t>
                      </a:r>
                      <a:r>
                        <a:rPr lang="en-IN" sz="1600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Making</a:t>
                      </a:r>
                      <a:r>
                        <a:rPr lang="en-IN" sz="1600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statement 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import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java.util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.*;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NestedIf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public static void main(String[]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String username = "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Sarvesh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",password = "sarvesh@123",usernameentered,passwordentered;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seatAvailable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true;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String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seatNumber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Scanner input = new Scanner(System.in);                  //Scanner class object creation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("Enter the Username : 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username =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input.next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                                               //getting the username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("Enter the Password : 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password =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input.next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                                               //getting the username</a:t>
                      </a:r>
                      <a:endParaRPr lang="en-US" sz="16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961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Nested 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BE97FE-8CD4-C433-EB94-379311C5FF14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383983"/>
          <a:ext cx="10915651" cy="48883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8348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if 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usernameentered.equals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(username) &amp;&amp;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password.equals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(password)) {       //validate the user login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 have logged in and you can book a ticket now");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("Enter the Seat Number : 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seatNumber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input.next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                             // get the seat number from the user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if 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seatAvailable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{                                          // check for seat availability status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("Seat Number "+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seatNumber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+" you have chosen is available");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} else{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("Your expected Seat Number  "+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seatNumber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+" is not available");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}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 else{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 have to login for booking the ticket");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input.close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 }</a:t>
                      </a:r>
                      <a:endParaRPr lang="en-US" sz="16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437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Nested 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029EE-DC87-0AB8-634B-8E41A89F3E39}"/>
              </a:ext>
            </a:extLst>
          </p:cNvPr>
          <p:cNvSpPr txBox="1"/>
          <p:nvPr/>
        </p:nvSpPr>
        <p:spPr>
          <a:xfrm>
            <a:off x="982264" y="1390404"/>
            <a:ext cx="10916511" cy="2170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Enter the Username 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Sarvesh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Enter the Password : sarvesh@123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have logged in and you can book a ticket now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Enter the Seat Number : A10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Seat Number A10 you have chosen is available</a:t>
            </a:r>
          </a:p>
        </p:txBody>
      </p:sp>
    </p:spTree>
    <p:extLst>
      <p:ext uri="{BB962C8B-B14F-4D97-AF65-F5344CB8AC3E}">
        <p14:creationId xmlns:p14="http://schemas.microsoft.com/office/powerpoint/2010/main" val="1390749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switch -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65CB900-A7D0-1F93-6BCE-F59A539A84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1486" y="1376731"/>
            <a:ext cx="10903176" cy="4835372"/>
          </a:xfrm>
        </p:spPr>
        <p:txBody>
          <a:bodyPr/>
          <a:lstStyle/>
          <a:p>
            <a:pPr marL="27432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switch-case: 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elect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one of many possible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statements to execute. It gives alternate for long </a:t>
            </a:r>
            <a:r>
              <a:rPr lang="en-IN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if..else..if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 ladders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which improves code readable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27432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endParaRPr lang="en-IN" sz="1800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694F3B2-E424-7963-8761-71709F69E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058" y="2787276"/>
            <a:ext cx="4181054" cy="3570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( 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</a:t>
            </a: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case 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value1 </a:t>
            </a: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statement-list1;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break;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case 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value2</a:t>
            </a: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statement-list 2;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break;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default: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statement-list 3;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break;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	</a:t>
            </a:r>
          </a:p>
        </p:txBody>
      </p:sp>
      <p:pic>
        <p:nvPicPr>
          <p:cNvPr id="11" name="Picture 10" descr="SwitchcaseCpp.jpg">
            <a:extLst>
              <a:ext uri="{FF2B5EF4-FFF2-40B4-BE49-F238E27FC236}">
                <a16:creationId xmlns:a16="http://schemas.microsoft.com/office/drawing/2014/main" id="{732DAFC0-D786-1AF8-99E0-08BDD84CDE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5535553" y="2322234"/>
            <a:ext cx="6241386" cy="37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59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switch -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8C473-B1E0-0ACB-DD7C-19AEC83952F5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>
          <a:xfrm>
            <a:off x="1001713" y="1376363"/>
            <a:ext cx="10902950" cy="3545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 In switch, Case value must be in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expression type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only and case values must be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 Expression must be of 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byte, short, int, long, </a:t>
            </a: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 and string.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 Each case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break statement is optional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. It helps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terminate from switch expression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. If a break statement is not found, it executes the next case.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The case value can have a 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default label 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which is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optional.</a:t>
            </a:r>
          </a:p>
        </p:txBody>
      </p:sp>
    </p:spTree>
    <p:extLst>
      <p:ext uri="{BB962C8B-B14F-4D97-AF65-F5344CB8AC3E}">
        <p14:creationId xmlns:p14="http://schemas.microsoft.com/office/powerpoint/2010/main" val="4001269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switch -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A5DB05-C0AA-0EF2-12A5-03960AAEAB96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53017"/>
          <a:ext cx="10915651" cy="416388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69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 The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SwitchControlStructure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Illustrate switch decision Making</a:t>
                      </a:r>
                      <a:r>
                        <a:rPr lang="en-IN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statement 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SwitchControlStructure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  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       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static void main(String[]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int letter='A';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switch(letter){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case 'a':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   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5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5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("Lowercase Letter");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    break;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case 'A':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5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5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("Uppercase Letter");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break;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819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switch -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1D8F5E-12E1-7688-AA45-9C2B00430C53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15441"/>
          <a:ext cx="10915651" cy="187176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17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default: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5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5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("Invalid Letter");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break;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}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}</a:t>
                      </a:r>
                      <a:endParaRPr lang="en-IN" sz="1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97A83D-609B-5DF3-2B38-7F4A7DF169DA}"/>
              </a:ext>
            </a:extLst>
          </p:cNvPr>
          <p:cNvSpPr txBox="1"/>
          <p:nvPr/>
        </p:nvSpPr>
        <p:spPr>
          <a:xfrm>
            <a:off x="989012" y="3536460"/>
            <a:ext cx="10915651" cy="795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Uppercase Letter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5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7512" y="1160463"/>
            <a:ext cx="9114487" cy="19864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Control Flow Statements</a:t>
            </a:r>
          </a:p>
        </p:txBody>
      </p:sp>
      <p:pic>
        <p:nvPicPr>
          <p:cNvPr id="17" name="Picture Placeholder 16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344EB046-BC15-497B-8EC5-695DD8C4B6D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9" r="16309"/>
          <a:stretch/>
        </p:blipFill>
        <p:spPr>
          <a:xfrm>
            <a:off x="-6350" y="769"/>
            <a:ext cx="3083863" cy="6856462"/>
          </a:xfrm>
          <a:noFill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FD96B9-561F-482B-B99C-1FB02AD50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77511" y="3895571"/>
            <a:ext cx="8827152" cy="335666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b="1" dirty="0"/>
              <a:t>Date : 04-05-2024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2197CC-8073-4B8C-A234-319911CC6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2328" y="3214111"/>
            <a:ext cx="7543819" cy="293069"/>
          </a:xfrm>
        </p:spPr>
        <p:txBody>
          <a:bodyPr/>
          <a:lstStyle/>
          <a:p>
            <a:pPr algn="ctr"/>
            <a:r>
              <a:rPr lang="en-US" b="1" dirty="0"/>
              <a:t>Learning Level : Basics </a:t>
            </a:r>
          </a:p>
          <a:p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370239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switch -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E6A8BD-B9CD-24AB-5D68-07476BCA24EC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15441"/>
          <a:ext cx="10915651" cy="487254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41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 The </a:t>
                      </a:r>
                      <a:r>
                        <a:rPr lang="en-IN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SwitchCase</a:t>
                      </a: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 demonstrate the movie searching by different types of languages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using switch decision Making</a:t>
                      </a:r>
                      <a:r>
                        <a:rPr lang="en-IN" sz="1500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statement Searching the Movie detail by Title, Language, </a:t>
                      </a:r>
                      <a:r>
                        <a:rPr lang="en-IN" sz="1500" b="0" i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ReleaseDate</a:t>
                      </a:r>
                      <a:r>
                        <a:rPr lang="en-IN" sz="1500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Genre</a:t>
                      </a: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import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java.util.Scanner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SwitchCase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public static void main(String[]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("Enter the type to be search \n1. Search by Title \n2. Search by Language \n3. Search by Release Date \n4. Search by Genre \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nEnter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the Choice (1/2/3/4)");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Scanner input = new Scanner(System.in);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//Scanner class object creation</a:t>
                      </a:r>
                      <a:endParaRPr lang="en-US" sz="15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int choice =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input.nextInt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                        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//getting the choice from user</a:t>
                      </a:r>
                      <a:endParaRPr lang="en-US" sz="15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switch(choice){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case 1: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("Your searching choice is Movies by Title");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break;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case 2:                     </a:t>
                      </a:r>
                      <a:endParaRPr lang="en-US" sz="15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91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switch -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EEE040-7D3D-9BF8-DE17-616A200C8FCE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15441"/>
          <a:ext cx="10915651" cy="484968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41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("Your searching choice is Movies by Language");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break;      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case 3: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("Your searching choice Movies by Release Date");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break;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case 4: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("Your searching choice Movies by Genre");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break;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default: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("Your choice is wrong. Please enter the correct choice ");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input.close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US" sz="15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644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switch -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6B4EA-1E33-BCA4-A711-36CAB9ABB69E}"/>
              </a:ext>
            </a:extLst>
          </p:cNvPr>
          <p:cNvSpPr txBox="1"/>
          <p:nvPr/>
        </p:nvSpPr>
        <p:spPr>
          <a:xfrm>
            <a:off x="989012" y="1415441"/>
            <a:ext cx="10915651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Enter the type to be search 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 Search by Title 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 Search by Language 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 Search by Release Date 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4. Search by Genre 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Your searching choice is Movies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43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Introduction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Loop/ iterative 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statements are used for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executing a block of statements repeatedly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until a particular condition is satisfied. 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In Java, we have following loop statements:</a:t>
            </a:r>
          </a:p>
          <a:p>
            <a:pPr marL="914400" lvl="1" algn="just">
              <a:lnSpc>
                <a:spcPct val="2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while</a:t>
            </a:r>
          </a:p>
          <a:p>
            <a:pPr marL="914400" lvl="1" algn="just">
              <a:lnSpc>
                <a:spcPct val="2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do…while</a:t>
            </a:r>
          </a:p>
          <a:p>
            <a:pPr marL="914400" lvl="1" algn="just">
              <a:lnSpc>
                <a:spcPct val="2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for</a:t>
            </a:r>
          </a:p>
          <a:p>
            <a:pPr marL="914400" lvl="1" algn="just">
              <a:lnSpc>
                <a:spcPct val="2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for…each</a:t>
            </a:r>
          </a:p>
          <a:p>
            <a:pPr marL="914400" lvl="1" algn="just">
              <a:lnSpc>
                <a:spcPct val="2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Nested loops (for, while, do…while)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1506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Introduction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74320" indent="-274320" algn="just">
              <a:lnSpc>
                <a:spcPct val="200000"/>
              </a:lnSpc>
              <a:spcBef>
                <a:spcPts val="600"/>
              </a:spcBef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Four Looping Elements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Initialization: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set initial value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to the iteration variable at the very start of the loop.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Condition: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Test condition is evaluate and give </a:t>
            </a: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(  0 or 1) value as a result.  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Loop-body: 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If the test condition is true, the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body of the loop runs once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Updation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: Increment/decrement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statement executes just after executing the body, and then the program goes back to the test condition.</a:t>
            </a:r>
          </a:p>
        </p:txBody>
      </p:sp>
    </p:spTree>
    <p:extLst>
      <p:ext uri="{BB962C8B-B14F-4D97-AF65-F5344CB8AC3E}">
        <p14:creationId xmlns:p14="http://schemas.microsoft.com/office/powerpoint/2010/main" val="1485408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while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while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It is used to r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repeat a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specific block of code. 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preferable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we do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not know the exact number of iterations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of loop beforehand.</a:t>
            </a:r>
            <a:endParaRPr lang="en-US" sz="18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Syntax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BF1919F-C172-4D84-775B-8E21689A3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239" y="3174123"/>
            <a:ext cx="4503761" cy="12875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274320" indent="-274320">
              <a:lnSpc>
                <a:spcPct val="150000"/>
              </a:lnSpc>
            </a:pPr>
            <a:r>
              <a:rPr lang="en-I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IN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I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 </a:t>
            </a:r>
          </a:p>
          <a:p>
            <a:pPr marL="274320" indent="-274320">
              <a:lnSpc>
                <a:spcPct val="150000"/>
              </a:lnSpc>
            </a:pPr>
            <a:r>
              <a:rPr lang="en-I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statement(s)</a:t>
            </a:r>
          </a:p>
          <a:p>
            <a:pPr marL="274320" indent="-274320">
              <a:lnSpc>
                <a:spcPct val="150000"/>
              </a:lnSpc>
            </a:pPr>
            <a:r>
              <a:rPr lang="en-I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7" name="Picture 6" descr="while-loop.jpg">
            <a:extLst>
              <a:ext uri="{FF2B5EF4-FFF2-40B4-BE49-F238E27FC236}">
                <a16:creationId xmlns:a16="http://schemas.microsoft.com/office/drawing/2014/main" id="{817AB86A-9266-B8C3-EE46-8AEC66280D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6057577" y="2407533"/>
            <a:ext cx="4343400" cy="37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83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while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DBDD74-04F8-FE7C-0FDD-6F1362689922}"/>
              </a:ext>
            </a:extLst>
          </p:cNvPr>
          <p:cNvGraphicFramePr>
            <a:graphicFrameLocks noGrp="1"/>
          </p:cNvGraphicFramePr>
          <p:nvPr/>
        </p:nvGraphicFramePr>
        <p:xfrm>
          <a:off x="989011" y="1387192"/>
          <a:ext cx="10915652" cy="4282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4557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WhileStructure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 * Illustrate While Looping control statement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WhileStructure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   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        public static void main(String[]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int counter = 1;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while (counter &lt; 11)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                                 System.out.println("Count is: " + counter);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                                 counter++;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}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     </a:t>
                      </a:r>
                      <a:r>
                        <a:rPr lang="en-IN" sz="15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 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223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while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19BB44-639E-DEA6-B45F-689EAA8087C0}"/>
              </a:ext>
            </a:extLst>
          </p:cNvPr>
          <p:cNvSpPr txBox="1"/>
          <p:nvPr/>
        </p:nvSpPr>
        <p:spPr>
          <a:xfrm>
            <a:off x="982662" y="1395121"/>
            <a:ext cx="10911840" cy="4016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1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2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3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4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5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6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7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8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9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10</a:t>
            </a:r>
          </a:p>
        </p:txBody>
      </p:sp>
    </p:spTree>
    <p:extLst>
      <p:ext uri="{BB962C8B-B14F-4D97-AF65-F5344CB8AC3E}">
        <p14:creationId xmlns:p14="http://schemas.microsoft.com/office/powerpoint/2010/main" val="2617124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while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055804-D64C-9416-A548-CBDDD4884520}"/>
              </a:ext>
            </a:extLst>
          </p:cNvPr>
          <p:cNvGraphicFramePr>
            <a:graphicFrameLocks noGrp="1"/>
          </p:cNvGraphicFramePr>
          <p:nvPr/>
        </p:nvGraphicFramePr>
        <p:xfrm>
          <a:off x="989011" y="1387192"/>
          <a:ext cx="10915652" cy="48310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4557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ShowSeat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 display the current seat availability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 * using While Looping control statement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6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ShowSeat</a:t>
                      </a: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static void main (String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int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10,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while(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(“Current Seat Availability : "+(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MaxSeatCount-seatCount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}       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("Seats are Filled");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}</a:t>
                      </a:r>
                    </a:p>
                    <a:p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362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while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9C946-7AD6-DC65-ACF6-0856C91128DD}"/>
              </a:ext>
            </a:extLst>
          </p:cNvPr>
          <p:cNvSpPr txBox="1"/>
          <p:nvPr/>
        </p:nvSpPr>
        <p:spPr>
          <a:xfrm>
            <a:off x="989012" y="1376731"/>
            <a:ext cx="10922400" cy="4660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10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9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8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7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6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5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4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3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2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1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 are Filled</a:t>
            </a:r>
          </a:p>
        </p:txBody>
      </p:sp>
    </p:spTree>
    <p:extLst>
      <p:ext uri="{BB962C8B-B14F-4D97-AF65-F5344CB8AC3E}">
        <p14:creationId xmlns:p14="http://schemas.microsoft.com/office/powerpoint/2010/main" val="426418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1486" y="1376731"/>
            <a:ext cx="10903176" cy="483537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Branching - Conditional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Looping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Nested Loop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Branching – Unconditional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Quiz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731586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do - while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do-while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: Executes t</a:t>
            </a:r>
            <a:r>
              <a:rPr lang="en-IN" sz="2000" b="0" dirty="0">
                <a:latin typeface="Arial" panose="020B0604020202020204" pitchFamily="34" charset="0"/>
                <a:cs typeface="Arial" panose="020B0604020202020204" pitchFamily="34" charset="0"/>
              </a:rPr>
              <a:t>he statement first and then checks for the condition. It is also called an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exit-controlled loop.</a:t>
            </a:r>
          </a:p>
          <a:p>
            <a:pPr marL="274320" indent="-274320">
              <a:lnSpc>
                <a:spcPct val="2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Syntax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9" name="Picture 8" descr="dowhile.jpg">
            <a:extLst>
              <a:ext uri="{FF2B5EF4-FFF2-40B4-BE49-F238E27FC236}">
                <a16:creationId xmlns:a16="http://schemas.microsoft.com/office/drawing/2014/main" id="{790E6BC1-1502-BD71-8D77-CC0DD0AFA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5040538" y="2759220"/>
            <a:ext cx="6162451" cy="3452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0C5250-51B4-D4E2-DFB1-E1649265788A}"/>
              </a:ext>
            </a:extLst>
          </p:cNvPr>
          <p:cNvSpPr txBox="1"/>
          <p:nvPr/>
        </p:nvSpPr>
        <p:spPr>
          <a:xfrm>
            <a:off x="989012" y="3601647"/>
            <a:ext cx="3804930" cy="19329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731520" lvl="1" indent="-274320">
              <a:lnSpc>
                <a:spcPct val="150000"/>
              </a:lnSpc>
              <a:spcBef>
                <a:spcPts val="600"/>
              </a:spcBef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marL="731520" lvl="1" indent="-274320">
              <a:lnSpc>
                <a:spcPct val="150000"/>
              </a:lnSpc>
              <a:spcBef>
                <a:spcPts val="600"/>
              </a:spcBef>
            </a:pP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statement(s)</a:t>
            </a:r>
          </a:p>
          <a:p>
            <a:pPr marL="731520" lvl="1" indent="-274320">
              <a:lnSpc>
                <a:spcPct val="150000"/>
              </a:lnSpc>
              <a:spcBef>
                <a:spcPts val="600"/>
              </a:spcBef>
            </a:pPr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31520" lvl="1" indent="-274320">
              <a:lnSpc>
                <a:spcPct val="150000"/>
              </a:lnSpc>
              <a:spcBef>
                <a:spcPts val="600"/>
              </a:spcBef>
            </a:pP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I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36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do - while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BC851D-5A24-6F2C-3277-7CA2DF9A3416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478071"/>
          <a:ext cx="10920813" cy="430134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2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1342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DoWhileStructure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that checks the seat availability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status for movie ticket booking and 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Illustrate do..while Looping control statement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DoWhileStructure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   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        public static void main(String[]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int counter = 1;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do 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                                 System.out.println("Count is: " + counter);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                                 counter++;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} while (counter &lt; 11)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     </a:t>
                      </a:r>
                      <a:r>
                        <a:rPr lang="en-IN" sz="15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 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8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do - while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44CCF-8FEC-FF74-6667-4C7DF3FAD65D}"/>
              </a:ext>
            </a:extLst>
          </p:cNvPr>
          <p:cNvSpPr txBox="1"/>
          <p:nvPr/>
        </p:nvSpPr>
        <p:spPr>
          <a:xfrm>
            <a:off x="989012" y="1548815"/>
            <a:ext cx="10922401" cy="410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1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2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3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4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5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6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7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8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9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10</a:t>
            </a:r>
          </a:p>
        </p:txBody>
      </p:sp>
    </p:spTree>
    <p:extLst>
      <p:ext uri="{BB962C8B-B14F-4D97-AF65-F5344CB8AC3E}">
        <p14:creationId xmlns:p14="http://schemas.microsoft.com/office/powerpoint/2010/main" val="2063414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do - while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5FBF3CA-3A1C-A83E-B2D5-C161B080D73B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478071"/>
          <a:ext cx="10920813" cy="431628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2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1342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ShowSeat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 </a:t>
                      </a: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that checks the seat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availability status for movie ticket booking using 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do.. while Looping control statement */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b="0" i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ShowSeat</a:t>
                      </a:r>
                      <a:r>
                        <a:rPr lang="en-US" sz="15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static void main (String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int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5,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do{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("Current Seat Availability : "+(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MaxSeatCount-seatCount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} while(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       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("Seats are Filled");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}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410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do - while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F83B5-40CE-945A-164A-80A9E44DD080}"/>
              </a:ext>
            </a:extLst>
          </p:cNvPr>
          <p:cNvSpPr txBox="1"/>
          <p:nvPr/>
        </p:nvSpPr>
        <p:spPr>
          <a:xfrm>
            <a:off x="989012" y="1477120"/>
            <a:ext cx="10922401" cy="2698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5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4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3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2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1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 are Filled</a:t>
            </a:r>
          </a:p>
        </p:txBody>
      </p:sp>
    </p:spTree>
    <p:extLst>
      <p:ext uri="{BB962C8B-B14F-4D97-AF65-F5344CB8AC3E}">
        <p14:creationId xmlns:p14="http://schemas.microsoft.com/office/powerpoint/2010/main" val="3836350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for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74320" indent="-27432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b="0" dirty="0">
                <a:latin typeface="Arial" panose="020B0604020202020204" pitchFamily="34" charset="0"/>
                <a:cs typeface="Arial" panose="020B0604020202020204" pitchFamily="34" charset="0"/>
              </a:rPr>
              <a:t>When you know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exactly how many times </a:t>
            </a:r>
            <a:r>
              <a:rPr lang="en-IN" sz="2000" b="0" dirty="0">
                <a:latin typeface="Arial" panose="020B0604020202020204" pitchFamily="34" charset="0"/>
                <a:cs typeface="Arial" panose="020B0604020202020204" pitchFamily="34" charset="0"/>
              </a:rPr>
              <a:t>you want to loop through a block of code, use the for loop instead of a while loop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BFEA40F-D168-91F0-FA5D-AD8931A33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645" y="3010607"/>
            <a:ext cx="5874470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I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initialization; condition ; </a:t>
            </a:r>
            <a:r>
              <a:rPr lang="en-IN" b="1" i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updation</a:t>
            </a: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</a:p>
          <a:p>
            <a:pPr marL="274320" indent="-274320">
              <a:spcBef>
                <a:spcPts val="600"/>
              </a:spcBef>
            </a:pP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statement(s) </a:t>
            </a:r>
          </a:p>
          <a:p>
            <a:pPr marL="274320" indent="-274320">
              <a:spcBef>
                <a:spcPts val="600"/>
              </a:spcBef>
            </a:pP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55AA8-8577-4575-4D8B-949F9D03267E}"/>
              </a:ext>
            </a:extLst>
          </p:cNvPr>
          <p:cNvSpPr/>
          <p:nvPr/>
        </p:nvSpPr>
        <p:spPr>
          <a:xfrm>
            <a:off x="1090522" y="4298059"/>
            <a:ext cx="6096000" cy="18569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Initialization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Initializes the loop; it's executed once. 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: Evaluates till the condition becomes false. 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Updation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: Increment / Decrement the value. Executed (every time) after the code block is executed.</a:t>
            </a:r>
          </a:p>
        </p:txBody>
      </p:sp>
      <p:pic>
        <p:nvPicPr>
          <p:cNvPr id="12" name="Picture 11" descr="for.png">
            <a:extLst>
              <a:ext uri="{FF2B5EF4-FFF2-40B4-BE49-F238E27FC236}">
                <a16:creationId xmlns:a16="http://schemas.microsoft.com/office/drawing/2014/main" id="{AE4CE907-7DF0-05C1-DD37-AF8C8F5F15E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3155" y="2201624"/>
            <a:ext cx="4342612" cy="40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45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for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D4247D-06ED-2A51-31D8-4DEAECD8E9DF}"/>
              </a:ext>
            </a:extLst>
          </p:cNvPr>
          <p:cNvGraphicFramePr>
            <a:graphicFrameLocks noGrp="1"/>
          </p:cNvGraphicFramePr>
          <p:nvPr/>
        </p:nvGraphicFramePr>
        <p:xfrm>
          <a:off x="1004411" y="1477843"/>
          <a:ext cx="10900251" cy="43477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0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7778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ForStructure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 * Illustrate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ForLooping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control statement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ForStructure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    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        public static void main(String[]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{ 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for(int count = 1; count&lt;10; count++) {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                  System.out.println("Count is: " + count);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}</a:t>
                      </a:r>
                    </a:p>
                    <a:p>
                      <a:pPr marL="274320" lvl="5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704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for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25C3C-0D8E-F989-0E73-DFB643DC133F}"/>
              </a:ext>
            </a:extLst>
          </p:cNvPr>
          <p:cNvSpPr txBox="1"/>
          <p:nvPr/>
        </p:nvSpPr>
        <p:spPr>
          <a:xfrm>
            <a:off x="982263" y="1488231"/>
            <a:ext cx="10922400" cy="3739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1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2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3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4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5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6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7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8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9</a:t>
            </a:r>
          </a:p>
        </p:txBody>
      </p:sp>
    </p:spTree>
    <p:extLst>
      <p:ext uri="{BB962C8B-B14F-4D97-AF65-F5344CB8AC3E}">
        <p14:creationId xmlns:p14="http://schemas.microsoft.com/office/powerpoint/2010/main" val="2977231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for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A82158-F780-4899-3A99-551511708702}"/>
              </a:ext>
            </a:extLst>
          </p:cNvPr>
          <p:cNvGraphicFramePr>
            <a:graphicFrameLocks noGrp="1"/>
          </p:cNvGraphicFramePr>
          <p:nvPr/>
        </p:nvGraphicFramePr>
        <p:xfrm>
          <a:off x="1004411" y="1477843"/>
          <a:ext cx="10900251" cy="475824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0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7778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ShowSeat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 </a:t>
                      </a:r>
                      <a:r>
                        <a:rPr lang="en-IN" sz="1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that checks the seat availability status for 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* movie ticket booking using 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 Looping control statement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ShowSeat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public static void main (String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int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5,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for(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=0;seatCount &lt;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MaxSeatCount;seatCount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++){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Current Seat Availability 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"+(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MaxSeatCount-seatCount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));                  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}       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("Seats are Filled");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US" sz="1500" b="0" i="0" u="non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82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for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6414B-D539-E4A8-AFB7-18A9AAA08295}"/>
              </a:ext>
            </a:extLst>
          </p:cNvPr>
          <p:cNvSpPr txBox="1"/>
          <p:nvPr/>
        </p:nvSpPr>
        <p:spPr>
          <a:xfrm>
            <a:off x="989012" y="1477120"/>
            <a:ext cx="10922401" cy="2698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5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4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3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2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1</a:t>
            </a:r>
          </a:p>
          <a:p>
            <a:pPr algn="l">
              <a:lnSpc>
                <a:spcPct val="150000"/>
              </a:lnSpc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 are Filled</a:t>
            </a:r>
          </a:p>
        </p:txBody>
      </p:sp>
    </p:spTree>
    <p:extLst>
      <p:ext uri="{BB962C8B-B14F-4D97-AF65-F5344CB8AC3E}">
        <p14:creationId xmlns:p14="http://schemas.microsoft.com/office/powerpoint/2010/main" val="41420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1486" y="1376731"/>
            <a:ext cx="10903176" cy="4835372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0" dirty="0">
                <a:latin typeface="Arial"/>
                <a:cs typeface="Arial"/>
              </a:rPr>
              <a:t>Control flow is the </a:t>
            </a:r>
            <a:r>
              <a:rPr lang="en-IN" sz="1800" b="1" dirty="0">
                <a:latin typeface="Arial"/>
                <a:cs typeface="Arial"/>
              </a:rPr>
              <a:t>order in which individual statements or instructions </a:t>
            </a:r>
            <a:r>
              <a:rPr lang="en-IN" sz="1800" b="0" dirty="0">
                <a:latin typeface="Arial"/>
                <a:cs typeface="Arial"/>
              </a:rPr>
              <a:t>of a program are executed or evaluated and </a:t>
            </a:r>
            <a:r>
              <a:rPr lang="en-US" sz="1800" b="1" dirty="0">
                <a:latin typeface="Arial"/>
                <a:cs typeface="Arial"/>
              </a:rPr>
              <a:t>Control</a:t>
            </a:r>
            <a:r>
              <a:rPr lang="en-US" sz="1800" dirty="0">
                <a:latin typeface="Arial"/>
                <a:cs typeface="Arial"/>
              </a:rPr>
              <a:t> flow</a:t>
            </a:r>
            <a:r>
              <a:rPr lang="en-US" sz="1800" b="1" dirty="0">
                <a:latin typeface="Arial"/>
                <a:cs typeface="Arial"/>
              </a:rPr>
              <a:t> statements is categorized as follows:</a:t>
            </a:r>
            <a:endParaRPr lang="en-US" dirty="0">
              <a:latin typeface="Arial"/>
              <a:cs typeface="Arial"/>
            </a:endParaRP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56D09D-B901-275F-D9B0-EBD3688F9D5F}"/>
              </a:ext>
            </a:extLst>
          </p:cNvPr>
          <p:cNvGrpSpPr/>
          <p:nvPr/>
        </p:nvGrpSpPr>
        <p:grpSpPr>
          <a:xfrm>
            <a:off x="682887" y="2432465"/>
            <a:ext cx="10770990" cy="3476842"/>
            <a:chOff x="611979" y="2331395"/>
            <a:chExt cx="10770990" cy="34768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3A69F2-1F08-E1FD-1175-DEED55508618}"/>
                </a:ext>
              </a:extLst>
            </p:cNvPr>
            <p:cNvSpPr/>
            <p:nvPr/>
          </p:nvSpPr>
          <p:spPr>
            <a:xfrm>
              <a:off x="4675781" y="2331395"/>
              <a:ext cx="3020418" cy="4667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Control Statements</a:t>
              </a:r>
              <a:endParaRPr lang="en-I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F4CE8E-AF3E-E422-553B-52496E43CD97}"/>
                </a:ext>
              </a:extLst>
            </p:cNvPr>
            <p:cNvSpPr/>
            <p:nvPr/>
          </p:nvSpPr>
          <p:spPr>
            <a:xfrm>
              <a:off x="6562723" y="4447563"/>
              <a:ext cx="1752601" cy="514663"/>
            </a:xfrm>
            <a:prstGeom prst="rect">
              <a:avLst/>
            </a:prstGeom>
            <a:solidFill>
              <a:srgbClr val="3AD26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Unconditional Statements</a:t>
              </a:r>
              <a:endParaRPr lang="en-I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0CF0B9-066B-2141-53C8-D81903DCBE3D}"/>
                </a:ext>
              </a:extLst>
            </p:cNvPr>
            <p:cNvSpPr/>
            <p:nvPr/>
          </p:nvSpPr>
          <p:spPr>
            <a:xfrm>
              <a:off x="4373957" y="4428184"/>
              <a:ext cx="1663749" cy="514663"/>
            </a:xfrm>
            <a:prstGeom prst="rect">
              <a:avLst/>
            </a:prstGeom>
            <a:solidFill>
              <a:srgbClr val="3AD26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Conditional Statements</a:t>
              </a:r>
              <a:endParaRPr lang="en-I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826786-CBA5-5AA6-1222-2A9F6539B0BB}"/>
                </a:ext>
              </a:extLst>
            </p:cNvPr>
            <p:cNvSpPr/>
            <p:nvPr/>
          </p:nvSpPr>
          <p:spPr>
            <a:xfrm>
              <a:off x="4932957" y="3588547"/>
              <a:ext cx="2506067" cy="4667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Branching Statement</a:t>
              </a:r>
              <a:endParaRPr lang="en-I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979C4F-AA8F-689B-F35C-A603CB0F2BA9}"/>
                </a:ext>
              </a:extLst>
            </p:cNvPr>
            <p:cNvSpPr/>
            <p:nvPr/>
          </p:nvSpPr>
          <p:spPr>
            <a:xfrm>
              <a:off x="8405807" y="3534552"/>
              <a:ext cx="2977162" cy="4667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Looping Statement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2CCB5F-C960-FB2D-CBDA-956EE6AB6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8750" y="3159432"/>
              <a:ext cx="8475662" cy="1859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50EAFA-92A2-7E6B-EDB9-294AD12E636A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>
              <a:off x="6185990" y="2798120"/>
              <a:ext cx="1" cy="7904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7C7538-93B2-E9E9-CE1A-CDA7422C0F06}"/>
                </a:ext>
              </a:extLst>
            </p:cNvPr>
            <p:cNvCxnSpPr>
              <a:cxnSpLocks/>
            </p:cNvCxnSpPr>
            <p:nvPr/>
          </p:nvCxnSpPr>
          <p:spPr>
            <a:xfrm>
              <a:off x="9898855" y="4034314"/>
              <a:ext cx="0" cy="108931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9825C5-1543-7FE7-4607-B1CE3F1309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8855" y="4239375"/>
              <a:ext cx="1054895" cy="1281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1484B15-3D2C-6238-56DF-924D96016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0476" y="4688760"/>
              <a:ext cx="110371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F5D89D-C5CD-3DA7-3203-E48C5672327F}"/>
                </a:ext>
              </a:extLst>
            </p:cNvPr>
            <p:cNvSpPr/>
            <p:nvPr/>
          </p:nvSpPr>
          <p:spPr>
            <a:xfrm>
              <a:off x="611979" y="3583297"/>
              <a:ext cx="2506066" cy="4667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Sequential statement</a:t>
              </a:r>
              <a:endParaRPr lang="en-I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266DAEC-57B6-F345-A800-7D2ADB380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2053" y="4054200"/>
              <a:ext cx="843938" cy="362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59C207A-DDF8-E5A9-2B27-FDD9E79AB68C}"/>
                </a:ext>
              </a:extLst>
            </p:cNvPr>
            <p:cNvCxnSpPr>
              <a:cxnSpLocks/>
            </p:cNvCxnSpPr>
            <p:nvPr/>
          </p:nvCxnSpPr>
          <p:spPr>
            <a:xfrm>
              <a:off x="6185990" y="4057493"/>
              <a:ext cx="1065266" cy="362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7C087A-4B40-2B22-3867-F7EAD720EA43}"/>
                </a:ext>
              </a:extLst>
            </p:cNvPr>
            <p:cNvCxnSpPr>
              <a:cxnSpLocks/>
            </p:cNvCxnSpPr>
            <p:nvPr/>
          </p:nvCxnSpPr>
          <p:spPr>
            <a:xfrm>
              <a:off x="4964905" y="4950102"/>
              <a:ext cx="15452" cy="85813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221B03-DA4A-E713-8205-2A070E9E4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3900" y="5433770"/>
              <a:ext cx="110371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004755-2A4E-AA9C-0EAF-351F573C4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2631" y="5311541"/>
              <a:ext cx="1035660" cy="283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BA1821-7975-13F8-AC21-C7DCDE685D99}"/>
                </a:ext>
              </a:extLst>
            </p:cNvPr>
            <p:cNvSpPr/>
            <p:nvPr/>
          </p:nvSpPr>
          <p:spPr>
            <a:xfrm>
              <a:off x="2631449" y="4933443"/>
              <a:ext cx="1419225" cy="362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Simple If</a:t>
              </a:r>
              <a:endParaRPr lang="en-I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2501F4-2786-8E84-E2C7-18E4B9BDAD2E}"/>
                </a:ext>
              </a:extLst>
            </p:cNvPr>
            <p:cNvSpPr/>
            <p:nvPr/>
          </p:nvSpPr>
          <p:spPr>
            <a:xfrm>
              <a:off x="2643702" y="5346475"/>
              <a:ext cx="1419225" cy="3102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If..else</a:t>
              </a:r>
              <a:endParaRPr lang="en-I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A0F9E4-FD67-478B-9DAC-9A210D3F9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2141" y="5213539"/>
              <a:ext cx="1075334" cy="1306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6532E7-0C5B-9F32-480F-111B33E75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3805" y="5697240"/>
              <a:ext cx="110371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6A1C6F-1A89-9914-BE98-40F630497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1283" y="5070363"/>
              <a:ext cx="1013622" cy="10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282EAFA-F577-D151-52F8-8F17F8B0F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0357" y="5808237"/>
              <a:ext cx="39015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ACA5EF3-6841-7909-2762-7F8C9BA5C65A}"/>
              </a:ext>
            </a:extLst>
          </p:cNvPr>
          <p:cNvSpPr/>
          <p:nvPr/>
        </p:nvSpPr>
        <p:spPr>
          <a:xfrm>
            <a:off x="10647083" y="4181930"/>
            <a:ext cx="1419225" cy="3622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3EA7B3-9309-468D-842D-CBFD03200886}"/>
              </a:ext>
            </a:extLst>
          </p:cNvPr>
          <p:cNvSpPr/>
          <p:nvPr/>
        </p:nvSpPr>
        <p:spPr>
          <a:xfrm>
            <a:off x="5389593" y="5403908"/>
            <a:ext cx="1663749" cy="394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If..elseif..else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7EA487-B904-BFAF-2227-BD4E666231D4}"/>
              </a:ext>
            </a:extLst>
          </p:cNvPr>
          <p:cNvSpPr/>
          <p:nvPr/>
        </p:nvSpPr>
        <p:spPr>
          <a:xfrm>
            <a:off x="5370507" y="5896413"/>
            <a:ext cx="1663747" cy="394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Nested if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6720BB-4618-98CE-ACC2-9F29D712C541}"/>
              </a:ext>
            </a:extLst>
          </p:cNvPr>
          <p:cNvSpPr/>
          <p:nvPr/>
        </p:nvSpPr>
        <p:spPr>
          <a:xfrm>
            <a:off x="8280244" y="5221226"/>
            <a:ext cx="1419225" cy="3622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753E84-5AB8-DE0F-BA50-F024E8BED26C}"/>
              </a:ext>
            </a:extLst>
          </p:cNvPr>
          <p:cNvSpPr/>
          <p:nvPr/>
        </p:nvSpPr>
        <p:spPr>
          <a:xfrm>
            <a:off x="8271768" y="5648955"/>
            <a:ext cx="1419225" cy="3102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81806F1-1431-50A1-C12B-9039B610F0E7}"/>
              </a:ext>
            </a:extLst>
          </p:cNvPr>
          <p:cNvGrpSpPr/>
          <p:nvPr/>
        </p:nvGrpSpPr>
        <p:grpSpPr>
          <a:xfrm>
            <a:off x="1499658" y="3281354"/>
            <a:ext cx="10570846" cy="2516956"/>
            <a:chOff x="1486091" y="3156867"/>
            <a:chExt cx="10570846" cy="251695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6F10180-A901-875D-5441-012D55E05E99}"/>
                </a:ext>
              </a:extLst>
            </p:cNvPr>
            <p:cNvSpPr/>
            <p:nvPr/>
          </p:nvSpPr>
          <p:spPr>
            <a:xfrm>
              <a:off x="10637712" y="4498451"/>
              <a:ext cx="1419225" cy="3102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while</a:t>
              </a:r>
              <a:endParaRPr lang="en-I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B0E59A-5F48-B674-48A3-B6D5C98B96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1753" y="5096990"/>
              <a:ext cx="1075334" cy="1022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FCC4E9-E4DF-0FB6-AF0A-18DEA7FC108C}"/>
                </a:ext>
              </a:extLst>
            </p:cNvPr>
            <p:cNvCxnSpPr>
              <a:cxnSpLocks/>
            </p:cNvCxnSpPr>
            <p:nvPr/>
          </p:nvCxnSpPr>
          <p:spPr>
            <a:xfrm>
              <a:off x="7480340" y="4878961"/>
              <a:ext cx="0" cy="7948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D782DB-E382-A489-2008-8440A3D0C22E}"/>
                </a:ext>
              </a:extLst>
            </p:cNvPr>
            <p:cNvCxnSpPr/>
            <p:nvPr/>
          </p:nvCxnSpPr>
          <p:spPr>
            <a:xfrm>
              <a:off x="1486091" y="3167758"/>
              <a:ext cx="0" cy="4227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3043964-693F-829D-E475-20F2E149001F}"/>
                </a:ext>
              </a:extLst>
            </p:cNvPr>
            <p:cNvCxnSpPr>
              <a:cxnSpLocks/>
            </p:cNvCxnSpPr>
            <p:nvPr/>
          </p:nvCxnSpPr>
          <p:spPr>
            <a:xfrm>
              <a:off x="9951063" y="3156867"/>
              <a:ext cx="0" cy="3674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F6EEB5A-D61C-6FD9-A797-D110A180CA6F}"/>
              </a:ext>
            </a:extLst>
          </p:cNvPr>
          <p:cNvSpPr/>
          <p:nvPr/>
        </p:nvSpPr>
        <p:spPr>
          <a:xfrm>
            <a:off x="10645178" y="5055951"/>
            <a:ext cx="1399974" cy="3507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do..while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513219-2D29-8539-B6EB-306541989FDC}"/>
              </a:ext>
            </a:extLst>
          </p:cNvPr>
          <p:cNvCxnSpPr>
            <a:cxnSpLocks/>
          </p:cNvCxnSpPr>
          <p:nvPr/>
        </p:nvCxnSpPr>
        <p:spPr>
          <a:xfrm flipH="1">
            <a:off x="3982599" y="5897066"/>
            <a:ext cx="11037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DF7D9C9-6089-2B61-E990-A6AD811B0425}"/>
              </a:ext>
            </a:extLst>
          </p:cNvPr>
          <p:cNvSpPr/>
          <p:nvPr/>
        </p:nvSpPr>
        <p:spPr>
          <a:xfrm>
            <a:off x="2701358" y="5809771"/>
            <a:ext cx="1419225" cy="498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latin typeface="Arial"/>
                <a:cs typeface="Arial"/>
              </a:rPr>
              <a:t>Switch case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1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for - each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74320" indent="-27432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for-each: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It’s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commonly used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to iterate over an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array or a Collections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. It is also called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enhanced for loop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74320" indent="-27432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</a:p>
          <a:p>
            <a:pPr marL="274320" indent="-274320">
              <a:spcBef>
                <a:spcPts val="600"/>
              </a:spcBef>
            </a:pPr>
            <a:endParaRPr lang="en-IN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spcBef>
                <a:spcPts val="600"/>
              </a:spcBef>
            </a:pPr>
            <a:endParaRPr lang="en-IN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fontAlgn="base">
              <a:spcBef>
                <a:spcPts val="600"/>
              </a:spcBef>
            </a:pPr>
            <a:endParaRPr lang="en-IN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just" fontAlgn="base">
              <a:lnSpc>
                <a:spcPct val="200000"/>
              </a:lnSpc>
              <a:buFont typeface="Arial" pitchFamily="34" charset="0"/>
              <a:buChar char="•"/>
            </a:pP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 It is used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to iterate over the elements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of a collection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 knowing the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of each element. </a:t>
            </a:r>
          </a:p>
          <a:p>
            <a:pPr marL="274320" indent="-274320" algn="just" fontAlgn="base">
              <a:lnSpc>
                <a:spcPct val="200000"/>
              </a:lnSpc>
              <a:buFont typeface="Arial" pitchFamily="34" charset="0"/>
              <a:buChar char="•"/>
            </a:pP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which means the values which are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retrieved during the execution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of the loop are read only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6777317-D76B-9B57-DF21-1D53406B5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449" y="3121883"/>
            <a:ext cx="4503761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var : </a:t>
            </a:r>
            <a:r>
              <a:rPr lang="en-IN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274320" indent="-274320">
              <a:spcBef>
                <a:spcPts val="600"/>
              </a:spcBef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 statements;  </a:t>
            </a:r>
          </a:p>
          <a:p>
            <a:pPr marL="274320" indent="-274320">
              <a:spcBef>
                <a:spcPts val="600"/>
              </a:spcBef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2524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for - each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9C4ED7-17F1-147A-E08E-0EC704B217F7}"/>
              </a:ext>
            </a:extLst>
          </p:cNvPr>
          <p:cNvGraphicFramePr>
            <a:graphicFrameLocks noGrp="1"/>
          </p:cNvGraphicFramePr>
          <p:nvPr/>
        </p:nvGraphicFramePr>
        <p:xfrm>
          <a:off x="947059" y="1398438"/>
          <a:ext cx="10957604" cy="3063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57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479">
                <a:tc>
                  <a:txBody>
                    <a:bodyPr/>
                    <a:lstStyle/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ForEachApp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 * illustrate foreach looping Structure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ForEachApp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public static void main (String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   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int[] marks = { 125, 132, 95, 116, 110 };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		int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maxSoFar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marks[0];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//for each loop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  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70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for - each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5BEBCD-5F08-4AD8-9741-30D8D2C24A23}"/>
              </a:ext>
            </a:extLst>
          </p:cNvPr>
          <p:cNvGraphicFramePr>
            <a:graphicFrameLocks noGrp="1"/>
          </p:cNvGraphicFramePr>
          <p:nvPr/>
        </p:nvGraphicFramePr>
        <p:xfrm>
          <a:off x="989011" y="1452671"/>
          <a:ext cx="10915651" cy="25928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888">
                <a:tc>
                  <a:txBody>
                    <a:bodyPr/>
                    <a:lstStyle/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       		for (int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indexValue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: marks){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            		if (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indexValue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maxSoFar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              	 		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maxSoFar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indexValue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           			}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       		}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System.out.println("The highest score is " +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maxSoFar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}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96DF14-1D84-1C1C-8CB4-F33C1126A2B4}"/>
              </a:ext>
            </a:extLst>
          </p:cNvPr>
          <p:cNvSpPr txBox="1"/>
          <p:nvPr/>
        </p:nvSpPr>
        <p:spPr>
          <a:xfrm>
            <a:off x="982662" y="4196218"/>
            <a:ext cx="10922001" cy="795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highest score is 132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85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for - each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157F11-CCBB-1D64-6F4E-62700246DF07}"/>
              </a:ext>
            </a:extLst>
          </p:cNvPr>
          <p:cNvGraphicFramePr>
            <a:graphicFrameLocks noGrp="1"/>
          </p:cNvGraphicFramePr>
          <p:nvPr/>
        </p:nvGraphicFramePr>
        <p:xfrm>
          <a:off x="947059" y="1399881"/>
          <a:ext cx="10957604" cy="49024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57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2448">
                <a:tc>
                  <a:txBody>
                    <a:bodyPr/>
                    <a:lstStyle/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ForEach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 list the movie based on their Genre 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 * using foreach looping Structure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import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java.util.Scanner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ForEach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static void main(String[]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MovieName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 = {"AAA","BBB","CCC","DDD"};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String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MovieGenre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 = {"ACTION","COMEDY","THRILLER","ACTION"};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Scanner input = new Scanner(System.in);          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//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Scanner class object creation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("Enter the Genre to be searched : 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String Genre =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input.next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int counter = 0;    </a:t>
                      </a:r>
                      <a:endParaRPr lang="en-US" sz="1600" b="0" i="0" u="non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364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for - each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E97F43-D87E-91A3-C483-575D90E8C139}"/>
              </a:ext>
            </a:extLst>
          </p:cNvPr>
          <p:cNvGraphicFramePr>
            <a:graphicFrameLocks noGrp="1"/>
          </p:cNvGraphicFramePr>
          <p:nvPr/>
        </p:nvGraphicFramePr>
        <p:xfrm>
          <a:off x="947059" y="1420195"/>
          <a:ext cx="6946875" cy="3703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4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4041">
                <a:tc>
                  <a:txBody>
                    <a:bodyPr/>
                    <a:lstStyle/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(Genre + " Movies are");    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for (String M :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MovieGenre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if(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M.equals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(Genre))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MovieName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[counter]);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counter++;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input.close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US" sz="1600" b="0" i="0" u="non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470E34-8797-9A7F-E347-83BC047F4DC6}"/>
              </a:ext>
            </a:extLst>
          </p:cNvPr>
          <p:cNvSpPr txBox="1"/>
          <p:nvPr/>
        </p:nvSpPr>
        <p:spPr>
          <a:xfrm>
            <a:off x="8412480" y="1434368"/>
            <a:ext cx="3461703" cy="21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Enter the Genre to be searched : 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 Movies are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DDD</a:t>
            </a:r>
          </a:p>
        </p:txBody>
      </p:sp>
    </p:spTree>
    <p:extLst>
      <p:ext uri="{BB962C8B-B14F-4D97-AF65-F5344CB8AC3E}">
        <p14:creationId xmlns:p14="http://schemas.microsoft.com/office/powerpoint/2010/main" val="3258408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Nested Loop: 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A loop inside another loop is called a nested loop. The number of loops depend on the requirement of a problem. It contains outer loop and inner loop. For each iteration of outer loop the inner loop executes completely.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Syntax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pPr>
              <a:lnSpc>
                <a:spcPct val="150000"/>
              </a:lnSpc>
            </a:pPr>
            <a:endParaRPr lang="en-US" sz="1800" b="0" dirty="0">
              <a:solidFill>
                <a:schemeClr val="tx2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E7872AC-D36D-FBD4-682D-B00753B8C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089" y="3958665"/>
            <a:ext cx="3189574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{	……….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statement(s)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statement(s)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………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} </a:t>
            </a: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……….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AA20B32-35C0-C076-9D5D-8D90C65CB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12" y="3827198"/>
            <a:ext cx="2816481" cy="2169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statements(s)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statement(s)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……..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………..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2805FDF-010C-1381-671F-9101907C5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429" y="3935775"/>
            <a:ext cx="4874209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initialization; condition; </a:t>
            </a:r>
            <a:r>
              <a:rPr lang="en-IN" sz="1500" b="1" i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updation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)  { 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……..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initialization; condition; </a:t>
            </a:r>
            <a:r>
              <a:rPr lang="en-IN" sz="1500" b="1" i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updation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statement(s) 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…….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	……….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798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0B13FE-84C3-D501-C48D-6D1E037A0F1E}"/>
              </a:ext>
            </a:extLst>
          </p:cNvPr>
          <p:cNvGraphicFramePr>
            <a:graphicFrameLocks noGrp="1"/>
          </p:cNvGraphicFramePr>
          <p:nvPr/>
        </p:nvGraphicFramePr>
        <p:xfrm>
          <a:off x="1012371" y="1440493"/>
          <a:ext cx="10892292" cy="36325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9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2548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NestedWhileApp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 * illustrate nested while loop */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NestedWhileAPP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public static void main (String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  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int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outerLoop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=1,innerLoop=1;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whlie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outerLoop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&lt;=5){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while(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innerLoop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&lt;=5){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</a:p>
                    <a:p>
                      <a:pPr marL="274320" indent="-27432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             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(“*”);</a:t>
                      </a:r>
                    </a:p>
                    <a:p>
                      <a:pPr marL="274320" indent="-27432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	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innerLoop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 marL="274320" indent="-27432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1974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03954D-229C-0D68-4326-998E2CBF044B}"/>
              </a:ext>
            </a:extLst>
          </p:cNvPr>
          <p:cNvGraphicFramePr>
            <a:graphicFrameLocks noGrp="1"/>
          </p:cNvGraphicFramePr>
          <p:nvPr/>
        </p:nvGraphicFramePr>
        <p:xfrm>
          <a:off x="1012371" y="1427967"/>
          <a:ext cx="10892292" cy="200103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9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1033">
                <a:tc>
                  <a:txBody>
                    <a:bodyPr/>
                    <a:lstStyle/>
                    <a:p>
                      <a:pPr marL="274320" indent="-27432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             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(“ “);</a:t>
                      </a:r>
                    </a:p>
                    <a:p>
                      <a:pPr marL="274320" indent="-27432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outerLoop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 marL="274320" indent="-27432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innerLoop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=1;</a:t>
                      </a:r>
                    </a:p>
                    <a:p>
                      <a:pPr marL="274320" indent="-27432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}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}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1BBC4C0-6CDF-A5EB-FDB3-BE48E9549843}"/>
              </a:ext>
            </a:extLst>
          </p:cNvPr>
          <p:cNvSpPr txBox="1"/>
          <p:nvPr/>
        </p:nvSpPr>
        <p:spPr>
          <a:xfrm>
            <a:off x="1019121" y="3615580"/>
            <a:ext cx="10892292" cy="2395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40767188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71D4EE-7816-5BC4-C9F3-11C48D063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11817"/>
              </p:ext>
            </p:extLst>
          </p:nvPr>
        </p:nvGraphicFramePr>
        <p:xfrm>
          <a:off x="1011972" y="1410996"/>
          <a:ext cx="10922400" cy="48011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1533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NestedWhile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 demonstrate the seat availability while the seats are getting booked in multiple screens using nested while loop */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NestedWhile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public static void main (String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int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TotalScreenCount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2,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while(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TotalScreenCount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("Screen "+(screenCount+1)+" Availability details");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while(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("Current Seat Availability : "+(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MaxSeatCount-seatCount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}              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4250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9F5878-7746-FC1D-BD31-CDDBC81E6D34}"/>
              </a:ext>
            </a:extLst>
          </p:cNvPr>
          <p:cNvGraphicFramePr>
            <a:graphicFrameLocks noGrp="1"/>
          </p:cNvGraphicFramePr>
          <p:nvPr/>
        </p:nvGraphicFramePr>
        <p:xfrm>
          <a:off x="1012371" y="1427967"/>
          <a:ext cx="7113057" cy="18013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1370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("Seats Filled in Screen "+(screenCount+1));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8420B8-3671-1F79-10C1-31A9B465B798}"/>
              </a:ext>
            </a:extLst>
          </p:cNvPr>
          <p:cNvSpPr txBox="1"/>
          <p:nvPr/>
        </p:nvSpPr>
        <p:spPr>
          <a:xfrm>
            <a:off x="8478711" y="1426560"/>
            <a:ext cx="3425952" cy="480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1 Availability details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5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4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3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2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1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 Filled in Screen 1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2 Availability details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5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4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3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2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1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 Filled in Screen 2</a:t>
            </a:r>
          </a:p>
        </p:txBody>
      </p:sp>
    </p:spTree>
    <p:extLst>
      <p:ext uri="{BB962C8B-B14F-4D97-AF65-F5344CB8AC3E}">
        <p14:creationId xmlns:p14="http://schemas.microsoft.com/office/powerpoint/2010/main" val="317975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1486" y="1376731"/>
            <a:ext cx="10903176" cy="4835372"/>
          </a:xfrm>
        </p:spPr>
        <p:txBody>
          <a:bodyPr vert="horz" lIns="0" tIns="0" rIns="0" bIns="0" rtlCol="0" anchor="t">
            <a:noAutofit/>
          </a:bodyPr>
          <a:lstStyle/>
          <a:p>
            <a:pPr marL="179070" lvl="2" indent="-179070" algn="just">
              <a:lnSpc>
                <a:spcPct val="150000"/>
              </a:lnSpc>
              <a:buClr>
                <a:schemeClr val="tx1"/>
              </a:buClr>
            </a:pP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Sequential statements 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describe a </a:t>
            </a: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sequence of actions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that a </a:t>
            </a: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program carries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out </a:t>
            </a: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one after another, unconditionally.</a:t>
            </a:r>
            <a:endParaRPr lang="en-US" b="1">
              <a:solidFill>
                <a:schemeClr val="tx1"/>
              </a:solidFill>
              <a:latin typeface="Arial"/>
              <a:cs typeface="Arial"/>
            </a:endParaRPr>
          </a:p>
          <a:p>
            <a:pPr marL="179070" lvl="2" indent="-179070" algn="just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Execute a </a:t>
            </a: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list of statements in order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.  </a:t>
            </a: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endParaRPr lang="en-US" sz="1800" b="1" dirty="0">
              <a:solidFill>
                <a:schemeClr val="tx1"/>
              </a:solidFill>
            </a:endParaRPr>
          </a:p>
          <a:p>
            <a:pPr marL="0" lvl="2" indent="0"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800" b="1" dirty="0">
                <a:solidFill>
                  <a:schemeClr val="tx1"/>
                </a:solidFill>
              </a:rPr>
              <a:t>Example: </a:t>
            </a:r>
          </a:p>
          <a:p>
            <a:pPr marL="179070" lvl="2" indent="-179070" algn="just">
              <a:lnSpc>
                <a:spcPct val="150000"/>
              </a:lnSpc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 marL="179070" lvl="2" indent="-179070" algn="just">
              <a:lnSpc>
                <a:spcPct val="150000"/>
              </a:lnSpc>
              <a:buClr>
                <a:srgbClr val="00000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7917C-BD9B-B21A-2ED7-C0A690E9C223}"/>
              </a:ext>
            </a:extLst>
          </p:cNvPr>
          <p:cNvSpPr/>
          <p:nvPr/>
        </p:nvSpPr>
        <p:spPr>
          <a:xfrm>
            <a:off x="990443" y="3229582"/>
            <a:ext cx="10923702" cy="28793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2" algn="just"/>
            <a:endParaRPr lang="en-US" sz="1600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lvl="2"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import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java.util.Scanner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;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2"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public class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CircleArea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{</a:t>
            </a:r>
          </a:p>
          <a:p>
            <a:pPr lvl="2"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    public static void main(String[]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) {</a:t>
            </a:r>
          </a:p>
          <a:p>
            <a:pPr lvl="2"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        Scanner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scanner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= new Scanner(System.in);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2"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       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System.out.print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("Enter the radius of the circle: ");</a:t>
            </a:r>
          </a:p>
          <a:p>
            <a:pPr lvl="2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        double radius =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scanner.nextDouble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();       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2"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        double area =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Math.PI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* radius * radius;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2"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       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("The area of the circle with radius " + radius + " is: " + area);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2"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       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scanner.close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();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2"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    }</a:t>
            </a:r>
          </a:p>
          <a:p>
            <a:pPr lvl="2" algn="just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}</a:t>
            </a:r>
          </a:p>
          <a:p>
            <a:pPr lvl="2"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33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BC4179-F230-F018-E68B-363DC52A43B2}"/>
              </a:ext>
            </a:extLst>
          </p:cNvPr>
          <p:cNvGraphicFramePr>
            <a:graphicFrameLocks noGrp="1"/>
          </p:cNvGraphicFramePr>
          <p:nvPr/>
        </p:nvGraphicFramePr>
        <p:xfrm>
          <a:off x="982663" y="1401053"/>
          <a:ext cx="8149762" cy="47267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4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6785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Nested 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DoWhileApp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 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illustrate nested do…while loop */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NestedDoWhileApp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public static void main (String 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[]){  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 int 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outerLabel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1;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 do 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 int 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innerLabel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do{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	 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outerLabel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	 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innerLabel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++;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	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} while (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innerLabel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&lt;= 3);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outerLabel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 } while (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outerLabel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&lt;= 3);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}</a:t>
                      </a:r>
                    </a:p>
                    <a:p>
                      <a:pPr marL="274320" indent="-274320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		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C8454A3-8C9D-4EAB-7D84-E7B88342D613}"/>
              </a:ext>
            </a:extLst>
          </p:cNvPr>
          <p:cNvSpPr txBox="1"/>
          <p:nvPr/>
        </p:nvSpPr>
        <p:spPr>
          <a:xfrm>
            <a:off x="9292771" y="1431625"/>
            <a:ext cx="2618642" cy="749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111222333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91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800" b="0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D8D085-B64C-FC10-5960-A7274CBF5130}"/>
              </a:ext>
            </a:extLst>
          </p:cNvPr>
          <p:cNvGraphicFramePr>
            <a:graphicFrameLocks noGrp="1"/>
          </p:cNvGraphicFramePr>
          <p:nvPr/>
        </p:nvGraphicFramePr>
        <p:xfrm>
          <a:off x="1012371" y="1427967"/>
          <a:ext cx="10892292" cy="48011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9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1533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NestedDoWhile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 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demonstrate the seat availability while the seats are getting booked in multiple screens using 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 do…while loop */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NestedDoWhile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public static void main (String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int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10,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TotalScreenCount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2,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do{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("Screen "+(screenCount+1)+" Availability details");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do{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(“Current Seats Availability : "+(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MaxSeatCount-seatCount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} while(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            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534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91FB35-82EF-7CC0-AE68-ADFE7CA9C870}"/>
              </a:ext>
            </a:extLst>
          </p:cNvPr>
          <p:cNvGraphicFramePr>
            <a:graphicFrameLocks noGrp="1"/>
          </p:cNvGraphicFramePr>
          <p:nvPr/>
        </p:nvGraphicFramePr>
        <p:xfrm>
          <a:off x="1012371" y="1427967"/>
          <a:ext cx="7136206" cy="200103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3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1033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("Seats Filled in Screen "+(screenCount+1));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} while(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TotalScreenCount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37EC7A-8F27-0086-BC22-24579EB27F68}"/>
              </a:ext>
            </a:extLst>
          </p:cNvPr>
          <p:cNvSpPr txBox="1"/>
          <p:nvPr/>
        </p:nvSpPr>
        <p:spPr>
          <a:xfrm>
            <a:off x="8449520" y="1461285"/>
            <a:ext cx="3455144" cy="480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1 Availability details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5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4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3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2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1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 Filled in Screen 1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2 Availability details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5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4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3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2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1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 Filled in Screen 2</a:t>
            </a:r>
          </a:p>
        </p:txBody>
      </p:sp>
    </p:spTree>
    <p:extLst>
      <p:ext uri="{BB962C8B-B14F-4D97-AF65-F5344CB8AC3E}">
        <p14:creationId xmlns:p14="http://schemas.microsoft.com/office/powerpoint/2010/main" val="2371247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C850AC-70A3-4C12-F0CB-AA6E30653492}"/>
              </a:ext>
            </a:extLst>
          </p:cNvPr>
          <p:cNvGraphicFramePr>
            <a:graphicFrameLocks noGrp="1"/>
          </p:cNvGraphicFramePr>
          <p:nvPr/>
        </p:nvGraphicFramePr>
        <p:xfrm>
          <a:off x="968827" y="1448758"/>
          <a:ext cx="10942585" cy="381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42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3783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Nested 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ForApp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illustrate nested for looping structure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NestedForApp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public static void main (String 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[])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{  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int rows = 5;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		// outer loop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	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9446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A5926D-2D03-9BCF-C0AA-07DEDA21A3AA}"/>
              </a:ext>
            </a:extLst>
          </p:cNvPr>
          <p:cNvGraphicFramePr>
            <a:graphicFrameLocks noGrp="1"/>
          </p:cNvGraphicFramePr>
          <p:nvPr/>
        </p:nvGraphicFramePr>
        <p:xfrm>
          <a:off x="968827" y="1481560"/>
          <a:ext cx="6624165" cy="3169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2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9580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(int i = 1; i &lt;= rows; ++i){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  // inner loop to print the numbers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for (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 = 1; j &lt;= i; ++j) 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				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(j + " ");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}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 System.out.println("");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}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}</a:t>
                      </a:r>
                    </a:p>
                    <a:p>
                      <a:pPr marL="274320" indent="-274320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	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3CD883-D9A6-547D-D35C-6FF82AB8D8B4}"/>
              </a:ext>
            </a:extLst>
          </p:cNvPr>
          <p:cNvSpPr txBox="1"/>
          <p:nvPr/>
        </p:nvSpPr>
        <p:spPr>
          <a:xfrm>
            <a:off x="7917085" y="1539435"/>
            <a:ext cx="3637642" cy="2170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1 2 3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1 2 3 4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1 2 3 4 5 </a:t>
            </a:r>
          </a:p>
        </p:txBody>
      </p:sp>
    </p:spTree>
    <p:extLst>
      <p:ext uri="{BB962C8B-B14F-4D97-AF65-F5344CB8AC3E}">
        <p14:creationId xmlns:p14="http://schemas.microsoft.com/office/powerpoint/2010/main" val="35872542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B133E6-32EC-D91C-0C50-7326D92B5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871806"/>
              </p:ext>
            </p:extLst>
          </p:nvPr>
        </p:nvGraphicFramePr>
        <p:xfrm>
          <a:off x="989012" y="1481559"/>
          <a:ext cx="10922400" cy="48925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5358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NestedFor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 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demonstrate the seat availability while the seats are getting booked in multiple screens and 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illustrate nested for looping structure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NestedFor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public static void main (String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   </a:t>
                      </a:r>
                    </a:p>
                    <a:p>
                      <a:pPr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int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TotalScreenCount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2,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0;</a:t>
                      </a:r>
                    </a:p>
                    <a:p>
                      <a:pPr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("Screen "+(screenCount+1)+" Availability details");</a:t>
                      </a:r>
                    </a:p>
                    <a:p>
                      <a:pPr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for(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=0;screenCount &lt;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TotalScreenCount;screenCount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++){</a:t>
                      </a:r>
                    </a:p>
                    <a:p>
                      <a:pPr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for(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=0;seatCount &lt;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MaxSeatCount;seatCount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++){</a:t>
                      </a:r>
                    </a:p>
                    <a:p>
                      <a:pPr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("Current Seat Availability "+(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MaxSeatCount-seatCount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));    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399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2ACD87-4FC8-CE00-8A7F-A04F907AC7E9}"/>
              </a:ext>
            </a:extLst>
          </p:cNvPr>
          <p:cNvGraphicFramePr>
            <a:graphicFrameLocks noGrp="1"/>
          </p:cNvGraphicFramePr>
          <p:nvPr/>
        </p:nvGraphicFramePr>
        <p:xfrm>
          <a:off x="968828" y="1458410"/>
          <a:ext cx="7411244" cy="19705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11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0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}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("Seats Filled in Screen "+(screenCount+1));        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}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}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08E32D-D98C-D78F-B1B2-F9266AAACF33}"/>
              </a:ext>
            </a:extLst>
          </p:cNvPr>
          <p:cNvSpPr txBox="1"/>
          <p:nvPr/>
        </p:nvSpPr>
        <p:spPr>
          <a:xfrm>
            <a:off x="8576842" y="1461285"/>
            <a:ext cx="3327822" cy="480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1 Availability details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5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4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3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2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1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 Filled in Screen 1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2 Availability details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5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4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3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2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Seat Availability : 1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 Filled in Screen 2</a:t>
            </a:r>
          </a:p>
        </p:txBody>
      </p:sp>
    </p:spTree>
    <p:extLst>
      <p:ext uri="{BB962C8B-B14F-4D97-AF65-F5344CB8AC3E}">
        <p14:creationId xmlns:p14="http://schemas.microsoft.com/office/powerpoint/2010/main" val="3676563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Branching (Unconditional) -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 the control from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one part of the program 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to another part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without any condition. 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In Java, we have the following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unconditional statements:</a:t>
            </a:r>
          </a:p>
          <a:p>
            <a:pPr marL="914400" lvl="1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break</a:t>
            </a:r>
          </a:p>
          <a:p>
            <a:pPr marL="914400" lvl="1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labelled break</a:t>
            </a:r>
          </a:p>
          <a:p>
            <a:pPr marL="914400" lvl="1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continue</a:t>
            </a:r>
          </a:p>
          <a:p>
            <a:pPr marL="914400" lvl="1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labelled continue </a:t>
            </a:r>
            <a:endParaRPr lang="en-IN" sz="1800" dirty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US" sz="18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132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74320" lvl="5" indent="-274320" algn="just">
              <a:lnSpc>
                <a:spcPct val="20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is encountered inside a loop, the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immediately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terminated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program control resumes at the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statement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the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74320" lvl="5" indent="-274320" algn="just">
              <a:lnSpc>
                <a:spcPct val="20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Java break is used to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loop or switch statement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 the current flow of the program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specified condition. In case of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loop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 only inner loop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74320" lvl="5" indent="-274320" algn="just">
              <a:lnSpc>
                <a:spcPct val="20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Break statement use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types of loops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as for loop, while loop and do-while loop.</a:t>
            </a:r>
          </a:p>
          <a:p>
            <a:pPr marL="274320" lvl="5" indent="-274320" algn="just">
              <a:lnSpc>
                <a:spcPct val="20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898D35-B3AB-E61C-85FA-12B31C522E38}"/>
              </a:ext>
            </a:extLst>
          </p:cNvPr>
          <p:cNvSpPr txBox="1"/>
          <p:nvPr/>
        </p:nvSpPr>
        <p:spPr>
          <a:xfrm>
            <a:off x="2223200" y="4883115"/>
            <a:ext cx="994299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lvl="5" algn="just">
              <a:lnSpc>
                <a:spcPct val="150000"/>
              </a:lnSpc>
              <a:spcBef>
                <a:spcPts val="600"/>
              </a:spcBef>
              <a:buClrTx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reak;</a:t>
            </a:r>
          </a:p>
        </p:txBody>
      </p:sp>
    </p:spTree>
    <p:extLst>
      <p:ext uri="{BB962C8B-B14F-4D97-AF65-F5344CB8AC3E}">
        <p14:creationId xmlns:p14="http://schemas.microsoft.com/office/powerpoint/2010/main" val="6420117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865754-4C50-2A63-01D7-EF7A68E219D1}"/>
              </a:ext>
            </a:extLst>
          </p:cNvPr>
          <p:cNvGraphicFramePr>
            <a:graphicFrameLocks noGrp="1"/>
          </p:cNvGraphicFramePr>
          <p:nvPr/>
        </p:nvGraphicFramePr>
        <p:xfrm>
          <a:off x="1024617" y="1358900"/>
          <a:ext cx="7297580" cy="45730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9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003">
                <a:tc>
                  <a:txBody>
                    <a:bodyPr/>
                    <a:lstStyle/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BreakApp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 * illustrate Break branching statement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BreakApp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public static void main (String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   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for(int count = 1;count&lt;10;count++) {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 if(count ==5)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            break;    //exit from the current loop</a:t>
                      </a:r>
                      <a:endParaRPr lang="en-IN" sz="16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                            System.out.println("Count is: " + count);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}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967829-A23C-84E8-8CF6-7ECA64789FA0}"/>
              </a:ext>
            </a:extLst>
          </p:cNvPr>
          <p:cNvSpPr txBox="1"/>
          <p:nvPr/>
        </p:nvSpPr>
        <p:spPr>
          <a:xfrm>
            <a:off x="8533890" y="1356731"/>
            <a:ext cx="3136583" cy="1980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1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2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3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4</a:t>
            </a:r>
          </a:p>
        </p:txBody>
      </p:sp>
    </p:spTree>
    <p:extLst>
      <p:ext uri="{BB962C8B-B14F-4D97-AF65-F5344CB8AC3E}">
        <p14:creationId xmlns:p14="http://schemas.microsoft.com/office/powerpoint/2010/main" val="335491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1486" y="1376731"/>
            <a:ext cx="10903176" cy="4835372"/>
          </a:xfrm>
        </p:spPr>
        <p:txBody>
          <a:bodyPr/>
          <a:lstStyle/>
          <a:p>
            <a:pPr marL="285750" lvl="1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Branching (Conditional) /Decision Making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To make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 on a given condition.  If the condition evaluates to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 statements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executed,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set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 statements is executed. In Java, we have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types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decision making statements:</a:t>
            </a:r>
          </a:p>
          <a:p>
            <a:pPr marL="914400" lvl="1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</a:t>
            </a:r>
          </a:p>
          <a:p>
            <a:pPr marL="914400" lvl="1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if…else</a:t>
            </a:r>
          </a:p>
          <a:p>
            <a:pPr marL="914400" lvl="1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if-else-if</a:t>
            </a:r>
          </a:p>
          <a:p>
            <a:pPr marL="914400" lvl="1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nested if</a:t>
            </a:r>
          </a:p>
          <a:p>
            <a:pPr marL="914400" lvl="1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3097863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D9BE8D-5663-AA46-D112-DC43C4487B3F}"/>
              </a:ext>
            </a:extLst>
          </p:cNvPr>
          <p:cNvGraphicFramePr>
            <a:graphicFrameLocks noGrp="1"/>
          </p:cNvGraphicFramePr>
          <p:nvPr/>
        </p:nvGraphicFramePr>
        <p:xfrm>
          <a:off x="1024617" y="1402711"/>
          <a:ext cx="10886796" cy="43249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8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4989">
                <a:tc>
                  <a:txBody>
                    <a:bodyPr/>
                    <a:lstStyle/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UnconditionalBreak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 demonstrate the seat availability while the seats are getting booked assuming that the VIP seats are already reserved using Break branching statement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UnconditionalBreak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public static void main (String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int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seatBooked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</a:t>
                      </a:r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int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+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for(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seatBooked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0;seatBooked &lt;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totalSeat;seatBooked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++) 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if(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seatBooked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{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9789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CA5480-FF2D-DEC8-8803-B8E062D5BBFB}"/>
              </a:ext>
            </a:extLst>
          </p:cNvPr>
          <p:cNvGraphicFramePr>
            <a:graphicFrameLocks noGrp="1"/>
          </p:cNvGraphicFramePr>
          <p:nvPr/>
        </p:nvGraphicFramePr>
        <p:xfrm>
          <a:off x="1024617" y="1445633"/>
          <a:ext cx="10886796" cy="38562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8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50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("All PREMIUM Seats Booked ");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("All VIP Seats 1 to 5 are Reserved ");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   break;    //exit from the current loop                                                                              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}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else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(“PREMIUM Seat Availability : "+(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seatBooked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));           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0613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E2D57-E345-21BD-66EA-3D67F41294C9}"/>
              </a:ext>
            </a:extLst>
          </p:cNvPr>
          <p:cNvSpPr txBox="1"/>
          <p:nvPr/>
        </p:nvSpPr>
        <p:spPr>
          <a:xfrm>
            <a:off x="982264" y="1435327"/>
            <a:ext cx="10922399" cy="3272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Seat Availability : 5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Seat Availability : 4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Seat Availability : 3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Seat Availability : 2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Seat Availability : 1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PREMIUM Seats Booked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VIP Seats 6 to 10 are Reserved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605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lvl="5" indent="-285750" algn="just">
              <a:lnSpc>
                <a:spcPct val="2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 continue</a:t>
            </a:r>
            <a:r>
              <a:rPr lang="en-US" sz="1800" b="1" dirty="0">
                <a:solidFill>
                  <a:schemeClr val="tx1"/>
                </a:solidFill>
              </a:rPr>
              <a:t>:  </a:t>
            </a:r>
            <a:r>
              <a:rPr lang="en-US" sz="1800" b="0" dirty="0">
                <a:solidFill>
                  <a:schemeClr val="tx1"/>
                </a:solidFill>
              </a:rPr>
              <a:t>When you n</a:t>
            </a:r>
            <a:r>
              <a:rPr lang="en-IN" sz="1800" dirty="0" err="1">
                <a:solidFill>
                  <a:schemeClr val="tx1"/>
                </a:solidFill>
              </a:rPr>
              <a:t>eed</a:t>
            </a:r>
            <a:r>
              <a:rPr lang="en-IN" sz="1800" dirty="0">
                <a:solidFill>
                  <a:schemeClr val="tx1"/>
                </a:solidFill>
              </a:rPr>
              <a:t> to </a:t>
            </a:r>
            <a:r>
              <a:rPr lang="en-IN" sz="1800" b="1" dirty="0">
                <a:solidFill>
                  <a:schemeClr val="tx1"/>
                </a:solidFill>
              </a:rPr>
              <a:t>jump to the next iteration </a:t>
            </a:r>
            <a:r>
              <a:rPr lang="en-IN" sz="1800" dirty="0">
                <a:solidFill>
                  <a:schemeClr val="tx1"/>
                </a:solidFill>
              </a:rPr>
              <a:t>of the loop immediately. </a:t>
            </a:r>
          </a:p>
          <a:p>
            <a:pPr marL="285750" lvl="5" indent="-285750" algn="just">
              <a:lnSpc>
                <a:spcPct val="2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It </a:t>
            </a:r>
            <a:r>
              <a:rPr lang="en-IN" sz="1800" b="1" dirty="0">
                <a:solidFill>
                  <a:schemeClr val="tx1"/>
                </a:solidFill>
              </a:rPr>
              <a:t>continues the current flow </a:t>
            </a:r>
            <a:r>
              <a:rPr lang="en-IN" sz="1800" dirty="0">
                <a:solidFill>
                  <a:schemeClr val="tx1"/>
                </a:solidFill>
              </a:rPr>
              <a:t>of the program and </a:t>
            </a:r>
            <a:r>
              <a:rPr lang="en-IN" sz="1800" b="1" dirty="0">
                <a:solidFill>
                  <a:schemeClr val="tx1"/>
                </a:solidFill>
              </a:rPr>
              <a:t>skips the remaining code </a:t>
            </a:r>
            <a:r>
              <a:rPr lang="en-IN" sz="1800" dirty="0">
                <a:solidFill>
                  <a:schemeClr val="tx1"/>
                </a:solidFill>
              </a:rPr>
              <a:t>at the specified condition. In case of an inner loop, it continues the inner loop only.</a:t>
            </a:r>
          </a:p>
          <a:p>
            <a:pPr marL="285750" lvl="5" indent="-285750" algn="just">
              <a:lnSpc>
                <a:spcPct val="2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Continue statement use </a:t>
            </a:r>
            <a:r>
              <a:rPr lang="en-IN" sz="1800" b="1" dirty="0">
                <a:solidFill>
                  <a:schemeClr val="tx1"/>
                </a:solidFill>
              </a:rPr>
              <a:t>all types of loops </a:t>
            </a:r>
            <a:r>
              <a:rPr lang="en-IN" sz="1800" dirty="0">
                <a:solidFill>
                  <a:schemeClr val="tx1"/>
                </a:solidFill>
              </a:rPr>
              <a:t>such as for loop, while loop and do-while loop.</a:t>
            </a:r>
          </a:p>
          <a:p>
            <a:pPr marL="285750" lvl="5" indent="-285750" algn="just">
              <a:lnSpc>
                <a:spcPct val="2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Syntax:</a:t>
            </a:r>
          </a:p>
          <a:p>
            <a:pPr marL="0" lvl="5" indent="0" algn="just">
              <a:lnSpc>
                <a:spcPct val="200000"/>
              </a:lnSpc>
              <a:spcBef>
                <a:spcPts val="600"/>
              </a:spcBef>
              <a:buClrTx/>
              <a:buNone/>
            </a:pPr>
            <a:r>
              <a:rPr lang="en-IN" sz="1800" dirty="0">
                <a:solidFill>
                  <a:schemeClr val="tx1"/>
                </a:solidFill>
              </a:rPr>
              <a:t>   </a:t>
            </a:r>
          </a:p>
          <a:p>
            <a:pPr marL="0" lvl="5" indent="0" algn="just">
              <a:lnSpc>
                <a:spcPct val="200000"/>
              </a:lnSpc>
              <a:spcBef>
                <a:spcPts val="600"/>
              </a:spcBef>
              <a:buClrTx/>
              <a:buNone/>
            </a:pPr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120B8-199F-24BA-4AE1-8C672E655D33}"/>
              </a:ext>
            </a:extLst>
          </p:cNvPr>
          <p:cNvSpPr txBox="1"/>
          <p:nvPr/>
        </p:nvSpPr>
        <p:spPr>
          <a:xfrm>
            <a:off x="1200704" y="4394448"/>
            <a:ext cx="13116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536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475744-77B8-85DF-62EA-3AD818EEE764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398215"/>
          <a:ext cx="6881773" cy="3855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81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5352">
                <a:tc>
                  <a:txBody>
                    <a:bodyPr/>
                    <a:lstStyle/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ContinueApp class implements an application that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 * illustrate Continue branching statement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ContinueApp {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public static void main (String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 {  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for(int count = 1;count&lt;10;count++) 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 if(count ==5)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         continue;</a:t>
                      </a:r>
                      <a:endParaRPr lang="en-IN" sz="16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                            System.out.println("Count is: " + count);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}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938BEF-73B6-0985-ED4F-0E5F1C4E4495}"/>
              </a:ext>
            </a:extLst>
          </p:cNvPr>
          <p:cNvSpPr txBox="1"/>
          <p:nvPr/>
        </p:nvSpPr>
        <p:spPr>
          <a:xfrm>
            <a:off x="8487591" y="1441808"/>
            <a:ext cx="3136583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1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2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3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4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6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8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is: 9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514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5" indent="0" algn="just">
              <a:lnSpc>
                <a:spcPct val="200000"/>
              </a:lnSpc>
              <a:spcBef>
                <a:spcPts val="600"/>
              </a:spcBef>
              <a:buClrTx/>
              <a:buNone/>
            </a:pPr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65AFD3-303F-7813-80EE-5DF47E31A6F1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64288"/>
          <a:ext cx="10915651" cy="47097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9716">
                <a:tc>
                  <a:txBody>
                    <a:bodyPr/>
                    <a:lstStyle/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UnconditionalContinue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 demonstrate the seat availability while the seats are getting booked assuming that the VIP seats are already reserved using Continue branching statement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UnconditionalContinue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Public static void main (String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int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executiveSeat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seatBooked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</a:t>
                      </a:r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int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+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executiveSeat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+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+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for(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seatBooked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0;seatBooked &lt;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totalSeat;seatBooked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++) 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if(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seatBooked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)){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("All VIP Seats 1 to 5 are Reserved ");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continue;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107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324D9D-4C39-06B5-6E6D-518B1CF3DB67}"/>
              </a:ext>
            </a:extLst>
          </p:cNvPr>
          <p:cNvGraphicFramePr>
            <a:graphicFrameLocks noGrp="1"/>
          </p:cNvGraphicFramePr>
          <p:nvPr/>
        </p:nvGraphicFramePr>
        <p:xfrm>
          <a:off x="989013" y="1464288"/>
          <a:ext cx="7541530" cy="40697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4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7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if(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seatBooked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+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(“PREMIUM Seat No : "+(seatBooked+1));           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if(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seatBooked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+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+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executiveSeat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)) 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("EXECUTIVE Seat No : "+(seatBooked+1));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}     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AC6BAD-988C-7883-EA04-ADFCB095691B}"/>
              </a:ext>
            </a:extLst>
          </p:cNvPr>
          <p:cNvSpPr txBox="1"/>
          <p:nvPr/>
        </p:nvSpPr>
        <p:spPr>
          <a:xfrm>
            <a:off x="8690791" y="1471359"/>
            <a:ext cx="3136583" cy="4062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VIP Seats 1 to 5 are Reserved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VIP Seats 1 to 5 are Reserved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VIP Seats 1 to 5 are Reserved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VIP Seats 1 to 5 are Reserved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VIP Seats 1 to 5 are Reserved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Seat No : 6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Seat No : 7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Seat No : 8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Seat No : 9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Seat No : 10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Seat No : 11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Seat No : 12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Seat No : 13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Seat No : 14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Seat No : 15</a:t>
            </a:r>
          </a:p>
        </p:txBody>
      </p:sp>
    </p:spTree>
    <p:extLst>
      <p:ext uri="{BB962C8B-B14F-4D97-AF65-F5344CB8AC3E}">
        <p14:creationId xmlns:p14="http://schemas.microsoft.com/office/powerpoint/2010/main" val="8142640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BA6AD-B133-1C21-184D-1AE6413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74320" indent="-27432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Labeled Loop: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In java, use labels with break and continue. A Label is used to identify a block of code.  In case of multiple loop involved use labeled loop to transfer any specific loop with help of labels.   </a:t>
            </a:r>
          </a:p>
          <a:p>
            <a:pPr marL="274320" indent="-274320">
              <a:spcBef>
                <a:spcPts val="600"/>
              </a:spcBef>
            </a:pPr>
            <a:endParaRPr lang="en-IN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spcBef>
                <a:spcPts val="600"/>
              </a:spcBef>
            </a:pPr>
            <a:r>
              <a:rPr lang="en-I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Loop without Label</a:t>
            </a:r>
            <a:r>
              <a:rPr lang="en-I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with Label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spcBef>
                <a:spcPts val="600"/>
              </a:spcBef>
            </a:pP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spcBef>
                <a:spcPts val="600"/>
              </a:spcBef>
            </a:pPr>
            <a:endParaRPr lang="en-US" sz="1800" b="0" dirty="0"/>
          </a:p>
          <a:p>
            <a:pPr marL="274320" indent="-274320">
              <a:spcBef>
                <a:spcPts val="600"/>
              </a:spcBef>
            </a:pPr>
            <a:r>
              <a:rPr lang="en-IN" sz="1800" b="0" dirty="0">
                <a:solidFill>
                  <a:schemeClr val="tx1"/>
                </a:solidFill>
              </a:rPr>
              <a:t> 							</a:t>
            </a:r>
            <a:r>
              <a:rPr lang="en-I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pPr marL="0" lvl="5" indent="0" algn="just">
              <a:lnSpc>
                <a:spcPct val="200000"/>
              </a:lnSpc>
              <a:spcBef>
                <a:spcPts val="600"/>
              </a:spcBef>
              <a:buClrTx/>
              <a:buNone/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break1.png">
            <a:extLst>
              <a:ext uri="{FF2B5EF4-FFF2-40B4-BE49-F238E27FC236}">
                <a16:creationId xmlns:a16="http://schemas.microsoft.com/office/drawing/2014/main" id="{BA88618F-52A8-DFDE-05C4-64B502A2369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1214" y="3057893"/>
            <a:ext cx="3629532" cy="3117273"/>
          </a:xfrm>
          <a:prstGeom prst="rect">
            <a:avLst/>
          </a:prstGeom>
        </p:spPr>
      </p:pic>
      <p:pic>
        <p:nvPicPr>
          <p:cNvPr id="10" name="Picture 9" descr="labelled break1.png">
            <a:extLst>
              <a:ext uri="{FF2B5EF4-FFF2-40B4-BE49-F238E27FC236}">
                <a16:creationId xmlns:a16="http://schemas.microsoft.com/office/drawing/2014/main" id="{3F45F059-DCD8-0815-DD3E-2F0A0A08C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7344366" y="3137062"/>
            <a:ext cx="3635366" cy="312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832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1F34D1-2216-C1CC-3E4B-376797483231}"/>
              </a:ext>
            </a:extLst>
          </p:cNvPr>
          <p:cNvGraphicFramePr>
            <a:graphicFrameLocks noGrp="1"/>
          </p:cNvGraphicFramePr>
          <p:nvPr/>
        </p:nvGraphicFramePr>
        <p:xfrm>
          <a:off x="998515" y="1409315"/>
          <a:ext cx="8319105" cy="4892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5352">
                <a:tc>
                  <a:txBody>
                    <a:bodyPr/>
                    <a:lstStyle/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* The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LabeledBreakApp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 * illustrate Labeled Break */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LabeledBreakApp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public static void main(String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first:  // First label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for (int i = 0; i &lt; 3; i++) {</a:t>
                      </a:r>
                    </a:p>
                    <a:p>
                      <a:pPr marL="274320" marR="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             second:     // Second label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for (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 = 0; j &lt; 3; j++) {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	if (1== i &amp;&amp; 1 == j) {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		// Using break statement with label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		break first;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	}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	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(i + " " + j);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               }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                }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}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15C6E8-576A-7B8F-84DD-68A49B754B31}"/>
              </a:ext>
            </a:extLst>
          </p:cNvPr>
          <p:cNvSpPr txBox="1"/>
          <p:nvPr/>
        </p:nvSpPr>
        <p:spPr>
          <a:xfrm>
            <a:off x="9550399" y="1444039"/>
            <a:ext cx="2149929" cy="1523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0 1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0 2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277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83E56D-FF54-412B-49C4-286D15A29C10}"/>
              </a:ext>
            </a:extLst>
          </p:cNvPr>
          <p:cNvGraphicFramePr>
            <a:graphicFrameLocks noGrp="1"/>
          </p:cNvGraphicFramePr>
          <p:nvPr/>
        </p:nvGraphicFramePr>
        <p:xfrm>
          <a:off x="998515" y="1409315"/>
          <a:ext cx="10502605" cy="45067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0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5352">
                <a:tc>
                  <a:txBody>
                    <a:bodyPr/>
                    <a:lstStyle/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  * The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LabeledBreakApp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 illustrate Labeled Break */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LabelledBreak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static void main (String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int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10,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TotalScreenCount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2,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0,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-1;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Start: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//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while(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TotalScreenCount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5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5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("Screen "+(screenCount+1)+" Seat Booked detail");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=0;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while(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if(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&gt;3 &amp;&amp;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== 1)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5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5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("Seat No 4 &amp; 5 are Reserved");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</a:t>
                      </a:r>
                      <a:endParaRPr lang="en-IN" sz="1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42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1486" y="1376731"/>
            <a:ext cx="10903176" cy="4835372"/>
          </a:xfrm>
        </p:spPr>
        <p:txBody>
          <a:bodyPr/>
          <a:lstStyle/>
          <a:p>
            <a:pPr marL="274320" indent="-27432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0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if: </a:t>
            </a:r>
            <a:r>
              <a:rPr lang="en-IN" sz="2000" b="0" dirty="0">
                <a:latin typeface="Arial" panose="020B0604020202020204" pitchFamily="34" charset="0"/>
                <a:cs typeface="Arial" panose="020B0604020202020204" pitchFamily="34" charset="0"/>
              </a:rPr>
              <a:t>If the condition is true, the body of the if statement is executed. If it is false, the body of the if statement is skipped.</a:t>
            </a:r>
          </a:p>
          <a:p>
            <a:pPr>
              <a:lnSpc>
                <a:spcPct val="150000"/>
              </a:lnSpc>
            </a:pPr>
            <a:endParaRPr lang="en-IN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0" dirty="0">
                <a:latin typeface="Arial" panose="020B0604020202020204" pitchFamily="34" charset="0"/>
                <a:cs typeface="Arial" panose="020B0604020202020204" pitchFamily="34" charset="0"/>
              </a:rPr>
              <a:t>Syntax       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000" b="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000" b="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000" b="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000" b="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000" b="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000" b="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0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simple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53A22-6CE2-C564-2011-A2D610862F3B}"/>
              </a:ext>
            </a:extLst>
          </p:cNvPr>
          <p:cNvGrpSpPr/>
          <p:nvPr/>
        </p:nvGrpSpPr>
        <p:grpSpPr>
          <a:xfrm>
            <a:off x="3264807" y="2655424"/>
            <a:ext cx="8295821" cy="3530062"/>
            <a:chOff x="3264807" y="2655424"/>
            <a:chExt cx="8295821" cy="35300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EB5054-EA4D-9C66-74A8-3A12B302F858}"/>
                </a:ext>
              </a:extLst>
            </p:cNvPr>
            <p:cNvSpPr/>
            <p:nvPr/>
          </p:nvSpPr>
          <p:spPr>
            <a:xfrm>
              <a:off x="3363684" y="2667441"/>
              <a:ext cx="1807029" cy="8720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is a Java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reserved word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B57F100A-3C0C-04D4-8E9D-9E05C09B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3085" y="2655424"/>
              <a:ext cx="5377543" cy="6463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anchor="ctr">
              <a:spAutoFit/>
            </a:bodyPr>
            <a:lstStyle/>
            <a:p>
              <a:pPr marL="274320" indent="-274320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must be a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expression.It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must evaluate to either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true or false.</a:t>
              </a:r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2810052B-BA9F-023E-D15D-556B5FAEF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565" y="3981344"/>
              <a:ext cx="2557110" cy="9233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if ( </a:t>
              </a:r>
              <a:r>
                <a:rPr lang="en-US" b="1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</a:t>
              </a:r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){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  	</a:t>
              </a:r>
              <a:r>
                <a:rPr lang="en-US" b="1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statement(s);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84E307AA-D6E9-DE8C-6870-9DE931A1B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807" y="5236508"/>
              <a:ext cx="6109365" cy="9489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marL="274320" indent="-274320">
                <a:lnSpc>
                  <a:spcPct val="150000"/>
                </a:lnSpc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If the </a:t>
              </a:r>
              <a:r>
                <a:rPr lang="en-US" b="1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is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the </a:t>
              </a:r>
              <a:r>
                <a:rPr lang="en-US" b="1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statement(s)</a:t>
              </a:r>
              <a:r>
                <a: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is/are executed.</a:t>
              </a:r>
            </a:p>
            <a:p>
              <a:pPr marL="274320" indent="-274320">
                <a:lnSpc>
                  <a:spcPct val="150000"/>
                </a:lnSpc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If it is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the </a:t>
              </a:r>
              <a:r>
                <a:rPr lang="en-US" b="1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statement(s)</a:t>
              </a:r>
              <a:r>
                <a: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is/are skipped</a:t>
              </a:r>
              <a:r>
                <a: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F65C135-7982-5999-C129-E98031895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724477"/>
              <a:ext cx="0" cy="7268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CAC2119-2007-2F71-9B84-D779C09338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4820" y="3283830"/>
              <a:ext cx="705127" cy="6692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4096C1F-0B88-C724-681D-3C589AF5A92E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557989"/>
              <a:ext cx="455222" cy="7087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498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D1BB9B-F6F6-69B0-6C32-08FE37CD76BB}"/>
              </a:ext>
            </a:extLst>
          </p:cNvPr>
          <p:cNvGraphicFramePr>
            <a:graphicFrameLocks noGrp="1"/>
          </p:cNvGraphicFramePr>
          <p:nvPr/>
        </p:nvGraphicFramePr>
        <p:xfrm>
          <a:off x="998515" y="1409315"/>
          <a:ext cx="10634685" cy="37553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3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5352">
                <a:tc>
                  <a:txBody>
                    <a:bodyPr/>
                    <a:lstStyle/>
                    <a:p>
                      <a:pPr marL="274320" indent="-27432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break Start;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}      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else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5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5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("Seats No Booked : "+(seatCount+1));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}         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5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5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("All Seats Filled in Screen "+(screenCount+1));        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6838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138E1-27B9-FC15-AB07-2211D8AFFDF8}"/>
              </a:ext>
            </a:extLst>
          </p:cNvPr>
          <p:cNvSpPr txBox="1"/>
          <p:nvPr/>
        </p:nvSpPr>
        <p:spPr>
          <a:xfrm>
            <a:off x="989012" y="1444039"/>
            <a:ext cx="10711317" cy="4755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Screen 1 Seat Booked detail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Seats No Booked : 1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Seats No Booked : 2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Seats No Booked : 3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Seats No Booked : 4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Seats No Booked : 5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Seats Filled in Screen 1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Screen 2 Seat Booked detail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Seats No Booked : 1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Seats No Booked : 2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Seats No Booked : 3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Seat No 4 &amp; 5 are Reserved</a:t>
            </a:r>
          </a:p>
        </p:txBody>
      </p:sp>
    </p:spTree>
    <p:extLst>
      <p:ext uri="{BB962C8B-B14F-4D97-AF65-F5344CB8AC3E}">
        <p14:creationId xmlns:p14="http://schemas.microsoft.com/office/powerpoint/2010/main" val="14144477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57E770-2FEB-D1CC-5543-F1DE5FB61C2C}"/>
              </a:ext>
            </a:extLst>
          </p:cNvPr>
          <p:cNvGraphicFramePr>
            <a:graphicFrameLocks noGrp="1"/>
          </p:cNvGraphicFramePr>
          <p:nvPr/>
        </p:nvGraphicFramePr>
        <p:xfrm>
          <a:off x="936173" y="1366045"/>
          <a:ext cx="8717114" cy="49711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1132">
                <a:tc>
                  <a:txBody>
                    <a:bodyPr/>
                    <a:lstStyle/>
                    <a:p>
                      <a:pPr marL="274320" indent="-27432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/*** The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LabeledContinueApp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 illustrate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LabeledContinue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loop */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LabeledContinueApp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public static void main(String 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first:  // First label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for (int i = 0 ; i &lt; 3; i++) {</a:t>
                      </a:r>
                    </a:p>
                    <a:p>
                      <a:pPr marL="274320" marR="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             second:  // Second label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for (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 = 0; j &lt; 3; j++) {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	if (1 == i &amp;&amp; 1 == j) {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		// Using continue statement with label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		continue second;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	}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		</a:t>
                      </a:r>
                      <a:r>
                        <a:rPr lang="en-IN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(i + " " + j);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}</a:t>
                      </a:r>
                      <a:endParaRPr lang="en-IN" sz="1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	}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}</a:t>
                      </a:r>
                    </a:p>
                    <a:p>
                      <a:pPr marL="274320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IN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007BBEC-4E61-E433-F6CD-70269BCA215B}"/>
              </a:ext>
            </a:extLst>
          </p:cNvPr>
          <p:cNvSpPr txBox="1"/>
          <p:nvPr/>
        </p:nvSpPr>
        <p:spPr>
          <a:xfrm>
            <a:off x="9761484" y="1391446"/>
            <a:ext cx="2149929" cy="235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0 1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0 2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1 0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2 0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2 1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87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A8C55B-56C5-A5E8-D041-C6E7CA386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94492"/>
              </p:ext>
            </p:extLst>
          </p:nvPr>
        </p:nvGraphicFramePr>
        <p:xfrm>
          <a:off x="936172" y="1366045"/>
          <a:ext cx="10483667" cy="49711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8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1132">
                <a:tc>
                  <a:txBody>
                    <a:bodyPr/>
                    <a:lstStyle/>
                    <a:p>
                      <a:pPr marL="274320" indent="-27432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IN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/*** The </a:t>
                      </a:r>
                      <a:r>
                        <a:rPr lang="en-IN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LabeledContinueApp</a:t>
                      </a:r>
                      <a:r>
                        <a:rPr lang="en-IN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 implements an application that illustrate </a:t>
                      </a:r>
                      <a:r>
                        <a:rPr lang="en-IN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LabelledContinue</a:t>
                      </a:r>
                      <a:r>
                        <a:rPr lang="en-IN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loop */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LabelledContinue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static void main (String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[]){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int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5,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TotalScreenCount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2,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0,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SkipScreen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//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while(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TotalScreenCount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500" b="0" i="1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500" b="0" i="1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("Screen "+(</a:t>
                      </a:r>
                      <a:r>
                        <a:rPr lang="en-US" sz="1500" b="0" i="1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500" b="0" i="1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)+" Ticket Booking detail");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=0;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SkipSeat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while(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MaxSeatCount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             </a:t>
                      </a:r>
                      <a:endParaRPr lang="en-IN" sz="1500" b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2955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F1393C-7E0C-7E38-3DAE-D81F866C4979}"/>
              </a:ext>
            </a:extLst>
          </p:cNvPr>
          <p:cNvGraphicFramePr>
            <a:graphicFrameLocks noGrp="1"/>
          </p:cNvGraphicFramePr>
          <p:nvPr/>
        </p:nvGraphicFramePr>
        <p:xfrm>
          <a:off x="936172" y="1366045"/>
          <a:ext cx="10656387" cy="49711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1132">
                <a:tc>
                  <a:txBody>
                    <a:bodyPr/>
                    <a:lstStyle/>
                    <a:p>
                      <a:pPr marL="274320" indent="-27432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if((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== 2 ||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== 3)  &amp;&amp;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== 1)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500" b="0" i="1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500" b="0" i="1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("Seat No "+</a:t>
                      </a:r>
                      <a:r>
                        <a:rPr lang="en-US" sz="1500" b="0" i="1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i="1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+" is Reserved");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continue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SkipSeat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}      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else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500" b="0" i="1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500" b="0" i="1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("Seats No Booked : "+(</a:t>
                      </a:r>
                      <a:r>
                        <a:rPr lang="en-US" sz="1500" b="0" i="1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seatCount</a:t>
                      </a:r>
                      <a:r>
                        <a:rPr lang="en-US" sz="1500" b="0" i="1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}         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500" b="0" i="1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500" b="0" i="1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("All Seats Filled in Screen "+(screenCount+1));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en-US" sz="1500" b="0" u="none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screenCount</a:t>
                      </a: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500" b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3260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Unconditional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91DEF-E920-67CC-DEC7-97CF56BF8715}"/>
              </a:ext>
            </a:extLst>
          </p:cNvPr>
          <p:cNvSpPr txBox="1"/>
          <p:nvPr/>
        </p:nvSpPr>
        <p:spPr>
          <a:xfrm>
            <a:off x="982662" y="1376731"/>
            <a:ext cx="10701338" cy="480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Screen 1 Ticket Booking detail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Seats No Booked : 1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Seats No Booked : 2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Seats No Booked : 3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Seats No Booked : 4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Seats No Booked : 5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Seats Filled in Screen 1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Screen 2 Ticket Booking detail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Seats No Booked : 1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Seat No 2 is Reserved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Seat No 3 is Reserved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Seats No Booked : 4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Seats No Booked : 5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Seats Filled in Screen 2</a:t>
            </a:r>
          </a:p>
        </p:txBody>
      </p:sp>
    </p:spTree>
    <p:extLst>
      <p:ext uri="{BB962C8B-B14F-4D97-AF65-F5344CB8AC3E}">
        <p14:creationId xmlns:p14="http://schemas.microsoft.com/office/powerpoint/2010/main" val="30934573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F8712D-BD74-A187-DBA7-54BF28B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10" name="Picture 2" descr="C:\Users\MY PC\Downloads\quiz.jpg">
            <a:extLst>
              <a:ext uri="{FF2B5EF4-FFF2-40B4-BE49-F238E27FC236}">
                <a16:creationId xmlns:a16="http://schemas.microsoft.com/office/drawing/2014/main" id="{7DB91C3F-7927-058C-0A69-CEDA60386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7CBA8F1-11D7-FCD4-ACD7-3F82C48DAC5E}"/>
              </a:ext>
            </a:extLst>
          </p:cNvPr>
          <p:cNvSpPr txBox="1">
            <a:spLocks/>
          </p:cNvSpPr>
          <p:nvPr/>
        </p:nvSpPr>
        <p:spPr>
          <a:xfrm>
            <a:off x="5461276" y="2922265"/>
            <a:ext cx="3069341" cy="727333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a) if statement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CD6D8BB7-87A6-2B03-67A9-0523147E9DBC}"/>
              </a:ext>
            </a:extLst>
          </p:cNvPr>
          <p:cNvSpPr txBox="1">
            <a:spLocks/>
          </p:cNvSpPr>
          <p:nvPr/>
        </p:nvSpPr>
        <p:spPr>
          <a:xfrm>
            <a:off x="8791983" y="2922267"/>
            <a:ext cx="3225176" cy="727332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b) if else statement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8DC41E2D-2D2C-6D40-41BA-04B699C5E59F}"/>
              </a:ext>
            </a:extLst>
          </p:cNvPr>
          <p:cNvSpPr txBox="1">
            <a:spLocks/>
          </p:cNvSpPr>
          <p:nvPr/>
        </p:nvSpPr>
        <p:spPr>
          <a:xfrm>
            <a:off x="5473787" y="3885586"/>
            <a:ext cx="3044319" cy="676319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c) if  else if statement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2DA3BDC1-8C4D-49C6-209A-B6814B694C88}"/>
              </a:ext>
            </a:extLst>
          </p:cNvPr>
          <p:cNvSpPr txBox="1">
            <a:spLocks/>
          </p:cNvSpPr>
          <p:nvPr/>
        </p:nvSpPr>
        <p:spPr>
          <a:xfrm>
            <a:off x="8793804" y="3874012"/>
            <a:ext cx="3223355" cy="687893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d) None of the Above</a:t>
            </a:r>
          </a:p>
        </p:txBody>
      </p:sp>
      <p:sp>
        <p:nvSpPr>
          <p:cNvPr id="15" name="Titel 5">
            <a:extLst>
              <a:ext uri="{FF2B5EF4-FFF2-40B4-BE49-F238E27FC236}">
                <a16:creationId xmlns:a16="http://schemas.microsoft.com/office/drawing/2014/main" id="{9E6B5840-FC16-635C-91FB-74E0B2BA2D0C}"/>
              </a:ext>
            </a:extLst>
          </p:cNvPr>
          <p:cNvSpPr txBox="1">
            <a:spLocks/>
          </p:cNvSpPr>
          <p:nvPr/>
        </p:nvSpPr>
        <p:spPr>
          <a:xfrm>
            <a:off x="5081286" y="1290408"/>
            <a:ext cx="6863786" cy="12820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274320" lvl="0" indent="-27432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What do you call a statement that executes a certain statement(s) ,if the condition is true, and executes a different statement(s) if the condition is false?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8F9EB6FD-03FD-ABAF-9F4C-FB70BFC7D9EE}"/>
              </a:ext>
            </a:extLst>
          </p:cNvPr>
          <p:cNvSpPr txBox="1">
            <a:spLocks/>
          </p:cNvSpPr>
          <p:nvPr/>
        </p:nvSpPr>
        <p:spPr>
          <a:xfrm>
            <a:off x="6677973" y="5089898"/>
            <a:ext cx="3726000" cy="676321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 if else statement</a:t>
            </a:r>
          </a:p>
        </p:txBody>
      </p:sp>
    </p:spTree>
    <p:extLst>
      <p:ext uri="{BB962C8B-B14F-4D97-AF65-F5344CB8AC3E}">
        <p14:creationId xmlns:p14="http://schemas.microsoft.com/office/powerpoint/2010/main" val="48162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F8712D-BD74-A187-DBA7-54BF28B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2" name="Picture 2" descr="C:\Users\MY PC\Downloads\quiz.jpg">
            <a:extLst>
              <a:ext uri="{FF2B5EF4-FFF2-40B4-BE49-F238E27FC236}">
                <a16:creationId xmlns:a16="http://schemas.microsoft.com/office/drawing/2014/main" id="{4C5313AC-B23C-A157-3AF4-5615DE263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4" name="Titel 5">
            <a:extLst>
              <a:ext uri="{FF2B5EF4-FFF2-40B4-BE49-F238E27FC236}">
                <a16:creationId xmlns:a16="http://schemas.microsoft.com/office/drawing/2014/main" id="{ACC8789C-F05F-6A28-3E6A-EFCC03602981}"/>
              </a:ext>
            </a:extLst>
          </p:cNvPr>
          <p:cNvSpPr txBox="1">
            <a:spLocks/>
          </p:cNvSpPr>
          <p:nvPr/>
        </p:nvSpPr>
        <p:spPr>
          <a:xfrm>
            <a:off x="5081286" y="1290408"/>
            <a:ext cx="7072336" cy="885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274320" lvl="0" indent="-274320">
              <a:lnSpc>
                <a:spcPct val="150000"/>
              </a:lnSpc>
              <a:spcBef>
                <a:spcPts val="600"/>
              </a:spcBef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2. From the given if-else statement, what will be displayed if the value of 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 is 6?</a:t>
            </a:r>
          </a:p>
          <a:p>
            <a:pPr marL="457200" lvl="0" indent="-457200">
              <a:spcBef>
                <a:spcPct val="0"/>
              </a:spcBef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spcBef>
                <a:spcPct val="0"/>
              </a:spcBef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if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&gt;0)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	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(“Positive Number\n”);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	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(“Negative Number\n”);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(“The number is %d”,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6136452A-6D43-9F54-3947-A5AD235B90D7}"/>
              </a:ext>
            </a:extLst>
          </p:cNvPr>
          <p:cNvSpPr txBox="1">
            <a:spLocks/>
          </p:cNvSpPr>
          <p:nvPr/>
        </p:nvSpPr>
        <p:spPr>
          <a:xfrm>
            <a:off x="5229783" y="4014166"/>
            <a:ext cx="3069341" cy="42161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a) Positive Number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9514C57-E4B3-E3D1-14B4-5CFA3580E0C1}"/>
              </a:ext>
            </a:extLst>
          </p:cNvPr>
          <p:cNvSpPr txBox="1">
            <a:spLocks/>
          </p:cNvSpPr>
          <p:nvPr/>
        </p:nvSpPr>
        <p:spPr>
          <a:xfrm>
            <a:off x="8677226" y="4014166"/>
            <a:ext cx="3225176" cy="44890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b) Negative Number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918B5E4A-01C8-E2E5-D684-E2B61C1B9201}"/>
              </a:ext>
            </a:extLst>
          </p:cNvPr>
          <p:cNvSpPr txBox="1">
            <a:spLocks/>
          </p:cNvSpPr>
          <p:nvPr/>
        </p:nvSpPr>
        <p:spPr>
          <a:xfrm>
            <a:off x="5242294" y="4780716"/>
            <a:ext cx="3044319" cy="525001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c) Positive Number</a:t>
            </a:r>
          </a:p>
          <a:p>
            <a:pPr marR="0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The number is 6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B0EA7330-829C-B16F-636B-4E10F3FBF271}"/>
              </a:ext>
            </a:extLst>
          </p:cNvPr>
          <p:cNvSpPr txBox="1">
            <a:spLocks/>
          </p:cNvSpPr>
          <p:nvPr/>
        </p:nvSpPr>
        <p:spPr>
          <a:xfrm>
            <a:off x="8658623" y="4780716"/>
            <a:ext cx="3271075" cy="43298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d) The number is 6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D0952719-348F-A34B-FD98-F40671E59F8E}"/>
              </a:ext>
            </a:extLst>
          </p:cNvPr>
          <p:cNvSpPr txBox="1">
            <a:spLocks/>
          </p:cNvSpPr>
          <p:nvPr/>
        </p:nvSpPr>
        <p:spPr>
          <a:xfrm>
            <a:off x="6539078" y="5654460"/>
            <a:ext cx="3726000" cy="560564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L="342900" marR="0" indent="-342900" algn="ctr" fontAlgn="auto">
              <a:spcBef>
                <a:spcPts val="600"/>
              </a:spcBef>
              <a:spcAft>
                <a:spcPts val="0"/>
              </a:spcAft>
              <a:buClrTx/>
              <a:buSzTx/>
              <a:buAutoNum type="alphaLcParenR" startAt="3"/>
              <a:tabLst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Positive Number</a:t>
            </a:r>
          </a:p>
          <a:p>
            <a:pPr marL="342900" marR="0" indent="-34290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 number is 6</a:t>
            </a:r>
          </a:p>
        </p:txBody>
      </p:sp>
    </p:spTree>
    <p:extLst>
      <p:ext uri="{BB962C8B-B14F-4D97-AF65-F5344CB8AC3E}">
        <p14:creationId xmlns:p14="http://schemas.microsoft.com/office/powerpoint/2010/main" val="15697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F8712D-BD74-A187-DBA7-54BF28B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10" name="Picture 2" descr="C:\Users\MY PC\Downloads\quiz.jpg">
            <a:extLst>
              <a:ext uri="{FF2B5EF4-FFF2-40B4-BE49-F238E27FC236}">
                <a16:creationId xmlns:a16="http://schemas.microsoft.com/office/drawing/2014/main" id="{019FDC78-694E-3F5E-4F1C-BB917400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1" name="Titel 5">
            <a:extLst>
              <a:ext uri="{FF2B5EF4-FFF2-40B4-BE49-F238E27FC236}">
                <a16:creationId xmlns:a16="http://schemas.microsoft.com/office/drawing/2014/main" id="{D5652F13-0B98-90CC-4975-8C36868D66F2}"/>
              </a:ext>
            </a:extLst>
          </p:cNvPr>
          <p:cNvSpPr txBox="1">
            <a:spLocks/>
          </p:cNvSpPr>
          <p:nvPr/>
        </p:nvSpPr>
        <p:spPr>
          <a:xfrm>
            <a:off x="5081285" y="1290408"/>
            <a:ext cx="7072337" cy="885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274320" lvl="0" indent="-274320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In  switch case statement, what will be executed if there is no case matched?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F6050528-D082-EC4D-E05E-D64763081745}"/>
              </a:ext>
            </a:extLst>
          </p:cNvPr>
          <p:cNvSpPr txBox="1">
            <a:spLocks/>
          </p:cNvSpPr>
          <p:nvPr/>
        </p:nvSpPr>
        <p:spPr>
          <a:xfrm>
            <a:off x="5241358" y="2389829"/>
            <a:ext cx="3069341" cy="42161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a) case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C3F013F5-5EF4-26FF-9D3F-B0124739DD05}"/>
              </a:ext>
            </a:extLst>
          </p:cNvPr>
          <p:cNvSpPr txBox="1">
            <a:spLocks/>
          </p:cNvSpPr>
          <p:nvPr/>
        </p:nvSpPr>
        <p:spPr>
          <a:xfrm>
            <a:off x="8688801" y="2389829"/>
            <a:ext cx="3225176" cy="44890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b) break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F8254DA6-B95D-3093-3C9F-CF069AD2F922}"/>
              </a:ext>
            </a:extLst>
          </p:cNvPr>
          <p:cNvSpPr txBox="1">
            <a:spLocks/>
          </p:cNvSpPr>
          <p:nvPr/>
        </p:nvSpPr>
        <p:spPr>
          <a:xfrm>
            <a:off x="5253869" y="3156379"/>
            <a:ext cx="3044319" cy="392039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c) default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CBDB1C2D-CD81-7BE2-E6A6-3FBD60637020}"/>
              </a:ext>
            </a:extLst>
          </p:cNvPr>
          <p:cNvSpPr txBox="1">
            <a:spLocks/>
          </p:cNvSpPr>
          <p:nvPr/>
        </p:nvSpPr>
        <p:spPr>
          <a:xfrm>
            <a:off x="8670198" y="3156379"/>
            <a:ext cx="3271075" cy="43298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d) All the above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E21287DA-717C-934A-929A-679273FFE7D7}"/>
              </a:ext>
            </a:extLst>
          </p:cNvPr>
          <p:cNvSpPr txBox="1">
            <a:spLocks/>
          </p:cNvSpPr>
          <p:nvPr/>
        </p:nvSpPr>
        <p:spPr>
          <a:xfrm>
            <a:off x="6550653" y="4823680"/>
            <a:ext cx="3726000" cy="39204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default</a:t>
            </a:r>
          </a:p>
        </p:txBody>
      </p:sp>
    </p:spTree>
    <p:extLst>
      <p:ext uri="{BB962C8B-B14F-4D97-AF65-F5344CB8AC3E}">
        <p14:creationId xmlns:p14="http://schemas.microsoft.com/office/powerpoint/2010/main" val="37515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F8712D-BD74-A187-DBA7-54BF28B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10" name="Picture 2" descr="C:\Users\MY PC\Downloads\quiz.jpg">
            <a:extLst>
              <a:ext uri="{FF2B5EF4-FFF2-40B4-BE49-F238E27FC236}">
                <a16:creationId xmlns:a16="http://schemas.microsoft.com/office/drawing/2014/main" id="{019FDC78-694E-3F5E-4F1C-BB917400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2" name="Titel 5">
            <a:extLst>
              <a:ext uri="{FF2B5EF4-FFF2-40B4-BE49-F238E27FC236}">
                <a16:creationId xmlns:a16="http://schemas.microsoft.com/office/drawing/2014/main" id="{E288D415-B48D-C689-031B-1CB0C90667AB}"/>
              </a:ext>
            </a:extLst>
          </p:cNvPr>
          <p:cNvSpPr txBox="1">
            <a:spLocks/>
          </p:cNvSpPr>
          <p:nvPr/>
        </p:nvSpPr>
        <p:spPr>
          <a:xfrm>
            <a:off x="5081285" y="1290408"/>
            <a:ext cx="7072337" cy="885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274320" lvl="0" indent="-274320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What is a java keyword used in switch statements that causes immediate exit or that terminates the switch statement?</a:t>
            </a:r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25D85A65-5899-B1B5-7F56-ADDAD6AE235D}"/>
              </a:ext>
            </a:extLst>
          </p:cNvPr>
          <p:cNvSpPr txBox="1">
            <a:spLocks/>
          </p:cNvSpPr>
          <p:nvPr/>
        </p:nvSpPr>
        <p:spPr>
          <a:xfrm>
            <a:off x="5264508" y="2482427"/>
            <a:ext cx="3069341" cy="42161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a) The case  keyword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B327E0F6-C0B7-E3E6-E8E0-A5748FC75B3C}"/>
              </a:ext>
            </a:extLst>
          </p:cNvPr>
          <p:cNvSpPr txBox="1">
            <a:spLocks/>
          </p:cNvSpPr>
          <p:nvPr/>
        </p:nvSpPr>
        <p:spPr>
          <a:xfrm>
            <a:off x="8711951" y="2482427"/>
            <a:ext cx="3225176" cy="44890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b) The switch keyword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8CF32FF8-3FEF-1520-6B04-907D6F2C728E}"/>
              </a:ext>
            </a:extLst>
          </p:cNvPr>
          <p:cNvSpPr txBox="1">
            <a:spLocks/>
          </p:cNvSpPr>
          <p:nvPr/>
        </p:nvSpPr>
        <p:spPr>
          <a:xfrm>
            <a:off x="5277019" y="3248977"/>
            <a:ext cx="3044319" cy="392039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c) The default keyword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5552750B-ADA6-B432-A155-F88BDD9FA754}"/>
              </a:ext>
            </a:extLst>
          </p:cNvPr>
          <p:cNvSpPr txBox="1">
            <a:spLocks/>
          </p:cNvSpPr>
          <p:nvPr/>
        </p:nvSpPr>
        <p:spPr>
          <a:xfrm>
            <a:off x="8693348" y="3248977"/>
            <a:ext cx="3271075" cy="43298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d) The break keyword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416C5F0F-97C2-09DB-4752-38D27372FE85}"/>
              </a:ext>
            </a:extLst>
          </p:cNvPr>
          <p:cNvSpPr txBox="1">
            <a:spLocks/>
          </p:cNvSpPr>
          <p:nvPr/>
        </p:nvSpPr>
        <p:spPr>
          <a:xfrm>
            <a:off x="6573803" y="4916278"/>
            <a:ext cx="3726000" cy="39204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d) The break keyword</a:t>
            </a:r>
          </a:p>
        </p:txBody>
      </p:sp>
    </p:spTree>
    <p:extLst>
      <p:ext uri="{BB962C8B-B14F-4D97-AF65-F5344CB8AC3E}">
        <p14:creationId xmlns:p14="http://schemas.microsoft.com/office/powerpoint/2010/main" val="30020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: simple if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1787967-5021-28E0-C7BF-B12F1C4D07F6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47800"/>
          <a:ext cx="7935069" cy="471714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935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7142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IfControlStructure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Illustrate the if decision Making</a:t>
                      </a:r>
                      <a:r>
                        <a:rPr lang="en-IN" sz="18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statement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IfControlStructure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  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        public static void main(String[] 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){         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		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isMoving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=true;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int 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currentSpeed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=10;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if(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isMoving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</a:t>
                      </a:r>
                      <a:r>
                        <a:rPr lang="en-IN" sz="18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8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18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currentSpeed</a:t>
                      </a:r>
                      <a:r>
                        <a:rPr lang="en-IN" sz="18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marL="274320" lvl="5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}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        }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552BC46-3722-DEB9-8031-097A41804E15}"/>
              </a:ext>
            </a:extLst>
          </p:cNvPr>
          <p:cNvSpPr txBox="1"/>
          <p:nvPr/>
        </p:nvSpPr>
        <p:spPr>
          <a:xfrm>
            <a:off x="9155575" y="1474983"/>
            <a:ext cx="2755838" cy="7797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705024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F8712D-BD74-A187-DBA7-54BF28B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20" name="Picture 2" descr="C:\Users\MY PC\Downloads\quiz.jpg">
            <a:extLst>
              <a:ext uri="{FF2B5EF4-FFF2-40B4-BE49-F238E27FC236}">
                <a16:creationId xmlns:a16="http://schemas.microsoft.com/office/drawing/2014/main" id="{57DA8E85-B753-4296-B9AC-E2B84232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21" name="Titel 5">
            <a:extLst>
              <a:ext uri="{FF2B5EF4-FFF2-40B4-BE49-F238E27FC236}">
                <a16:creationId xmlns:a16="http://schemas.microsoft.com/office/drawing/2014/main" id="{18D7CF6D-1F87-2867-2DA6-2241E20630A6}"/>
              </a:ext>
            </a:extLst>
          </p:cNvPr>
          <p:cNvSpPr txBox="1">
            <a:spLocks/>
          </p:cNvSpPr>
          <p:nvPr/>
        </p:nvSpPr>
        <p:spPr>
          <a:xfrm>
            <a:off x="5081285" y="1290408"/>
            <a:ext cx="7072337" cy="885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274320" lvl="0" indent="-274320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Which of the following loops will execute the statements at least once, even though the condition is false initially?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306D19CC-5BFF-26D7-F86B-BE68D5563351}"/>
              </a:ext>
            </a:extLst>
          </p:cNvPr>
          <p:cNvSpPr txBox="1">
            <a:spLocks/>
          </p:cNvSpPr>
          <p:nvPr/>
        </p:nvSpPr>
        <p:spPr>
          <a:xfrm>
            <a:off x="5322381" y="2459278"/>
            <a:ext cx="3069341" cy="42161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a) while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21F98BB9-2D81-C490-813D-191D5AC36D7E}"/>
              </a:ext>
            </a:extLst>
          </p:cNvPr>
          <p:cNvSpPr txBox="1">
            <a:spLocks/>
          </p:cNvSpPr>
          <p:nvPr/>
        </p:nvSpPr>
        <p:spPr>
          <a:xfrm>
            <a:off x="8769824" y="2459278"/>
            <a:ext cx="3225176" cy="44890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b) do…while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8BC8F169-FA66-1C06-7C3B-FDBAA4E1E36D}"/>
              </a:ext>
            </a:extLst>
          </p:cNvPr>
          <p:cNvSpPr txBox="1">
            <a:spLocks/>
          </p:cNvSpPr>
          <p:nvPr/>
        </p:nvSpPr>
        <p:spPr>
          <a:xfrm>
            <a:off x="5334892" y="3225828"/>
            <a:ext cx="3044319" cy="392039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c) for</a:t>
            </a:r>
          </a:p>
        </p:txBody>
      </p:sp>
      <p:sp>
        <p:nvSpPr>
          <p:cNvPr id="25" name="Textplatzhalter 8">
            <a:extLst>
              <a:ext uri="{FF2B5EF4-FFF2-40B4-BE49-F238E27FC236}">
                <a16:creationId xmlns:a16="http://schemas.microsoft.com/office/drawing/2014/main" id="{75F663B9-5191-DABE-3A68-4FA241B94E54}"/>
              </a:ext>
            </a:extLst>
          </p:cNvPr>
          <p:cNvSpPr txBox="1">
            <a:spLocks/>
          </p:cNvSpPr>
          <p:nvPr/>
        </p:nvSpPr>
        <p:spPr>
          <a:xfrm>
            <a:off x="8751221" y="3225828"/>
            <a:ext cx="3271075" cy="43298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d) All the options</a:t>
            </a:r>
          </a:p>
        </p:txBody>
      </p:sp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62996255-B814-114F-6C26-9162E6E5CCCF}"/>
              </a:ext>
            </a:extLst>
          </p:cNvPr>
          <p:cNvSpPr txBox="1">
            <a:spLocks/>
          </p:cNvSpPr>
          <p:nvPr/>
        </p:nvSpPr>
        <p:spPr>
          <a:xfrm>
            <a:off x="6631676" y="4893129"/>
            <a:ext cx="3726000" cy="39204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b) do…while</a:t>
            </a:r>
          </a:p>
        </p:txBody>
      </p:sp>
    </p:spTree>
    <p:extLst>
      <p:ext uri="{BB962C8B-B14F-4D97-AF65-F5344CB8AC3E}">
        <p14:creationId xmlns:p14="http://schemas.microsoft.com/office/powerpoint/2010/main" val="361059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F8712D-BD74-A187-DBA7-54BF28B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2" name="Picture 2" descr="C:\Users\MY PC\Downloads\quiz.jpg">
            <a:extLst>
              <a:ext uri="{FF2B5EF4-FFF2-40B4-BE49-F238E27FC236}">
                <a16:creationId xmlns:a16="http://schemas.microsoft.com/office/drawing/2014/main" id="{3E97D230-33BD-54E9-ECBB-D321D1BB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4" name="Titel 5">
            <a:extLst>
              <a:ext uri="{FF2B5EF4-FFF2-40B4-BE49-F238E27FC236}">
                <a16:creationId xmlns:a16="http://schemas.microsoft.com/office/drawing/2014/main" id="{EF64D154-3891-6B56-E041-EDD114D7B9F0}"/>
              </a:ext>
            </a:extLst>
          </p:cNvPr>
          <p:cNvSpPr txBox="1">
            <a:spLocks/>
          </p:cNvSpPr>
          <p:nvPr/>
        </p:nvSpPr>
        <p:spPr>
          <a:xfrm>
            <a:off x="5081285" y="1290408"/>
            <a:ext cx="7072337" cy="885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274320" lvl="0" indent="-274320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 What value is stored in index at the end of this loop? </a:t>
            </a: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for(int index =1;index&lt;=10;index++)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9F1C8DE1-D396-28EF-254F-5BF68D802C8D}"/>
              </a:ext>
            </a:extLst>
          </p:cNvPr>
          <p:cNvSpPr txBox="1">
            <a:spLocks/>
          </p:cNvSpPr>
          <p:nvPr/>
        </p:nvSpPr>
        <p:spPr>
          <a:xfrm>
            <a:off x="5403403" y="2401404"/>
            <a:ext cx="3069341" cy="42161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a) 1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DCF1448-0AA8-39FE-5499-2FF932996D21}"/>
              </a:ext>
            </a:extLst>
          </p:cNvPr>
          <p:cNvSpPr txBox="1">
            <a:spLocks/>
          </p:cNvSpPr>
          <p:nvPr/>
        </p:nvSpPr>
        <p:spPr>
          <a:xfrm>
            <a:off x="8850846" y="2401404"/>
            <a:ext cx="3225176" cy="44890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b) 9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507AC14E-47D3-6975-44E3-A653607A9AD6}"/>
              </a:ext>
            </a:extLst>
          </p:cNvPr>
          <p:cNvSpPr txBox="1">
            <a:spLocks/>
          </p:cNvSpPr>
          <p:nvPr/>
        </p:nvSpPr>
        <p:spPr>
          <a:xfrm>
            <a:off x="5415914" y="3167954"/>
            <a:ext cx="3044319" cy="392039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c) 10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D1CF88EE-0FF0-95CF-65A1-A3FF3E918F37}"/>
              </a:ext>
            </a:extLst>
          </p:cNvPr>
          <p:cNvSpPr txBox="1">
            <a:spLocks/>
          </p:cNvSpPr>
          <p:nvPr/>
        </p:nvSpPr>
        <p:spPr>
          <a:xfrm>
            <a:off x="8832243" y="3167954"/>
            <a:ext cx="3271075" cy="43298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d) 11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150E384E-A6BE-A517-1C3A-1AA959D3E320}"/>
              </a:ext>
            </a:extLst>
          </p:cNvPr>
          <p:cNvSpPr txBox="1">
            <a:spLocks/>
          </p:cNvSpPr>
          <p:nvPr/>
        </p:nvSpPr>
        <p:spPr>
          <a:xfrm>
            <a:off x="6712698" y="4835255"/>
            <a:ext cx="3726000" cy="39204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b) 11</a:t>
            </a:r>
          </a:p>
        </p:txBody>
      </p:sp>
    </p:spTree>
    <p:extLst>
      <p:ext uri="{BB962C8B-B14F-4D97-AF65-F5344CB8AC3E}">
        <p14:creationId xmlns:p14="http://schemas.microsoft.com/office/powerpoint/2010/main" val="87859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F8712D-BD74-A187-DBA7-54BF28B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2" name="Picture 2" descr="C:\Users\MY PC\Downloads\quiz.jpg">
            <a:extLst>
              <a:ext uri="{FF2B5EF4-FFF2-40B4-BE49-F238E27FC236}">
                <a16:creationId xmlns:a16="http://schemas.microsoft.com/office/drawing/2014/main" id="{3E97D230-33BD-54E9-ECBB-D321D1BB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3" name="Titel 5">
            <a:extLst>
              <a:ext uri="{FF2B5EF4-FFF2-40B4-BE49-F238E27FC236}">
                <a16:creationId xmlns:a16="http://schemas.microsoft.com/office/drawing/2014/main" id="{1F0DB69B-33E9-7D45-8DD7-713FBC83F106}"/>
              </a:ext>
            </a:extLst>
          </p:cNvPr>
          <p:cNvSpPr txBox="1">
            <a:spLocks/>
          </p:cNvSpPr>
          <p:nvPr/>
        </p:nvSpPr>
        <p:spPr>
          <a:xfrm>
            <a:off x="5081285" y="1290408"/>
            <a:ext cx="7072337" cy="885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274320" lvl="0" indent="-27432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7. Which of the following are true about the enhanced for loop?</a:t>
            </a:r>
          </a:p>
          <a:p>
            <a:pPr marL="342900" lvl="0" indent="-342900">
              <a:spcBef>
                <a:spcPts val="600"/>
              </a:spcBef>
              <a:buAutoNum type="alphaU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can iterate over an array or a Collection but not a Map.</a:t>
            </a:r>
          </a:p>
          <a:p>
            <a:pPr lvl="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Using an enhanced for loop prevents the code from going into an infinite loop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C. Using an enhanced for loop on an array may cause infinite loop.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D. An enhanced for loop can iterate over a Map.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E. You cannot find out the number of the current iteration while iterating.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D5151348-AA5B-7D2B-D681-73DDBABD3AC4}"/>
              </a:ext>
            </a:extLst>
          </p:cNvPr>
          <p:cNvSpPr txBox="1">
            <a:spLocks/>
          </p:cNvSpPr>
          <p:nvPr/>
        </p:nvSpPr>
        <p:spPr>
          <a:xfrm>
            <a:off x="5010525" y="4034760"/>
            <a:ext cx="3069341" cy="42161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a) A,B,E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4DBB5D3D-195A-B1F5-FDB6-18E734B72563}"/>
              </a:ext>
            </a:extLst>
          </p:cNvPr>
          <p:cNvSpPr txBox="1">
            <a:spLocks/>
          </p:cNvSpPr>
          <p:nvPr/>
        </p:nvSpPr>
        <p:spPr>
          <a:xfrm>
            <a:off x="8457968" y="4034760"/>
            <a:ext cx="3225176" cy="44890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b) A,B,C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0A04EC7F-5849-D0F2-1C63-B4BC43E75D49}"/>
              </a:ext>
            </a:extLst>
          </p:cNvPr>
          <p:cNvSpPr txBox="1">
            <a:spLocks/>
          </p:cNvSpPr>
          <p:nvPr/>
        </p:nvSpPr>
        <p:spPr>
          <a:xfrm>
            <a:off x="5023036" y="4801310"/>
            <a:ext cx="3044319" cy="392039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c) B,C,E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07BD81BA-BB21-28BF-3A5D-942AD2C001B5}"/>
              </a:ext>
            </a:extLst>
          </p:cNvPr>
          <p:cNvSpPr txBox="1">
            <a:spLocks/>
          </p:cNvSpPr>
          <p:nvPr/>
        </p:nvSpPr>
        <p:spPr>
          <a:xfrm>
            <a:off x="8439365" y="4801310"/>
            <a:ext cx="3271075" cy="43298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d) A,D,E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69DCD69-9909-370C-2E04-04F90435352A}"/>
              </a:ext>
            </a:extLst>
          </p:cNvPr>
          <p:cNvSpPr txBox="1">
            <a:spLocks/>
          </p:cNvSpPr>
          <p:nvPr/>
        </p:nvSpPr>
        <p:spPr>
          <a:xfrm>
            <a:off x="6319820" y="5565786"/>
            <a:ext cx="3726000" cy="39204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a) A,B,E</a:t>
            </a:r>
          </a:p>
        </p:txBody>
      </p:sp>
    </p:spTree>
    <p:extLst>
      <p:ext uri="{BB962C8B-B14F-4D97-AF65-F5344CB8AC3E}">
        <p14:creationId xmlns:p14="http://schemas.microsoft.com/office/powerpoint/2010/main" val="321065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F8712D-BD74-A187-DBA7-54BF28B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2" name="Picture 2" descr="C:\Users\MY PC\Downloads\quiz.jpg">
            <a:extLst>
              <a:ext uri="{FF2B5EF4-FFF2-40B4-BE49-F238E27FC236}">
                <a16:creationId xmlns:a16="http://schemas.microsoft.com/office/drawing/2014/main" id="{3E97D230-33BD-54E9-ECBB-D321D1BB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4" name="Titel 5">
            <a:extLst>
              <a:ext uri="{FF2B5EF4-FFF2-40B4-BE49-F238E27FC236}">
                <a16:creationId xmlns:a16="http://schemas.microsoft.com/office/drawing/2014/main" id="{D44EFBD1-8B2D-2326-1EF5-D9F6B28415B6}"/>
              </a:ext>
            </a:extLst>
          </p:cNvPr>
          <p:cNvSpPr txBox="1">
            <a:spLocks/>
          </p:cNvSpPr>
          <p:nvPr/>
        </p:nvSpPr>
        <p:spPr>
          <a:xfrm>
            <a:off x="5081285" y="1290408"/>
            <a:ext cx="7072337" cy="885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274320" lvl="0" indent="-27432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8. What is printed as a result of the following code segment?</a:t>
            </a:r>
          </a:p>
          <a:p>
            <a:pPr marL="274320" lvl="0" indent="-27432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for (int k = 0; k &lt; 20; k+=2)</a:t>
            </a:r>
          </a:p>
          <a:p>
            <a:pPr marL="274320" lvl="0" indent="-27432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 { </a:t>
            </a:r>
          </a:p>
          <a:p>
            <a:pPr marL="274320" lvl="0" indent="-27432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	if (k % 3 == 1) </a:t>
            </a:r>
          </a:p>
          <a:p>
            <a:pPr marL="274320" lvl="0" indent="-27432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(k + " ");</a:t>
            </a:r>
          </a:p>
          <a:p>
            <a:pPr marL="274320" lvl="0" indent="-27432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 }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F8A1190F-E812-A685-2F5D-FBA7C9FB70FC}"/>
              </a:ext>
            </a:extLst>
          </p:cNvPr>
          <p:cNvSpPr txBox="1">
            <a:spLocks/>
          </p:cNvSpPr>
          <p:nvPr/>
        </p:nvSpPr>
        <p:spPr>
          <a:xfrm>
            <a:off x="5412225" y="3588766"/>
            <a:ext cx="3069341" cy="42161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a) </a:t>
            </a: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0 2 4 6 8 10 12 14 16 18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B74EF61-AD02-FC01-4AAA-4FA3561AA87F}"/>
              </a:ext>
            </a:extLst>
          </p:cNvPr>
          <p:cNvSpPr txBox="1">
            <a:spLocks/>
          </p:cNvSpPr>
          <p:nvPr/>
        </p:nvSpPr>
        <p:spPr>
          <a:xfrm>
            <a:off x="8859668" y="3588766"/>
            <a:ext cx="3225176" cy="44890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b) 4,6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9A48AEF6-97D1-A730-1F11-8A77CB6B3175}"/>
              </a:ext>
            </a:extLst>
          </p:cNvPr>
          <p:cNvSpPr txBox="1">
            <a:spLocks/>
          </p:cNvSpPr>
          <p:nvPr/>
        </p:nvSpPr>
        <p:spPr>
          <a:xfrm>
            <a:off x="5424736" y="4355316"/>
            <a:ext cx="3044319" cy="392039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c) 4,10,16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EF14CA6D-33EB-6CCE-6151-55D25F4CA947}"/>
              </a:ext>
            </a:extLst>
          </p:cNvPr>
          <p:cNvSpPr txBox="1">
            <a:spLocks/>
          </p:cNvSpPr>
          <p:nvPr/>
        </p:nvSpPr>
        <p:spPr>
          <a:xfrm>
            <a:off x="8841065" y="4355316"/>
            <a:ext cx="3271075" cy="43298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d) 0,6,12,18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2CB317F1-370F-3DD9-B3FC-068F93F7B303}"/>
              </a:ext>
            </a:extLst>
          </p:cNvPr>
          <p:cNvSpPr txBox="1">
            <a:spLocks/>
          </p:cNvSpPr>
          <p:nvPr/>
        </p:nvSpPr>
        <p:spPr>
          <a:xfrm>
            <a:off x="6721520" y="5351286"/>
            <a:ext cx="3726000" cy="39204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c) 4,10,16</a:t>
            </a:r>
          </a:p>
        </p:txBody>
      </p:sp>
    </p:spTree>
    <p:extLst>
      <p:ext uri="{BB962C8B-B14F-4D97-AF65-F5344CB8AC3E}">
        <p14:creationId xmlns:p14="http://schemas.microsoft.com/office/powerpoint/2010/main" val="2375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F8712D-BD74-A187-DBA7-54BF28B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2" name="Picture 2" descr="C:\Users\MY PC\Downloads\quiz.jpg">
            <a:extLst>
              <a:ext uri="{FF2B5EF4-FFF2-40B4-BE49-F238E27FC236}">
                <a16:creationId xmlns:a16="http://schemas.microsoft.com/office/drawing/2014/main" id="{3E97D230-33BD-54E9-ECBB-D321D1BB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E499D6C-2CB3-5117-4BC6-327897EAEC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067300" y="1296987"/>
            <a:ext cx="6837362" cy="4994275"/>
          </a:xfrm>
          <a:solidFill>
            <a:schemeClr val="accent1">
              <a:lumMod val="60000"/>
              <a:lumOff val="40000"/>
            </a:schemeClr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74320" indent="-274320">
              <a:lnSpc>
                <a:spcPct val="150000"/>
              </a:lnSpc>
            </a:pPr>
            <a:r>
              <a:rPr lang="en-IN" dirty="0"/>
              <a:t>9. What is the output after the following code has been executed?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      class FlowControl1 {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      	public  static void main(String[] </a:t>
            </a:r>
            <a:r>
              <a:rPr lang="en-IN" b="0" dirty="0" err="1"/>
              <a:t>args</a:t>
            </a:r>
            <a:r>
              <a:rPr lang="en-IN" b="0" dirty="0"/>
              <a:t>){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</a:t>
            </a:r>
            <a:r>
              <a:rPr lang="en-IN" b="0" dirty="0" err="1"/>
              <a:t>int</a:t>
            </a:r>
            <a:r>
              <a:rPr lang="en-IN" b="0" dirty="0"/>
              <a:t>  value1= 10, value2 = 20;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if (value1 &lt; value2 ){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	if (value2 &gt; value2 ) 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		</a:t>
            </a:r>
            <a:r>
              <a:rPr lang="en-IN" b="0" dirty="0" err="1"/>
              <a:t>System.out.println</a:t>
            </a:r>
            <a:r>
              <a:rPr lang="en-IN" b="0" dirty="0"/>
              <a:t>(“Hello Friend");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	else 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		</a:t>
            </a:r>
            <a:r>
              <a:rPr lang="en-IN" b="0" dirty="0" err="1"/>
              <a:t>System.out.println</a:t>
            </a:r>
            <a:r>
              <a:rPr lang="en-IN" b="0" dirty="0"/>
              <a:t>(“ Happy Day!"); 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}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      }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}</a:t>
            </a:r>
          </a:p>
          <a:p>
            <a:pPr marL="342900" indent="-342900"/>
            <a:endParaRPr lang="en-IN" b="0" dirty="0"/>
          </a:p>
          <a:p>
            <a:pPr marL="342900" indent="-342900"/>
            <a:endParaRPr lang="en-IN" b="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>
              <a:buFont typeface="Arial" charset="0"/>
              <a:buNone/>
            </a:pPr>
            <a:endParaRPr lang="en-IN" sz="2000" dirty="0"/>
          </a:p>
          <a:p>
            <a:pPr marL="0" indent="0" eaLnBrk="1" hangingPunct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023360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F8712D-BD74-A187-DBA7-54BF28B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2" name="Picture 2" descr="C:\Users\MY PC\Downloads\quiz.jpg">
            <a:extLst>
              <a:ext uri="{FF2B5EF4-FFF2-40B4-BE49-F238E27FC236}">
                <a16:creationId xmlns:a16="http://schemas.microsoft.com/office/drawing/2014/main" id="{3E97D230-33BD-54E9-ECBB-D321D1BB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71FF2B-C3FC-FC5A-C655-41D3FABA0E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092701" y="1296988"/>
            <a:ext cx="6811962" cy="4724400"/>
          </a:xfrm>
          <a:solidFill>
            <a:schemeClr val="accent1">
              <a:lumMod val="60000"/>
              <a:lumOff val="40000"/>
            </a:schemeClr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IN" dirty="0"/>
              <a:t>10. What is stored in the variable result after the following code has been executed?</a:t>
            </a:r>
          </a:p>
          <a:p>
            <a:pPr marL="342900" indent="-342900"/>
            <a:r>
              <a:rPr lang="en-IN" dirty="0"/>
              <a:t>     </a:t>
            </a:r>
            <a:r>
              <a:rPr lang="en-IN" b="0" dirty="0"/>
              <a:t>class FlowControl2{ </a:t>
            </a:r>
          </a:p>
          <a:p>
            <a:pPr marL="342900" indent="-342900"/>
            <a:r>
              <a:rPr lang="en-IN" b="0" dirty="0"/>
              <a:t>		public static void main(String </a:t>
            </a:r>
            <a:r>
              <a:rPr lang="en-IN" b="0" dirty="0" err="1"/>
              <a:t>args</a:t>
            </a:r>
            <a:r>
              <a:rPr lang="en-IN" b="0" dirty="0"/>
              <a:t>[]){</a:t>
            </a:r>
          </a:p>
          <a:p>
            <a:pPr marL="342900" indent="-342900"/>
            <a:r>
              <a:rPr lang="en-IN" b="0" dirty="0"/>
              <a:t>			</a:t>
            </a:r>
            <a:r>
              <a:rPr lang="en-IN" b="0" dirty="0" err="1"/>
              <a:t>int</a:t>
            </a:r>
            <a:r>
              <a:rPr lang="en-IN" b="0" dirty="0"/>
              <a:t> index = 0;</a:t>
            </a:r>
          </a:p>
          <a:p>
            <a:pPr marL="342900" indent="-342900"/>
            <a:r>
              <a:rPr lang="en-IN" b="0" dirty="0"/>
              <a:t>      		</a:t>
            </a:r>
            <a:r>
              <a:rPr lang="en-IN" b="0" dirty="0" err="1"/>
              <a:t>int</a:t>
            </a:r>
            <a:r>
              <a:rPr lang="en-IN" b="0" dirty="0"/>
              <a:t> result = 1; </a:t>
            </a:r>
          </a:p>
          <a:p>
            <a:pPr marL="342900" indent="-342900"/>
            <a:r>
              <a:rPr lang="en-IN" b="0" dirty="0"/>
              <a:t>      		while ( true ){ </a:t>
            </a:r>
          </a:p>
          <a:p>
            <a:pPr marL="342900" indent="-342900"/>
            <a:r>
              <a:rPr lang="en-IN" b="0" dirty="0"/>
              <a:t>     				++index;</a:t>
            </a:r>
          </a:p>
          <a:p>
            <a:pPr marL="342900" indent="-342900"/>
            <a:r>
              <a:rPr lang="en-IN" b="0" dirty="0"/>
              <a:t>		 		if ( index % 2 == 0 ) </a:t>
            </a:r>
          </a:p>
          <a:p>
            <a:pPr marL="342900" indent="-342900"/>
            <a:r>
              <a:rPr lang="en-IN" b="0" dirty="0"/>
              <a:t>					continue; </a:t>
            </a:r>
          </a:p>
          <a:p>
            <a:pPr marL="342900" indent="-342900"/>
            <a:r>
              <a:rPr lang="en-IN" b="0" dirty="0"/>
              <a:t>				else if ( index % 5 == 0 ) </a:t>
            </a:r>
          </a:p>
          <a:p>
            <a:pPr marL="342900" indent="-342900"/>
            <a:r>
              <a:rPr lang="en-IN" b="0" dirty="0"/>
              <a:t>					break; </a:t>
            </a:r>
          </a:p>
          <a:p>
            <a:pPr marL="342900" indent="-342900"/>
            <a:r>
              <a:rPr lang="en-IN" b="0" dirty="0"/>
              <a:t>				result *= 3; </a:t>
            </a:r>
          </a:p>
          <a:p>
            <a:pPr marL="342900" indent="-342900"/>
            <a:r>
              <a:rPr lang="en-IN" b="0" dirty="0"/>
              <a:t>			} </a:t>
            </a:r>
          </a:p>
          <a:p>
            <a:pPr marL="342900" indent="-342900"/>
            <a:r>
              <a:rPr lang="en-IN" b="0" dirty="0"/>
              <a:t>              }</a:t>
            </a:r>
          </a:p>
          <a:p>
            <a:pPr marL="342900" indent="-342900"/>
            <a:r>
              <a:rPr lang="en-IN" b="0" dirty="0"/>
              <a:t>       }</a:t>
            </a:r>
          </a:p>
          <a:p>
            <a:pPr marL="342900" indent="-342900"/>
            <a:endParaRPr lang="en-IN" b="0" dirty="0"/>
          </a:p>
          <a:p>
            <a:pPr marL="342900" indent="-342900"/>
            <a:endParaRPr lang="en-IN" b="0" dirty="0"/>
          </a:p>
          <a:p>
            <a:pPr marL="342900" indent="-342900"/>
            <a:endParaRPr lang="en-IN" b="0" dirty="0"/>
          </a:p>
          <a:p>
            <a:pPr marL="0" indent="0" eaLnBrk="1" hangingPunct="1"/>
            <a:endParaRPr lang="en-IN" dirty="0"/>
          </a:p>
          <a:p>
            <a:pPr marL="0" indent="0" eaLnBrk="1" hangingPunct="1"/>
            <a:endParaRPr lang="en-IN" dirty="0"/>
          </a:p>
          <a:p>
            <a:pPr marL="0" indent="0" eaLnBrk="1" hangingPunct="1"/>
            <a:endParaRPr lang="en-IN" dirty="0"/>
          </a:p>
          <a:p>
            <a:pPr marL="0" indent="0" eaLnBrk="1" hangingPunct="1"/>
            <a:endParaRPr lang="en-IN" dirty="0"/>
          </a:p>
          <a:p>
            <a:pPr marL="0" indent="0" eaLnBrk="1" hangingPunct="1"/>
            <a:endParaRPr lang="en-IN" dirty="0"/>
          </a:p>
          <a:p>
            <a:pPr marL="0" indent="0" eaLnBrk="1" hangingPunct="1"/>
            <a:endParaRPr lang="en-IN" dirty="0"/>
          </a:p>
          <a:p>
            <a:pPr marL="0" indent="0" eaLnBrk="1" hangingPunct="1"/>
            <a:endParaRPr lang="en-IN" dirty="0"/>
          </a:p>
          <a:p>
            <a:pPr marL="0" indent="0" eaLnBrk="1" hangingPunct="1"/>
            <a:endParaRPr lang="en-IN" dirty="0"/>
          </a:p>
          <a:p>
            <a:pPr marL="0" indent="0" eaLnBrk="1" hangingPunct="1"/>
            <a:endParaRPr lang="en-IN" dirty="0"/>
          </a:p>
          <a:p>
            <a:pPr marL="0" indent="0" eaLnBrk="1" hangingPunct="1">
              <a:buFont typeface="Arial" charset="0"/>
              <a:buNone/>
            </a:pPr>
            <a:endParaRPr lang="en-IN" dirty="0"/>
          </a:p>
          <a:p>
            <a:pPr marL="0" indent="0" eaLnBrk="1" hangingPunct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2701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F8712D-BD74-A187-DBA7-54BF28B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2" name="Picture 2" descr="C:\Users\MY PC\Downloads\quiz.jpg">
            <a:extLst>
              <a:ext uri="{FF2B5EF4-FFF2-40B4-BE49-F238E27FC236}">
                <a16:creationId xmlns:a16="http://schemas.microsoft.com/office/drawing/2014/main" id="{3E97D230-33BD-54E9-ECBB-D321D1BB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CC01F47-EEF5-D424-B537-D6D7B15873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080001" y="1296988"/>
            <a:ext cx="6824662" cy="4724400"/>
          </a:xfrm>
          <a:solidFill>
            <a:schemeClr val="accent1">
              <a:lumMod val="60000"/>
              <a:lumOff val="40000"/>
            </a:schemeClr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74320" indent="-342900" algn="just">
              <a:lnSpc>
                <a:spcPct val="150000"/>
              </a:lnSpc>
            </a:pPr>
            <a:r>
              <a:rPr lang="en-IN" dirty="0"/>
              <a:t>11.  What is the output after the following code has been executed?</a:t>
            </a:r>
          </a:p>
          <a:p>
            <a:pPr marL="274320" indent="-342900">
              <a:lnSpc>
                <a:spcPct val="150000"/>
              </a:lnSpc>
            </a:pPr>
            <a:r>
              <a:rPr lang="en-IN" dirty="0"/>
              <a:t> </a:t>
            </a:r>
            <a:r>
              <a:rPr lang="en-IN" b="0" dirty="0"/>
              <a:t>class FlowControl3 {</a:t>
            </a:r>
          </a:p>
          <a:p>
            <a:pPr marL="274320" indent="-342900">
              <a:lnSpc>
                <a:spcPct val="150000"/>
              </a:lnSpc>
            </a:pPr>
            <a:r>
              <a:rPr lang="en-IN" b="0" dirty="0"/>
              <a:t>      public static void main(String[] </a:t>
            </a:r>
            <a:r>
              <a:rPr lang="en-IN" b="0" dirty="0" err="1"/>
              <a:t>args</a:t>
            </a:r>
            <a:r>
              <a:rPr lang="en-IN" b="0" dirty="0"/>
              <a:t>){</a:t>
            </a:r>
          </a:p>
          <a:p>
            <a:pPr marL="274320" indent="-342900">
              <a:lnSpc>
                <a:spcPct val="150000"/>
              </a:lnSpc>
            </a:pPr>
            <a:r>
              <a:rPr lang="en-IN" b="0" dirty="0"/>
              <a:t>		</a:t>
            </a:r>
            <a:r>
              <a:rPr lang="en-IN" b="0" dirty="0" err="1"/>
              <a:t>boolean</a:t>
            </a:r>
            <a:r>
              <a:rPr lang="en-IN" b="0" dirty="0"/>
              <a:t> b = true;</a:t>
            </a:r>
          </a:p>
          <a:p>
            <a:pPr marL="274320" indent="-342900">
              <a:lnSpc>
                <a:spcPct val="150000"/>
              </a:lnSpc>
            </a:pPr>
            <a:r>
              <a:rPr lang="en-IN" b="0" dirty="0"/>
              <a:t>		if(!b) {</a:t>
            </a:r>
          </a:p>
          <a:p>
            <a:pPr marL="274320" indent="-342900">
              <a:lnSpc>
                <a:spcPct val="150000"/>
              </a:lnSpc>
            </a:pPr>
            <a:r>
              <a:rPr lang="en-IN" b="0" dirty="0"/>
              <a:t>			</a:t>
            </a:r>
            <a:r>
              <a:rPr lang="en-IN" b="0" dirty="0" err="1"/>
              <a:t>System.out.println</a:t>
            </a:r>
            <a:r>
              <a:rPr lang="en-IN" b="0" dirty="0"/>
              <a:t>("HELLO");</a:t>
            </a:r>
          </a:p>
          <a:p>
            <a:pPr marL="274320" indent="-342900">
              <a:lnSpc>
                <a:spcPct val="150000"/>
              </a:lnSpc>
            </a:pPr>
            <a:r>
              <a:rPr lang="en-IN" b="0" dirty="0"/>
              <a:t>		} else {</a:t>
            </a:r>
          </a:p>
          <a:p>
            <a:pPr marL="274320" indent="-342900">
              <a:lnSpc>
                <a:spcPct val="150000"/>
              </a:lnSpc>
            </a:pPr>
            <a:r>
              <a:rPr lang="en-IN" b="0" dirty="0"/>
              <a:t>			</a:t>
            </a:r>
            <a:r>
              <a:rPr lang="en-IN" b="0" dirty="0" err="1"/>
              <a:t>System.out.println</a:t>
            </a:r>
            <a:r>
              <a:rPr lang="en-IN" b="0" dirty="0"/>
              <a:t>("BYE");</a:t>
            </a:r>
          </a:p>
          <a:p>
            <a:pPr marL="274320" indent="-342900">
              <a:lnSpc>
                <a:spcPct val="150000"/>
              </a:lnSpc>
            </a:pPr>
            <a:r>
              <a:rPr lang="en-IN" b="0" dirty="0"/>
              <a:t>		}</a:t>
            </a:r>
          </a:p>
          <a:p>
            <a:pPr marL="274320" indent="-342900">
              <a:lnSpc>
                <a:spcPct val="150000"/>
              </a:lnSpc>
            </a:pPr>
            <a:r>
              <a:rPr lang="en-IN" b="0" dirty="0"/>
              <a:t>	}</a:t>
            </a:r>
          </a:p>
          <a:p>
            <a:pPr marL="274320" indent="-342900">
              <a:lnSpc>
                <a:spcPct val="150000"/>
              </a:lnSpc>
            </a:pPr>
            <a:r>
              <a:rPr lang="en-IN" b="0" dirty="0"/>
              <a:t>}</a:t>
            </a:r>
          </a:p>
          <a:p>
            <a:pPr marL="342900" indent="-342900"/>
            <a:endParaRPr lang="en-IN" b="0" dirty="0"/>
          </a:p>
          <a:p>
            <a:pPr marL="342900" indent="-342900"/>
            <a:endParaRPr lang="en-IN" b="0" dirty="0"/>
          </a:p>
          <a:p>
            <a:pPr marL="342900" indent="-342900"/>
            <a:endParaRPr lang="en-IN" b="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/>
            <a:endParaRPr lang="en-IN" sz="2000" dirty="0"/>
          </a:p>
          <a:p>
            <a:pPr marL="0" indent="0" eaLnBrk="1" hangingPunct="1">
              <a:buFont typeface="Arial" charset="0"/>
              <a:buNone/>
            </a:pPr>
            <a:endParaRPr lang="en-IN" sz="2000" dirty="0"/>
          </a:p>
          <a:p>
            <a:pPr marL="0" indent="0" eaLnBrk="1" hangingPunct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5522658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F8712D-BD74-A187-DBA7-54BF28B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2" name="Picture 2" descr="C:\Users\MY PC\Downloads\quiz.jpg">
            <a:extLst>
              <a:ext uri="{FF2B5EF4-FFF2-40B4-BE49-F238E27FC236}">
                <a16:creationId xmlns:a16="http://schemas.microsoft.com/office/drawing/2014/main" id="{3E97D230-33BD-54E9-ECBB-D321D1BB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C417B4B-A372-56D5-B3C7-73490155A7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54600" y="1163782"/>
            <a:ext cx="6861937" cy="4323218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marL="274320" indent="-274320">
              <a:lnSpc>
                <a:spcPct val="150000"/>
              </a:lnSpc>
            </a:pPr>
            <a:r>
              <a:rPr lang="en-IN" dirty="0"/>
              <a:t>12. What is the output after the following code has been executed?</a:t>
            </a:r>
          </a:p>
          <a:p>
            <a:pPr marL="274320" indent="-274320">
              <a:lnSpc>
                <a:spcPct val="150000"/>
              </a:lnSpc>
            </a:pPr>
            <a:endParaRPr lang="en-IN" dirty="0"/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class FlowControl4 {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public static void main(String[] </a:t>
            </a:r>
            <a:r>
              <a:rPr lang="en-IN" b="0" dirty="0" err="1"/>
              <a:t>args</a:t>
            </a:r>
            <a:r>
              <a:rPr lang="en-IN" b="0" dirty="0"/>
              <a:t>){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for (</a:t>
            </a:r>
            <a:r>
              <a:rPr lang="en-IN" b="0" dirty="0" err="1"/>
              <a:t>int</a:t>
            </a:r>
            <a:r>
              <a:rPr lang="en-IN" b="0" dirty="0"/>
              <a:t> </a:t>
            </a:r>
            <a:r>
              <a:rPr lang="en-IN" b="0" dirty="0" err="1"/>
              <a:t>i</a:t>
            </a:r>
            <a:r>
              <a:rPr lang="en-IN" b="0" dirty="0"/>
              <a:t> = 0;  ; </a:t>
            </a:r>
            <a:r>
              <a:rPr lang="en-IN" b="0" dirty="0" err="1"/>
              <a:t>i</a:t>
            </a:r>
            <a:r>
              <a:rPr lang="en-IN" b="0" dirty="0"/>
              <a:t>++) {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	</a:t>
            </a:r>
            <a:r>
              <a:rPr lang="en-IN" b="0" dirty="0" err="1"/>
              <a:t>System.out.println</a:t>
            </a:r>
            <a:r>
              <a:rPr lang="en-IN" b="0" dirty="0"/>
              <a:t>("HIII");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}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</a:t>
            </a:r>
            <a:r>
              <a:rPr lang="en-IN" b="0" dirty="0" err="1"/>
              <a:t>System.out.println</a:t>
            </a:r>
            <a:r>
              <a:rPr lang="en-IN" b="0" dirty="0"/>
              <a:t>("BYE");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}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1155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Control Flow Statements|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F8712D-BD74-A187-DBA7-54BF28B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2" name="Picture 2" descr="C:\Users\MY PC\Downloads\quiz.jpg">
            <a:extLst>
              <a:ext uri="{FF2B5EF4-FFF2-40B4-BE49-F238E27FC236}">
                <a16:creationId xmlns:a16="http://schemas.microsoft.com/office/drawing/2014/main" id="{3E97D230-33BD-54E9-ECBB-D321D1BB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C555AE-A0FC-0E89-4E6D-F28FDF52D1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00" y="1163781"/>
            <a:ext cx="6836537" cy="5127481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marL="274320" indent="-274320">
              <a:lnSpc>
                <a:spcPct val="150000"/>
              </a:lnSpc>
            </a:pPr>
            <a:r>
              <a:rPr lang="en-IN" dirty="0"/>
              <a:t>13. What is stored in the result after the following code has been executed?</a:t>
            </a:r>
          </a:p>
          <a:p>
            <a:pPr marL="274320" indent="-274320">
              <a:lnSpc>
                <a:spcPct val="150000"/>
              </a:lnSpc>
            </a:pPr>
            <a:endParaRPr lang="en-IN" dirty="0"/>
          </a:p>
          <a:p>
            <a:pPr marL="274320" indent="-274320">
              <a:lnSpc>
                <a:spcPct val="150000"/>
              </a:lnSpc>
            </a:pPr>
            <a:r>
              <a:rPr lang="en-IN" dirty="0"/>
              <a:t> 	</a:t>
            </a:r>
            <a:r>
              <a:rPr lang="en-IN" b="0" dirty="0"/>
              <a:t>class Test {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public static void main(String[] </a:t>
            </a:r>
            <a:r>
              <a:rPr lang="en-IN" b="0" dirty="0" err="1"/>
              <a:t>args</a:t>
            </a:r>
            <a:r>
              <a:rPr lang="en-IN" b="0" dirty="0"/>
              <a:t>){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	do {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		</a:t>
            </a:r>
            <a:r>
              <a:rPr lang="en-IN" b="0" dirty="0" err="1"/>
              <a:t>System.out.print</a:t>
            </a:r>
            <a:r>
              <a:rPr lang="en-IN" b="0" dirty="0"/>
              <a:t>(1);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		do {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				</a:t>
            </a:r>
            <a:r>
              <a:rPr lang="en-IN" b="0" dirty="0" err="1"/>
              <a:t>System.out.print</a:t>
            </a:r>
            <a:r>
              <a:rPr lang="en-IN" b="0" dirty="0"/>
              <a:t>(2);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  			      } while (false);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          		                   } while (false);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	                }</a:t>
            </a:r>
          </a:p>
          <a:p>
            <a:pPr marL="274320" indent="-274320">
              <a:lnSpc>
                <a:spcPct val="150000"/>
              </a:lnSpc>
            </a:pPr>
            <a:r>
              <a:rPr lang="en-IN" b="0" dirty="0"/>
              <a:t>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8299623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5F304-2D8C-8B20-E78B-CA637B315A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835C5-EECB-70C1-61D3-BEA61CACF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Collections in Java |  © SmartCliff  |  Internal  |  Version 1.0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9DB73-313F-EC68-BB6B-09D55AF0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" t="14445" r="77411" b="63809"/>
          <a:stretch/>
        </p:blipFill>
        <p:spPr>
          <a:xfrm>
            <a:off x="982661" y="500744"/>
            <a:ext cx="1150939" cy="97245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9B0413F5-742B-E290-41A1-E78BCBEC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1707731"/>
            <a:ext cx="5988729" cy="3240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Kristen ITC" panose="03050502040202030202" pitchFamily="66" charset="0"/>
              </a:rPr>
              <a:t>Action is the foundational key to all success</a:t>
            </a:r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2764D52C-9998-AE39-5959-13E4BC9A9D0E}"/>
              </a:ext>
            </a:extLst>
          </p:cNvPr>
          <p:cNvSpPr txBox="1">
            <a:spLocks/>
          </p:cNvSpPr>
          <p:nvPr/>
        </p:nvSpPr>
        <p:spPr>
          <a:xfrm>
            <a:off x="982661" y="5277564"/>
            <a:ext cx="4515612" cy="6079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Eras Bold ITC" panose="020B0907030504020204" pitchFamily="34" charset="0"/>
              </a:rPr>
              <a:t>- </a:t>
            </a:r>
            <a:r>
              <a:rPr lang="en-US" sz="2000">
                <a:latin typeface="Eras Bold ITC" panose="020B0907030504020204" pitchFamily="34" charset="0"/>
              </a:rPr>
              <a:t>Pablo Picasso</a:t>
            </a:r>
            <a:endParaRPr lang="en-US" sz="20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50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88677643-4416-442D-84FA-09D129C65FED}" vid="{BBD83252-DE09-4ACF-83D0-3D31216BB30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Newco_Farben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6846C6"/>
      </a:hlink>
      <a:folHlink>
        <a:srgbClr val="23B3D9"/>
      </a:folHlink>
    </a:clrScheme>
    <a:fontScheme name="Benutzerdefiniert 3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ffdbada3-dfd2-483a-b612-49c7a3457d17" xsi:nil="true"/>
    <Author_x0020__x002f__x0020_Entity xmlns="ffdbada3-dfd2-483a-b612-49c7a3457d17" xsi:nil="true"/>
    <Purpose xmlns="ffdbada3-dfd2-483a-b612-49c7a3457d17">
      <Value>Template</Value>
    </Purpose>
    <Industry xmlns="ffdbada3-dfd2-483a-b612-49c7a3457d17"/>
    <Language xmlns="ffdbada3-dfd2-483a-b612-49c7a3457d17" xsi:nil="true"/>
    <Document_x0020_Type xmlns="ffdbada3-dfd2-483a-b612-49c7a3457d17">PowerPoint Master</Document_x0020_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866F6970D0494894EBDF34D6F444F4" ma:contentTypeVersion="15" ma:contentTypeDescription="Create a new document." ma:contentTypeScope="" ma:versionID="a27df6c28a3de93aa479a89eb269b8dd">
  <xsd:schema xmlns:xsd="http://www.w3.org/2001/XMLSchema" xmlns:xs="http://www.w3.org/2001/XMLSchema" xmlns:p="http://schemas.microsoft.com/office/2006/metadata/properties" xmlns:ns2="ffdbada3-dfd2-483a-b612-49c7a3457d17" targetNamespace="http://schemas.microsoft.com/office/2006/metadata/properties" ma:root="true" ma:fieldsID="abf902a511cc35adac181b94a37de348" ns2:_="">
    <xsd:import namespace="ffdbada3-dfd2-483a-b612-49c7a3457d17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Purpose" minOccurs="0"/>
                <xsd:element ref="ns2:Language" minOccurs="0"/>
                <xsd:element ref="ns2:Industry" minOccurs="0"/>
                <xsd:element ref="ns2:Description0" minOccurs="0"/>
                <xsd:element ref="ns2:Author_x0020__x002f__x0020_Entity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bada3-dfd2-483a-b612-49c7a3457d17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nillable="true" ma:displayName="Document Type" ma:format="Dropdown" ma:internalName="Document_x0020_Type">
      <xsd:simpleType>
        <xsd:restriction base="dms:Choice">
          <xsd:enumeration value="Logo Package"/>
          <xsd:enumeration value="E-Mail Signature"/>
          <xsd:enumeration value="E-Mail Template"/>
          <xsd:enumeration value="E-Card"/>
          <xsd:enumeration value="Guideline"/>
          <xsd:enumeration value="Instruction"/>
          <xsd:enumeration value="Boilerplate"/>
          <xsd:enumeration value="PowerPoint Master"/>
          <xsd:enumeration value="PowerPoint Slide Deck"/>
          <xsd:enumeration value="Word Template"/>
          <xsd:enumeration value="Word Document"/>
          <xsd:enumeration value="Excel Template"/>
          <xsd:enumeration value="Letterhead"/>
          <xsd:enumeration value="Compliment Slip"/>
          <xsd:enumeration value="Brochure / Flyer"/>
          <xsd:enumeration value="Trend Report"/>
          <xsd:enumeration value="Poster"/>
          <xsd:enumeration value="Corporate Presentation"/>
          <xsd:enumeration value="Company Profile"/>
          <xsd:enumeration value="Client Case Study"/>
          <xsd:enumeration value="Client Case Study (anonymous)"/>
          <xsd:enumeration value="Desktop Wallpaper"/>
          <xsd:enumeration value="Social Profile Header"/>
          <xsd:enumeration value="Video/Animation"/>
          <xsd:enumeration value="Catalogue"/>
          <xsd:enumeration value="Order Form"/>
          <xsd:enumeration value="Background Picture"/>
          <xsd:enumeration value="Whitepaper"/>
        </xsd:restriction>
      </xsd:simpleType>
    </xsd:element>
    <xsd:element name="Purpose" ma:index="9" nillable="true" ma:displayName="Purpose" ma:format="Dropdown" ma:internalName="Purpo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twork"/>
                    <xsd:enumeration value="Template"/>
                    <xsd:enumeration value="Office Supplies"/>
                    <xsd:enumeration value="Give-aways"/>
                    <xsd:enumeration value="Background Knowledge"/>
                    <xsd:enumeration value="Internal-facing collateral"/>
                    <xsd:enumeration value="External-facing collateral"/>
                  </xsd:restriction>
                </xsd:simpleType>
              </xsd:element>
            </xsd:sequence>
          </xsd:extension>
        </xsd:complexContent>
      </xsd:complexType>
    </xsd:element>
    <xsd:element name="Language" ma:index="10" nillable="true" ma:displayName="Language" ma:format="Dropdown" ma:internalName="Languag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  <xsd:element name="Industry" ma:index="11" nillable="true" ma:displayName="Industry" ma:format="Dropdown" ma:internalName="Indust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erospace &amp; Defence"/>
                    <xsd:enumeration value="Automotive"/>
                    <xsd:enumeration value="Transportation"/>
                    <xsd:enumeration value="BFSI"/>
                    <xsd:enumeration value="Naval"/>
                    <xsd:enumeration value="Industrial"/>
                    <xsd:enumeration value="Healthcare"/>
                    <xsd:enumeration value="Energy &amp; Utilities"/>
                    <xsd:enumeration value="Public Sector"/>
                    <xsd:enumeration value="Retail &amp; Logistics"/>
                    <xsd:enumeration value="Telecom"/>
                    <xsd:enumeration value="Cross-Industries"/>
                  </xsd:restriction>
                </xsd:simpleType>
              </xsd:element>
            </xsd:sequence>
          </xsd:extension>
        </xsd:complexContent>
      </xsd:complexType>
    </xsd:element>
    <xsd:element name="Description0" ma:index="12" nillable="true" ma:displayName="Description" ma:internalName="Description0">
      <xsd:simpleType>
        <xsd:restriction base="dms:Note">
          <xsd:maxLength value="255"/>
        </xsd:restriction>
      </xsd:simpleType>
    </xsd:element>
    <xsd:element name="Author_x0020__x002f__x0020_Entity" ma:index="13" nillable="true" ma:displayName="Author / Entity" ma:internalName="Author_x0020__x002f__x0020_Entity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DE452E-FB48-464D-969A-606E9B145B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B602E3-AF99-41CC-8DE6-DF6DE3C02002}">
  <ds:schemaRefs>
    <ds:schemaRef ds:uri="http://purl.org/dc/dcmitype/"/>
    <ds:schemaRef ds:uri="http://www.w3.org/XML/1998/namespace"/>
    <ds:schemaRef ds:uri="ffdbada3-dfd2-483a-b612-49c7a3457d17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3B77997-3B9C-4D25-997B-164046D29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dbada3-dfd2-483a-b612-49c7a3457d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master for comprehensive contents</Template>
  <TotalTime>7239</TotalTime>
  <Words>9756</Words>
  <Application>Microsoft Office PowerPoint</Application>
  <PresentationFormat>Widescreen</PresentationFormat>
  <Paragraphs>1603</Paragraphs>
  <Slides>100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1" baseType="lpstr">
      <vt:lpstr>Arial</vt:lpstr>
      <vt:lpstr>Calibri</vt:lpstr>
      <vt:lpstr>Cooper Black</vt:lpstr>
      <vt:lpstr>Courier New</vt:lpstr>
      <vt:lpstr>Eras Bold ITC</vt:lpstr>
      <vt:lpstr>Gill Sans MT</vt:lpstr>
      <vt:lpstr>Goudy Old Style</vt:lpstr>
      <vt:lpstr>Kristen ITC</vt:lpstr>
      <vt:lpstr>Segoe UI</vt:lpstr>
      <vt:lpstr>Verdana</vt:lpstr>
      <vt:lpstr>Newco_Master_2019</vt:lpstr>
      <vt:lpstr>PowerPoint Presentation</vt:lpstr>
      <vt:lpstr>PowerPoint Presentation</vt:lpstr>
      <vt:lpstr>Control Flow Statements</vt:lpstr>
      <vt:lpstr>Contents</vt:lpstr>
      <vt:lpstr>Introduction</vt:lpstr>
      <vt:lpstr>Introduction</vt:lpstr>
      <vt:lpstr>Introduction</vt:lpstr>
      <vt:lpstr>Decision-Making : simple if </vt:lpstr>
      <vt:lpstr>Decision-Making : simple if </vt:lpstr>
      <vt:lpstr>Decision-Making : simple if </vt:lpstr>
      <vt:lpstr>Decision-Making : simple if </vt:lpstr>
      <vt:lpstr>Decision-Making : simple if - else </vt:lpstr>
      <vt:lpstr>Decision-Making : simple if - else </vt:lpstr>
      <vt:lpstr>Decision-Making : simple if - else </vt:lpstr>
      <vt:lpstr>Decision-Making : simple if - else </vt:lpstr>
      <vt:lpstr>Decision-Making : simple if – else – if </vt:lpstr>
      <vt:lpstr>Decision-Making : simple if – else – if </vt:lpstr>
      <vt:lpstr>Decision-Making : simple if – else – if </vt:lpstr>
      <vt:lpstr>Decision-Making : simple if – else – if </vt:lpstr>
      <vt:lpstr>Decision-Making : simple if – else – if </vt:lpstr>
      <vt:lpstr>Decision-Making : Nested  if </vt:lpstr>
      <vt:lpstr>Decision-Making : Nested  if </vt:lpstr>
      <vt:lpstr>Decision-Making : Nested  if </vt:lpstr>
      <vt:lpstr>Decision-Making : Nested  if </vt:lpstr>
      <vt:lpstr>Decision-Making : Nested  if </vt:lpstr>
      <vt:lpstr>Decision-Making : switch - case</vt:lpstr>
      <vt:lpstr>Decision-Making : switch - case</vt:lpstr>
      <vt:lpstr>Decision-Making : switch - case</vt:lpstr>
      <vt:lpstr>Decision-Making : switch - case</vt:lpstr>
      <vt:lpstr>Decision-Making : switch - case</vt:lpstr>
      <vt:lpstr>Decision-Making : switch - case</vt:lpstr>
      <vt:lpstr>Decision-Making : switch - case</vt:lpstr>
      <vt:lpstr>Looping - Introduction    </vt:lpstr>
      <vt:lpstr>Looping - Introduction    </vt:lpstr>
      <vt:lpstr>Looping - while  </vt:lpstr>
      <vt:lpstr>Looping - while  </vt:lpstr>
      <vt:lpstr>Looping - while  </vt:lpstr>
      <vt:lpstr>Looping - while  </vt:lpstr>
      <vt:lpstr>Looping - while  </vt:lpstr>
      <vt:lpstr>Looping - do - while   </vt:lpstr>
      <vt:lpstr>Looping - do - while   </vt:lpstr>
      <vt:lpstr>Looping - do - while   </vt:lpstr>
      <vt:lpstr>Looping - do - while   </vt:lpstr>
      <vt:lpstr>Looping - do - while   </vt:lpstr>
      <vt:lpstr>Looping - for   </vt:lpstr>
      <vt:lpstr>Looping - for   </vt:lpstr>
      <vt:lpstr>Looping - for   </vt:lpstr>
      <vt:lpstr>Looping - for   </vt:lpstr>
      <vt:lpstr>Looping - for   </vt:lpstr>
      <vt:lpstr>Looping - for - each  </vt:lpstr>
      <vt:lpstr>Looping - for - each  </vt:lpstr>
      <vt:lpstr>Looping - for - each  </vt:lpstr>
      <vt:lpstr>Looping - for - each  </vt:lpstr>
      <vt:lpstr>Looping - for - each  </vt:lpstr>
      <vt:lpstr>Nested Loop   </vt:lpstr>
      <vt:lpstr>Nested Loop   </vt:lpstr>
      <vt:lpstr>Nested Loop   </vt:lpstr>
      <vt:lpstr>Nested Loop   </vt:lpstr>
      <vt:lpstr>Nested Loop   </vt:lpstr>
      <vt:lpstr>Nested Loop   </vt:lpstr>
      <vt:lpstr>Nested Loop   </vt:lpstr>
      <vt:lpstr>Nested Loop   </vt:lpstr>
      <vt:lpstr>Nested Loop   </vt:lpstr>
      <vt:lpstr>Nested Loop   </vt:lpstr>
      <vt:lpstr>Nested Loop   </vt:lpstr>
      <vt:lpstr>Nested Loop 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Branching - Unconditional  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Action is the foundational key to all success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42pt, bold max. 3 lines</dc:title>
  <dc:creator>smartcliff@montbleu.com</dc:creator>
  <cp:lastModifiedBy>Benita  Anandraj</cp:lastModifiedBy>
  <cp:revision>296</cp:revision>
  <dcterms:created xsi:type="dcterms:W3CDTF">2021-06-04T07:21:01Z</dcterms:created>
  <dcterms:modified xsi:type="dcterms:W3CDTF">2024-05-03T03:34:39Z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0x0101009C866F6970D0494894EBDF34D6F444F4</vt:lpwstr>
  </property>
</Properties>
</file>