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7"/>
  </p:notesMasterIdLst>
  <p:handoutMasterIdLst>
    <p:handoutMasterId r:id="rId68"/>
  </p:handoutMasterIdLst>
  <p:sldIdLst>
    <p:sldId id="2123" r:id="rId5"/>
    <p:sldId id="2125" r:id="rId6"/>
    <p:sldId id="259" r:id="rId7"/>
    <p:sldId id="1738" r:id="rId8"/>
    <p:sldId id="482" r:id="rId9"/>
    <p:sldId id="2126" r:id="rId10"/>
    <p:sldId id="423" r:id="rId11"/>
    <p:sldId id="393" r:id="rId12"/>
    <p:sldId id="424" r:id="rId13"/>
    <p:sldId id="1779" r:id="rId14"/>
    <p:sldId id="2127" r:id="rId15"/>
    <p:sldId id="1780" r:id="rId16"/>
    <p:sldId id="1781" r:id="rId17"/>
    <p:sldId id="1782" r:id="rId18"/>
    <p:sldId id="1783" r:id="rId19"/>
    <p:sldId id="1784" r:id="rId20"/>
    <p:sldId id="2128" r:id="rId21"/>
    <p:sldId id="2129" r:id="rId22"/>
    <p:sldId id="1807" r:id="rId23"/>
    <p:sldId id="1786" r:id="rId24"/>
    <p:sldId id="2130" r:id="rId25"/>
    <p:sldId id="1787" r:id="rId26"/>
    <p:sldId id="1788" r:id="rId27"/>
    <p:sldId id="1789" r:id="rId28"/>
    <p:sldId id="1790" r:id="rId29"/>
    <p:sldId id="1791" r:id="rId30"/>
    <p:sldId id="1792" r:id="rId31"/>
    <p:sldId id="2131" r:id="rId32"/>
    <p:sldId id="2133" r:id="rId33"/>
    <p:sldId id="2132" r:id="rId34"/>
    <p:sldId id="2134" r:id="rId35"/>
    <p:sldId id="2135" r:id="rId36"/>
    <p:sldId id="2136" r:id="rId37"/>
    <p:sldId id="2137" r:id="rId38"/>
    <p:sldId id="2138" r:id="rId39"/>
    <p:sldId id="2140" r:id="rId40"/>
    <p:sldId id="2141" r:id="rId41"/>
    <p:sldId id="1793" r:id="rId42"/>
    <p:sldId id="1794" r:id="rId43"/>
    <p:sldId id="1795" r:id="rId44"/>
    <p:sldId id="1796" r:id="rId45"/>
    <p:sldId id="1797" r:id="rId46"/>
    <p:sldId id="1798" r:id="rId47"/>
    <p:sldId id="1799" r:id="rId48"/>
    <p:sldId id="1800" r:id="rId49"/>
    <p:sldId id="1801" r:id="rId50"/>
    <p:sldId id="1802" r:id="rId51"/>
    <p:sldId id="1803" r:id="rId52"/>
    <p:sldId id="1804" r:id="rId53"/>
    <p:sldId id="1805" r:id="rId54"/>
    <p:sldId id="1806" r:id="rId55"/>
    <p:sldId id="1778" r:id="rId56"/>
    <p:sldId id="1756" r:id="rId57"/>
    <p:sldId id="1755" r:id="rId58"/>
    <p:sldId id="1757" r:id="rId59"/>
    <p:sldId id="1758" r:id="rId60"/>
    <p:sldId id="1759" r:id="rId61"/>
    <p:sldId id="1760" r:id="rId62"/>
    <p:sldId id="1762" r:id="rId63"/>
    <p:sldId id="1763" r:id="rId64"/>
    <p:sldId id="2142" r:id="rId65"/>
    <p:sldId id="286" r:id="rId66"/>
  </p:sldIdLst>
  <p:sldSz cx="12192000" cy="6858000"/>
  <p:notesSz cx="6858000" cy="9144000"/>
  <p:custDataLst>
    <p:tags r:id="rId6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ita  Anandraj" userId="69235f29-2f69-4f29-aece-4a0fd1dc05c7" providerId="ADAL" clId="{7F53B1E7-53B4-4D67-8A28-E5A3C4CE35CC}"/>
    <pc:docChg chg="custSel modSld">
      <pc:chgData name="Benita  Anandraj" userId="69235f29-2f69-4f29-aece-4a0fd1dc05c7" providerId="ADAL" clId="{7F53B1E7-53B4-4D67-8A28-E5A3C4CE35CC}" dt="2024-05-03T10:13:13.766" v="93" actId="20577"/>
      <pc:docMkLst>
        <pc:docMk/>
      </pc:docMkLst>
      <pc:sldChg chg="modSp mod">
        <pc:chgData name="Benita  Anandraj" userId="69235f29-2f69-4f29-aece-4a0fd1dc05c7" providerId="ADAL" clId="{7F53B1E7-53B4-4D67-8A28-E5A3C4CE35CC}" dt="2024-05-03T10:13:13.766" v="93" actId="20577"/>
        <pc:sldMkLst>
          <pc:docMk/>
          <pc:sldMk cId="3702394610" sldId="259"/>
        </pc:sldMkLst>
        <pc:spChg chg="mod">
          <ac:chgData name="Benita  Anandraj" userId="69235f29-2f69-4f29-aece-4a0fd1dc05c7" providerId="ADAL" clId="{7F53B1E7-53B4-4D67-8A28-E5A3C4CE35CC}" dt="2024-05-03T10:13:13.766" v="93" actId="20577"/>
          <ac:spMkLst>
            <pc:docMk/>
            <pc:sldMk cId="3702394610" sldId="259"/>
            <ac:spMk id="9" creationId="{FDFD96B9-561F-482B-B99C-1FB02AD505C2}"/>
          </ac:spMkLst>
        </pc:spChg>
      </pc:sldChg>
      <pc:sldChg chg="modSp mod">
        <pc:chgData name="Benita  Anandraj" userId="69235f29-2f69-4f29-aece-4a0fd1dc05c7" providerId="ADAL" clId="{7F53B1E7-53B4-4D67-8A28-E5A3C4CE35CC}" dt="2024-04-29T06:36:19.003" v="82" actId="20577"/>
        <pc:sldMkLst>
          <pc:docMk/>
          <pc:sldMk cId="2680250053" sldId="2142"/>
        </pc:sldMkLst>
        <pc:spChg chg="mod">
          <ac:chgData name="Benita  Anandraj" userId="69235f29-2f69-4f29-aece-4a0fd1dc05c7" providerId="ADAL" clId="{7F53B1E7-53B4-4D67-8A28-E5A3C4CE35CC}" dt="2024-04-29T06:36:19.003" v="82" actId="20577"/>
          <ac:spMkLst>
            <pc:docMk/>
            <pc:sldMk cId="2680250053" sldId="2142"/>
            <ac:spMk id="9" creationId="{9B0413F5-742B-E290-41A1-E78BCBEC7DCF}"/>
          </ac:spMkLst>
        </pc:spChg>
        <pc:spChg chg="mod">
          <ac:chgData name="Benita  Anandraj" userId="69235f29-2f69-4f29-aece-4a0fd1dc05c7" providerId="ADAL" clId="{7F53B1E7-53B4-4D67-8A28-E5A3C4CE35CC}" dt="2024-04-29T06:36:07.244" v="77" actId="20577"/>
          <ac:spMkLst>
            <pc:docMk/>
            <pc:sldMk cId="2680250053" sldId="2142"/>
            <ac:spMk id="10" creationId="{2764D52C-9998-AE39-5959-13E4BC9A9D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>
            <a:extLst>
              <a:ext uri="{FF2B5EF4-FFF2-40B4-BE49-F238E27FC236}">
                <a16:creationId xmlns:a16="http://schemas.microsoft.com/office/drawing/2014/main" id="{FDF90B2A-6B8D-2244-8DC9-BDE251A33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56" y="8388615"/>
            <a:ext cx="1981388" cy="652774"/>
          </a:xfrm>
          <a:prstGeom prst="rect">
            <a:avLst/>
          </a:prstGeom>
        </p:spPr>
      </p:pic>
      <p:sp>
        <p:nvSpPr>
          <p:cNvPr id="11" name="Fußzeilenplatzhalter 10"/>
          <p:cNvSpPr>
            <a:spLocks noGrp="1"/>
          </p:cNvSpPr>
          <p:nvPr>
            <p:ph type="ftr" sz="quarter" idx="2"/>
          </p:nvPr>
        </p:nvSpPr>
        <p:spPr>
          <a:xfrm>
            <a:off x="323682" y="8575889"/>
            <a:ext cx="2971800" cy="2782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30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pos="726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1FE0-5E4A-4E7D-A243-7645F1B6A6BB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err="1"/>
              <a:t>Formatvorlagen</a:t>
            </a:r>
            <a:r>
              <a:rPr lang="en-US" dirty="0"/>
              <a:t> des </a:t>
            </a:r>
            <a:r>
              <a:rPr lang="en-US" dirty="0" err="1"/>
              <a:t>Textmasters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AB2E-FDE1-4BC6-85B4-B5D76715CF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9AB2E-FDE1-4BC6-85B4-B5D76715CF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82664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3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Presentation subtitle, 20pt, max. 1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43EC69-A9A8-46BA-B101-6BF95CBB51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3934800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73561-A6C8-4FB0-A31C-E1F54A5961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3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_text_boxes_and_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7" hasCustomPrompt="1"/>
          </p:nvPr>
        </p:nvSpPr>
        <p:spPr>
          <a:xfrm>
            <a:off x="9826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8" hasCustomPrompt="1"/>
          </p:nvPr>
        </p:nvSpPr>
        <p:spPr>
          <a:xfrm>
            <a:off x="471946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9" hasCustomPrompt="1"/>
          </p:nvPr>
        </p:nvSpPr>
        <p:spPr>
          <a:xfrm>
            <a:off x="8462612" y="1449388"/>
            <a:ext cx="3448800" cy="232473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24314A69-5AB4-4634-9F90-13D8B3A0BE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2662" y="3913821"/>
            <a:ext cx="3448800" cy="11376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100" b="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A925377-5D13-4DEC-99D1-1EAA25E321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9462" y="3913189"/>
            <a:ext cx="3448226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B2C22B51-9BCC-4306-98B7-D4011A0F69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62612" y="3913189"/>
            <a:ext cx="3442051" cy="1138238"/>
          </a:xfrm>
        </p:spPr>
        <p:txBody>
          <a:bodyPr/>
          <a:lstStyle>
            <a:lvl1pPr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Flowing Text level, Verdana,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5F7203BF-1C0F-4BBC-ACB8-1F5A4BA2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10C3-6450-40E4-89F2-150E281E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15650" cy="38148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D7958-340B-45BF-8F42-4D74A6926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D2834-41A4-4D66-96D8-D4E923C9D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5CD764-8B09-4FA3-8416-ABA24B703D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0BE761BF-FFA9-468C-925A-7C826D80DF2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82663" y="1449388"/>
            <a:ext cx="10922000" cy="4572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8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9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Only_Headlin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21E8B4DA-85BA-4264-B448-2E1258C0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077E46-F0BB-4110-99FE-87E6A71544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9219614"/>
              </p:ext>
            </p:extLst>
          </p:nvPr>
        </p:nvGraphicFramePr>
        <p:xfrm>
          <a:off x="982661" y="1691216"/>
          <a:ext cx="10928752" cy="35208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464376">
                  <a:extLst>
                    <a:ext uri="{9D8B030D-6E8A-4147-A177-3AD203B41FA5}">
                      <a16:colId xmlns:a16="http://schemas.microsoft.com/office/drawing/2014/main" val="1595903310"/>
                    </a:ext>
                  </a:extLst>
                </a:gridCol>
                <a:gridCol w="5464376">
                  <a:extLst>
                    <a:ext uri="{9D8B030D-6E8A-4147-A177-3AD203B41FA5}">
                      <a16:colId xmlns:a16="http://schemas.microsoft.com/office/drawing/2014/main" val="1459721838"/>
                    </a:ext>
                  </a:extLst>
                </a:gridCol>
              </a:tblGrid>
              <a:tr h="440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52225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426369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28386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43420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23143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90784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55599"/>
                  </a:ext>
                </a:extLst>
              </a:tr>
              <a:tr h="4401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9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nly_Headline_Purp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929741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A95F389-AE48-4F32-9F35-395BF54E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929741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9C1585F-416F-465A-A0F6-C3BC560929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4" y="-103367"/>
            <a:ext cx="1452659" cy="7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3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alf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4800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51405"/>
            <a:ext cx="5373453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351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73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82662" y="944563"/>
            <a:ext cx="4709477" cy="508125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537959" y="854000"/>
            <a:ext cx="5373453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537959" y="2419200"/>
            <a:ext cx="5366704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0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2663" y="862371"/>
            <a:ext cx="4526597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6400799" y="944563"/>
            <a:ext cx="5503863" cy="358158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400799" y="4738283"/>
            <a:ext cx="5503864" cy="1267142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62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iagram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0972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4"/>
          </p:nvPr>
        </p:nvSpPr>
        <p:spPr>
          <a:xfrm>
            <a:off x="6400800" y="938164"/>
            <a:ext cx="5503863" cy="506726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C2EEA5B-B8B4-4E8B-AC97-B3CA087508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663" y="862371"/>
            <a:ext cx="4526597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29FD0944-B50E-40DE-A117-8A579BBB0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2663" y="2403387"/>
            <a:ext cx="4520911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</p:spTree>
    <p:extLst>
      <p:ext uri="{BB962C8B-B14F-4D97-AF65-F5344CB8AC3E}">
        <p14:creationId xmlns:p14="http://schemas.microsoft.com/office/powerpoint/2010/main" val="2748719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2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51405"/>
            <a:ext cx="7749352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3476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3476"/>
            <a:ext cx="3726000" cy="3602037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3D6958-4274-44BC-85D6-76026FBDA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60844" y="3933773"/>
            <a:ext cx="7543819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35D2655-22EA-4123-8D48-15D510EBC0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9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70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_Left_4_Text_Box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5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87032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lIns="0"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161000" y="855047"/>
            <a:ext cx="7749352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61000" y="2406650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184352" y="2406650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61000" y="4349513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4352" y="4349513"/>
            <a:ext cx="37260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65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ltGray">
          <a:xfrm>
            <a:off x="6874800" y="0"/>
            <a:ext cx="5317200" cy="6858000"/>
          </a:xfrm>
          <a:prstGeom prst="rect">
            <a:avLst/>
          </a:prstGeom>
          <a:solidFill>
            <a:srgbClr val="512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4" y="883270"/>
            <a:ext cx="5317200" cy="9885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Title, 24pt, bold,</a:t>
            </a:r>
            <a:br>
              <a:rPr lang="en-US" dirty="0"/>
            </a:br>
            <a:r>
              <a:rPr lang="en-US" dirty="0"/>
              <a:t>max. 2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89013" y="2262958"/>
            <a:ext cx="5317200" cy="1656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5" hasCustomPrompt="1"/>
          </p:nvPr>
        </p:nvSpPr>
        <p:spPr bwMode="ltGray">
          <a:xfrm>
            <a:off x="7400925" y="2262958"/>
            <a:ext cx="4503738" cy="16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D99E03F-33C2-4F9A-97EB-0FEA46149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94" y="-92364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312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29D1A97-4450-4012-9ADB-C3F6F5FF22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5" name="Picture 14" descr="Mountain reflected in lake">
            <a:extLst>
              <a:ext uri="{FF2B5EF4-FFF2-40B4-BE49-F238E27FC236}">
                <a16:creationId xmlns:a16="http://schemas.microsoft.com/office/drawing/2014/main" id="{3329C5DF-E9EB-4954-81F6-2885658A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1918496"/>
            <a:ext cx="6294119" cy="2623024"/>
          </a:xfrm>
        </p:spPr>
        <p:txBody>
          <a:bodyPr anchor="ctr"/>
          <a:lstStyle>
            <a:lvl1pPr algn="ctr">
              <a:defRPr sz="4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Quote, 42pt,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948940" y="4676395"/>
            <a:ext cx="6294120" cy="607985"/>
          </a:xfrm>
        </p:spPr>
        <p:txBody>
          <a:bodyPr/>
          <a:lstStyle>
            <a:lvl1pPr marL="0" indent="0" algn="ctr">
              <a:buNone/>
              <a:defRPr sz="15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Name, 15pt, bold, capital letters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60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6F2BA4-369F-470F-8C65-3E1CEB7A18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5" name="Picture 14" descr="Mountain reflected in lake">
            <a:extLst>
              <a:ext uri="{FF2B5EF4-FFF2-40B4-BE49-F238E27FC236}">
                <a16:creationId xmlns:a16="http://schemas.microsoft.com/office/drawing/2014/main" id="{44005239-5E35-40FA-AD97-25E05F3D8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  <a:solidFill>
            <a:srgbClr val="92D050"/>
          </a:solidFill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48941" y="2346960"/>
            <a:ext cx="6294119" cy="824467"/>
          </a:xfrm>
        </p:spPr>
        <p:txBody>
          <a:bodyPr anchor="b"/>
          <a:lstStyle>
            <a:lvl1pPr algn="ctr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Statement, 24pt,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42259-5C42-4B5C-8BFE-C3D877E21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49575" y="3307080"/>
            <a:ext cx="6292850" cy="1204912"/>
          </a:xfrm>
        </p:spPr>
        <p:txBody>
          <a:bodyPr/>
          <a:lstStyle>
            <a:lvl1pPr algn="ctr">
              <a:defRPr sz="1100" b="0">
                <a:solidFill>
                  <a:schemeClr val="tx1"/>
                </a:solidFill>
              </a:defRPr>
            </a:lvl1pPr>
            <a:lvl2pPr algn="ctr">
              <a:defRPr sz="1100" b="0">
                <a:solidFill>
                  <a:schemeClr val="bg1"/>
                </a:solidFill>
              </a:defRPr>
            </a:lvl2pPr>
            <a:lvl3pPr algn="ctr">
              <a:defRPr sz="1100" b="0">
                <a:solidFill>
                  <a:schemeClr val="bg1"/>
                </a:solidFill>
              </a:defRPr>
            </a:lvl3pPr>
            <a:lvl4pPr algn="ctr">
              <a:defRPr sz="1100" b="0">
                <a:solidFill>
                  <a:schemeClr val="bg1"/>
                </a:solidFill>
              </a:defRPr>
            </a:lvl4pPr>
            <a:lvl5pPr algn="ctr">
              <a:defRPr sz="11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Flowing text level, 11 </a:t>
            </a:r>
            <a:r>
              <a:rPr lang="en-GB" noProof="0" dirty="0" err="1"/>
              <a:t>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1247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slide_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untain reflected in lake">
            <a:extLst>
              <a:ext uri="{FF2B5EF4-FFF2-40B4-BE49-F238E27FC236}">
                <a16:creationId xmlns:a16="http://schemas.microsoft.com/office/drawing/2014/main" id="{E1E14815-AC8D-4269-8F40-0BCDA23ED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5511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untain reflected in lake">
            <a:extLst>
              <a:ext uri="{FF2B5EF4-FFF2-40B4-BE49-F238E27FC236}">
                <a16:creationId xmlns:a16="http://schemas.microsoft.com/office/drawing/2014/main" id="{8F284E6E-3CE6-4C6C-9FB7-E3EC8AC5A2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4681" r="-2" b="11077"/>
          <a:stretch/>
        </p:blipFill>
        <p:spPr>
          <a:xfrm>
            <a:off x="7711" y="6707"/>
            <a:ext cx="12184289" cy="6851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44CE7-0934-4B49-92BB-4823E62E559C}"/>
              </a:ext>
            </a:extLst>
          </p:cNvPr>
          <p:cNvSpPr txBox="1"/>
          <p:nvPr userDrawn="1"/>
        </p:nvSpPr>
        <p:spPr>
          <a:xfrm>
            <a:off x="2668100" y="630517"/>
            <a:ext cx="683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50FEE-E671-40B7-9057-247823B47C3A}"/>
              </a:ext>
            </a:extLst>
          </p:cNvPr>
          <p:cNvSpPr/>
          <p:nvPr userDrawn="1"/>
        </p:nvSpPr>
        <p:spPr>
          <a:xfrm rot="2700000">
            <a:off x="6316135" y="5352159"/>
            <a:ext cx="230427" cy="2304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A14F09-6EE5-432F-8961-40F18B6CFC0C}"/>
              </a:ext>
            </a:extLst>
          </p:cNvPr>
          <p:cNvCxnSpPr/>
          <p:nvPr userDrawn="1"/>
        </p:nvCxnSpPr>
        <p:spPr>
          <a:xfrm flipH="1">
            <a:off x="4290571" y="5467372"/>
            <a:ext cx="182422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F4357-38B7-4AAD-889A-3565C0394CED}"/>
              </a:ext>
            </a:extLst>
          </p:cNvPr>
          <p:cNvCxnSpPr/>
          <p:nvPr userDrawn="1"/>
        </p:nvCxnSpPr>
        <p:spPr>
          <a:xfrm flipH="1">
            <a:off x="6767673" y="5467372"/>
            <a:ext cx="174741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2E1CAC5B-B640-4066-B22C-E262E8CEE5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42" y="6111948"/>
            <a:ext cx="1497739" cy="7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95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Picture_left_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60843" y="1160463"/>
            <a:ext cx="7543820" cy="1986498"/>
          </a:xfrm>
        </p:spPr>
        <p:txBody>
          <a:bodyPr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42pt, bold</a:t>
            </a:r>
            <a:br>
              <a:rPr lang="en-US" dirty="0"/>
            </a:br>
            <a:r>
              <a:rPr lang="en-US" dirty="0"/>
              <a:t>max. 3 lines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60842" y="3388282"/>
            <a:ext cx="7543819" cy="293069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subtitle, 20pt, max. 1 line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-6350" y="0"/>
            <a:ext cx="3083863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EE5FD86-4C93-4534-8B40-492D99EE04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0845" y="3934800"/>
            <a:ext cx="7543818" cy="219117"/>
          </a:xfrm>
        </p:spPr>
        <p:txBody>
          <a:bodyPr/>
          <a:lstStyle>
            <a:lvl1pPr>
              <a:spcBef>
                <a:spcPts val="0"/>
              </a:spcBef>
              <a:defRPr sz="140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Date, 14PT, Black, capital letters</a:t>
            </a:r>
            <a:endParaRPr lang="de-DE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510BC0A-4648-4A4C-89F6-FA54E74678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593" y="0"/>
            <a:ext cx="1455558" cy="72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5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blac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422911"/>
            <a:ext cx="10922000" cy="35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2663" y="1449389"/>
            <a:ext cx="10922000" cy="45720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 marL="180975" indent="-180975"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3pPr>
            <a:lvl4pPr marL="357188" indent="-176213">
              <a:defRPr sz="2000">
                <a:solidFill>
                  <a:schemeClr val="bg1"/>
                </a:solidFill>
              </a:defRPr>
            </a:lvl4pPr>
            <a:lvl5pPr marL="538163" indent="-180975">
              <a:defRPr sz="2000">
                <a:solidFill>
                  <a:schemeClr val="bg1"/>
                </a:solidFill>
              </a:defRPr>
            </a:lvl5pPr>
          </a:lstStyle>
          <a:p>
            <a:pPr lvl="2"/>
            <a:r>
              <a:rPr lang="en-US" dirty="0"/>
              <a:t>Topic One</a:t>
            </a:r>
          </a:p>
          <a:p>
            <a:pPr lvl="2"/>
            <a:r>
              <a:rPr lang="en-US" dirty="0"/>
              <a:t>Topic Two</a:t>
            </a:r>
          </a:p>
          <a:p>
            <a:pPr lvl="2"/>
            <a:r>
              <a:rPr lang="en-US" dirty="0"/>
              <a:t>Topic Three</a:t>
            </a:r>
          </a:p>
          <a:p>
            <a:pPr lvl="2"/>
            <a:r>
              <a:rPr lang="en-US" dirty="0"/>
              <a:t>Topic Four</a:t>
            </a:r>
          </a:p>
          <a:p>
            <a:pPr lvl="2"/>
            <a:r>
              <a:rPr lang="en-US" dirty="0"/>
              <a:t>Topic Five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4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3D5FD-81A9-40A5-BD73-3048935781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9013" y="1449389"/>
            <a:ext cx="10915650" cy="4572000"/>
          </a:xfrm>
        </p:spPr>
        <p:txBody>
          <a:bodyPr/>
          <a:lstStyle>
            <a:lvl1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1pPr>
            <a:lvl2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2pPr>
            <a:lvl3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176213" indent="-176213">
              <a:buFont typeface="Arial" panose="020B0604020202020204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Topic One</a:t>
            </a:r>
          </a:p>
          <a:p>
            <a:pPr lvl="0"/>
            <a:r>
              <a:rPr lang="en-US" dirty="0"/>
              <a:t>Topic Two</a:t>
            </a:r>
          </a:p>
          <a:p>
            <a:pPr lvl="0"/>
            <a:r>
              <a:rPr lang="en-US" dirty="0"/>
              <a:t>Topic Three</a:t>
            </a:r>
          </a:p>
          <a:p>
            <a:pPr lvl="0"/>
            <a:r>
              <a:rPr lang="en-US" dirty="0"/>
              <a:t>Topic Four</a:t>
            </a:r>
          </a:p>
          <a:p>
            <a:pPr lvl="0"/>
            <a:r>
              <a:rPr lang="en-US" dirty="0"/>
              <a:t>Topic Five</a:t>
            </a:r>
          </a:p>
        </p:txBody>
      </p:sp>
    </p:spTree>
    <p:extLst>
      <p:ext uri="{BB962C8B-B14F-4D97-AF65-F5344CB8AC3E}">
        <p14:creationId xmlns:p14="http://schemas.microsoft.com/office/powerpoint/2010/main" val="32483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20446C-EE8D-4E4C-A822-6EE273952E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11" name="Picture 10" descr="Mountain reflected in lake">
            <a:extLst>
              <a:ext uri="{FF2B5EF4-FFF2-40B4-BE49-F238E27FC236}">
                <a16:creationId xmlns:a16="http://schemas.microsoft.com/office/drawing/2014/main" id="{6019A700-93FF-4990-9CDB-658EADDBAB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470" b="-1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99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_PIcture_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92725" y="0"/>
            <a:ext cx="5699275" cy="685800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89013" y="2167996"/>
            <a:ext cx="4509262" cy="1379688"/>
          </a:xfrm>
        </p:spPr>
        <p:txBody>
          <a:bodyPr anchor="b"/>
          <a:lstStyle>
            <a:lvl1pPr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title,</a:t>
            </a:r>
            <a:br>
              <a:rPr lang="en-US" dirty="0"/>
            </a:br>
            <a:r>
              <a:rPr lang="en-US" dirty="0"/>
              <a:t>42pt., bold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82664" y="3879349"/>
            <a:ext cx="4515612" cy="607985"/>
          </a:xfr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Subtitle, 20pt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FB3992-54EF-4F1C-815D-B616C86E3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204" y="6150537"/>
            <a:ext cx="1706923" cy="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1" y="1449389"/>
            <a:ext cx="10922001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010269EA-AB3B-443A-BBC6-3D966056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C3EE4FB3-3329-4D10-8038-24CBCB4E7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8619" y="6291264"/>
            <a:ext cx="594043" cy="2808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025119C-5CEB-49C9-AC3A-DDECC2B0C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2662" y="1449389"/>
            <a:ext cx="5317200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587463" y="1449389"/>
            <a:ext cx="5317200" cy="4572000"/>
          </a:xfrm>
        </p:spPr>
        <p:txBody>
          <a:bodyPr/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96545"/>
            <a:ext cx="10922000" cy="371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B566814A-4E8F-4353-A38A-5DE43CCF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645896"/>
            <a:ext cx="1092240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89013" y="680400"/>
            <a:ext cx="10915650" cy="381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20pt, bold, max. 1 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9013" y="1439999"/>
            <a:ext cx="10915650" cy="4581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Subtitle</a:t>
            </a:r>
          </a:p>
          <a:p>
            <a:pPr lvl="1"/>
            <a:r>
              <a:rPr lang="en-US" noProof="0" dirty="0"/>
              <a:t>Flowing text level</a:t>
            </a:r>
          </a:p>
          <a:p>
            <a:pPr lvl="2"/>
            <a:r>
              <a:rPr lang="en-US" noProof="0" dirty="0"/>
              <a:t>Third text level</a:t>
            </a:r>
          </a:p>
          <a:p>
            <a:pPr lvl="3"/>
            <a:r>
              <a:rPr lang="en-US" noProof="0" dirty="0"/>
              <a:t>Fourth text level</a:t>
            </a:r>
          </a:p>
          <a:p>
            <a:pPr lvl="4"/>
            <a:r>
              <a:rPr lang="en-US" noProof="0" dirty="0"/>
              <a:t>Fifth text level</a:t>
            </a:r>
          </a:p>
          <a:p>
            <a:pPr lvl="5"/>
            <a:r>
              <a:rPr lang="en-US" noProof="0" dirty="0"/>
              <a:t>Sixth text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9012" y="6291263"/>
            <a:ext cx="8561387" cy="28098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8619" y="6291264"/>
            <a:ext cx="594043" cy="280898"/>
          </a:xfrm>
          <a:prstGeom prst="rect">
            <a:avLst/>
          </a:prstGeom>
        </p:spPr>
        <p:txBody>
          <a:bodyPr vert="horz" lIns="91440" tIns="45720" rIns="108000" bIns="45720" rtlCol="0" anchor="ctr"/>
          <a:lstStyle>
            <a:lvl1pPr algn="r"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EFF315-FA4E-4084-ACCF-A94C350B88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6D21A63-5F8C-4BE3-93A0-B1ECFDE89244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12" y="81281"/>
            <a:ext cx="1394394" cy="3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74" r:id="rId11"/>
    <p:sldLayoutId id="2147483658" r:id="rId12"/>
    <p:sldLayoutId id="2147483676" r:id="rId13"/>
    <p:sldLayoutId id="2147483673" r:id="rId14"/>
    <p:sldLayoutId id="2147483663" r:id="rId15"/>
    <p:sldLayoutId id="2147483666" r:id="rId16"/>
    <p:sldLayoutId id="2147483665" r:id="rId17"/>
    <p:sldLayoutId id="2147483664" r:id="rId18"/>
    <p:sldLayoutId id="2147483669" r:id="rId19"/>
    <p:sldLayoutId id="2147483668" r:id="rId20"/>
    <p:sldLayoutId id="2147483670" r:id="rId21"/>
    <p:sldLayoutId id="2147483661" r:id="rId22"/>
    <p:sldLayoutId id="2147483662" r:id="rId23"/>
    <p:sldLayoutId id="2147483671" r:id="rId24"/>
    <p:sldLayoutId id="2147483672" r:id="rId25"/>
    <p:sldLayoutId id="2147483675" r:id="rId2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5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79388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571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36575" indent="-1793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715963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Verdana" panose="020B060403050404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594" userDrawn="1">
          <p15:clr>
            <a:srgbClr val="F26B43"/>
          </p15:clr>
        </p15:guide>
        <p15:guide id="2" pos="7499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orient="horz" pos="595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71EA141-A858-5D59-3462-60B498CDE117}"/>
              </a:ext>
            </a:extLst>
          </p:cNvPr>
          <p:cNvGrpSpPr/>
          <p:nvPr/>
        </p:nvGrpSpPr>
        <p:grpSpPr>
          <a:xfrm>
            <a:off x="-21265" y="-10633"/>
            <a:ext cx="12223897" cy="6894330"/>
            <a:chOff x="-21265" y="-10633"/>
            <a:chExt cx="12223897" cy="6894330"/>
          </a:xfrm>
          <a:solidFill>
            <a:srgbClr val="322066"/>
          </a:solidFill>
        </p:grpSpPr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E849EC11-BB84-4AE7-622E-1A86DAA76AEF}"/>
                </a:ext>
              </a:extLst>
            </p:cNvPr>
            <p:cNvSpPr/>
            <p:nvPr/>
          </p:nvSpPr>
          <p:spPr>
            <a:xfrm rot="10800000">
              <a:off x="2665603" y="653142"/>
              <a:ext cx="9537029" cy="6230555"/>
            </a:xfrm>
            <a:prstGeom prst="halfFrame">
              <a:avLst>
                <a:gd name="adj1" fmla="val 8353"/>
                <a:gd name="adj2" fmla="val 10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2C7C661D-A303-6CFF-DF14-765AAD219FEA}"/>
                </a:ext>
              </a:extLst>
            </p:cNvPr>
            <p:cNvSpPr/>
            <p:nvPr/>
          </p:nvSpPr>
          <p:spPr>
            <a:xfrm>
              <a:off x="-21265" y="-10633"/>
              <a:ext cx="9537029" cy="6230555"/>
            </a:xfrm>
            <a:prstGeom prst="halfFrame">
              <a:avLst>
                <a:gd name="adj1" fmla="val 8353"/>
                <a:gd name="adj2" fmla="val 10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9B5BC7D-9B12-CCE0-88AE-50455DABA7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14" y="2239808"/>
            <a:ext cx="3339368" cy="8682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3C0DE6-9ADD-34DB-3E19-36B4743D445D}"/>
              </a:ext>
            </a:extLst>
          </p:cNvPr>
          <p:cNvSpPr/>
          <p:nvPr/>
        </p:nvSpPr>
        <p:spPr>
          <a:xfrm>
            <a:off x="1226288" y="3108043"/>
            <a:ext cx="9739423" cy="1032455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SDE Readiness</a:t>
            </a:r>
            <a:r>
              <a:rPr kumimoji="0" lang="en-US" sz="6600" b="1" i="0" u="none" strike="noStrike" kern="1200" cap="none" spc="0" normalizeH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 Training</a:t>
            </a: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rgbClr val="351661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4802F1-5E2F-C7F9-C706-8487EB2BB195}"/>
              </a:ext>
            </a:extLst>
          </p:cNvPr>
          <p:cNvSpPr/>
          <p:nvPr/>
        </p:nvSpPr>
        <p:spPr>
          <a:xfrm>
            <a:off x="3656014" y="4140498"/>
            <a:ext cx="4879967" cy="477693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Segoe UI" panose="020B0502040204020203" pitchFamily="34" charset="0"/>
              </a:rPr>
              <a:t>Empowering Tomorrow’s Innovators</a:t>
            </a:r>
          </a:p>
        </p:txBody>
      </p:sp>
    </p:spTree>
    <p:extLst>
      <p:ext uri="{BB962C8B-B14F-4D97-AF65-F5344CB8AC3E}">
        <p14:creationId xmlns:p14="http://schemas.microsoft.com/office/powerpoint/2010/main" val="21361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2662" y="584111"/>
            <a:ext cx="10928751" cy="38148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String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FF17F1-834A-4DE7-BA17-4009EF7B53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9013" y="1436914"/>
            <a:ext cx="10915650" cy="458447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 used String methods:</a:t>
            </a:r>
          </a:p>
        </p:txBody>
      </p:sp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F549E4F5-23CB-4454-9B24-04152EDB7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72977"/>
              </p:ext>
            </p:extLst>
          </p:nvPr>
        </p:nvGraphicFramePr>
        <p:xfrm>
          <a:off x="1078199" y="1951972"/>
          <a:ext cx="10417115" cy="4013200"/>
        </p:xfrm>
        <a:graphic>
          <a:graphicData uri="http://schemas.openxmlformats.org/drawingml/2006/table">
            <a:tbl>
              <a:tblPr bandRow="1"/>
              <a:tblGrid>
                <a:gridCol w="188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18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600" b="1" dirty="0"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203200" marR="101600" marT="101600" marB="101600" horzOverflow="overflow"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600" b="1" dirty="0"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01600" marR="101600" marT="101600" marB="101600" horzOverflow="overflow"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length()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length of a specified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concat()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Appends a string to the end of another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charAt()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the character value at a specified index within a string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4054895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indexOf()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Find the index of the first occurrence of a specified character or substring within a string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6327174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substring()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new string which is the substring of a specified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66876385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toLowerCase()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Converts a string to lower case letters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79003025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toUpperCase()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Converts a string to upper case letters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20218570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trim()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whitespace from both ends of a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40089843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split()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Split a string into an array of substrings based on a specified delimiter or a pattern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0573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2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2662" y="584111"/>
            <a:ext cx="10928751" cy="38148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String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FF17F1-834A-4DE7-BA17-4009EF7B53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9013" y="1436914"/>
            <a:ext cx="10915650" cy="458447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 used String methods:</a:t>
            </a:r>
          </a:p>
        </p:txBody>
      </p:sp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F549E4F5-23CB-4454-9B24-04152EDB7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034416"/>
              </p:ext>
            </p:extLst>
          </p:nvPr>
        </p:nvGraphicFramePr>
        <p:xfrm>
          <a:off x="1078199" y="1951972"/>
          <a:ext cx="10417115" cy="3708400"/>
        </p:xfrm>
        <a:graphic>
          <a:graphicData uri="http://schemas.openxmlformats.org/drawingml/2006/table">
            <a:tbl>
              <a:tblPr bandRow="1"/>
              <a:tblGrid>
                <a:gridCol w="242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18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600" b="1" dirty="0"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203200" marR="101600" marT="101600" marB="101600" anchor="ctr" horzOverflow="overflow"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600" b="1" dirty="0"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01600" marR="101600" marT="101600" marB="101600" horzOverflow="overflow"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startsWith()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Checks whether a string starts with specified characters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endsWith()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Checks whether a string ends with the specified character(s)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compareTo()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Compare two strings lexicographically. Lexicographical comparison means comparing strings based on the Unicode values of individual characters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12393730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true if and only if the string contains the specified sequence of char values.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94274839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repalce</a:t>
                      </a:r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Replace all occurrences of a specified character or substring within a string with another character or substring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63254409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replaceAll</a:t>
                      </a:r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Replace all substrings that match a specified pattern with another string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06713322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toCharArray()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Converts this string to a new character array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9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2662" y="584111"/>
            <a:ext cx="10928751" cy="38148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String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FF17F1-834A-4DE7-BA17-4009EF7B53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9013" y="1436914"/>
            <a:ext cx="10915650" cy="458447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 used String methods:</a:t>
            </a:r>
          </a:p>
        </p:txBody>
      </p:sp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F549E4F5-23CB-4454-9B24-04152EDB7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024414"/>
              </p:ext>
            </p:extLst>
          </p:nvPr>
        </p:nvGraphicFramePr>
        <p:xfrm>
          <a:off x="1078199" y="1951972"/>
          <a:ext cx="10417115" cy="2944758"/>
        </p:xfrm>
        <a:graphic>
          <a:graphicData uri="http://schemas.openxmlformats.org/drawingml/2006/table">
            <a:tbl>
              <a:tblPr bandRow="1"/>
              <a:tblGrid>
                <a:gridCol w="242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18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600" b="1" dirty="0"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203200" marR="101600" marT="101600" marB="101600" anchor="ctr" horzOverflow="overflow"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defRPr sz="1800"/>
                      </a:pPr>
                      <a:r>
                        <a:rPr sz="1600" b="1" dirty="0"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01600" marR="101600" marT="101600" marB="101600" horzOverflow="overflow"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equals()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Compares two strings. Returns true if the strings are equal, and false if not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equalsIgnoreCase()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Compares two strings, ignoring case considerations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matches()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Finds whether a string matches a specified pattern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65817234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valueOf()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Convert different types of data into their string representation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83945902"/>
                  </a:ext>
                </a:extLst>
              </a:tr>
              <a:tr h="33057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toString()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a string representation of the object</a:t>
                      </a:r>
                      <a:endParaRPr lang="en-IN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76743865"/>
                  </a:ext>
                </a:extLst>
              </a:tr>
              <a:tr h="516518">
                <a:tc grid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1" i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 More Methods: </a:t>
                      </a:r>
                      <a:r>
                        <a:rPr lang="en-IN" sz="1600" b="1" i="1" kern="12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https://docs.oracle.com/javase/8/docs/api/java/lang/String.html</a:t>
                      </a:r>
                      <a:endParaRPr lang="en-IN" sz="1600" b="1" i="1" kern="12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81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length()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is used to find the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character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(including space, ‘\n’) in the string.</a:t>
            </a:r>
          </a:p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length</a:t>
            </a:r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725CDA11-8951-4468-AB45-D8D100DFA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875772"/>
              </p:ext>
            </p:extLst>
          </p:nvPr>
        </p:nvGraphicFramePr>
        <p:xfrm>
          <a:off x="1078200" y="1877375"/>
          <a:ext cx="10426446" cy="1734823"/>
        </p:xfrm>
        <a:graphic>
          <a:graphicData uri="http://schemas.openxmlformats.org/drawingml/2006/table">
            <a:tbl>
              <a:tblPr/>
              <a:tblGrid>
                <a:gridCol w="1042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48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s1="\</a:t>
                      </a:r>
                      <a:r>
                        <a:rPr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nHai</a:t>
                      </a:r>
                      <a:r>
                        <a:rPr lang="en-IN" sz="15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all";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 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is “+</a:t>
                      </a:r>
                      <a:r>
                        <a:rPr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s1.length()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s2="\</a:t>
                      </a:r>
                      <a:r>
                        <a:rPr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nHai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Ravi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";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 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is "+</a:t>
                      </a:r>
                      <a:r>
                        <a:rPr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s2.length()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0B5A4AE-59D7-47EC-8D1A-5F580505A2EC}"/>
              </a:ext>
            </a:extLst>
          </p:cNvPr>
          <p:cNvSpPr/>
          <p:nvPr/>
        </p:nvSpPr>
        <p:spPr>
          <a:xfrm>
            <a:off x="9645626" y="1863522"/>
            <a:ext cx="1848032" cy="898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Length is 8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 Length is 9</a:t>
            </a:r>
          </a:p>
          <a:p>
            <a:pPr algn="ctr"/>
            <a:endParaRPr lang="en-US" sz="16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6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strings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joined together using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 operation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Methods like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concat()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Operator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combine 2 strings.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 algn="just">
              <a:lnSpc>
                <a:spcPct val="150000"/>
              </a:lnSpc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After a string literal,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the +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 be treated as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string concatenation operator.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Concat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7A016C-4318-4D89-941D-32AB255CA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684781"/>
              </p:ext>
            </p:extLst>
          </p:nvPr>
        </p:nvGraphicFramePr>
        <p:xfrm>
          <a:off x="1078199" y="2430410"/>
          <a:ext cx="10426446" cy="1234440"/>
        </p:xfrm>
        <a:graphic>
          <a:graphicData uri="http://schemas.openxmlformats.org/drawingml/2006/table">
            <a:tbl>
              <a:tblPr/>
              <a:tblGrid>
                <a:gridCol w="1042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0923">
                <a:tc>
                  <a:txBody>
                    <a:bodyPr/>
                    <a:lstStyle/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//Using + Operator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String s</a:t>
                      </a:r>
                      <a:r>
                        <a:rPr lang="en-IN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=“Always"+" Smile";  </a:t>
                      </a:r>
                    </a:p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</a:t>
                      </a:r>
                      <a:r>
                        <a:rPr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</a:t>
                      </a:r>
                      <a:r>
                        <a:rPr lang="en-IN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b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173CD4-1546-4638-A433-9C0CCF781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862366"/>
              </p:ext>
            </p:extLst>
          </p:nvPr>
        </p:nvGraphicFramePr>
        <p:xfrm>
          <a:off x="1078199" y="4353016"/>
          <a:ext cx="10426446" cy="1463040"/>
        </p:xfrm>
        <a:graphic>
          <a:graphicData uri="http://schemas.openxmlformats.org/drawingml/2006/table">
            <a:tbl>
              <a:tblPr/>
              <a:tblGrid>
                <a:gridCol w="1042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5697">
                <a:tc>
                  <a:txBody>
                    <a:bodyPr/>
                    <a:lstStyle/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 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StringConcatenation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  </a:t>
                      </a:r>
                    </a:p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 static void main(String 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[]){  </a:t>
                      </a:r>
                    </a:p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 s</a:t>
                      </a:r>
                      <a:r>
                        <a:rPr lang="en-IN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=20+30+"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Sachin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"+20+30;  </a:t>
                      </a:r>
                    </a:p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</a:t>
                      </a:r>
                      <a:r>
                        <a:rPr lang="en-IN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 }  </a:t>
                      </a:r>
                    </a:p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  </a:t>
                      </a:r>
                    </a:p>
                    <a:p>
                      <a:pPr algn="l">
                        <a:defRPr sz="1500" b="1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sz="1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6767EDD-ED87-4890-AEB1-660DD6620FC9}"/>
              </a:ext>
            </a:extLst>
          </p:cNvPr>
          <p:cNvSpPr/>
          <p:nvPr/>
        </p:nvSpPr>
        <p:spPr>
          <a:xfrm>
            <a:off x="9662466" y="2432917"/>
            <a:ext cx="183221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Smile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DBC60-A13C-4526-BFA6-EE748C79AC86}"/>
              </a:ext>
            </a:extLst>
          </p:cNvPr>
          <p:cNvSpPr/>
          <p:nvPr/>
        </p:nvSpPr>
        <p:spPr>
          <a:xfrm>
            <a:off x="9662468" y="4350003"/>
            <a:ext cx="183221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>
                <a:latin typeface="Verdana"/>
                <a:ea typeface="Verdana"/>
                <a:cs typeface="Verdana"/>
              </a:defRPr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50Sachin2030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640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concat()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3A4A591-48BC-4A57-B7CB-41BEE8518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831387"/>
              </p:ext>
            </p:extLst>
          </p:nvPr>
        </p:nvGraphicFramePr>
        <p:xfrm>
          <a:off x="1078199" y="1253161"/>
          <a:ext cx="10426445" cy="1787236"/>
        </p:xfrm>
        <a:graphic>
          <a:graphicData uri="http://schemas.openxmlformats.org/drawingml/2006/table">
            <a:tbl>
              <a:tblPr/>
              <a:tblGrid>
                <a:gridCol w="1042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236">
                <a:tc>
                  <a:txBody>
                    <a:bodyPr/>
                    <a:lstStyle/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//Using </a:t>
                      </a:r>
                      <a:r>
                        <a:rPr sz="15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</a:t>
                      </a:r>
                      <a:r>
                        <a:rPr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method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s1="I";</a:t>
                      </a:r>
                    </a:p>
                    <a:p>
                      <a:pPr algn="l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s2 = " Will";</a:t>
                      </a:r>
                    </a:p>
                    <a:p>
                      <a:pPr marL="0" algn="l" defTabSz="914400" rtl="0" eaLnBrk="1" latinLnBrk="0" hangingPunct="1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String s3 = </a:t>
                      </a:r>
                      <a:r>
                        <a:rPr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s1.concat(s2);</a:t>
                      </a:r>
                    </a:p>
                    <a:p>
                      <a:pPr marL="0" algn="l" defTabSz="914400" rtl="0" eaLnBrk="1" latinLnBrk="0" hangingPunct="1">
                        <a:defRPr sz="150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("\ns1: "+s1+"\ns2: "+s2+"\ns3: "+s3);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F43C7D9-FA73-4360-8D0A-735F81E68BEF}"/>
              </a:ext>
            </a:extLst>
          </p:cNvPr>
          <p:cNvSpPr/>
          <p:nvPr/>
        </p:nvSpPr>
        <p:spPr>
          <a:xfrm>
            <a:off x="9489798" y="1250065"/>
            <a:ext cx="2006600" cy="1048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>
                <a:latin typeface="Verdana"/>
                <a:ea typeface="Verdana"/>
                <a:cs typeface="Verdana"/>
              </a:defRPr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s1: I</a:t>
            </a:r>
          </a:p>
          <a:p>
            <a:pPr>
              <a:defRPr sz="1500">
                <a:latin typeface="Verdana"/>
                <a:ea typeface="Verdana"/>
                <a:cs typeface="Verdana"/>
              </a:defRPr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s2:  Will</a:t>
            </a:r>
          </a:p>
          <a:p>
            <a:pPr>
              <a:defRPr sz="1500">
                <a:latin typeface="Verdana"/>
                <a:ea typeface="Verdana"/>
                <a:cs typeface="Verdana"/>
              </a:defRPr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s3: I Will</a:t>
            </a:r>
          </a:p>
        </p:txBody>
      </p:sp>
    </p:spTree>
    <p:extLst>
      <p:ext uri="{BB962C8B-B14F-4D97-AF65-F5344CB8AC3E}">
        <p14:creationId xmlns:p14="http://schemas.microsoft.com/office/powerpoint/2010/main" val="329233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17114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dirty="0">
                <a:solidFill>
                  <a:schemeClr val="tx1"/>
                </a:solidFill>
              </a:rPr>
              <a:t>etrieve the character at a </a:t>
            </a:r>
            <a:r>
              <a:rPr lang="en-US" sz="1600" b="1" dirty="0">
                <a:solidFill>
                  <a:schemeClr val="tx1"/>
                </a:solidFill>
              </a:rPr>
              <a:t>specific index </a:t>
            </a:r>
            <a:r>
              <a:rPr lang="en-US" sz="1600" dirty="0">
                <a:solidFill>
                  <a:schemeClr val="tx1"/>
                </a:solidFill>
              </a:rPr>
              <a:t>within a given string.</a:t>
            </a:r>
          </a:p>
          <a:p>
            <a:pPr marL="108000" indent="-108000"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 public char charAt(int index) - index: </a:t>
            </a:r>
            <a:r>
              <a:rPr lang="en-US" sz="1600" dirty="0">
                <a:solidFill>
                  <a:schemeClr val="tx1"/>
                </a:solidFill>
              </a:rPr>
              <a:t>Position of the character to be retrieved. </a:t>
            </a:r>
            <a:r>
              <a:rPr lang="en-US" sz="1600" b="1" dirty="0">
                <a:solidFill>
                  <a:schemeClr val="tx1"/>
                </a:solidFill>
              </a:rPr>
              <a:t>Indexing</a:t>
            </a:r>
            <a:r>
              <a:rPr lang="en-US" sz="1600" dirty="0">
                <a:solidFill>
                  <a:schemeClr val="tx1"/>
                </a:solidFill>
              </a:rPr>
              <a:t> starts from </a:t>
            </a:r>
            <a:r>
              <a:rPr lang="en-US" sz="1600" b="1" dirty="0">
                <a:solidFill>
                  <a:schemeClr val="tx1"/>
                </a:solidFill>
              </a:rPr>
              <a:t>0</a:t>
            </a:r>
            <a:r>
              <a:rPr lang="en-US" sz="1600" dirty="0">
                <a:solidFill>
                  <a:schemeClr val="tx1"/>
                </a:solidFill>
              </a:rPr>
              <a:t>, so the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   first character in the string is at index 0, the second character at index 1, and so on.</a:t>
            </a:r>
          </a:p>
          <a:p>
            <a:pPr marL="108000" indent="-108000" algn="just"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Method throws  </a:t>
            </a:r>
            <a:r>
              <a:rPr lang="en-US" altLang="en-US" sz="1600" b="1" dirty="0">
                <a:solidFill>
                  <a:schemeClr val="tx1"/>
                </a:solidFill>
              </a:rPr>
              <a:t>StringIndexOutOfBoundsException</a:t>
            </a:r>
            <a:r>
              <a:rPr lang="en-US" altLang="en-US" sz="1600" dirty="0">
                <a:solidFill>
                  <a:schemeClr val="tx1"/>
                </a:solidFill>
              </a:rPr>
              <a:t> if the index provided is </a:t>
            </a:r>
            <a:r>
              <a:rPr lang="en-US" altLang="en-US" sz="1600" b="1" dirty="0">
                <a:solidFill>
                  <a:schemeClr val="tx1"/>
                </a:solidFill>
              </a:rPr>
              <a:t>negative or greater than or equal to the length</a:t>
            </a:r>
            <a:r>
              <a:rPr lang="en-US" altLang="en-US" sz="1600" dirty="0">
                <a:solidFill>
                  <a:schemeClr val="tx1"/>
                </a:solidFill>
              </a:rPr>
              <a:t> of the string </a:t>
            </a:r>
          </a:p>
          <a:p>
            <a:pPr marL="108000" indent="-108000" algn="just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charAt()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1D4F8B-72B6-4C2D-8E4B-7B513CD72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332487"/>
              </p:ext>
            </p:extLst>
          </p:nvPr>
        </p:nvGraphicFramePr>
        <p:xfrm>
          <a:off x="1173738" y="3717428"/>
          <a:ext cx="10417114" cy="2192211"/>
        </p:xfrm>
        <a:graphic>
          <a:graphicData uri="http://schemas.openxmlformats.org/drawingml/2006/table">
            <a:tbl>
              <a:tblPr/>
              <a:tblGrid>
                <a:gridCol w="10417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175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IN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CharAtDemo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   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public static void main(String[] args) {       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String str = "Discoverable";              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System. out.println(“Character at index 5: “ + 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str.charAt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(5)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// Retrieves the character 'v' at index 5      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System. out.println("Character at index 11: " + 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str.charAt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(11)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// Retrieves the character 'e' at index 11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}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IN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/>
                        <a:cs typeface="Arial" panose="020B060402020202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6F5D7F9-30FD-4955-A50E-1E9C7B23B824}"/>
              </a:ext>
            </a:extLst>
          </p:cNvPr>
          <p:cNvSpPr/>
          <p:nvPr/>
        </p:nvSpPr>
        <p:spPr>
          <a:xfrm>
            <a:off x="8383932" y="3717428"/>
            <a:ext cx="3200570" cy="920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Character at index 5: v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Character at index 11: e</a:t>
            </a:r>
          </a:p>
        </p:txBody>
      </p:sp>
    </p:spTree>
    <p:extLst>
      <p:ext uri="{BB962C8B-B14F-4D97-AF65-F5344CB8AC3E}">
        <p14:creationId xmlns:p14="http://schemas.microsoft.com/office/powerpoint/2010/main" val="378993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17114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index of the </a:t>
            </a: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occurrence of a specified character or substring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within a 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 indexOf(int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>
                <a:solidFill>
                  <a:schemeClr val="tx1"/>
                </a:solidFill>
              </a:rPr>
              <a:t>Returns the </a:t>
            </a:r>
            <a:r>
              <a:rPr lang="en-US" sz="1600" b="1" dirty="0">
                <a:solidFill>
                  <a:schemeClr val="tx1"/>
                </a:solidFill>
              </a:rPr>
              <a:t>index</a:t>
            </a:r>
            <a:r>
              <a:rPr lang="en-US" sz="1600" dirty="0">
                <a:solidFill>
                  <a:schemeClr val="tx1"/>
                </a:solidFill>
              </a:rPr>
              <a:t> of the </a:t>
            </a:r>
            <a:r>
              <a:rPr lang="en-US" sz="1600" b="1" dirty="0">
                <a:solidFill>
                  <a:schemeClr val="tx1"/>
                </a:solidFill>
              </a:rPr>
              <a:t>first occurrence </a:t>
            </a:r>
            <a:r>
              <a:rPr lang="en-US" sz="1600" dirty="0">
                <a:solidFill>
                  <a:schemeClr val="tx1"/>
                </a:solidFill>
              </a:rPr>
              <a:t>of the specified character within the given string or </a:t>
            </a:r>
            <a:r>
              <a:rPr lang="en-US" sz="1600" b="1" dirty="0">
                <a:solidFill>
                  <a:schemeClr val="tx1"/>
                </a:solidFill>
              </a:rPr>
              <a:t>-1 </a:t>
            </a:r>
            <a:r>
              <a:rPr lang="en-US" sz="1600" dirty="0">
                <a:solidFill>
                  <a:schemeClr val="tx1"/>
                </a:solidFill>
              </a:rPr>
              <a:t>if the character does not occur.</a:t>
            </a:r>
            <a:endParaRPr lang="en-IN" sz="160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 indexOf(String str):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>
                <a:solidFill>
                  <a:schemeClr val="tx1"/>
                </a:solidFill>
              </a:rPr>
              <a:t>Returns the </a:t>
            </a:r>
            <a:r>
              <a:rPr lang="en-US" sz="1600" b="1" dirty="0">
                <a:solidFill>
                  <a:schemeClr val="tx1"/>
                </a:solidFill>
              </a:rPr>
              <a:t>index</a:t>
            </a:r>
            <a:r>
              <a:rPr lang="en-US" sz="1600" dirty="0">
                <a:solidFill>
                  <a:schemeClr val="tx1"/>
                </a:solidFill>
              </a:rPr>
              <a:t> of the </a:t>
            </a:r>
            <a:r>
              <a:rPr lang="en-US" sz="1600" b="1" dirty="0">
                <a:solidFill>
                  <a:schemeClr val="tx1"/>
                </a:solidFill>
              </a:rPr>
              <a:t>first occurrence </a:t>
            </a:r>
            <a:r>
              <a:rPr lang="en-US" sz="1600" dirty="0">
                <a:solidFill>
                  <a:schemeClr val="tx1"/>
                </a:solidFill>
              </a:rPr>
              <a:t>of the specified substring within the given string or </a:t>
            </a:r>
            <a:r>
              <a:rPr lang="en-US" sz="1600" b="1" dirty="0">
                <a:solidFill>
                  <a:schemeClr val="tx1"/>
                </a:solidFill>
              </a:rPr>
              <a:t>-1 </a:t>
            </a:r>
            <a:r>
              <a:rPr lang="en-US" sz="1600" dirty="0">
                <a:solidFill>
                  <a:schemeClr val="tx1"/>
                </a:solidFill>
              </a:rPr>
              <a:t>if the substring does not occur</a:t>
            </a:r>
            <a:endParaRPr lang="en-IN" sz="160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indexOf()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1D4F8B-72B6-4C2D-8E4B-7B513CD72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29142"/>
              </p:ext>
            </p:extLst>
          </p:nvPr>
        </p:nvGraphicFramePr>
        <p:xfrm>
          <a:off x="1173738" y="3292464"/>
          <a:ext cx="10417114" cy="2801811"/>
        </p:xfrm>
        <a:graphic>
          <a:graphicData uri="http://schemas.openxmlformats.org/drawingml/2006/table">
            <a:tbl>
              <a:tblPr/>
              <a:tblGrid>
                <a:gridCol w="10417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IndexOfDemo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public static void main(String[] args) {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String str = "Hello, World!";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 System.out.println("Index of 'o': " +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str.indexOf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('o')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); // Returns the index 7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System.out.println("Index of 'lo, W': "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str.indexOf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("lo, W"));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// Returns the index 3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System.out.println("Index of 'Java': " +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str.indexOf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("Java")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); // Returns -1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}</a:t>
                      </a:r>
                      <a:endParaRPr lang="en-IN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/>
                        <a:cs typeface="Arial" panose="020B060402020202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6F5D7F9-30FD-4955-A50E-1E9C7B23B824}"/>
              </a:ext>
            </a:extLst>
          </p:cNvPr>
          <p:cNvSpPr/>
          <p:nvPr/>
        </p:nvSpPr>
        <p:spPr>
          <a:xfrm>
            <a:off x="8591550" y="3292463"/>
            <a:ext cx="2999302" cy="11176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 of 'o': 4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 of 'lo, W': 3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 of 'Java': -1</a:t>
            </a:r>
          </a:p>
        </p:txBody>
      </p:sp>
    </p:spTree>
    <p:extLst>
      <p:ext uri="{BB962C8B-B14F-4D97-AF65-F5344CB8AC3E}">
        <p14:creationId xmlns:p14="http://schemas.microsoft.com/office/powerpoint/2010/main" val="129159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17114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of string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called substring.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case of substring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startIndex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endIndex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exclusive.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String substring(int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startIndex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This method returns new String object containing the substring of the given string from specified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startIndex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(inclusive).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String substring(int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startIndex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endIndex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This method returns new String object containing the substring of the given string from specified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startIndex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just before the </a:t>
            </a:r>
            <a:r>
              <a:rPr lang="en-I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endIndex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substring()</a:t>
            </a:r>
            <a:endParaRPr lang="en-I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1D4F8B-72B6-4C2D-8E4B-7B513CD72533}"/>
              </a:ext>
            </a:extLst>
          </p:cNvPr>
          <p:cNvGraphicFramePr/>
          <p:nvPr/>
        </p:nvGraphicFramePr>
        <p:xfrm>
          <a:off x="1078199" y="3818065"/>
          <a:ext cx="10417114" cy="2192211"/>
        </p:xfrm>
        <a:graphic>
          <a:graphicData uri="http://schemas.openxmlformats.org/drawingml/2006/table">
            <a:tbl>
              <a:tblPr/>
              <a:tblGrid>
                <a:gridCol w="10417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175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 </a:t>
                      </a:r>
                      <a:r>
                        <a:rPr lang="en-IN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StringSubstring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endParaRPr lang="en-IN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public static void main(String []</a:t>
                      </a:r>
                      <a:r>
                        <a:rPr lang="en-IN" sz="15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String s = "Education";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IN" sz="15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s.substring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(6));  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//Substring with start index alone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IN" sz="15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N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s.substring</a:t>
                      </a:r>
                      <a:r>
                        <a:rPr lang="en-IN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(3,6));  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//Substring with start index and end index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6F5D7F9-30FD-4955-A50E-1E9C7B23B824}"/>
              </a:ext>
            </a:extLst>
          </p:cNvPr>
          <p:cNvSpPr/>
          <p:nvPr/>
        </p:nvSpPr>
        <p:spPr>
          <a:xfrm>
            <a:off x="9474181" y="3823561"/>
            <a:ext cx="2006600" cy="920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206348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converts all the letters in the String into uppercase letter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converts all the letters in the String into lowercase letter.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BA202F-FD54-457B-A92D-6E1736DAED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841682"/>
              </p:ext>
            </p:extLst>
          </p:nvPr>
        </p:nvGraphicFramePr>
        <p:xfrm>
          <a:off x="1078199" y="2471187"/>
          <a:ext cx="10426446" cy="1691640"/>
        </p:xfrm>
        <a:graphic>
          <a:graphicData uri="http://schemas.openxmlformats.org/drawingml/2006/table">
            <a:tbl>
              <a:tblPr/>
              <a:tblGrid>
                <a:gridCol w="1042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07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 </a:t>
                      </a:r>
                      <a:r>
                        <a:rPr lang="en-IN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StringSubstring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 defTabSz="457200"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static void main(String []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 algn="l" defTabSz="457200"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String s = "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DisCoVEr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";</a:t>
                      </a:r>
                    </a:p>
                    <a:p>
                      <a:pPr algn="l" defTabSz="457200"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s.toUpperCase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());</a:t>
                      </a:r>
                    </a:p>
                    <a:p>
                      <a:pPr algn="l" defTabSz="457200"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s.toLowerCase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());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defTabSz="457200"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IN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defTabSz="457200"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B7F19DD-1787-410C-89EA-E85374DC8FC5}"/>
              </a:ext>
            </a:extLst>
          </p:cNvPr>
          <p:cNvSpPr/>
          <p:nvPr/>
        </p:nvSpPr>
        <p:spPr>
          <a:xfrm>
            <a:off x="9490465" y="2474485"/>
            <a:ext cx="20066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defTabSz="457200"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</a:p>
          <a:p>
            <a:pPr defTabSz="457200"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</a:p>
        </p:txBody>
      </p:sp>
    </p:spTree>
    <p:extLst>
      <p:ext uri="{BB962C8B-B14F-4D97-AF65-F5344CB8AC3E}">
        <p14:creationId xmlns:p14="http://schemas.microsoft.com/office/powerpoint/2010/main" val="173440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248A7-167F-718C-C9CF-65D11D740E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44A04-EDD9-F302-E1FF-1BE3D3D83150}"/>
              </a:ext>
            </a:extLst>
          </p:cNvPr>
          <p:cNvSpPr/>
          <p:nvPr/>
        </p:nvSpPr>
        <p:spPr>
          <a:xfrm>
            <a:off x="4603698" y="1156607"/>
            <a:ext cx="7148369" cy="4544786"/>
          </a:xfrm>
          <a:prstGeom prst="rect">
            <a:avLst/>
          </a:prstGeom>
          <a:noFill/>
          <a:ln w="31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CF4452"/>
                </a:solidFill>
                <a:effectLst/>
                <a:uLnTx/>
                <a:uFillTx/>
                <a:latin typeface="Cooper Black" panose="0208090404030B020404" pitchFamily="18" charset="0"/>
                <a:cs typeface="Segoe UI" panose="020B0502040204020203" pitchFamily="34" charset="0"/>
              </a:rPr>
              <a:t>Module 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F4452"/>
              </a:solidFill>
              <a:effectLst/>
              <a:uLnTx/>
              <a:uFillTx/>
              <a:latin typeface="Kristen ITC" panose="03050502040202030202" pitchFamily="66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351661"/>
                </a:solidFill>
                <a:effectLst/>
                <a:uLnTx/>
                <a:uFillTx/>
                <a:latin typeface="Goudy Old Style" panose="02020502050305020303" pitchFamily="18" charset="0"/>
                <a:cs typeface="Segoe UI" panose="020B0502040204020203" pitchFamily="34" charset="0"/>
              </a:rPr>
              <a:t>Java Software Development: Effective Problem Solving</a:t>
            </a:r>
          </a:p>
        </p:txBody>
      </p:sp>
      <p:pic>
        <p:nvPicPr>
          <p:cNvPr id="2052" name="Picture 4" descr="Preparation and success symbol. Wooden blocks with words Preparation is the  key to success on on a beautiful white background, copy space. Businessman  hand. Business, preparation and success concept. Stock Photo |">
            <a:extLst>
              <a:ext uri="{FF2B5EF4-FFF2-40B4-BE49-F238E27FC236}">
                <a16:creationId xmlns:a16="http://schemas.microsoft.com/office/drawing/2014/main" id="{241C3EBF-2CF9-38B3-1AC8-E7AB6F7AB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r="31650" b="11111"/>
          <a:stretch/>
        </p:blipFill>
        <p:spPr bwMode="auto">
          <a:xfrm>
            <a:off x="0" y="0"/>
            <a:ext cx="43021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99929-7F3D-880C-764B-BDD36DEC0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</a:p>
        </p:txBody>
      </p:sp>
    </p:spTree>
    <p:extLst>
      <p:ext uri="{BB962C8B-B14F-4D97-AF65-F5344CB8AC3E}">
        <p14:creationId xmlns:p14="http://schemas.microsoft.com/office/powerpoint/2010/main" val="276204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eliminates white spaces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and after the String.</a:t>
            </a:r>
          </a:p>
          <a:p>
            <a:pPr marL="108000" indent="-108000" algn="just"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</a:t>
            </a:r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trim() </a:t>
            </a:r>
            <a:endParaRPr 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216886-633C-40C0-8DA2-51E1ED347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984788"/>
              </p:ext>
            </p:extLst>
          </p:nvPr>
        </p:nvGraphicFramePr>
        <p:xfrm>
          <a:off x="1078199" y="1916144"/>
          <a:ext cx="10426446" cy="1974972"/>
        </p:xfrm>
        <a:graphic>
          <a:graphicData uri="http://schemas.openxmlformats.org/drawingml/2006/table">
            <a:tbl>
              <a:tblPr/>
              <a:tblGrid>
                <a:gridCol w="1042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4972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 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StringTrim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static void main(String []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String s = "   Concentrate   ";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s.trim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());Output: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IN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DE73C9D-97B8-4AFC-B3C4-B8BB49C85AFF}"/>
              </a:ext>
            </a:extLst>
          </p:cNvPr>
          <p:cNvSpPr/>
          <p:nvPr/>
        </p:nvSpPr>
        <p:spPr>
          <a:xfrm>
            <a:off x="8986609" y="1915762"/>
            <a:ext cx="2501900" cy="139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Concentrate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//printed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space (before &amp; after)</a:t>
            </a:r>
          </a:p>
        </p:txBody>
      </p:sp>
    </p:spTree>
    <p:extLst>
      <p:ext uri="{BB962C8B-B14F-4D97-AF65-F5344CB8AC3E}">
        <p14:creationId xmlns:p14="http://schemas.microsoft.com/office/powerpoint/2010/main" val="123674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algn="l" fontAlgn="t"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Split a string into an </a:t>
            </a: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array of substrings </a:t>
            </a: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based on a given </a:t>
            </a:r>
            <a:r>
              <a:rPr lang="en-US" sz="1600" b="1" dirty="0">
                <a:solidFill>
                  <a:schemeClr val="tx1"/>
                </a:solidFill>
              </a:rPr>
              <a:t>R</a:t>
            </a: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egular </a:t>
            </a:r>
            <a:r>
              <a:rPr lang="en-US" sz="1600" b="1" dirty="0">
                <a:solidFill>
                  <a:schemeClr val="tx1"/>
                </a:solidFill>
              </a:rPr>
              <a:t>E</a:t>
            </a: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xpression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  <a:endParaRPr lang="en-US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fontAlgn="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 public String[] split(String regex) – regex: </a:t>
            </a:r>
            <a:r>
              <a:rPr lang="en-US" sz="1600" dirty="0">
                <a:solidFill>
                  <a:schemeClr val="tx1"/>
                </a:solidFill>
              </a:rPr>
              <a:t>The delimiter that specifies where to split the string. It can be a regular expression or a delimiter.</a:t>
            </a:r>
            <a:endParaRPr lang="en-IN" sz="160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split()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216886-633C-40C0-8DA2-51E1ED347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767764"/>
              </p:ext>
            </p:extLst>
          </p:nvPr>
        </p:nvGraphicFramePr>
        <p:xfrm>
          <a:off x="1201088" y="2500225"/>
          <a:ext cx="10180669" cy="3520440"/>
        </p:xfrm>
        <a:graphic>
          <a:graphicData uri="http://schemas.openxmlformats.org/drawingml/2006/table">
            <a:tbl>
              <a:tblPr/>
              <a:tblGrid>
                <a:gridCol w="1018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4972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SplitExample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public static void main(String[] args) {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String str = "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apple,banana,orange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";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String[] fruits =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str.split(",");       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// Splitting the string using comma as the delimiter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for (String fruit: fruits) {                  // Displaying the substrings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    System.out.println(fruit);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endParaRPr lang="en-US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String sentence = "Brown fox jumps";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String[] words 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= sentence.split("\\s+");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// Splitting by whitespaces (regular expression pattern)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        for (String word: words) {                // Displaying the substrings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    System.out.println(word);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}</a:t>
                      </a:r>
                      <a:endParaRPr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/>
                        <a:cs typeface="Arial" panose="020B060402020202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DE73C9D-97B8-4AFC-B3C4-B8BB49C85AFF}"/>
              </a:ext>
            </a:extLst>
          </p:cNvPr>
          <p:cNvSpPr/>
          <p:nvPr/>
        </p:nvSpPr>
        <p:spPr>
          <a:xfrm>
            <a:off x="8879857" y="2500225"/>
            <a:ext cx="2501900" cy="2075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banana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brown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fox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jumps</a:t>
            </a:r>
          </a:p>
        </p:txBody>
      </p:sp>
    </p:spTree>
    <p:extLst>
      <p:ext uri="{BB962C8B-B14F-4D97-AF65-F5344CB8AC3E}">
        <p14:creationId xmlns:p14="http://schemas.microsoft.com/office/powerpoint/2010/main" val="58789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startsWith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Tests if this string starts with the specified prefix.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endsWith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Tests if this string ends with the specified suffix.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startsWith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endsWith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FA557E7-6574-45D5-B12D-CF8D41976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838102"/>
              </p:ext>
            </p:extLst>
          </p:nvPr>
        </p:nvGraphicFramePr>
        <p:xfrm>
          <a:off x="1078200" y="2552071"/>
          <a:ext cx="10426446" cy="2249057"/>
        </p:xfrm>
        <a:graphic>
          <a:graphicData uri="http://schemas.openxmlformats.org/drawingml/2006/table">
            <a:tbl>
              <a:tblPr/>
              <a:tblGrid>
                <a:gridCol w="1042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9057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SubString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static void main(String []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String s = "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DisCoVEr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";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</a:t>
                      </a:r>
                      <a:r>
                        <a:rPr lang="en-US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startsWith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“Dis”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</a:t>
                      </a:r>
                      <a:r>
                        <a:rPr lang="en-US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endsWith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US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IN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D31C877-35FC-4C93-9108-B3AC74B99C66}"/>
              </a:ext>
            </a:extLst>
          </p:cNvPr>
          <p:cNvSpPr/>
          <p:nvPr/>
        </p:nvSpPr>
        <p:spPr>
          <a:xfrm>
            <a:off x="9005504" y="2553587"/>
            <a:ext cx="2501900" cy="127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4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199" y="1253161"/>
            <a:ext cx="10426447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toCharArray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Converts the string into character array .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</a:t>
            </a:r>
            <a:r>
              <a:rPr lang="en-IN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toCharArray</a:t>
            </a:r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CCA5E31-4B6D-47AB-A263-DBBD24ACC7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07864"/>
              </p:ext>
            </p:extLst>
          </p:nvPr>
        </p:nvGraphicFramePr>
        <p:xfrm>
          <a:off x="1078198" y="2185759"/>
          <a:ext cx="10426447" cy="2907145"/>
        </p:xfrm>
        <a:graphic>
          <a:graphicData uri="http://schemas.openxmlformats.org/drawingml/2006/table">
            <a:tbl>
              <a:tblPr/>
              <a:tblGrid>
                <a:gridCol w="1042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7145">
                <a:tc>
                  <a:txBody>
                    <a:bodyPr/>
                    <a:lstStyle/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IN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StringMethods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static void main(String []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String s="Welcome";  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("The string is "+s+"\n");   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char[]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s.toCharArray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();  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for(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i=0;i&lt;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ch.length;i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++)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[i]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</a:t>
                      </a: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IN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defTabSz="457200">
                        <a:lnSpc>
                          <a:spcPts val="24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F74FF01-459B-4558-896D-109004A30AD4}"/>
              </a:ext>
            </a:extLst>
          </p:cNvPr>
          <p:cNvSpPr/>
          <p:nvPr/>
        </p:nvSpPr>
        <p:spPr>
          <a:xfrm>
            <a:off x="8828767" y="2187266"/>
            <a:ext cx="2667000" cy="26508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The string is Welcome
W
e
l
c
o
m
e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2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5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equals() Method 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used to compare the invoking String to the object specified.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return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if the argument is not null and it is String object which contains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sequence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characters as the invoking String.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equals()</a:t>
            </a:r>
            <a:endParaRPr lang="en-I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4568038-1608-4794-A682-BC7FBB303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970284"/>
              </p:ext>
            </p:extLst>
          </p:nvPr>
        </p:nvGraphicFramePr>
        <p:xfrm>
          <a:off x="1078199" y="2940323"/>
          <a:ext cx="10426444" cy="2540000"/>
        </p:xfrm>
        <a:graphic>
          <a:graphicData uri="http://schemas.openxmlformats.org/drawingml/2006/table">
            <a:tbl>
              <a:tblPr/>
              <a:tblGrid>
                <a:gridCol w="1042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StringTest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public static void main(String[]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String s1=“Computer";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String s2=“Computer";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if(s1.equals(s2))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("Strings are equal");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else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("Strings are not equal");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}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5EF9B05-48E0-4C85-89CD-1F29E9F8038D}"/>
              </a:ext>
            </a:extLst>
          </p:cNvPr>
          <p:cNvSpPr/>
          <p:nvPr/>
        </p:nvSpPr>
        <p:spPr>
          <a:xfrm>
            <a:off x="8830359" y="2930401"/>
            <a:ext cx="2667000" cy="1101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endParaRPr lang="en-US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Strings are equal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3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5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equalsIgnoreCase() Method 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Compares this String to another String,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ignoring case considerations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strings are considered equal ignoring case if they are of the same length, and corresponding characters in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strings are equal ignoring case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equalsIgnoreCase()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6B664D-47FA-4847-A7C3-E2FD99A0C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807234"/>
              </p:ext>
            </p:extLst>
          </p:nvPr>
        </p:nvGraphicFramePr>
        <p:xfrm>
          <a:off x="1078199" y="3190708"/>
          <a:ext cx="10426444" cy="2540000"/>
        </p:xfrm>
        <a:graphic>
          <a:graphicData uri="http://schemas.openxmlformats.org/drawingml/2006/table">
            <a:tbl>
              <a:tblPr/>
              <a:tblGrid>
                <a:gridCol w="1042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StringTest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public static void main(String[]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String s1=“Computer";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String s2=“COMPUTER";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if(s1.equalsIgnoreCase(s2))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("Strings are equal");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else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("Strings are not equal");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}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FBD5F15-B942-406A-81E9-ACCD50A920B8}"/>
              </a:ext>
            </a:extLst>
          </p:cNvPr>
          <p:cNvSpPr/>
          <p:nvPr/>
        </p:nvSpPr>
        <p:spPr>
          <a:xfrm>
            <a:off x="8828764" y="3177927"/>
            <a:ext cx="2667000" cy="796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endParaRPr lang="en-US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Strings are equal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8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== operator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It compares the references and not the contents.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==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BB4CBA-4317-4043-BA21-30DDFE8CA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879500"/>
              </p:ext>
            </p:extLst>
          </p:nvPr>
        </p:nvGraphicFramePr>
        <p:xfrm>
          <a:off x="1078201" y="1915939"/>
          <a:ext cx="10426445" cy="2590747"/>
        </p:xfrm>
        <a:graphic>
          <a:graphicData uri="http://schemas.openxmlformats.org/drawingml/2006/table">
            <a:tbl>
              <a:tblPr/>
              <a:tblGrid>
                <a:gridCol w="1042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747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StringTest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public static void main(String[]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String s1=“Computer";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String s2=“Computer";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if(s1==s2)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("Strings are equal");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else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("Strings are not equal");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}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05F0786-2135-4569-98FF-513B957809D3}"/>
              </a:ext>
            </a:extLst>
          </p:cNvPr>
          <p:cNvSpPr/>
          <p:nvPr/>
        </p:nvSpPr>
        <p:spPr>
          <a:xfrm>
            <a:off x="8824805" y="1921739"/>
            <a:ext cx="2667000" cy="796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endParaRPr lang="en-US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Strings are equal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16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5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== operator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It compares the references and not the contents.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== 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F2B0076-6C36-4D2E-BAB8-2D1996E26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124084"/>
              </p:ext>
            </p:extLst>
          </p:nvPr>
        </p:nvGraphicFramePr>
        <p:xfrm>
          <a:off x="1078198" y="2159000"/>
          <a:ext cx="10426445" cy="2540000"/>
        </p:xfrm>
        <a:graphic>
          <a:graphicData uri="http://schemas.openxmlformats.org/drawingml/2006/table">
            <a:tbl>
              <a:tblPr/>
              <a:tblGrid>
                <a:gridCol w="1042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StringTest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public static void main(String[]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String s1=“Computer";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String s2=“Raj";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if(s1==s2)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("Strings are equal");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else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("Strings are not equal");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}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57EF63B-7E3D-4F5B-AC8C-C4BB396BFEFD}"/>
              </a:ext>
            </a:extLst>
          </p:cNvPr>
          <p:cNvSpPr/>
          <p:nvPr/>
        </p:nvSpPr>
        <p:spPr>
          <a:xfrm>
            <a:off x="8829291" y="2153768"/>
            <a:ext cx="2667000" cy="80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endParaRPr lang="en-US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Strings are not equal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30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5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== operator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It compares the references and not the contents.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== 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F2B0076-6C36-4D2E-BAB8-2D1996E26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16"/>
              </p:ext>
            </p:extLst>
          </p:nvPr>
        </p:nvGraphicFramePr>
        <p:xfrm>
          <a:off x="1078198" y="2159000"/>
          <a:ext cx="10426445" cy="2540000"/>
        </p:xfrm>
        <a:graphic>
          <a:graphicData uri="http://schemas.openxmlformats.org/drawingml/2006/table">
            <a:tbl>
              <a:tblPr/>
              <a:tblGrid>
                <a:gridCol w="1042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StringTest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public static void main(String[]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){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String s1=“Computer";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String s2=“Raj";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if(s1==s2)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("Strings are equal");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else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("Strings are not equal");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}</a:t>
                      </a:r>
                    </a:p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57EF63B-7E3D-4F5B-AC8C-C4BB396BFEFD}"/>
              </a:ext>
            </a:extLst>
          </p:cNvPr>
          <p:cNvSpPr/>
          <p:nvPr/>
        </p:nvSpPr>
        <p:spPr>
          <a:xfrm>
            <a:off x="8829291" y="2153768"/>
            <a:ext cx="2667000" cy="8093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endParaRPr lang="en-US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Strings are not equal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86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5" cy="5038102"/>
          </a:xfrm>
        </p:spPr>
        <p:txBody>
          <a:bodyPr/>
          <a:lstStyle/>
          <a:p>
            <a:pPr algn="just">
              <a:lnSpc>
                <a:spcPct val="20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Compare </a:t>
            </a: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two strings lexicographically.</a:t>
            </a:r>
          </a:p>
          <a:p>
            <a:pPr algn="just">
              <a:lnSpc>
                <a:spcPct val="20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public int compareTo(String anotherstring) -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anotherstring: </a:t>
            </a:r>
            <a:r>
              <a:rPr lang="en-US" sz="1600" dirty="0">
                <a:solidFill>
                  <a:schemeClr val="tx1"/>
                </a:solidFill>
              </a:rPr>
              <a:t>The string to be compared with the current string.</a:t>
            </a:r>
          </a:p>
          <a:p>
            <a:pPr algn="just">
              <a:lnSpc>
                <a:spcPct val="20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altLang="en-US" sz="1600" dirty="0">
                <a:solidFill>
                  <a:schemeClr val="tx1"/>
                </a:solidFill>
              </a:rPr>
              <a:t>The </a:t>
            </a:r>
            <a:r>
              <a:rPr lang="en-US" altLang="en-US" sz="1600" b="1" dirty="0">
                <a:solidFill>
                  <a:schemeClr val="tx1"/>
                </a:solidFill>
              </a:rPr>
              <a:t>compareTo() </a:t>
            </a:r>
            <a:r>
              <a:rPr lang="en-US" altLang="en-US" sz="1600" dirty="0">
                <a:solidFill>
                  <a:schemeClr val="tx1"/>
                </a:solidFill>
              </a:rPr>
              <a:t>method compares two strings lexicographically. It returns an </a:t>
            </a:r>
            <a:r>
              <a:rPr lang="en-US" altLang="en-US" sz="1600" b="1" dirty="0">
                <a:solidFill>
                  <a:schemeClr val="tx1"/>
                </a:solidFill>
              </a:rPr>
              <a:t>integer value </a:t>
            </a:r>
            <a:r>
              <a:rPr lang="en-US" altLang="en-US" sz="1600" dirty="0">
                <a:solidFill>
                  <a:schemeClr val="tx1"/>
                </a:solidFill>
              </a:rPr>
              <a:t>that indicates the relationship between the two strings:</a:t>
            </a:r>
          </a:p>
          <a:p>
            <a:pPr marL="10858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</a:pPr>
            <a:r>
              <a:rPr lang="en-US" altLang="en-US" sz="1600" b="1" dirty="0">
                <a:solidFill>
                  <a:schemeClr val="tx1"/>
                </a:solidFill>
              </a:rPr>
              <a:t>Returns 0 </a:t>
            </a:r>
            <a:r>
              <a:rPr lang="en-US" altLang="en-US" sz="1600" dirty="0">
                <a:solidFill>
                  <a:schemeClr val="tx1"/>
                </a:solidFill>
              </a:rPr>
              <a:t>if the </a:t>
            </a:r>
            <a:r>
              <a:rPr lang="en-US" altLang="en-US" sz="1600" b="1" dirty="0">
                <a:solidFill>
                  <a:schemeClr val="tx1"/>
                </a:solidFill>
              </a:rPr>
              <a:t>two strings are equal.</a:t>
            </a:r>
          </a:p>
          <a:p>
            <a:pPr marL="10858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</a:pPr>
            <a:r>
              <a:rPr lang="en-US" altLang="en-US" sz="1600" dirty="0">
                <a:solidFill>
                  <a:schemeClr val="tx1"/>
                </a:solidFill>
              </a:rPr>
              <a:t>Returns a </a:t>
            </a:r>
            <a:r>
              <a:rPr lang="en-US" altLang="en-US" sz="1600" b="1" dirty="0">
                <a:solidFill>
                  <a:schemeClr val="tx1"/>
                </a:solidFill>
              </a:rPr>
              <a:t>negative integer</a:t>
            </a:r>
            <a:r>
              <a:rPr lang="en-US" altLang="en-US" sz="1600" dirty="0">
                <a:solidFill>
                  <a:schemeClr val="tx1"/>
                </a:solidFill>
              </a:rPr>
              <a:t> if the </a:t>
            </a:r>
            <a:r>
              <a:rPr lang="en-US" altLang="en-US" sz="1600" b="1" dirty="0">
                <a:solidFill>
                  <a:schemeClr val="tx1"/>
                </a:solidFill>
              </a:rPr>
              <a:t>current string is lexicographically less than the specified string.</a:t>
            </a:r>
          </a:p>
          <a:p>
            <a:pPr marL="10858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</a:pPr>
            <a:r>
              <a:rPr lang="en-US" altLang="en-US" sz="1600" dirty="0">
                <a:solidFill>
                  <a:schemeClr val="tx1"/>
                </a:solidFill>
              </a:rPr>
              <a:t>Returns a </a:t>
            </a:r>
            <a:r>
              <a:rPr lang="en-US" altLang="en-US" sz="1600" b="1" dirty="0">
                <a:solidFill>
                  <a:schemeClr val="tx1"/>
                </a:solidFill>
              </a:rPr>
              <a:t>positive integer </a:t>
            </a:r>
            <a:r>
              <a:rPr lang="en-US" altLang="en-US" sz="1600" dirty="0">
                <a:solidFill>
                  <a:schemeClr val="tx1"/>
                </a:solidFill>
              </a:rPr>
              <a:t>if the </a:t>
            </a:r>
            <a:r>
              <a:rPr lang="en-US" altLang="en-US" sz="1600" b="1" dirty="0">
                <a:solidFill>
                  <a:schemeClr val="tx1"/>
                </a:solidFill>
              </a:rPr>
              <a:t>current string is lexicographically greater than the specified string</a:t>
            </a:r>
            <a:endParaRPr lang="en-US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compareTo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256F3-FB22-7869-9869-82FD5F24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7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77512" y="1160463"/>
            <a:ext cx="9114487" cy="19864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Strings in Java</a:t>
            </a:r>
          </a:p>
        </p:txBody>
      </p:sp>
      <p:pic>
        <p:nvPicPr>
          <p:cNvPr id="17" name="Picture Placeholder 16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344EB046-BC15-497B-8EC5-695DD8C4B6D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9" r="16309"/>
          <a:stretch/>
        </p:blipFill>
        <p:spPr>
          <a:xfrm>
            <a:off x="-6350" y="769"/>
            <a:ext cx="3083863" cy="6856462"/>
          </a:xfrm>
          <a:noFill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FD96B9-561F-482B-B99C-1FB02AD50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77511" y="3895571"/>
            <a:ext cx="8827152" cy="335666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b="1"/>
              <a:t>Date : 07-05-2024</a:t>
            </a:r>
            <a:endParaRPr lang="en-GB" b="1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F2197CC-8073-4B8C-A234-319911CC6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2328" y="3214111"/>
            <a:ext cx="7543819" cy="293069"/>
          </a:xfrm>
        </p:spPr>
        <p:txBody>
          <a:bodyPr/>
          <a:lstStyle/>
          <a:p>
            <a:pPr algn="ctr"/>
            <a:r>
              <a:rPr lang="en-US" b="1" dirty="0"/>
              <a:t>Learning Level: Basic &amp; Easy</a:t>
            </a:r>
          </a:p>
          <a:p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70239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compareTo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F2B0076-6C36-4D2E-BAB8-2D1996E26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480485"/>
              </p:ext>
            </p:extLst>
          </p:nvPr>
        </p:nvGraphicFramePr>
        <p:xfrm>
          <a:off x="1153302" y="1253161"/>
          <a:ext cx="9885395" cy="2606040"/>
        </p:xfrm>
        <a:graphic>
          <a:graphicData uri="http://schemas.openxmlformats.org/drawingml/2006/table">
            <a:tbl>
              <a:tblPr/>
              <a:tblGrid>
                <a:gridCol w="988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CompareToDemo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public static void main(String[] args) 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str1 = “Java";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str2 = “Python";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str3 = "Java";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System.out.println("Comparison of str1 and str2: " + 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str1.compareTo(str2));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System.out.println("Comparison of str2 and str1: " 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str2.compareTo(str1));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System.out.println("Comparison of str1 and str3: " + 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str1.compareTo(str3));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57EF63B-7E3D-4F5B-AC8C-C4BB396BFEFD}"/>
              </a:ext>
            </a:extLst>
          </p:cNvPr>
          <p:cNvSpPr/>
          <p:nvPr/>
        </p:nvSpPr>
        <p:spPr>
          <a:xfrm>
            <a:off x="7143750" y="1258547"/>
            <a:ext cx="3894947" cy="1170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Comparison of str1 and str2: -6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Comparison of str2 and str1: 6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Comparison of str1 and str3: 0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256F3-FB22-7869-9869-82FD5F24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55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5" cy="5038102"/>
          </a:xfrm>
        </p:spPr>
        <p:txBody>
          <a:bodyPr/>
          <a:lstStyle/>
          <a:p>
            <a:pPr algn="l" fontAlgn="t"/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 returns </a:t>
            </a: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true if and only if the string contains the specified sequence of char values otherwise false</a:t>
            </a:r>
            <a:endParaRPr lang="en-IN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public boolean contains(CharSequence sequence) - sequence: </a:t>
            </a:r>
            <a:r>
              <a:rPr lang="en-US" sz="1600" dirty="0">
                <a:solidFill>
                  <a:schemeClr val="tx1"/>
                </a:solidFill>
              </a:rPr>
              <a:t>The sequence of characters to be searched for in the string.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contains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256F3-FB22-7869-9869-82FD5F24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562F22-75BD-E30C-5A56-16BF9A1E5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032447"/>
              </p:ext>
            </p:extLst>
          </p:nvPr>
        </p:nvGraphicFramePr>
        <p:xfrm>
          <a:off x="1228405" y="2607349"/>
          <a:ext cx="9885395" cy="2148840"/>
        </p:xfrm>
        <a:graphic>
          <a:graphicData uri="http://schemas.openxmlformats.org/drawingml/2006/table">
            <a:tbl>
              <a:tblPr/>
              <a:tblGrid>
                <a:gridCol w="988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ContainsDemo{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public static void main(String[] args) {</a:t>
                      </a:r>
                    </a:p>
                    <a:p>
                      <a:pPr marL="0" algn="l" defTabSz="914400" rtl="0" eaLnBrk="1" latinLnBrk="0" hangingPunct="1"/>
                      <a:endParaRPr lang="en-US" sz="15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str = "Java Programming!";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System.out.println("Contains 'Java': " + 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str.contains("Java")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System.out.println("Contains 'Programs': " + 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str.contains("Programs")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A61E288-E2E4-CE1C-093C-C21628C185B6}"/>
              </a:ext>
            </a:extLst>
          </p:cNvPr>
          <p:cNvSpPr/>
          <p:nvPr/>
        </p:nvSpPr>
        <p:spPr>
          <a:xfrm>
            <a:off x="8753475" y="2607349"/>
            <a:ext cx="2360325" cy="9359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fr-FR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Contains 'Hello': true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fr-FR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Contains 'Java': false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0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5" cy="5038102"/>
          </a:xfrm>
        </p:spPr>
        <p:txBody>
          <a:bodyPr/>
          <a:lstStyle/>
          <a:p>
            <a:pPr algn="l" fontAlgn="t"/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Replace </a:t>
            </a: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 occurrences of a specified character or substring within a string with another character or substring.</a:t>
            </a:r>
            <a:endParaRPr lang="en-IN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public String replace(char oldChar, char newChar).</a:t>
            </a:r>
          </a:p>
          <a:p>
            <a:pPr algn="just">
              <a:lnSpc>
                <a:spcPct val="20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public String replace(CharSequence target, CharSequence replacement).</a:t>
            </a:r>
          </a:p>
          <a:p>
            <a:pPr algn="just">
              <a:lnSpc>
                <a:spcPct val="200000"/>
              </a:lnSpc>
              <a:buSzPct val="100000"/>
              <a:defRPr b="0">
                <a:solidFill>
                  <a:srgbClr val="404040"/>
                </a:solidFill>
              </a:defRPr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</a:t>
            </a:r>
            <a:r>
              <a:rPr lang="en-IN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repalce</a:t>
            </a:r>
            <a:endParaRPr lang="en-I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256F3-FB22-7869-9869-82FD5F24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562F22-75BD-E30C-5A56-16BF9A1E5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869444"/>
              </p:ext>
            </p:extLst>
          </p:nvPr>
        </p:nvGraphicFramePr>
        <p:xfrm>
          <a:off x="1228405" y="2855640"/>
          <a:ext cx="9885395" cy="3291840"/>
        </p:xfrm>
        <a:graphic>
          <a:graphicData uri="http://schemas.openxmlformats.org/drawingml/2006/table">
            <a:tbl>
              <a:tblPr/>
              <a:tblGrid>
                <a:gridCol w="988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ReplaceDemo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public static void main(String[] args) 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originalString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"Java, World!";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System.out.println("----Character Replacement---");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System.out.println("Original string: " +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originalString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System.out.println("Replaced string: " + 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originalString.replace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('a', 'A'));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System.out.println("----String Replacement---");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System.out.println("Original string: " +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originalString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System.out.println("Replaced string: " + 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originalString.replace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("World", "Program"));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A61E288-E2E4-CE1C-093C-C21628C185B6}"/>
              </a:ext>
            </a:extLst>
          </p:cNvPr>
          <p:cNvSpPr/>
          <p:nvPr/>
        </p:nvSpPr>
        <p:spPr>
          <a:xfrm>
            <a:off x="7667625" y="2862878"/>
            <a:ext cx="3446176" cy="2204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----Character Replacement---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Original string: Java, World!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Replaced string: </a:t>
            </a:r>
            <a:r>
              <a:rPr lang="en-US" sz="1500" b="1" dirty="0" err="1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JAvA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, World!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----String Replacement---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Original string: Java, World!</a:t>
            </a:r>
          </a:p>
          <a:p>
            <a:pPr defTabSz="457200">
              <a:lnSpc>
                <a:spcPts val="24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Replaced string: Java, Program!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00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5" cy="5038102"/>
          </a:xfrm>
        </p:spPr>
        <p:txBody>
          <a:bodyPr/>
          <a:lstStyle/>
          <a:p>
            <a:pPr algn="l" fontAlgn="t"/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Replace all substrings that </a:t>
            </a: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match a specified pattern with another string.</a:t>
            </a:r>
            <a:endParaRPr lang="en-IN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public String replaceAll(char oldChar, char newChar)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</a:t>
            </a:r>
            <a:r>
              <a:rPr lang="en-IN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repalceAll</a:t>
            </a:r>
            <a:endParaRPr lang="en-I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256F3-FB22-7869-9869-82FD5F24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562F22-75BD-E30C-5A56-16BF9A1E5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911662"/>
              </p:ext>
            </p:extLst>
          </p:nvPr>
        </p:nvGraphicFramePr>
        <p:xfrm>
          <a:off x="1228405" y="2189558"/>
          <a:ext cx="9885395" cy="2606040"/>
        </p:xfrm>
        <a:graphic>
          <a:graphicData uri="http://schemas.openxmlformats.org/drawingml/2006/table">
            <a:tbl>
              <a:tblPr/>
              <a:tblGrid>
                <a:gridCol w="988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ReplaceAllDemo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public static void main(String[] args) 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originalString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"Quick brown fox";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System.out.println("Original string: " +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originalString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System.out.println("Replaced string: " + 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originalString.replaceAll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("\\s+", ":"));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System.out.println("Original string: " +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originalString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System.out.println("Replaced string: " + 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originalString.replaceAll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("[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aeiouAEIOU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]", "-"));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A61E288-E2E4-CE1C-093C-C21628C185B6}"/>
              </a:ext>
            </a:extLst>
          </p:cNvPr>
          <p:cNvSpPr/>
          <p:nvPr/>
        </p:nvSpPr>
        <p:spPr>
          <a:xfrm>
            <a:off x="7667624" y="2189558"/>
            <a:ext cx="3446176" cy="12394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string: Quick brown fox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Replaced string: Quick:brown:fox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string: Quick brown fox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Replaced string: Q--ck br-wn f-x </a:t>
            </a:r>
          </a:p>
        </p:txBody>
      </p:sp>
    </p:spTree>
    <p:extLst>
      <p:ext uri="{BB962C8B-B14F-4D97-AF65-F5344CB8AC3E}">
        <p14:creationId xmlns:p14="http://schemas.microsoft.com/office/powerpoint/2010/main" val="283093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5" cy="5038102"/>
          </a:xfrm>
        </p:spPr>
        <p:txBody>
          <a:bodyPr/>
          <a:lstStyle/>
          <a:p>
            <a:pPr algn="l" fontAlgn="t"/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Finds whether a </a:t>
            </a: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string matches a specified pattern.</a:t>
            </a:r>
            <a:endParaRPr lang="en-IN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public boolean matches(String regex) 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Returns </a:t>
            </a:r>
            <a:r>
              <a:rPr lang="en-US" altLang="en-US" sz="1600" b="1" dirty="0">
                <a:solidFill>
                  <a:schemeClr val="tx1"/>
                </a:solidFill>
              </a:rPr>
              <a:t>true</a:t>
            </a:r>
            <a:r>
              <a:rPr lang="en-US" altLang="en-US" sz="1600" dirty="0">
                <a:solidFill>
                  <a:schemeClr val="tx1"/>
                </a:solidFill>
              </a:rPr>
              <a:t> if the entire string matches the given regular expression; otherwise, it returns </a:t>
            </a:r>
            <a:r>
              <a:rPr lang="en-US" altLang="en-US" sz="1600" b="1" dirty="0">
                <a:solidFill>
                  <a:schemeClr val="tx1"/>
                </a:solidFill>
              </a:rPr>
              <a:t>false.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matches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256F3-FB22-7869-9869-82FD5F24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562F22-75BD-E30C-5A56-16BF9A1E5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448691"/>
              </p:ext>
            </p:extLst>
          </p:nvPr>
        </p:nvGraphicFramePr>
        <p:xfrm>
          <a:off x="1228404" y="2694383"/>
          <a:ext cx="10601645" cy="2377440"/>
        </p:xfrm>
        <a:graphic>
          <a:graphicData uri="http://schemas.openxmlformats.org/drawingml/2006/table">
            <a:tbl>
              <a:tblPr/>
              <a:tblGrid>
                <a:gridCol w="1060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MatchesDemo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public static void main(String[] args) 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str1 = "Java, World!";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String str2 = "12345";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System.out.println("String 1 matches: " + 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str1.matches("Java"));// Returns false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System.out.println("String 2 matches: " + 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str1.matches("Java, [A-Za-z]+!")); // Returns true (matches using regex)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System.out.println("String 3 matches: " + str2.matches("\\d+")); 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// Returns true (matches digits)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A61E288-E2E4-CE1C-093C-C21628C185B6}"/>
              </a:ext>
            </a:extLst>
          </p:cNvPr>
          <p:cNvSpPr/>
          <p:nvPr/>
        </p:nvSpPr>
        <p:spPr>
          <a:xfrm>
            <a:off x="7667624" y="2694383"/>
            <a:ext cx="3446176" cy="9822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1 matches: false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2 matches: true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3 matches: true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51294F-95DA-F9A7-2EDE-FD7AEFA8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199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98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5" cy="5038102"/>
          </a:xfrm>
        </p:spPr>
        <p:txBody>
          <a:bodyPr/>
          <a:lstStyle/>
          <a:p>
            <a:pPr algn="l" fontAlgn="t">
              <a:lnSpc>
                <a:spcPct val="150000"/>
              </a:lnSpc>
            </a:pPr>
            <a:r>
              <a: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Convert </a:t>
            </a:r>
            <a:r>
              <a:rPr lang="en-U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different types of data into their string representation</a:t>
            </a:r>
            <a:endParaRPr lang="en-IN" sz="1600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static String valueOf(boolean b) - </a:t>
            </a:r>
            <a:r>
              <a:rPr lang="en-US" altLang="en-US" sz="1600" dirty="0">
                <a:solidFill>
                  <a:schemeClr val="tx1"/>
                </a:solidFill>
              </a:rPr>
              <a:t>Returns the string representation of the </a:t>
            </a:r>
            <a:r>
              <a:rPr lang="en-US" altLang="en-US" sz="1600" b="1" dirty="0">
                <a:solidFill>
                  <a:schemeClr val="tx1"/>
                </a:solidFill>
              </a:rPr>
              <a:t>boolean </a:t>
            </a:r>
            <a:r>
              <a:rPr lang="en-US" altLang="en-US" sz="1600" dirty="0">
                <a:solidFill>
                  <a:schemeClr val="tx1"/>
                </a:solidFill>
              </a:rPr>
              <a:t>argument. </a:t>
            </a:r>
          </a:p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static String valueOf(char c) - </a:t>
            </a:r>
            <a:r>
              <a:rPr lang="en-US" altLang="en-US" sz="1600" dirty="0">
                <a:solidFill>
                  <a:schemeClr val="tx1"/>
                </a:solidFill>
              </a:rPr>
              <a:t>Returns the string representation of the </a:t>
            </a:r>
            <a:r>
              <a:rPr lang="en-US" altLang="en-US" sz="1600" b="1" dirty="0">
                <a:solidFill>
                  <a:schemeClr val="tx1"/>
                </a:solidFill>
              </a:rPr>
              <a:t>character </a:t>
            </a:r>
            <a:r>
              <a:rPr lang="en-US" altLang="en-US" sz="1600" dirty="0">
                <a:solidFill>
                  <a:schemeClr val="tx1"/>
                </a:solidFill>
              </a:rPr>
              <a:t>argument. </a:t>
            </a:r>
          </a:p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static String valueOf(char[] data) - </a:t>
            </a:r>
            <a:r>
              <a:rPr lang="en-US" altLang="en-US" sz="1600" dirty="0">
                <a:solidFill>
                  <a:schemeClr val="tx1"/>
                </a:solidFill>
              </a:rPr>
              <a:t>Returns the string representation of the </a:t>
            </a:r>
            <a:r>
              <a:rPr lang="en-US" altLang="en-US" sz="1600" b="1" dirty="0">
                <a:solidFill>
                  <a:schemeClr val="tx1"/>
                </a:solidFill>
              </a:rPr>
              <a:t>character array </a:t>
            </a:r>
            <a:r>
              <a:rPr lang="en-US" altLang="en-US" sz="1600" dirty="0">
                <a:solidFill>
                  <a:schemeClr val="tx1"/>
                </a:solidFill>
              </a:rPr>
              <a:t>argument. </a:t>
            </a:r>
            <a:endParaRPr lang="en-US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static String valueOf(double d) - </a:t>
            </a:r>
            <a:r>
              <a:rPr lang="en-US" altLang="en-US" sz="1600" dirty="0">
                <a:solidFill>
                  <a:schemeClr val="tx1"/>
                </a:solidFill>
              </a:rPr>
              <a:t>Returns the string representation of the </a:t>
            </a:r>
            <a:r>
              <a:rPr lang="en-US" altLang="en-US" sz="1600" b="1" dirty="0">
                <a:solidFill>
                  <a:schemeClr val="tx1"/>
                </a:solidFill>
              </a:rPr>
              <a:t>double </a:t>
            </a:r>
            <a:r>
              <a:rPr lang="en-US" altLang="en-US" sz="1600" dirty="0">
                <a:solidFill>
                  <a:schemeClr val="tx1"/>
                </a:solidFill>
              </a:rPr>
              <a:t>argument. </a:t>
            </a:r>
            <a:endParaRPr lang="en-US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static String valueOf(float f) - </a:t>
            </a:r>
            <a:r>
              <a:rPr lang="en-US" altLang="en-US" sz="1600" dirty="0">
                <a:solidFill>
                  <a:schemeClr val="tx1"/>
                </a:solidFill>
              </a:rPr>
              <a:t>Returns the string representation of the </a:t>
            </a:r>
            <a:r>
              <a:rPr lang="en-US" altLang="en-US" sz="1600" b="1" dirty="0">
                <a:solidFill>
                  <a:schemeClr val="tx1"/>
                </a:solidFill>
              </a:rPr>
              <a:t>float </a:t>
            </a:r>
            <a:r>
              <a:rPr lang="en-US" altLang="en-US" sz="1600" dirty="0">
                <a:solidFill>
                  <a:schemeClr val="tx1"/>
                </a:solidFill>
              </a:rPr>
              <a:t>argument. </a:t>
            </a:r>
            <a:endParaRPr lang="en-US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static String valueOf(int i) - </a:t>
            </a:r>
            <a:r>
              <a:rPr lang="en-US" altLang="en-US" sz="1600" dirty="0">
                <a:solidFill>
                  <a:schemeClr val="tx1"/>
                </a:solidFill>
              </a:rPr>
              <a:t>Returns the string representation of the </a:t>
            </a:r>
            <a:r>
              <a:rPr lang="en-US" altLang="en-US" sz="1600" b="1" dirty="0">
                <a:solidFill>
                  <a:schemeClr val="tx1"/>
                </a:solidFill>
              </a:rPr>
              <a:t>int </a:t>
            </a:r>
            <a:r>
              <a:rPr lang="en-US" altLang="en-US" sz="1600" dirty="0">
                <a:solidFill>
                  <a:schemeClr val="tx1"/>
                </a:solidFill>
              </a:rPr>
              <a:t>argument. </a:t>
            </a:r>
            <a:endParaRPr lang="en-US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static String valueOf(long l) - </a:t>
            </a:r>
            <a:r>
              <a:rPr lang="en-US" altLang="en-US" sz="1600" dirty="0">
                <a:solidFill>
                  <a:schemeClr val="tx1"/>
                </a:solidFill>
              </a:rPr>
              <a:t>Returns the string representation of the </a:t>
            </a:r>
            <a:r>
              <a:rPr lang="en-US" altLang="en-US" sz="1600" b="1" dirty="0">
                <a:solidFill>
                  <a:schemeClr val="tx1"/>
                </a:solidFill>
              </a:rPr>
              <a:t>long </a:t>
            </a:r>
            <a:r>
              <a:rPr lang="en-US" altLang="en-US" sz="1600" dirty="0">
                <a:solidFill>
                  <a:schemeClr val="tx1"/>
                </a:solidFill>
              </a:rPr>
              <a:t>argument. </a:t>
            </a:r>
            <a:endParaRPr lang="en-US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static String valueOf(Object obj) - </a:t>
            </a:r>
            <a:r>
              <a:rPr lang="en-US" altLang="en-US" sz="1600" dirty="0">
                <a:solidFill>
                  <a:schemeClr val="tx1"/>
                </a:solidFill>
              </a:rPr>
              <a:t>Returns the string representation of the </a:t>
            </a:r>
            <a:r>
              <a:rPr lang="en-US" altLang="en-US" sz="1600" b="1" dirty="0">
                <a:solidFill>
                  <a:schemeClr val="tx1"/>
                </a:solidFill>
              </a:rPr>
              <a:t>object </a:t>
            </a:r>
            <a:r>
              <a:rPr lang="en-US" altLang="en-US" sz="1600" dirty="0">
                <a:solidFill>
                  <a:schemeClr val="tx1"/>
                </a:solidFill>
              </a:rPr>
              <a:t>argument with the helpof the object’s </a:t>
            </a:r>
            <a:r>
              <a:rPr lang="en-US" altLang="en-US" sz="1600" b="1" dirty="0">
                <a:solidFill>
                  <a:schemeClr val="tx1"/>
                </a:solidFill>
              </a:rPr>
              <a:t>toString</a:t>
            </a:r>
            <a:r>
              <a:rPr lang="en-US" altLang="en-US" sz="1600" dirty="0">
                <a:solidFill>
                  <a:schemeClr val="tx1"/>
                </a:solidFill>
              </a:rPr>
              <a:t> Method. </a:t>
            </a:r>
          </a:p>
          <a:p>
            <a:pPr algn="just">
              <a:lnSpc>
                <a:spcPct val="150000"/>
              </a:lnSpc>
              <a:buSzPct val="100000"/>
              <a:defRPr b="0">
                <a:solidFill>
                  <a:srgbClr val="404040"/>
                </a:solidFill>
              </a:defRPr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valueOf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256F3-FB22-7869-9869-82FD5F24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3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valueOf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256F3-FB22-7869-9869-82FD5F24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562F22-75BD-E30C-5A56-16BF9A1E5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143964"/>
              </p:ext>
            </p:extLst>
          </p:nvPr>
        </p:nvGraphicFramePr>
        <p:xfrm>
          <a:off x="1153302" y="1351358"/>
          <a:ext cx="9885395" cy="4206240"/>
        </p:xfrm>
        <a:graphic>
          <a:graphicData uri="http://schemas.openxmlformats.org/drawingml/2006/table">
            <a:tbl>
              <a:tblPr/>
              <a:tblGrid>
                <a:gridCol w="988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49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ValueOfDemo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public static void main(String[] args) {        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char[]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charArray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{'J', 'a', 'v', 'a'};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Object obj = new Integer(456);          </a:t>
                      </a:r>
                    </a:p>
                    <a:p>
                      <a:pPr marL="0" algn="l" defTabSz="914400" rtl="0" eaLnBrk="1" latinLnBrk="0" hangingPunct="1"/>
                      <a:endParaRPr lang="en-US" sz="15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//Converting primitive values to strings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System.out.println("Boolean string: " + 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String.valueOf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(true));   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System.out.println("Character string: " + 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String.valueOf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('A'));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System.out.println("Integer string: " + 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String.valueOf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(123));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System.out.println("Double string: " + 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String.valueOf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(3.14));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// Converting character array to a string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System.out.println("Character array string: " +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String.valueOf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charArray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));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// Converting an object to a string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System.out.println("Object string: " + </a:t>
                      </a:r>
                      <a:r>
                        <a:rPr lang="en-US" sz="1500" b="1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String.valueOf</a:t>
                      </a:r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(obj).toString());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A61E288-E2E4-CE1C-093C-C21628C185B6}"/>
              </a:ext>
            </a:extLst>
          </p:cNvPr>
          <p:cNvSpPr/>
          <p:nvPr/>
        </p:nvSpPr>
        <p:spPr>
          <a:xfrm>
            <a:off x="7592521" y="1351357"/>
            <a:ext cx="3446176" cy="1839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string: true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string: A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string: 123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string: 3.14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array string: Java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string: 456</a:t>
            </a:r>
          </a:p>
        </p:txBody>
      </p:sp>
    </p:spTree>
    <p:extLst>
      <p:ext uri="{BB962C8B-B14F-4D97-AF65-F5344CB8AC3E}">
        <p14:creationId xmlns:p14="http://schemas.microsoft.com/office/powerpoint/2010/main" val="391274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5" cy="5038102"/>
          </a:xfrm>
        </p:spPr>
        <p:txBody>
          <a:bodyPr/>
          <a:lstStyle/>
          <a:p>
            <a:pPr algn="l" fontAlgn="t"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The </a:t>
            </a:r>
            <a:r>
              <a:rPr lang="en-US" altLang="en-US" sz="1600" b="1" dirty="0">
                <a:solidFill>
                  <a:schemeClr val="tx1"/>
                </a:solidFill>
              </a:rPr>
              <a:t>toString() </a:t>
            </a:r>
            <a:r>
              <a:rPr lang="en-US" altLang="en-US" sz="1600" dirty="0">
                <a:solidFill>
                  <a:schemeClr val="tx1"/>
                </a:solidFill>
              </a:rPr>
              <a:t>method in Java is a method of the </a:t>
            </a:r>
            <a:r>
              <a:rPr lang="en-US" altLang="en-US" sz="1600" b="1" dirty="0">
                <a:solidFill>
                  <a:schemeClr val="tx1"/>
                </a:solidFill>
              </a:rPr>
              <a:t>Object class</a:t>
            </a:r>
            <a:r>
              <a:rPr lang="en-US" altLang="en-US" sz="1600" dirty="0">
                <a:solidFill>
                  <a:schemeClr val="tx1"/>
                </a:solidFill>
              </a:rPr>
              <a:t>, and it is used to </a:t>
            </a:r>
            <a:r>
              <a:rPr lang="en-US" altLang="en-US" sz="1600" b="1" dirty="0">
                <a:solidFill>
                  <a:schemeClr val="tx1"/>
                </a:solidFill>
              </a:rPr>
              <a:t>return a string representation </a:t>
            </a:r>
            <a:r>
              <a:rPr lang="en-US" altLang="en-US" sz="1600" dirty="0">
                <a:solidFill>
                  <a:schemeClr val="tx1"/>
                </a:solidFill>
              </a:rPr>
              <a:t>of an object.</a:t>
            </a:r>
            <a:endParaRPr lang="en-IN" sz="1600" dirty="0">
              <a:solidFill>
                <a:schemeClr val="tx1"/>
              </a:solidFill>
            </a:endParaRPr>
          </a:p>
          <a:p>
            <a:pPr algn="just">
              <a:lnSpc>
                <a:spcPct val="200000"/>
              </a:lnSpc>
              <a:buSzPct val="100000"/>
              <a:defRPr b="0">
                <a:solidFill>
                  <a:srgbClr val="404040"/>
                </a:solidFill>
              </a:defRPr>
            </a:pPr>
            <a:r>
              <a:rPr lang="en-US" sz="1600" b="1" dirty="0">
                <a:solidFill>
                  <a:schemeClr val="tx1"/>
                </a:solidFill>
              </a:rPr>
              <a:t>public String toString() :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8049" y="300458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830222" y="581063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Methods: toString()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256F3-FB22-7869-9869-82FD5F24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231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562F22-75BD-E30C-5A56-16BF9A1E5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880974"/>
              </p:ext>
            </p:extLst>
          </p:nvPr>
        </p:nvGraphicFramePr>
        <p:xfrm>
          <a:off x="1151259" y="2542223"/>
          <a:ext cx="10448924" cy="3749040"/>
        </p:xfrm>
        <a:graphic>
          <a:graphicData uri="http://schemas.openxmlformats.org/drawingml/2006/table">
            <a:tbl>
              <a:tblPr/>
              <a:tblGrid>
                <a:gridCol w="10448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 class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ToStringExample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{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private String name;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private int age;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public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ToStringExample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(String name, int age) {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this.name = name;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this.age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age;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}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@Override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public String toString() {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return "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ToStringExample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{" +"name='" + name + '\'' +", age=" + age +'}';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}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public static void main(String[] args) {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ToStringExample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person = new 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ToStringExample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("John", 30);       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System.out.println(</a:t>
                      </a:r>
                      <a:r>
                        <a:rPr lang="en-US" sz="15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person.toString</a:t>
                      </a:r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());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A61E288-E2E4-CE1C-093C-C21628C185B6}"/>
              </a:ext>
            </a:extLst>
          </p:cNvPr>
          <p:cNvSpPr/>
          <p:nvPr/>
        </p:nvSpPr>
        <p:spPr>
          <a:xfrm>
            <a:off x="7886699" y="2694383"/>
            <a:ext cx="3943349" cy="582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ToStringExample</a:t>
            </a:r>
            <a:r>
              <a:rPr lang="en-US" sz="15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{name='John', age=30}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51294F-95DA-F9A7-2EDE-FD7AEFA8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199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307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398453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To create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(modifiable) String objects, Java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Class is used.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class in Java is the same as String class except it is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i.e. it can be changed.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The Java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StringBuilder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is similar to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class except that it is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non-synchronized.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Create mutable strings: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</a:pPr>
            <a:r>
              <a:rPr lang="en-IN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I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 = new </a:t>
            </a:r>
            <a:r>
              <a:rPr lang="en-IN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I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(“Ram");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</a:pPr>
            <a:r>
              <a:rPr lang="en-I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  str = new StringBuilder(“Raj");</a:t>
            </a:r>
          </a:p>
          <a:p>
            <a:pPr algn="just">
              <a:lnSpc>
                <a:spcPct val="150000"/>
              </a:lnSpc>
            </a:pPr>
            <a:endParaRPr lang="en-IN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and StringBuilder Class</a:t>
            </a:r>
            <a:endParaRPr 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91FE1-8DBD-4B19-AD31-F1655D62D7C8}"/>
              </a:ext>
            </a:extLst>
          </p:cNvPr>
          <p:cNvSpPr/>
          <p:nvPr/>
        </p:nvSpPr>
        <p:spPr>
          <a:xfrm>
            <a:off x="3950795" y="4466601"/>
            <a:ext cx="3877985" cy="872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Both have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similar type of methods</a:t>
            </a:r>
          </a:p>
        </p:txBody>
      </p:sp>
    </p:spTree>
    <p:extLst>
      <p:ext uri="{BB962C8B-B14F-4D97-AF65-F5344CB8AC3E}">
        <p14:creationId xmlns:p14="http://schemas.microsoft.com/office/powerpoint/2010/main" val="853880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 used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StringBuilder methods: 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and StringBuilder  Methods</a:t>
            </a:r>
            <a:endParaRPr lang="en-I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EF8A49E4-332C-4F09-BA66-1A06E4594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211496"/>
              </p:ext>
            </p:extLst>
          </p:nvPr>
        </p:nvGraphicFramePr>
        <p:xfrm>
          <a:off x="1078199" y="1654471"/>
          <a:ext cx="10426446" cy="4537578"/>
        </p:xfrm>
        <a:graphic>
          <a:graphicData uri="http://schemas.openxmlformats.org/drawingml/2006/table">
            <a:tbl>
              <a:tblPr bandRow="1"/>
              <a:tblGrid>
                <a:gridCol w="305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62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152400" marR="152400" marT="152400" marB="152400" horzOverflow="overflow"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52400" marR="152400" marT="152400" marB="15240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223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/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append(String s)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/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It is used to append the specified string with this string. The append() method is overloaded like append(char), append(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boolean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), append(int), append(float), append(double) etc.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224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/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insert(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offset, String s)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/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It is used to insert the specified string with this string at the specified position. The insert() method is overloaded like insert(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, char), insert(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,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boolean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), insert(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,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), insert(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, float), insert(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, double) etc.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242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/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replace(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startIndex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,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endIndex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, String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str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/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It is used to replace the string from specified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startIndex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and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endIndex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242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/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delete(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startIndex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,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endIndex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/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It is used to delete the string from specified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startIndex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and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endIndex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242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/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reverse()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800"/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is used to reverse the string.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5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82351" y="1446245"/>
            <a:ext cx="10422294" cy="4378915"/>
          </a:xfrm>
        </p:spPr>
        <p:txBody>
          <a:bodyPr/>
          <a:lstStyle/>
          <a:p>
            <a:pPr marL="274320" indent="-274320" algn="just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String is a </a:t>
            </a:r>
            <a:r>
              <a:rPr lang="en-US" sz="1800" b="1" dirty="0">
                <a:solidFill>
                  <a:schemeClr val="tx1"/>
                </a:solidFill>
              </a:rPr>
              <a:t>group of Characters. </a:t>
            </a:r>
          </a:p>
          <a:p>
            <a:pPr marL="274320" indent="-274320" algn="just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It is an </a:t>
            </a:r>
            <a:r>
              <a:rPr lang="en-US" sz="1800" b="1" dirty="0">
                <a:solidFill>
                  <a:schemeClr val="tx1"/>
                </a:solidFill>
              </a:rPr>
              <a:t>object</a:t>
            </a:r>
            <a:r>
              <a:rPr lang="en-US" sz="1800" dirty="0">
                <a:solidFill>
                  <a:schemeClr val="tx1"/>
                </a:solidFill>
              </a:rPr>
              <a:t> of type String. </a:t>
            </a:r>
            <a:r>
              <a:rPr lang="en-IN" sz="1800" dirty="0">
                <a:solidFill>
                  <a:schemeClr val="tx1"/>
                </a:solidFill>
              </a:rPr>
              <a:t>The</a:t>
            </a:r>
            <a:r>
              <a:rPr lang="en-IN" sz="1800" b="1" dirty="0">
                <a:solidFill>
                  <a:schemeClr val="tx1"/>
                </a:solidFill>
              </a:rPr>
              <a:t> String class </a:t>
            </a:r>
            <a:r>
              <a:rPr lang="en-IN" sz="1800" dirty="0">
                <a:solidFill>
                  <a:schemeClr val="tx1"/>
                </a:solidFill>
              </a:rPr>
              <a:t>represents </a:t>
            </a:r>
            <a:r>
              <a:rPr lang="en-IN" sz="1800" b="1" dirty="0">
                <a:solidFill>
                  <a:schemeClr val="tx1"/>
                </a:solidFill>
              </a:rPr>
              <a:t>character strings</a:t>
            </a:r>
            <a:r>
              <a:rPr lang="en-IN" sz="1800" dirty="0">
                <a:solidFill>
                  <a:schemeClr val="tx1"/>
                </a:solidFill>
              </a:rPr>
              <a:t>. </a:t>
            </a:r>
          </a:p>
          <a:p>
            <a:pPr marL="274320" indent="-274320" algn="just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IN" sz="1800" dirty="0">
                <a:solidFill>
                  <a:schemeClr val="tx1"/>
                </a:solidFill>
              </a:rPr>
              <a:t>All string literals in Java programs, such as "abc", are implemented as </a:t>
            </a:r>
            <a:r>
              <a:rPr lang="en-IN" sz="1800" b="1" dirty="0">
                <a:solidFill>
                  <a:schemeClr val="tx1"/>
                </a:solidFill>
              </a:rPr>
              <a:t>instances of this class.</a:t>
            </a:r>
            <a:endParaRPr lang="en-US" sz="1800" b="1" dirty="0">
              <a:solidFill>
                <a:schemeClr val="tx1"/>
              </a:solidFill>
            </a:endParaRPr>
          </a:p>
          <a:p>
            <a:pPr marL="274320" indent="-274320" algn="just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Strings are </a:t>
            </a:r>
            <a:r>
              <a:rPr lang="en-US" sz="1800" b="1" dirty="0">
                <a:solidFill>
                  <a:schemeClr val="tx1"/>
                </a:solidFill>
              </a:rPr>
              <a:t>Immutable </a:t>
            </a:r>
            <a:r>
              <a:rPr lang="en-IN" sz="1800" dirty="0">
                <a:solidFill>
                  <a:schemeClr val="tx1"/>
                </a:solidFill>
              </a:rPr>
              <a:t>which means a </a:t>
            </a:r>
            <a:r>
              <a:rPr lang="en-IN" sz="1800" b="1" dirty="0">
                <a:solidFill>
                  <a:schemeClr val="tx1"/>
                </a:solidFill>
              </a:rPr>
              <a:t>constant</a:t>
            </a:r>
            <a:r>
              <a:rPr lang="en-IN" sz="1800" dirty="0">
                <a:solidFill>
                  <a:schemeClr val="tx1"/>
                </a:solidFill>
              </a:rPr>
              <a:t> and cannot be changed once created.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284086-A678-4DBD-B677-59E7BB3D1D5A}"/>
              </a:ext>
            </a:extLst>
          </p:cNvPr>
          <p:cNvSpPr/>
          <p:nvPr/>
        </p:nvSpPr>
        <p:spPr>
          <a:xfrm>
            <a:off x="1077686" y="3712686"/>
            <a:ext cx="10831285" cy="4426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 object pointed to by a string variable can still be changed. </a:t>
            </a:r>
          </a:p>
          <a:p>
            <a:endParaRPr lang="en-US" sz="16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2DA7D-AD1C-4655-A2CC-6DF307834E34}"/>
              </a:ext>
            </a:extLst>
          </p:cNvPr>
          <p:cNvSpPr/>
          <p:nvPr/>
        </p:nvSpPr>
        <p:spPr>
          <a:xfrm>
            <a:off x="1094602" y="4362680"/>
            <a:ext cx="10814369" cy="1531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b="0">
                <a:solidFill>
                  <a:srgbClr val="404040"/>
                </a:solidFill>
              </a:defRPr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b="0">
                <a:solidFill>
                  <a:srgbClr val="404040"/>
                </a:solidFill>
              </a:defRPr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String s1 = "Rajesh"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tabLst/>
              <a:defRPr b="0">
                <a:solidFill>
                  <a:srgbClr val="404040"/>
                </a:solidFill>
              </a:defRPr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s1 = "Kumar" is still allowed only that s1 is now pointing to another location/object.</a:t>
            </a:r>
          </a:p>
          <a:p>
            <a:pPr algn="ctr"/>
            <a:endParaRPr lang="en-US" sz="16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29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and StringBuilder  Methods</a:t>
            </a:r>
            <a:endParaRPr lang="en-I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E9FF74DE-AE69-4AFA-B954-23202BE51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816763"/>
              </p:ext>
            </p:extLst>
          </p:nvPr>
        </p:nvGraphicFramePr>
        <p:xfrm>
          <a:off x="1078199" y="1253161"/>
          <a:ext cx="10426446" cy="4102728"/>
        </p:xfrm>
        <a:graphic>
          <a:graphicData uri="http://schemas.openxmlformats.org/drawingml/2006/table">
            <a:tbl>
              <a:tblPr bandRow="1"/>
              <a:tblGrid>
                <a:gridCol w="305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57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152400" marR="152400" marT="152400" marB="152400" horzOverflow="overflow"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52400" marR="152400" marT="152400" marB="152400" horzOverflow="overflow"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7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capacity()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It is used to return the current capacity.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77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ensureCapacity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(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minimumCapacity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It is used to ensure the capacity at least equal to the given minimum.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9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charAt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(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index)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It is used to return the character at the specified position.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0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length()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It is used to return the length of the string i.e. total number of characters.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99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substring(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beginIndex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It is used to return the substring from the specified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beginIndex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99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substring(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beginIndex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,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int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b="1" i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endIndex</a:t>
                      </a:r>
                      <a:r>
                        <a:rPr sz="15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It is used to return the substring from the specified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beginIndex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 and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endIndex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101600" marR="101600" marT="101600" marB="101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843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given argument with the string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end. 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and StringBuilder Methods: append()</a:t>
            </a:r>
            <a:endParaRPr 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C71DD2-8842-4119-ACCA-F291696150B4}"/>
              </a:ext>
            </a:extLst>
          </p:cNvPr>
          <p:cNvGraphicFramePr/>
          <p:nvPr/>
        </p:nvGraphicFramePr>
        <p:xfrm>
          <a:off x="1102174" y="2272029"/>
          <a:ext cx="10378626" cy="1906271"/>
        </p:xfrm>
        <a:graphic>
          <a:graphicData uri="http://schemas.openxmlformats.org/drawingml/2006/table">
            <a:tbl>
              <a:tblPr/>
              <a:tblGrid>
                <a:gridCol w="10378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6271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6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s1=new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("Hello ");  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 s1=new StringBuilder("Hello ");  </a:t>
                      </a:r>
                    </a:p>
                    <a:p>
                      <a:pPr algn="l" defTabSz="457200">
                        <a:lnSpc>
                          <a:spcPts val="3600"/>
                        </a:lnSpc>
                        <a:defRPr sz="1500" b="1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s1.append("World");</a:t>
                      </a:r>
                    </a:p>
                    <a:p>
                      <a:pPr algn="l" defTabSz="457200">
                        <a:lnSpc>
                          <a:spcPts val="3600"/>
                        </a:lnSpc>
                        <a:defRPr sz="1500">
                          <a:solidFill>
                            <a:srgbClr val="404040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(s1);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2BD65A0-5BA3-4123-B04A-FF14C7405724}"/>
              </a:ext>
            </a:extLst>
          </p:cNvPr>
          <p:cNvSpPr/>
          <p:nvPr/>
        </p:nvSpPr>
        <p:spPr>
          <a:xfrm>
            <a:off x="8808496" y="2253205"/>
            <a:ext cx="2667000" cy="133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endParaRPr lang="en-US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ts val="33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232144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199" y="1253161"/>
            <a:ext cx="10426447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given string at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position.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has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one is the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second is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be inserted. 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Strings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StringBuilder Methods: insert()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167ED4-B155-4379-AA67-F0DAFE3C4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751660"/>
              </p:ext>
            </p:extLst>
          </p:nvPr>
        </p:nvGraphicFramePr>
        <p:xfrm>
          <a:off x="1078199" y="3055940"/>
          <a:ext cx="10402601" cy="2595560"/>
        </p:xfrm>
        <a:graphic>
          <a:graphicData uri="http://schemas.openxmlformats.org/drawingml/2006/table">
            <a:tbl>
              <a:tblPr/>
              <a:tblGrid>
                <a:gridCol w="1040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556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s1=new </a:t>
                      </a:r>
                      <a:r>
                        <a:rPr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("I want a job");  </a:t>
                      </a:r>
                      <a:r>
                        <a:rPr lang="en-IN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(OR)</a:t>
                      </a:r>
                    </a:p>
                    <a:p>
                      <a:pPr algn="l" defTabSz="457200">
                        <a:lnSpc>
                          <a:spcPts val="3700"/>
                        </a:lnSpc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</a:t>
                      </a:r>
                      <a:r>
                        <a:rPr lang="en-I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s1=new StringBuilder("I want a job"); </a:t>
                      </a:r>
                      <a:endParaRPr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defTabSz="457200">
                        <a:lnSpc>
                          <a:spcPts val="3700"/>
                        </a:lnSpc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s1.insert(2,"really ");</a:t>
                      </a:r>
                    </a:p>
                    <a:p>
                      <a:pPr algn="l" defTabSz="457200">
                        <a:lnSpc>
                          <a:spcPts val="3700"/>
                        </a:lnSpc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(s1);</a:t>
                      </a:r>
                    </a:p>
                    <a:p>
                      <a:pPr algn="l" defTabSz="457200">
                        <a:lnSpc>
                          <a:spcPts val="3700"/>
                        </a:lnSpc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A1CA38F-D072-45B8-BF44-DC908108906C}"/>
              </a:ext>
            </a:extLst>
          </p:cNvPr>
          <p:cNvSpPr/>
          <p:nvPr/>
        </p:nvSpPr>
        <p:spPr>
          <a:xfrm>
            <a:off x="8805618" y="3052854"/>
            <a:ext cx="2667000" cy="133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endParaRPr lang="en-US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ts val="3300"/>
              </a:lnSpc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really want a job</a:t>
            </a:r>
          </a:p>
        </p:txBody>
      </p:sp>
    </p:spTree>
    <p:extLst>
      <p:ext uri="{BB962C8B-B14F-4D97-AF65-F5344CB8AC3E}">
        <p14:creationId xmlns:p14="http://schemas.microsoft.com/office/powerpoint/2010/main" val="682559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replaces the given String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specified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beginIndex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before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endIndex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has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 3 arguments.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one is the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begining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 index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second is the end index and third is the string to be replaced.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Exam;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and StringBuilder Methods: replace()</a:t>
            </a:r>
            <a:endParaRPr 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DE57497-EB87-407A-96F9-270F51BE5E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551229"/>
              </p:ext>
            </p:extLst>
          </p:nvPr>
        </p:nvGraphicFramePr>
        <p:xfrm>
          <a:off x="1070424" y="3404291"/>
          <a:ext cx="10426445" cy="2221998"/>
        </p:xfrm>
        <a:graphic>
          <a:graphicData uri="http://schemas.openxmlformats.org/drawingml/2006/table">
            <a:tbl>
              <a:tblPr/>
              <a:tblGrid>
                <a:gridCol w="1042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1998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s1=new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("Success");  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 s1=new StringBuffer("Success");  </a:t>
                      </a:r>
                    </a:p>
                    <a:p>
                      <a:pPr algn="l" defTabSz="457200">
                        <a:lnSpc>
                          <a:spcPts val="3700"/>
                        </a:lnSpc>
                        <a:defRPr sz="1600" b="1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s1.replace(2,4,"XXXX");  </a:t>
                      </a:r>
                    </a:p>
                    <a:p>
                      <a:pPr algn="l" defTabSz="457200">
                        <a:lnSpc>
                          <a:spcPts val="3700"/>
                        </a:lnSpc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(s1);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5DA0E99-689A-4A17-9E05-0D860674C9FB}"/>
              </a:ext>
            </a:extLst>
          </p:cNvPr>
          <p:cNvSpPr/>
          <p:nvPr/>
        </p:nvSpPr>
        <p:spPr>
          <a:xfrm>
            <a:off x="8834778" y="3407557"/>
            <a:ext cx="2667000" cy="133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endParaRPr lang="en-US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ts val="3000"/>
              </a:lnSpc>
              <a:defRPr sz="1300">
                <a:latin typeface="Verdana"/>
                <a:ea typeface="Verdana"/>
                <a:cs typeface="Verdana"/>
              </a:defRPr>
            </a:pPr>
            <a:r>
              <a:rPr lang="en-US" sz="1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SuXXXXess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67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199" y="1253161"/>
            <a:ext cx="10426447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b="0" dirty="0">
                <a:solidFill>
                  <a:schemeClr val="tx1"/>
                </a:solidFill>
              </a:rPr>
              <a:t>This method </a:t>
            </a:r>
            <a:r>
              <a:rPr lang="en-US" sz="1800" dirty="0">
                <a:solidFill>
                  <a:schemeClr val="tx1"/>
                </a:solidFill>
              </a:rPr>
              <a:t>deletes</a:t>
            </a:r>
            <a:r>
              <a:rPr lang="en-US" sz="1800" b="0" dirty="0">
                <a:solidFill>
                  <a:schemeClr val="tx1"/>
                </a:solidFill>
              </a:rPr>
              <a:t> the String </a:t>
            </a:r>
            <a:r>
              <a:rPr lang="en-US" sz="1800" dirty="0">
                <a:solidFill>
                  <a:schemeClr val="tx1"/>
                </a:solidFill>
              </a:rPr>
              <a:t>from</a:t>
            </a:r>
            <a:r>
              <a:rPr lang="en-US" sz="1800" b="0" dirty="0">
                <a:solidFill>
                  <a:schemeClr val="tx1"/>
                </a:solidFill>
              </a:rPr>
              <a:t> the specified </a:t>
            </a:r>
            <a:r>
              <a:rPr lang="en-US" sz="1800" b="0" dirty="0" err="1">
                <a:solidFill>
                  <a:schemeClr val="tx1"/>
                </a:solidFill>
              </a:rPr>
              <a:t>beginIndex</a:t>
            </a:r>
            <a:r>
              <a:rPr lang="en-US" sz="1800" b="0" dirty="0">
                <a:solidFill>
                  <a:schemeClr val="tx1"/>
                </a:solidFill>
              </a:rPr>
              <a:t> &amp; </a:t>
            </a:r>
            <a:r>
              <a:rPr lang="en-US" sz="1800" dirty="0">
                <a:solidFill>
                  <a:schemeClr val="tx1"/>
                </a:solidFill>
              </a:rPr>
              <a:t>before</a:t>
            </a:r>
            <a:r>
              <a:rPr lang="en-US" sz="1800" b="0" dirty="0">
                <a:solidFill>
                  <a:schemeClr val="tx1"/>
                </a:solidFill>
              </a:rPr>
              <a:t> the </a:t>
            </a:r>
            <a:r>
              <a:rPr lang="en-US" sz="1800" b="0" dirty="0" err="1">
                <a:solidFill>
                  <a:schemeClr val="tx1"/>
                </a:solidFill>
              </a:rPr>
              <a:t>endIndex</a:t>
            </a:r>
            <a:r>
              <a:rPr lang="en-US" sz="1800" b="0" dirty="0">
                <a:solidFill>
                  <a:schemeClr val="tx1"/>
                </a:solidFill>
              </a:rPr>
              <a:t>.</a:t>
            </a:r>
          </a:p>
          <a:p>
            <a:pPr marL="108000" indent="-108000" algn="just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b="0" dirty="0">
                <a:solidFill>
                  <a:schemeClr val="tx1"/>
                </a:solidFill>
              </a:rPr>
              <a:t>This method has 2 arguments. </a:t>
            </a:r>
          </a:p>
          <a:p>
            <a:pPr marL="108000" indent="-108000" algn="just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b="0" dirty="0">
                <a:solidFill>
                  <a:schemeClr val="tx1"/>
                </a:solidFill>
              </a:rPr>
              <a:t>The first one is the </a:t>
            </a:r>
            <a:r>
              <a:rPr lang="en-US" sz="1800" b="0" dirty="0" err="1">
                <a:solidFill>
                  <a:schemeClr val="tx1"/>
                </a:solidFill>
              </a:rPr>
              <a:t>begining</a:t>
            </a:r>
            <a:r>
              <a:rPr lang="en-US" sz="1800" b="0" dirty="0">
                <a:solidFill>
                  <a:schemeClr val="tx1"/>
                </a:solidFill>
              </a:rPr>
              <a:t> index &amp; second is the end index. </a:t>
            </a:r>
          </a:p>
          <a:p>
            <a:pPr marL="108000" indent="-108000" algn="just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endParaRPr lang="en-US" sz="1600" b="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IN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 and StringBuilder Methods: delete()</a:t>
            </a:r>
            <a:endParaRPr lang="en-IN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CEBA32D-5F6C-4511-9336-625A51F76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995058"/>
              </p:ext>
            </p:extLst>
          </p:nvPr>
        </p:nvGraphicFramePr>
        <p:xfrm>
          <a:off x="1078198" y="2981960"/>
          <a:ext cx="10426447" cy="2593340"/>
        </p:xfrm>
        <a:graphic>
          <a:graphicData uri="http://schemas.openxmlformats.org/drawingml/2006/table">
            <a:tbl>
              <a:tblPr/>
              <a:tblGrid>
                <a:gridCol w="1042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334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s1=new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("Helping");  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 s1=new StringBuffer("Helping");  </a:t>
                      </a:r>
                    </a:p>
                    <a:p>
                      <a:pPr algn="l" defTabSz="457200">
                        <a:lnSpc>
                          <a:spcPts val="3700"/>
                        </a:lnSpc>
                        <a:defRPr sz="1600" b="1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s1.delete(1,4);  </a:t>
                      </a:r>
                    </a:p>
                    <a:p>
                      <a:pPr algn="l" defTabSz="457200">
                        <a:lnSpc>
                          <a:spcPts val="3700"/>
                        </a:lnSpc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(s1);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D49EA2-033C-4727-B13A-92F46C57A2ED}"/>
              </a:ext>
            </a:extLst>
          </p:cNvPr>
          <p:cNvSpPr/>
          <p:nvPr/>
        </p:nvSpPr>
        <p:spPr>
          <a:xfrm>
            <a:off x="8814942" y="2982583"/>
            <a:ext cx="2667000" cy="1035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endParaRPr lang="en-US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ts val="3900"/>
              </a:lnSpc>
              <a:defRPr sz="2000">
                <a:latin typeface="Verdana"/>
                <a:ea typeface="Verdana"/>
                <a:cs typeface="Verdana"/>
              </a:defRPr>
            </a:pPr>
            <a:r>
              <a:rPr lang="en-US" sz="1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Hing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03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r>
              <a:rPr lang="en-US" sz="1800" b="0" dirty="0">
                <a:solidFill>
                  <a:schemeClr val="tx1"/>
                </a:solidFill>
              </a:rPr>
              <a:t>This method </a:t>
            </a:r>
            <a:r>
              <a:rPr lang="en-US" sz="1800" dirty="0">
                <a:solidFill>
                  <a:schemeClr val="tx1"/>
                </a:solidFill>
              </a:rPr>
              <a:t>reverses</a:t>
            </a:r>
            <a:r>
              <a:rPr lang="en-US" sz="1800" b="0" dirty="0">
                <a:solidFill>
                  <a:schemeClr val="tx1"/>
                </a:solidFill>
              </a:rPr>
              <a:t> the string. </a:t>
            </a:r>
          </a:p>
          <a:p>
            <a:pPr marL="0" indent="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StringBuffer and StringBuilder Methods: reverse()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C17249-06FB-4906-9551-B3C8BD323B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797332"/>
              </p:ext>
            </p:extLst>
          </p:nvPr>
        </p:nvGraphicFramePr>
        <p:xfrm>
          <a:off x="1078199" y="2160617"/>
          <a:ext cx="10426446" cy="2278443"/>
        </p:xfrm>
        <a:graphic>
          <a:graphicData uri="http://schemas.openxmlformats.org/drawingml/2006/table">
            <a:tbl>
              <a:tblPr/>
              <a:tblGrid>
                <a:gridCol w="1042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844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3700"/>
                        </a:lnSpc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s1=new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("TOP");  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s1=new </a:t>
                      </a:r>
                      <a:r>
                        <a:rPr lang="en-IN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</a:t>
                      </a: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("TOP");  </a:t>
                      </a:r>
                    </a:p>
                    <a:p>
                      <a:pPr algn="l" defTabSz="457200">
                        <a:lnSpc>
                          <a:spcPts val="3700"/>
                        </a:lnSpc>
                        <a:defRPr sz="1600" b="1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s1.reverse();  </a:t>
                      </a:r>
                    </a:p>
                    <a:p>
                      <a:pPr algn="l" defTabSz="457200">
                        <a:lnSpc>
                          <a:spcPts val="3700"/>
                        </a:lnSpc>
                        <a:defRPr sz="16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(s1);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D7990A5-A37C-40B4-AF8C-862E6CACF1C7}"/>
              </a:ext>
            </a:extLst>
          </p:cNvPr>
          <p:cNvSpPr/>
          <p:nvPr/>
        </p:nvSpPr>
        <p:spPr>
          <a:xfrm>
            <a:off x="8832005" y="2168172"/>
            <a:ext cx="2667000" cy="133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endParaRPr lang="en-US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7200">
              <a:lnSpc>
                <a:spcPts val="3900"/>
              </a:lnSpc>
              <a:defRPr sz="2000"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</a:t>
            </a:r>
          </a:p>
        </p:txBody>
      </p:sp>
    </p:spTree>
    <p:extLst>
      <p:ext uri="{BB962C8B-B14F-4D97-AF65-F5344CB8AC3E}">
        <p14:creationId xmlns:p14="http://schemas.microsoft.com/office/powerpoint/2010/main" val="3247218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199" y="1253161"/>
            <a:ext cx="10426447" cy="5038101"/>
          </a:xfrm>
        </p:spPr>
        <p:txBody>
          <a:bodyPr/>
          <a:lstStyle/>
          <a:p>
            <a:pPr marL="108000" indent="-108000" algn="just" defTabSz="786383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b="0" dirty="0">
                <a:solidFill>
                  <a:schemeClr val="tx1"/>
                </a:solidFill>
              </a:rPr>
              <a:t>The capacity() method returns the </a:t>
            </a:r>
            <a:r>
              <a:rPr lang="en-US" sz="1800" dirty="0">
                <a:solidFill>
                  <a:schemeClr val="tx1"/>
                </a:solidFill>
              </a:rPr>
              <a:t>current capacity of the buffer. </a:t>
            </a:r>
          </a:p>
          <a:p>
            <a:pPr marL="108000" indent="-108000" algn="just" defTabSz="786383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b="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default</a:t>
            </a:r>
            <a:r>
              <a:rPr lang="en-US" sz="1800" b="0" dirty="0">
                <a:solidFill>
                  <a:schemeClr val="tx1"/>
                </a:solidFill>
              </a:rPr>
              <a:t> capacity of the buffer is </a:t>
            </a:r>
            <a:r>
              <a:rPr lang="en-US" sz="1800" dirty="0">
                <a:solidFill>
                  <a:schemeClr val="tx1"/>
                </a:solidFill>
              </a:rPr>
              <a:t>16. </a:t>
            </a:r>
          </a:p>
          <a:p>
            <a:pPr marL="108000" indent="-108000" algn="just" defTabSz="786383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b="0" dirty="0">
                <a:solidFill>
                  <a:schemeClr val="tx1"/>
                </a:solidFill>
              </a:rPr>
              <a:t>If the number of character </a:t>
            </a:r>
            <a:r>
              <a:rPr lang="en-US" sz="1800" dirty="0">
                <a:solidFill>
                  <a:schemeClr val="tx1"/>
                </a:solidFill>
              </a:rPr>
              <a:t>exceeds</a:t>
            </a:r>
            <a:r>
              <a:rPr lang="en-US" sz="1800" b="0" dirty="0">
                <a:solidFill>
                  <a:schemeClr val="tx1"/>
                </a:solidFill>
              </a:rPr>
              <a:t> its current capacity, then, the capacity is </a:t>
            </a:r>
            <a:r>
              <a:rPr lang="en-US" sz="1800" dirty="0" err="1">
                <a:solidFill>
                  <a:schemeClr val="tx1"/>
                </a:solidFill>
              </a:rPr>
              <a:t>recaluclated</a:t>
            </a:r>
            <a:r>
              <a:rPr lang="en-US" sz="1800" dirty="0">
                <a:solidFill>
                  <a:schemeClr val="tx1"/>
                </a:solidFill>
              </a:rPr>
              <a:t> as (</a:t>
            </a:r>
            <a:r>
              <a:rPr lang="en-US" sz="1800" dirty="0" err="1">
                <a:solidFill>
                  <a:schemeClr val="tx1"/>
                </a:solidFill>
              </a:rPr>
              <a:t>oldcapacity</a:t>
            </a:r>
            <a:r>
              <a:rPr lang="en-US" sz="1800" dirty="0">
                <a:solidFill>
                  <a:schemeClr val="tx1"/>
                </a:solidFill>
              </a:rPr>
              <a:t>*2)+2 </a:t>
            </a:r>
          </a:p>
          <a:p>
            <a:pPr marL="108000" indent="-108000" algn="just" defTabSz="786383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b="0" dirty="0">
                <a:solidFill>
                  <a:schemeClr val="tx1"/>
                </a:solidFill>
              </a:rPr>
              <a:t>For example if your current capacity is 16, it will be recalculated as (16*2)+2=34</a:t>
            </a: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StringBuffer</a:t>
            </a:r>
            <a:r>
              <a:rPr lang="en-US" dirty="0"/>
              <a:t> and StringBuilder Methods: capacity()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E554003-CF31-4250-A23E-E406C0BC0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579318"/>
              </p:ext>
            </p:extLst>
          </p:nvPr>
        </p:nvGraphicFramePr>
        <p:xfrm>
          <a:off x="1078198" y="3498977"/>
          <a:ext cx="10426447" cy="2792286"/>
        </p:xfrm>
        <a:graphic>
          <a:graphicData uri="http://schemas.openxmlformats.org/drawingml/2006/table">
            <a:tbl>
              <a:tblPr/>
              <a:tblGrid>
                <a:gridCol w="1042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4383">
                <a:tc>
                  <a:txBody>
                    <a:bodyPr/>
                    <a:lstStyle/>
                    <a:p>
                      <a:pPr algn="l" defTabSz="393190">
                        <a:lnSpc>
                          <a:spcPts val="31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s1=new </a:t>
                      </a:r>
                      <a:r>
                        <a:rPr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();  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(OR)</a:t>
                      </a:r>
                    </a:p>
                    <a:p>
                      <a:pPr algn="l" defTabSz="393190">
                        <a:lnSpc>
                          <a:spcPts val="31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s1=new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(); </a:t>
                      </a:r>
                      <a:endParaRPr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defTabSz="393190">
                        <a:lnSpc>
                          <a:spcPts val="31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("s1: "+s1+"  &amp;capacity: "+</a:t>
                      </a:r>
                      <a:r>
                        <a:rPr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s1.capacity()</a:t>
                      </a:r>
                      <a:r>
                        <a:rPr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algn="l" defTabSz="393190">
                        <a:lnSpc>
                          <a:spcPts val="3100"/>
                        </a:lnSpc>
                        <a:defRPr sz="1500" b="1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s1.append("Java");  </a:t>
                      </a:r>
                    </a:p>
                    <a:p>
                      <a:pPr algn="l" defTabSz="393190">
                        <a:lnSpc>
                          <a:spcPts val="31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("s1: "+s1+"  &amp; capacity: "+</a:t>
                      </a:r>
                      <a:r>
                        <a:rPr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s1.capacity()</a:t>
                      </a:r>
                      <a:r>
                        <a:rPr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algn="l" defTabSz="393190">
                        <a:lnSpc>
                          <a:spcPts val="31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s1.append(" is my </a:t>
                      </a:r>
                      <a:r>
                        <a:rPr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favourite</a:t>
                      </a:r>
                      <a:r>
                        <a:rPr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language");  </a:t>
                      </a:r>
                    </a:p>
                    <a:p>
                      <a:pPr algn="l" defTabSz="393190">
                        <a:lnSpc>
                          <a:spcPts val="31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("s1: "+s1+"  capacity: "+</a:t>
                      </a:r>
                      <a:r>
                        <a:rPr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s1.capacity()</a:t>
                      </a:r>
                      <a:r>
                        <a:rPr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C256EF9-6D40-4586-929A-76DD8B6A40DE}"/>
              </a:ext>
            </a:extLst>
          </p:cNvPr>
          <p:cNvSpPr/>
          <p:nvPr/>
        </p:nvSpPr>
        <p:spPr>
          <a:xfrm>
            <a:off x="8130263" y="3495305"/>
            <a:ext cx="3365500" cy="194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>
              <a:defRPr sz="1500" b="1">
                <a:latin typeface="Verdana"/>
                <a:ea typeface="Verdana"/>
                <a:cs typeface="Verdana"/>
              </a:defRPr>
            </a:pPr>
            <a:endParaRPr lang="en-US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93190">
              <a:lnSpc>
                <a:spcPts val="2600"/>
              </a:lnSpc>
              <a:defRPr sz="1500"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s1:   &amp;capacity: 16</a:t>
            </a:r>
          </a:p>
          <a:p>
            <a:pPr defTabSz="393190">
              <a:lnSpc>
                <a:spcPts val="2600"/>
              </a:lnSpc>
              <a:defRPr sz="1500"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s1: Java  &amp; capacity: 16</a:t>
            </a:r>
          </a:p>
          <a:p>
            <a:pPr defTabSz="393190">
              <a:lnSpc>
                <a:spcPts val="2600"/>
              </a:lnSpc>
              <a:defRPr sz="1500"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s1: Java is my </a:t>
            </a:r>
            <a:r>
              <a:rPr lang="en-US" sz="1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favourite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language  capacity: 34</a:t>
            </a:r>
          </a:p>
        </p:txBody>
      </p:sp>
    </p:spTree>
    <p:extLst>
      <p:ext uri="{BB962C8B-B14F-4D97-AF65-F5344CB8AC3E}">
        <p14:creationId xmlns:p14="http://schemas.microsoft.com/office/powerpoint/2010/main" val="575332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IN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ensureCapacity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has the </a:t>
            </a:r>
            <a:r>
              <a:rPr lang="en-I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minmum_capacity_required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its argument.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default capacity of the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is 16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ensureCapacity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method,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current capacity with its argument i.e., the </a:t>
            </a:r>
            <a:r>
              <a:rPr lang="en-I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minmum_capacity_required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If it is satisfied, it performs nothing. If min&gt;current, capacity is recalculated as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oldcapacity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*2)+2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your current capacity is 16, it will be recalculated as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(16*2)+2=34</a:t>
            </a:r>
          </a:p>
          <a:p>
            <a:pPr marL="108000" indent="-108000" algn="just"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StringBuffer</a:t>
            </a:r>
            <a:r>
              <a:rPr lang="en-US" dirty="0"/>
              <a:t> and StringBuilder Methods: </a:t>
            </a:r>
            <a:r>
              <a:rPr lang="en-US" dirty="0" err="1"/>
              <a:t>ensureCapacity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9970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StringBuilder Methods: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ensureCapacity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8AB25A-DBFB-4565-ADD0-206A10624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248439"/>
              </p:ext>
            </p:extLst>
          </p:nvPr>
        </p:nvGraphicFramePr>
        <p:xfrm>
          <a:off x="1078199" y="1260258"/>
          <a:ext cx="10426448" cy="5038102"/>
        </p:xfrm>
        <a:graphic>
          <a:graphicData uri="http://schemas.openxmlformats.org/drawingml/2006/table">
            <a:tbl>
              <a:tblPr/>
              <a:tblGrid>
                <a:gridCol w="1042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8102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s1=new </a:t>
                      </a: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();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Creating a string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("Initial capacity: "+s1.capacity());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s1.append("typing 16 letter");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/</a:t>
                      </a:r>
                      <a:r>
                        <a:rPr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/adding 16 characters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("capacity after typing 16 letter");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("capacity: "+s1.capacity());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("Ensuring capacity to 16");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 b="1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s1.ensureCapacity(16);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("capacity: "+s1.capacity());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("Ensuring capacity to 17");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 b="1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s1.ensureCapacity(17);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("capacity: "+s1.capacity());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("Ensuring capacity to 60");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 b="1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s1.ensureCapacity(60);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("capacity: "+s1.capacity());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FA9896-C0A8-4A86-A914-F09309F78370}"/>
              </a:ext>
            </a:extLst>
          </p:cNvPr>
          <p:cNvSpPr/>
          <p:nvPr/>
        </p:nvSpPr>
        <p:spPr>
          <a:xfrm>
            <a:off x="7527275" y="1247128"/>
            <a:ext cx="3969423" cy="325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capacity: 16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 after typing 16 letter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capacity: 16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Ensuring capacity to 16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capacity: 16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Ensuring capacity to 17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capacity: 34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Ensuring capacity to 60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capacity: 70</a:t>
            </a:r>
          </a:p>
        </p:txBody>
      </p:sp>
    </p:spTree>
    <p:extLst>
      <p:ext uri="{BB962C8B-B14F-4D97-AF65-F5344CB8AC3E}">
        <p14:creationId xmlns:p14="http://schemas.microsoft.com/office/powerpoint/2010/main" val="2763920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safe means two threads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can't call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methods simultaneously </a:t>
            </a:r>
          </a:p>
          <a:p>
            <a:pPr marL="108000" indent="-108000" algn="just">
              <a:lnSpc>
                <a:spcPct val="150000"/>
              </a:lnSpc>
              <a:buSzPct val="100000"/>
              <a:buNone/>
              <a:defRPr b="0">
                <a:solidFill>
                  <a:srgbClr val="404040"/>
                </a:solidFill>
              </a:defRP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Vs String Buffer Vs StringBuilder Class</a:t>
            </a:r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B2BA2609-BD94-4AB9-8F6C-5BF40884E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440330"/>
              </p:ext>
            </p:extLst>
          </p:nvPr>
        </p:nvGraphicFramePr>
        <p:xfrm>
          <a:off x="1078199" y="1455575"/>
          <a:ext cx="10426445" cy="2383196"/>
        </p:xfrm>
        <a:graphic>
          <a:graphicData uri="http://schemas.openxmlformats.org/drawingml/2006/table">
            <a:tbl>
              <a:tblPr bandRow="1"/>
              <a:tblGrid>
                <a:gridCol w="251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2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Comparison Element</a:t>
                      </a:r>
                      <a:endParaRPr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String</a:t>
                      </a:r>
                      <a:endParaRPr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IN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StringBuffer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String 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Builder</a:t>
                      </a:r>
                      <a:endParaRPr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satOff val="-1679"/>
                        <a:lumOff val="2529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16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</a:t>
                      </a:r>
                      <a:endParaRPr sz="18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 pool / Heap</a:t>
                      </a:r>
                      <a:endParaRPr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Heap</a:t>
                      </a:r>
                      <a:endParaRPr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Heap</a:t>
                      </a:r>
                      <a:endParaRPr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16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Modifiable</a:t>
                      </a:r>
                      <a:endParaRPr sz="18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(Immutable)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(Mutable)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(Mutable)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16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Thread safe</a:t>
                      </a:r>
                      <a:endParaRPr sz="18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16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endParaRPr sz="1800" b="1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0000"/>
                        </a:lnSpc>
                        <a:defRPr sz="15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0" marR="101600" marT="101600" marB="1016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5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84549" y="1455575"/>
            <a:ext cx="10429427" cy="4369585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To get </a:t>
            </a:r>
            <a:r>
              <a:rPr lang="en-US" sz="1800" b="1" dirty="0">
                <a:solidFill>
                  <a:schemeClr val="tx1"/>
                </a:solidFill>
              </a:rPr>
              <a:t>changeable strings</a:t>
            </a:r>
            <a:r>
              <a:rPr lang="en-US" sz="1800" dirty="0">
                <a:solidFill>
                  <a:schemeClr val="tx1"/>
                </a:solidFill>
              </a:rPr>
              <a:t>, we can use </a:t>
            </a:r>
            <a:r>
              <a:rPr lang="en-US" sz="1800" b="1" dirty="0" err="1">
                <a:solidFill>
                  <a:schemeClr val="tx1"/>
                </a:solidFill>
              </a:rPr>
              <a:t>StringBuffer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 err="1">
                <a:solidFill>
                  <a:schemeClr val="tx1"/>
                </a:solidFill>
              </a:rPr>
              <a:t>StringBuilder</a:t>
            </a:r>
            <a:r>
              <a:rPr lang="en-US" sz="1800" dirty="0">
                <a:solidFill>
                  <a:schemeClr val="tx1"/>
                </a:solidFill>
              </a:rPr>
              <a:t> classes.</a:t>
            </a:r>
          </a:p>
          <a:p>
            <a:pPr marL="108000" indent="-108000" algn="just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These classes are available in </a:t>
            </a:r>
            <a:r>
              <a:rPr lang="en-US" sz="1800" b="1" dirty="0" err="1">
                <a:solidFill>
                  <a:schemeClr val="tx1"/>
                </a:solidFill>
              </a:rPr>
              <a:t>java.lang</a:t>
            </a:r>
            <a:r>
              <a:rPr lang="en-US" sz="1800" b="1" dirty="0">
                <a:solidFill>
                  <a:schemeClr val="tx1"/>
                </a:solidFill>
              </a:rPr>
              <a:t> package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75982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String Vs </a:t>
            </a:r>
            <a:r>
              <a:rPr lang="en-IN" dirty="0" err="1"/>
              <a:t>StringBuffer</a:t>
            </a:r>
            <a:r>
              <a:rPr lang="en-IN" dirty="0"/>
              <a:t> Vs StringBuilder Class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89ACE1-AD55-44BD-B7D4-537FD453A2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508825"/>
              </p:ext>
            </p:extLst>
          </p:nvPr>
        </p:nvGraphicFramePr>
        <p:xfrm>
          <a:off x="1078199" y="1253161"/>
          <a:ext cx="10426447" cy="4673483"/>
        </p:xfrm>
        <a:graphic>
          <a:graphicData uri="http://schemas.openxmlformats.org/drawingml/2006/table">
            <a:tbl>
              <a:tblPr/>
              <a:tblGrid>
                <a:gridCol w="1042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483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/*** This example demonstrates the difference between String,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IN" sz="15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</a:t>
                      </a:r>
                      <a:r>
                        <a:rPr lang="en-IN" sz="15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class*/</a:t>
                      </a:r>
                      <a:endParaRPr lang="en-IN" sz="15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StringsExample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public static void concat1(String s1) {	// Concatenates to String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s1 = s1 + "Ram";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}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// Concatenates to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public static void concat2(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s2) {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s2.append("Raj");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}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// Concatenates to 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public static void concat3(</a:t>
                      </a:r>
                      <a:r>
                        <a:rPr lang="en-IN" sz="15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s3) 	{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s3.append("Ravi");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} 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478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String Vs String Buffer Vs StringBuilder Class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9A927A-CF99-4C6B-8A47-0DE33E489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288473"/>
              </p:ext>
            </p:extLst>
          </p:nvPr>
        </p:nvGraphicFramePr>
        <p:xfrm>
          <a:off x="1078199" y="1253161"/>
          <a:ext cx="10426447" cy="4849686"/>
        </p:xfrm>
        <a:graphic>
          <a:graphicData uri="http://schemas.openxmlformats.org/drawingml/2006/table">
            <a:tbl>
              <a:tblPr/>
              <a:tblGrid>
                <a:gridCol w="1042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483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static void main(String[] 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args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{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String s1 = "Hello, ";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concat1(s1); </a:t>
                      </a:r>
                      <a:r>
                        <a:rPr lang="en-IN" sz="15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s1 is not changed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("String: " + s1);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endParaRPr lang="en-IN" sz="1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s2 = new 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("Hello, ");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concat2(s2); </a:t>
                      </a:r>
                      <a:r>
                        <a:rPr lang="en-IN" sz="15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s2 is changed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StringBuilder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" + s2);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endParaRPr lang="en-IN" sz="1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s3 = new 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("Hello, ");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concat3(s3); </a:t>
                      </a:r>
                      <a:r>
                        <a:rPr lang="en-IN" sz="15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// s3 is changed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System.out.println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("</a:t>
                      </a:r>
                      <a:r>
                        <a:rPr lang="en-IN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StringBuffer</a:t>
                      </a: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" + s3);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} </a:t>
                      </a:r>
                    </a:p>
                    <a:p>
                      <a:pPr algn="l" defTabSz="457200">
                        <a:lnSpc>
                          <a:spcPct val="150000"/>
                        </a:lnSpc>
                        <a:defRPr sz="1300">
                          <a:solidFill>
                            <a:srgbClr val="333333"/>
                          </a:solidFill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IN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 </a:t>
                      </a:r>
                    </a:p>
                  </a:txBody>
                  <a:tcPr marL="45720" marR="45720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F82D3E5-815A-4662-8A10-0E38C2C0DC1B}"/>
              </a:ext>
            </a:extLst>
          </p:cNvPr>
          <p:cNvSpPr/>
          <p:nvPr/>
        </p:nvSpPr>
        <p:spPr>
          <a:xfrm>
            <a:off x="7446460" y="1255631"/>
            <a:ext cx="4051300" cy="14368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 sz="1500" b="1">
                <a:latin typeface="Verdana"/>
                <a:ea typeface="Verdana"/>
                <a:cs typeface="Verdana"/>
              </a:defRPr>
            </a:pPr>
            <a:r>
              <a:rPr lang="en-US" sz="15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nb-NO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String: Hello,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nb-NO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StringBuilder: Hello, Raj</a:t>
            </a:r>
          </a:p>
          <a:p>
            <a:pPr algn="just">
              <a:spcBef>
                <a:spcPts val="600"/>
              </a:spcBef>
              <a:defRPr sz="1500">
                <a:solidFill>
                  <a:srgbClr val="404040"/>
                </a:solidFill>
                <a:latin typeface="Verdana"/>
                <a:ea typeface="Verdana"/>
                <a:cs typeface="Verdana"/>
              </a:defRPr>
            </a:pPr>
            <a:r>
              <a:rPr lang="nb-NO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StringBuffer: Hello, Ravi</a:t>
            </a:r>
            <a:endParaRPr lang="en-US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11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0" y="684926"/>
            <a:ext cx="10922400" cy="381484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18DB654-1276-41F7-983D-CD4534A67F74}"/>
              </a:ext>
            </a:extLst>
          </p:cNvPr>
          <p:cNvSpPr txBox="1">
            <a:spLocks/>
          </p:cNvSpPr>
          <p:nvPr/>
        </p:nvSpPr>
        <p:spPr>
          <a:xfrm>
            <a:off x="1135063" y="289620"/>
            <a:ext cx="10922000" cy="3714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146A338B-4658-447C-B6C1-3B58E46D937D}"/>
              </a:ext>
            </a:extLst>
          </p:cNvPr>
          <p:cNvSpPr txBox="1"/>
          <p:nvPr/>
        </p:nvSpPr>
        <p:spPr>
          <a:xfrm>
            <a:off x="5034321" y="1261027"/>
            <a:ext cx="7297677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15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1. Which of these class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used to create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Immutable strings?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31CF02B6-2DAC-48A6-BE18-2DFD79C45514}"/>
              </a:ext>
            </a:extLst>
          </p:cNvPr>
          <p:cNvSpPr txBox="1">
            <a:spLocks/>
          </p:cNvSpPr>
          <p:nvPr/>
        </p:nvSpPr>
        <p:spPr>
          <a:xfrm>
            <a:off x="5009863" y="2389828"/>
            <a:ext cx="3069343" cy="582816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 a)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4E084BC3-DE07-47E9-A07D-AA553ACD416A}"/>
              </a:ext>
            </a:extLst>
          </p:cNvPr>
          <p:cNvSpPr txBox="1">
            <a:spLocks/>
          </p:cNvSpPr>
          <p:nvPr/>
        </p:nvSpPr>
        <p:spPr>
          <a:xfrm>
            <a:off x="8457307" y="2389827"/>
            <a:ext cx="3225177" cy="620547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 b) String Class</a:t>
            </a:r>
          </a:p>
        </p:txBody>
      </p:sp>
      <p:sp>
        <p:nvSpPr>
          <p:cNvPr id="25" name="c) String Builder Class">
            <a:extLst>
              <a:ext uri="{FF2B5EF4-FFF2-40B4-BE49-F238E27FC236}">
                <a16:creationId xmlns:a16="http://schemas.microsoft.com/office/drawing/2014/main" id="{92D20634-FAEC-40A3-A032-A508B525BFFA}"/>
              </a:ext>
            </a:extLst>
          </p:cNvPr>
          <p:cNvSpPr txBox="1"/>
          <p:nvPr/>
        </p:nvSpPr>
        <p:spPr>
          <a:xfrm>
            <a:off x="5029891" y="3224606"/>
            <a:ext cx="3044322" cy="559454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 c) </a:t>
            </a:r>
            <a:r>
              <a:rPr dirty="0" err="1"/>
              <a:t>StringBuilder</a:t>
            </a:r>
            <a:r>
              <a:rPr dirty="0"/>
              <a:t> Class</a:t>
            </a:r>
          </a:p>
        </p:txBody>
      </p:sp>
      <p:sp>
        <p:nvSpPr>
          <p:cNvPr id="28" name="d) all the above">
            <a:extLst>
              <a:ext uri="{FF2B5EF4-FFF2-40B4-BE49-F238E27FC236}">
                <a16:creationId xmlns:a16="http://schemas.microsoft.com/office/drawing/2014/main" id="{B980339C-2323-4F13-B818-F1B57C59C8A2}"/>
              </a:ext>
            </a:extLst>
          </p:cNvPr>
          <p:cNvSpPr txBox="1"/>
          <p:nvPr/>
        </p:nvSpPr>
        <p:spPr>
          <a:xfrm>
            <a:off x="8457307" y="3251773"/>
            <a:ext cx="3271077" cy="521898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 d) all the above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8EC3CB25-4224-4FF8-8D79-E1FF24EEF166}"/>
              </a:ext>
            </a:extLst>
          </p:cNvPr>
          <p:cNvSpPr txBox="1">
            <a:spLocks/>
          </p:cNvSpPr>
          <p:nvPr/>
        </p:nvSpPr>
        <p:spPr>
          <a:xfrm>
            <a:off x="6933102" y="4454484"/>
            <a:ext cx="2999521" cy="64977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Ans: b) String Class</a:t>
            </a:r>
          </a:p>
        </p:txBody>
      </p:sp>
    </p:spTree>
    <p:extLst>
      <p:ext uri="{BB962C8B-B14F-4D97-AF65-F5344CB8AC3E}">
        <p14:creationId xmlns:p14="http://schemas.microsoft.com/office/powerpoint/2010/main" val="2166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0" y="684926"/>
            <a:ext cx="10922400" cy="381484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18DB654-1276-41F7-983D-CD4534A67F74}"/>
              </a:ext>
            </a:extLst>
          </p:cNvPr>
          <p:cNvSpPr txBox="1">
            <a:spLocks/>
          </p:cNvSpPr>
          <p:nvPr/>
        </p:nvSpPr>
        <p:spPr>
          <a:xfrm>
            <a:off x="1135063" y="289620"/>
            <a:ext cx="10922000" cy="3714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146A338B-4658-447C-B6C1-3B58E46D937D}"/>
              </a:ext>
            </a:extLst>
          </p:cNvPr>
          <p:cNvSpPr txBox="1"/>
          <p:nvPr/>
        </p:nvSpPr>
        <p:spPr>
          <a:xfrm>
            <a:off x="5009863" y="1219521"/>
            <a:ext cx="7297677" cy="364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15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of these function is used to join two strings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31CF02B6-2DAC-48A6-BE18-2DFD79C45514}"/>
              </a:ext>
            </a:extLst>
          </p:cNvPr>
          <p:cNvSpPr txBox="1">
            <a:spLocks/>
          </p:cNvSpPr>
          <p:nvPr/>
        </p:nvSpPr>
        <p:spPr>
          <a:xfrm>
            <a:off x="5009863" y="2389828"/>
            <a:ext cx="3069343" cy="582816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a) concatenation()</a:t>
            </a:r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4E084BC3-DE07-47E9-A07D-AA553ACD416A}"/>
              </a:ext>
            </a:extLst>
          </p:cNvPr>
          <p:cNvSpPr txBox="1">
            <a:spLocks/>
          </p:cNvSpPr>
          <p:nvPr/>
        </p:nvSpPr>
        <p:spPr>
          <a:xfrm>
            <a:off x="8457307" y="2389827"/>
            <a:ext cx="3225177" cy="620547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b) </a:t>
            </a:r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25" name="c) String Builder Class">
            <a:extLst>
              <a:ext uri="{FF2B5EF4-FFF2-40B4-BE49-F238E27FC236}">
                <a16:creationId xmlns:a16="http://schemas.microsoft.com/office/drawing/2014/main" id="{92D20634-FAEC-40A3-A032-A508B525BFFA}"/>
              </a:ext>
            </a:extLst>
          </p:cNvPr>
          <p:cNvSpPr txBox="1"/>
          <p:nvPr/>
        </p:nvSpPr>
        <p:spPr>
          <a:xfrm>
            <a:off x="5029891" y="3224606"/>
            <a:ext cx="3044322" cy="559454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c) </a:t>
            </a:r>
            <a:r>
              <a:rPr lang="en-US" sz="1800" dirty="0"/>
              <a:t>connect()</a:t>
            </a:r>
            <a:endParaRPr dirty="0"/>
          </a:p>
        </p:txBody>
      </p:sp>
      <p:sp>
        <p:nvSpPr>
          <p:cNvPr id="28" name="d) all the above">
            <a:extLst>
              <a:ext uri="{FF2B5EF4-FFF2-40B4-BE49-F238E27FC236}">
                <a16:creationId xmlns:a16="http://schemas.microsoft.com/office/drawing/2014/main" id="{B980339C-2323-4F13-B818-F1B57C59C8A2}"/>
              </a:ext>
            </a:extLst>
          </p:cNvPr>
          <p:cNvSpPr txBox="1"/>
          <p:nvPr/>
        </p:nvSpPr>
        <p:spPr>
          <a:xfrm>
            <a:off x="8457307" y="3251773"/>
            <a:ext cx="3271077" cy="521898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d) all the above</a:t>
            </a:r>
            <a:endParaRPr dirty="0"/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8EC3CB25-4224-4FF8-8D79-E1FF24EEF166}"/>
              </a:ext>
            </a:extLst>
          </p:cNvPr>
          <p:cNvSpPr txBox="1">
            <a:spLocks/>
          </p:cNvSpPr>
          <p:nvPr/>
        </p:nvSpPr>
        <p:spPr>
          <a:xfrm>
            <a:off x="6933102" y="4454484"/>
            <a:ext cx="2999521" cy="64977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Ans: b)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19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0" y="684926"/>
            <a:ext cx="10922400" cy="381484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18DB654-1276-41F7-983D-CD4534A67F74}"/>
              </a:ext>
            </a:extLst>
          </p:cNvPr>
          <p:cNvSpPr txBox="1">
            <a:spLocks/>
          </p:cNvSpPr>
          <p:nvPr/>
        </p:nvSpPr>
        <p:spPr>
          <a:xfrm>
            <a:off x="1135063" y="289620"/>
            <a:ext cx="10922000" cy="3714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31CF02B6-2DAC-48A6-BE18-2DFD79C45514}"/>
              </a:ext>
            </a:extLst>
          </p:cNvPr>
          <p:cNvSpPr txBox="1">
            <a:spLocks/>
          </p:cNvSpPr>
          <p:nvPr/>
        </p:nvSpPr>
        <p:spPr>
          <a:xfrm>
            <a:off x="4452677" y="3996229"/>
            <a:ext cx="3069343" cy="582816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a) </a:t>
            </a:r>
            <a:r>
              <a:rPr lang="en-US" dirty="0" err="1"/>
              <a:t>truefalse</a:t>
            </a:r>
            <a:endParaRPr lang="en-US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4E084BC3-DE07-47E9-A07D-AA553ACD416A}"/>
              </a:ext>
            </a:extLst>
          </p:cNvPr>
          <p:cNvSpPr txBox="1">
            <a:spLocks/>
          </p:cNvSpPr>
          <p:nvPr/>
        </p:nvSpPr>
        <p:spPr>
          <a:xfrm>
            <a:off x="7900121" y="3996228"/>
            <a:ext cx="3225177" cy="620547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b)</a:t>
            </a:r>
            <a:r>
              <a:rPr lang="en-US" dirty="0" err="1"/>
              <a:t>truetrue</a:t>
            </a:r>
            <a:endParaRPr lang="en-US" dirty="0"/>
          </a:p>
        </p:txBody>
      </p:sp>
      <p:sp>
        <p:nvSpPr>
          <p:cNvPr id="25" name="c) String Builder Class">
            <a:extLst>
              <a:ext uri="{FF2B5EF4-FFF2-40B4-BE49-F238E27FC236}">
                <a16:creationId xmlns:a16="http://schemas.microsoft.com/office/drawing/2014/main" id="{92D20634-FAEC-40A3-A032-A508B525BFFA}"/>
              </a:ext>
            </a:extLst>
          </p:cNvPr>
          <p:cNvSpPr txBox="1"/>
          <p:nvPr/>
        </p:nvSpPr>
        <p:spPr>
          <a:xfrm>
            <a:off x="4472705" y="4831007"/>
            <a:ext cx="3044322" cy="559454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c) </a:t>
            </a:r>
            <a:r>
              <a:rPr lang="en-US" sz="1800" dirty="0" err="1"/>
              <a:t>falsetrue</a:t>
            </a:r>
            <a:endParaRPr dirty="0"/>
          </a:p>
        </p:txBody>
      </p:sp>
      <p:sp>
        <p:nvSpPr>
          <p:cNvPr id="28" name="d) all the above">
            <a:extLst>
              <a:ext uri="{FF2B5EF4-FFF2-40B4-BE49-F238E27FC236}">
                <a16:creationId xmlns:a16="http://schemas.microsoft.com/office/drawing/2014/main" id="{B980339C-2323-4F13-B818-F1B57C59C8A2}"/>
              </a:ext>
            </a:extLst>
          </p:cNvPr>
          <p:cNvSpPr txBox="1"/>
          <p:nvPr/>
        </p:nvSpPr>
        <p:spPr>
          <a:xfrm>
            <a:off x="7900121" y="4858174"/>
            <a:ext cx="3271077" cy="521898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d) </a:t>
            </a:r>
            <a:r>
              <a:rPr lang="en-US" dirty="0" err="1"/>
              <a:t>falsefalse</a:t>
            </a:r>
            <a:endParaRPr dirty="0"/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8EC3CB25-4224-4FF8-8D79-E1FF24EEF166}"/>
              </a:ext>
            </a:extLst>
          </p:cNvPr>
          <p:cNvSpPr txBox="1">
            <a:spLocks/>
          </p:cNvSpPr>
          <p:nvPr/>
        </p:nvSpPr>
        <p:spPr>
          <a:xfrm>
            <a:off x="6394727" y="5628890"/>
            <a:ext cx="2999521" cy="413554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Ans: a)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truefalse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F4D3B-E2C9-4889-A0B6-FF9986A8108C}"/>
              </a:ext>
            </a:extLst>
          </p:cNvPr>
          <p:cNvSpPr txBox="1"/>
          <p:nvPr/>
        </p:nvSpPr>
        <p:spPr>
          <a:xfrm>
            <a:off x="5029199" y="974888"/>
            <a:ext cx="5730579" cy="2918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4. What will be the output: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String s1 = "Cat";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String s2 = "Cat";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String s3 = new String("Cat");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(s1 == s2);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(s1 == s3);</a:t>
            </a:r>
          </a:p>
        </p:txBody>
      </p:sp>
    </p:spTree>
    <p:extLst>
      <p:ext uri="{BB962C8B-B14F-4D97-AF65-F5344CB8AC3E}">
        <p14:creationId xmlns:p14="http://schemas.microsoft.com/office/powerpoint/2010/main" val="6766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0" y="684926"/>
            <a:ext cx="10922400" cy="381484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18DB654-1276-41F7-983D-CD4534A67F74}"/>
              </a:ext>
            </a:extLst>
          </p:cNvPr>
          <p:cNvSpPr txBox="1">
            <a:spLocks/>
          </p:cNvSpPr>
          <p:nvPr/>
        </p:nvSpPr>
        <p:spPr>
          <a:xfrm>
            <a:off x="1135063" y="289620"/>
            <a:ext cx="10922000" cy="3714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31CF02B6-2DAC-48A6-BE18-2DFD79C45514}"/>
              </a:ext>
            </a:extLst>
          </p:cNvPr>
          <p:cNvSpPr txBox="1">
            <a:spLocks/>
          </p:cNvSpPr>
          <p:nvPr/>
        </p:nvSpPr>
        <p:spPr>
          <a:xfrm>
            <a:off x="4897012" y="3106651"/>
            <a:ext cx="3069343" cy="582816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a) 251510Example</a:t>
            </a:r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4E084BC3-DE07-47E9-A07D-AA553ACD416A}"/>
              </a:ext>
            </a:extLst>
          </p:cNvPr>
          <p:cNvSpPr txBox="1">
            <a:spLocks/>
          </p:cNvSpPr>
          <p:nvPr/>
        </p:nvSpPr>
        <p:spPr>
          <a:xfrm>
            <a:off x="8344456" y="3106650"/>
            <a:ext cx="3225177" cy="620547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b) 10151510Example</a:t>
            </a:r>
          </a:p>
        </p:txBody>
      </p:sp>
      <p:sp>
        <p:nvSpPr>
          <p:cNvPr id="25" name="c) String Builder Class">
            <a:extLst>
              <a:ext uri="{FF2B5EF4-FFF2-40B4-BE49-F238E27FC236}">
                <a16:creationId xmlns:a16="http://schemas.microsoft.com/office/drawing/2014/main" id="{92D20634-FAEC-40A3-A032-A508B525BFFA}"/>
              </a:ext>
            </a:extLst>
          </p:cNvPr>
          <p:cNvSpPr txBox="1"/>
          <p:nvPr/>
        </p:nvSpPr>
        <p:spPr>
          <a:xfrm>
            <a:off x="4917040" y="3941429"/>
            <a:ext cx="3044322" cy="559454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c) </a:t>
            </a:r>
            <a:r>
              <a:rPr lang="en-US" sz="1800" dirty="0"/>
              <a:t>50Example</a:t>
            </a:r>
            <a:endParaRPr dirty="0"/>
          </a:p>
        </p:txBody>
      </p:sp>
      <p:sp>
        <p:nvSpPr>
          <p:cNvPr id="28" name="d) all the above">
            <a:extLst>
              <a:ext uri="{FF2B5EF4-FFF2-40B4-BE49-F238E27FC236}">
                <a16:creationId xmlns:a16="http://schemas.microsoft.com/office/drawing/2014/main" id="{B980339C-2323-4F13-B818-F1B57C59C8A2}"/>
              </a:ext>
            </a:extLst>
          </p:cNvPr>
          <p:cNvSpPr txBox="1"/>
          <p:nvPr/>
        </p:nvSpPr>
        <p:spPr>
          <a:xfrm>
            <a:off x="8344456" y="3968596"/>
            <a:ext cx="3271077" cy="521898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d) None</a:t>
            </a:r>
            <a:endParaRPr dirty="0"/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8EC3CB25-4224-4FF8-8D79-E1FF24EEF166}"/>
              </a:ext>
            </a:extLst>
          </p:cNvPr>
          <p:cNvSpPr txBox="1">
            <a:spLocks/>
          </p:cNvSpPr>
          <p:nvPr/>
        </p:nvSpPr>
        <p:spPr>
          <a:xfrm>
            <a:off x="6820251" y="5171307"/>
            <a:ext cx="2999521" cy="64977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Ans: c) 50Example</a:t>
            </a:r>
          </a:p>
        </p:txBody>
      </p:sp>
      <p:sp>
        <p:nvSpPr>
          <p:cNvPr id="15" name="Titel 5">
            <a:extLst>
              <a:ext uri="{FF2B5EF4-FFF2-40B4-BE49-F238E27FC236}">
                <a16:creationId xmlns:a16="http://schemas.microsoft.com/office/drawing/2014/main" id="{7BEF9398-5747-4D54-9FDE-B6BF0B6F0020}"/>
              </a:ext>
            </a:extLst>
          </p:cNvPr>
          <p:cNvSpPr txBox="1"/>
          <p:nvPr/>
        </p:nvSpPr>
        <p:spPr>
          <a:xfrm>
            <a:off x="4558185" y="1318372"/>
            <a:ext cx="7329015" cy="323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 sz="1500" b="1">
                <a:latin typeface="Verdana"/>
                <a:ea typeface="Verdana"/>
                <a:cs typeface="Verdana"/>
                <a:sym typeface="Verdana"/>
              </a:defRPr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el 5">
            <a:extLst>
              <a:ext uri="{FF2B5EF4-FFF2-40B4-BE49-F238E27FC236}">
                <a16:creationId xmlns:a16="http://schemas.microsoft.com/office/drawing/2014/main" id="{80D3BC8B-2976-4829-9CA7-DD365655DB1D}"/>
              </a:ext>
            </a:extLst>
          </p:cNvPr>
          <p:cNvSpPr txBox="1"/>
          <p:nvPr/>
        </p:nvSpPr>
        <p:spPr>
          <a:xfrm>
            <a:off x="4991877" y="1299471"/>
            <a:ext cx="7065186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15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 sz="1500" b="1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5. What will be the output:</a:t>
            </a: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   String s=10+15+15+10+"Example";         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(s); </a:t>
            </a:r>
          </a:p>
        </p:txBody>
      </p:sp>
    </p:spTree>
    <p:extLst>
      <p:ext uri="{BB962C8B-B14F-4D97-AF65-F5344CB8AC3E}">
        <p14:creationId xmlns:p14="http://schemas.microsoft.com/office/powerpoint/2010/main" val="233727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0" y="684926"/>
            <a:ext cx="10922400" cy="381484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18DB654-1276-41F7-983D-CD4534A67F74}"/>
              </a:ext>
            </a:extLst>
          </p:cNvPr>
          <p:cNvSpPr txBox="1">
            <a:spLocks/>
          </p:cNvSpPr>
          <p:nvPr/>
        </p:nvSpPr>
        <p:spPr>
          <a:xfrm>
            <a:off x="1135063" y="289620"/>
            <a:ext cx="10922000" cy="3714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146A338B-4658-447C-B6C1-3B58E46D937D}"/>
              </a:ext>
            </a:extLst>
          </p:cNvPr>
          <p:cNvSpPr txBox="1"/>
          <p:nvPr/>
        </p:nvSpPr>
        <p:spPr>
          <a:xfrm>
            <a:off x="5001208" y="1232956"/>
            <a:ext cx="6464529" cy="1349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15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 sz="1500" b="1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6. What will be the output: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String s=20+15+”Example”+15+10;  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(s);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31CF02B6-2DAC-48A6-BE18-2DFD79C45514}"/>
              </a:ext>
            </a:extLst>
          </p:cNvPr>
          <p:cNvSpPr txBox="1">
            <a:spLocks/>
          </p:cNvSpPr>
          <p:nvPr/>
        </p:nvSpPr>
        <p:spPr>
          <a:xfrm>
            <a:off x="4747216" y="3214852"/>
            <a:ext cx="3069343" cy="582816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  <a:p>
            <a:r>
              <a:rPr lang="en-US" dirty="0"/>
              <a:t> a) 35Example35</a:t>
            </a:r>
          </a:p>
          <a:p>
            <a:endParaRPr lang="en-US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4E084BC3-DE07-47E9-A07D-AA553ACD416A}"/>
              </a:ext>
            </a:extLst>
          </p:cNvPr>
          <p:cNvSpPr txBox="1">
            <a:spLocks/>
          </p:cNvSpPr>
          <p:nvPr/>
        </p:nvSpPr>
        <p:spPr>
          <a:xfrm>
            <a:off x="8194660" y="3214851"/>
            <a:ext cx="3225177" cy="620547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b) 1015Example1510</a:t>
            </a:r>
          </a:p>
        </p:txBody>
      </p:sp>
      <p:sp>
        <p:nvSpPr>
          <p:cNvPr id="25" name="c) String Builder Class">
            <a:extLst>
              <a:ext uri="{FF2B5EF4-FFF2-40B4-BE49-F238E27FC236}">
                <a16:creationId xmlns:a16="http://schemas.microsoft.com/office/drawing/2014/main" id="{92D20634-FAEC-40A3-A032-A508B525BFFA}"/>
              </a:ext>
            </a:extLst>
          </p:cNvPr>
          <p:cNvSpPr txBox="1"/>
          <p:nvPr/>
        </p:nvSpPr>
        <p:spPr>
          <a:xfrm>
            <a:off x="4767244" y="4049630"/>
            <a:ext cx="3044322" cy="559454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 </a:t>
            </a:r>
            <a:r>
              <a:rPr lang="en-US" dirty="0"/>
              <a:t> c) </a:t>
            </a:r>
            <a:r>
              <a:rPr lang="en-US" sz="1800" dirty="0"/>
              <a:t>35Example1510</a:t>
            </a:r>
            <a:endParaRPr dirty="0"/>
          </a:p>
        </p:txBody>
      </p:sp>
      <p:sp>
        <p:nvSpPr>
          <p:cNvPr id="28" name="d) all the above">
            <a:extLst>
              <a:ext uri="{FF2B5EF4-FFF2-40B4-BE49-F238E27FC236}">
                <a16:creationId xmlns:a16="http://schemas.microsoft.com/office/drawing/2014/main" id="{B980339C-2323-4F13-B818-F1B57C59C8A2}"/>
              </a:ext>
            </a:extLst>
          </p:cNvPr>
          <p:cNvSpPr txBox="1"/>
          <p:nvPr/>
        </p:nvSpPr>
        <p:spPr>
          <a:xfrm>
            <a:off x="8194660" y="4076797"/>
            <a:ext cx="3271077" cy="521898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d) 1015Example35</a:t>
            </a:r>
            <a:endParaRPr dirty="0"/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8EC3CB25-4224-4FF8-8D79-E1FF24EEF166}"/>
              </a:ext>
            </a:extLst>
          </p:cNvPr>
          <p:cNvSpPr txBox="1">
            <a:spLocks/>
          </p:cNvSpPr>
          <p:nvPr/>
        </p:nvSpPr>
        <p:spPr>
          <a:xfrm>
            <a:off x="6670455" y="5279508"/>
            <a:ext cx="2999521" cy="64977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Ans: c) 35Example1510</a:t>
            </a:r>
          </a:p>
        </p:txBody>
      </p:sp>
    </p:spTree>
    <p:extLst>
      <p:ext uri="{BB962C8B-B14F-4D97-AF65-F5344CB8AC3E}">
        <p14:creationId xmlns:p14="http://schemas.microsoft.com/office/powerpoint/2010/main" val="183434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0" y="684926"/>
            <a:ext cx="10922400" cy="381484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18DB654-1276-41F7-983D-CD4534A67F74}"/>
              </a:ext>
            </a:extLst>
          </p:cNvPr>
          <p:cNvSpPr txBox="1">
            <a:spLocks/>
          </p:cNvSpPr>
          <p:nvPr/>
        </p:nvSpPr>
        <p:spPr>
          <a:xfrm>
            <a:off x="1135063" y="289620"/>
            <a:ext cx="10922000" cy="3714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146A338B-4658-447C-B6C1-3B58E46D937D}"/>
              </a:ext>
            </a:extLst>
          </p:cNvPr>
          <p:cNvSpPr txBox="1"/>
          <p:nvPr/>
        </p:nvSpPr>
        <p:spPr>
          <a:xfrm>
            <a:off x="5019869" y="1287609"/>
            <a:ext cx="7221421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15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 sz="1500" b="1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7. What will be the output: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s=new </a:t>
            </a: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("Entertainment");  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s.replace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(2,5,"yyyyyy");  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  <a:defRPr sz="1500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(s);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8EC3CB25-4224-4FF8-8D79-E1FF24EEF166}"/>
              </a:ext>
            </a:extLst>
          </p:cNvPr>
          <p:cNvSpPr txBox="1">
            <a:spLocks/>
          </p:cNvSpPr>
          <p:nvPr/>
        </p:nvSpPr>
        <p:spPr>
          <a:xfrm>
            <a:off x="6660727" y="5550624"/>
            <a:ext cx="3144754" cy="64977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ts val="6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Ans: </a:t>
            </a:r>
            <a:r>
              <a:rPr lang="en-US" b="1" dirty="0"/>
              <a:t>d)</a:t>
            </a:r>
            <a:r>
              <a:rPr lang="en-US" b="1" dirty="0" err="1"/>
              <a:t>Enyyyyyytainment</a:t>
            </a:r>
            <a:endParaRPr lang="en-US" b="1" dirty="0"/>
          </a:p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B26A5100-EDB8-4D0E-A3A7-72956A805C42}"/>
              </a:ext>
            </a:extLst>
          </p:cNvPr>
          <p:cNvSpPr txBox="1">
            <a:spLocks/>
          </p:cNvSpPr>
          <p:nvPr/>
        </p:nvSpPr>
        <p:spPr>
          <a:xfrm>
            <a:off x="4766671" y="3495696"/>
            <a:ext cx="3069343" cy="582816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a) </a:t>
            </a:r>
            <a:r>
              <a:rPr lang="en-US" dirty="0" err="1"/>
              <a:t>Enyyyyyyrtainment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E53CA1E2-4FE0-4760-98C5-AC1035C22996}"/>
              </a:ext>
            </a:extLst>
          </p:cNvPr>
          <p:cNvSpPr txBox="1">
            <a:spLocks/>
          </p:cNvSpPr>
          <p:nvPr/>
        </p:nvSpPr>
        <p:spPr>
          <a:xfrm>
            <a:off x="8214115" y="3495695"/>
            <a:ext cx="3225177" cy="620547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b) </a:t>
            </a:r>
            <a:r>
              <a:rPr lang="en-US" dirty="0" err="1"/>
              <a:t>Enyyyyyyertainment</a:t>
            </a:r>
            <a:endParaRPr lang="en-US" dirty="0"/>
          </a:p>
        </p:txBody>
      </p:sp>
      <p:sp>
        <p:nvSpPr>
          <p:cNvPr id="18" name="c) String Builder Class">
            <a:extLst>
              <a:ext uri="{FF2B5EF4-FFF2-40B4-BE49-F238E27FC236}">
                <a16:creationId xmlns:a16="http://schemas.microsoft.com/office/drawing/2014/main" id="{07E1E56D-7216-4891-81D1-D1A24320C551}"/>
              </a:ext>
            </a:extLst>
          </p:cNvPr>
          <p:cNvSpPr txBox="1"/>
          <p:nvPr/>
        </p:nvSpPr>
        <p:spPr>
          <a:xfrm>
            <a:off x="4786699" y="4330474"/>
            <a:ext cx="3044322" cy="559454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c) </a:t>
            </a:r>
            <a:r>
              <a:rPr lang="en-US" sz="1800" dirty="0" err="1"/>
              <a:t>Enyyyyyyinment</a:t>
            </a:r>
            <a:endParaRPr dirty="0"/>
          </a:p>
        </p:txBody>
      </p:sp>
      <p:sp>
        <p:nvSpPr>
          <p:cNvPr id="19" name="d) all the above">
            <a:extLst>
              <a:ext uri="{FF2B5EF4-FFF2-40B4-BE49-F238E27FC236}">
                <a16:creationId xmlns:a16="http://schemas.microsoft.com/office/drawing/2014/main" id="{BC1A7DF7-2C3C-4813-BB88-76FAF120354E}"/>
              </a:ext>
            </a:extLst>
          </p:cNvPr>
          <p:cNvSpPr txBox="1"/>
          <p:nvPr/>
        </p:nvSpPr>
        <p:spPr>
          <a:xfrm>
            <a:off x="8214115" y="4357641"/>
            <a:ext cx="3271077" cy="521898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d) </a:t>
            </a:r>
            <a:r>
              <a:rPr lang="en-US" dirty="0" err="1"/>
              <a:t>Enyyyyyytainment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4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0" y="684926"/>
            <a:ext cx="10922400" cy="381484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18DB654-1276-41F7-983D-CD4534A67F74}"/>
              </a:ext>
            </a:extLst>
          </p:cNvPr>
          <p:cNvSpPr txBox="1">
            <a:spLocks/>
          </p:cNvSpPr>
          <p:nvPr/>
        </p:nvSpPr>
        <p:spPr>
          <a:xfrm>
            <a:off x="1135063" y="289620"/>
            <a:ext cx="10922000" cy="3714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146A338B-4658-447C-B6C1-3B58E46D937D}"/>
              </a:ext>
            </a:extLst>
          </p:cNvPr>
          <p:cNvSpPr txBox="1"/>
          <p:nvPr/>
        </p:nvSpPr>
        <p:spPr>
          <a:xfrm>
            <a:off x="4991877" y="1188262"/>
            <a:ext cx="7065185" cy="774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15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8. Which of these classes can be call safely by more than one thread simultaneously?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31CF02B6-2DAC-48A6-BE18-2DFD79C45514}"/>
              </a:ext>
            </a:extLst>
          </p:cNvPr>
          <p:cNvSpPr txBox="1">
            <a:spLocks/>
          </p:cNvSpPr>
          <p:nvPr/>
        </p:nvSpPr>
        <p:spPr>
          <a:xfrm>
            <a:off x="4795854" y="2670103"/>
            <a:ext cx="3069343" cy="582816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a)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4E084BC3-DE07-47E9-A07D-AA553ACD416A}"/>
              </a:ext>
            </a:extLst>
          </p:cNvPr>
          <p:cNvSpPr txBox="1">
            <a:spLocks/>
          </p:cNvSpPr>
          <p:nvPr/>
        </p:nvSpPr>
        <p:spPr>
          <a:xfrm>
            <a:off x="8243298" y="2670102"/>
            <a:ext cx="3225177" cy="620547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b) String Class</a:t>
            </a:r>
          </a:p>
        </p:txBody>
      </p:sp>
      <p:sp>
        <p:nvSpPr>
          <p:cNvPr id="25" name="c) String Builder Class">
            <a:extLst>
              <a:ext uri="{FF2B5EF4-FFF2-40B4-BE49-F238E27FC236}">
                <a16:creationId xmlns:a16="http://schemas.microsoft.com/office/drawing/2014/main" id="{92D20634-FAEC-40A3-A032-A508B525BFFA}"/>
              </a:ext>
            </a:extLst>
          </p:cNvPr>
          <p:cNvSpPr txBox="1"/>
          <p:nvPr/>
        </p:nvSpPr>
        <p:spPr>
          <a:xfrm>
            <a:off x="4815882" y="3504881"/>
            <a:ext cx="3044322" cy="559454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c) </a:t>
            </a:r>
            <a:r>
              <a:rPr lang="en-US" sz="1800" dirty="0"/>
              <a:t>StringBuilder Class</a:t>
            </a:r>
            <a:endParaRPr dirty="0"/>
          </a:p>
        </p:txBody>
      </p:sp>
      <p:sp>
        <p:nvSpPr>
          <p:cNvPr id="28" name="d) all the above">
            <a:extLst>
              <a:ext uri="{FF2B5EF4-FFF2-40B4-BE49-F238E27FC236}">
                <a16:creationId xmlns:a16="http://schemas.microsoft.com/office/drawing/2014/main" id="{B980339C-2323-4F13-B818-F1B57C59C8A2}"/>
              </a:ext>
            </a:extLst>
          </p:cNvPr>
          <p:cNvSpPr txBox="1"/>
          <p:nvPr/>
        </p:nvSpPr>
        <p:spPr>
          <a:xfrm>
            <a:off x="8243298" y="3532048"/>
            <a:ext cx="3271077" cy="521898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d) all the above</a:t>
            </a:r>
            <a:endParaRPr dirty="0"/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8EC3CB25-4224-4FF8-8D79-E1FF24EEF166}"/>
              </a:ext>
            </a:extLst>
          </p:cNvPr>
          <p:cNvSpPr txBox="1">
            <a:spLocks/>
          </p:cNvSpPr>
          <p:nvPr/>
        </p:nvSpPr>
        <p:spPr>
          <a:xfrm>
            <a:off x="6719093" y="4734759"/>
            <a:ext cx="2999521" cy="64977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Ans: c) String Builder Class</a:t>
            </a:r>
          </a:p>
        </p:txBody>
      </p:sp>
    </p:spTree>
    <p:extLst>
      <p:ext uri="{BB962C8B-B14F-4D97-AF65-F5344CB8AC3E}">
        <p14:creationId xmlns:p14="http://schemas.microsoft.com/office/powerpoint/2010/main" val="29360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0" y="684926"/>
            <a:ext cx="10922400" cy="381484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18DB654-1276-41F7-983D-CD4534A67F74}"/>
              </a:ext>
            </a:extLst>
          </p:cNvPr>
          <p:cNvSpPr txBox="1">
            <a:spLocks/>
          </p:cNvSpPr>
          <p:nvPr/>
        </p:nvSpPr>
        <p:spPr>
          <a:xfrm>
            <a:off x="1135063" y="289620"/>
            <a:ext cx="10922000" cy="3714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146A338B-4658-447C-B6C1-3B58E46D937D}"/>
              </a:ext>
            </a:extLst>
          </p:cNvPr>
          <p:cNvSpPr txBox="1"/>
          <p:nvPr/>
        </p:nvSpPr>
        <p:spPr>
          <a:xfrm>
            <a:off x="5019869" y="1254131"/>
            <a:ext cx="7037194" cy="1605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15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What will be the output:</a:t>
            </a:r>
          </a:p>
          <a:p>
            <a:pPr>
              <a:lnSpc>
                <a:spcPct val="150000"/>
              </a:lnSpc>
            </a:pPr>
            <a:r>
              <a:rPr lang="en-IN" sz="1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s1 = "abc";</a:t>
            </a:r>
          </a:p>
          <a:p>
            <a:pPr>
              <a:lnSpc>
                <a:spcPct val="150000"/>
              </a:lnSpc>
            </a:pPr>
            <a:r>
              <a:rPr lang="en-IN" sz="1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s2 = "def";</a:t>
            </a:r>
          </a:p>
          <a:p>
            <a:pPr>
              <a:lnSpc>
                <a:spcPct val="150000"/>
              </a:lnSpc>
            </a:pPr>
            <a:r>
              <a:rPr lang="en-IN" sz="1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System.out.println(s1.compareTo(s2));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31CF02B6-2DAC-48A6-BE18-2DFD79C45514}"/>
              </a:ext>
            </a:extLst>
          </p:cNvPr>
          <p:cNvSpPr txBox="1">
            <a:spLocks/>
          </p:cNvSpPr>
          <p:nvPr/>
        </p:nvSpPr>
        <p:spPr>
          <a:xfrm>
            <a:off x="4553811" y="3296819"/>
            <a:ext cx="3069343" cy="582816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a) 0</a:t>
            </a:r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4E084BC3-DE07-47E9-A07D-AA553ACD416A}"/>
              </a:ext>
            </a:extLst>
          </p:cNvPr>
          <p:cNvSpPr txBox="1">
            <a:spLocks/>
          </p:cNvSpPr>
          <p:nvPr/>
        </p:nvSpPr>
        <p:spPr>
          <a:xfrm>
            <a:off x="8001255" y="3296818"/>
            <a:ext cx="3225177" cy="620547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 b) true</a:t>
            </a:r>
          </a:p>
        </p:txBody>
      </p:sp>
      <p:sp>
        <p:nvSpPr>
          <p:cNvPr id="25" name="c) String Builder Class">
            <a:extLst>
              <a:ext uri="{FF2B5EF4-FFF2-40B4-BE49-F238E27FC236}">
                <a16:creationId xmlns:a16="http://schemas.microsoft.com/office/drawing/2014/main" id="{92D20634-FAEC-40A3-A032-A508B525BFFA}"/>
              </a:ext>
            </a:extLst>
          </p:cNvPr>
          <p:cNvSpPr txBox="1"/>
          <p:nvPr/>
        </p:nvSpPr>
        <p:spPr>
          <a:xfrm>
            <a:off x="4573839" y="4131597"/>
            <a:ext cx="3044322" cy="559454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c) -3</a:t>
            </a:r>
            <a:endParaRPr dirty="0"/>
          </a:p>
        </p:txBody>
      </p:sp>
      <p:sp>
        <p:nvSpPr>
          <p:cNvPr id="28" name="d) all the above">
            <a:extLst>
              <a:ext uri="{FF2B5EF4-FFF2-40B4-BE49-F238E27FC236}">
                <a16:creationId xmlns:a16="http://schemas.microsoft.com/office/drawing/2014/main" id="{B980339C-2323-4F13-B818-F1B57C59C8A2}"/>
              </a:ext>
            </a:extLst>
          </p:cNvPr>
          <p:cNvSpPr txBox="1"/>
          <p:nvPr/>
        </p:nvSpPr>
        <p:spPr>
          <a:xfrm>
            <a:off x="8001255" y="4158764"/>
            <a:ext cx="3271077" cy="521898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d) false</a:t>
            </a:r>
            <a:endParaRPr dirty="0"/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8EC3CB25-4224-4FF8-8D79-E1FF24EEF166}"/>
              </a:ext>
            </a:extLst>
          </p:cNvPr>
          <p:cNvSpPr txBox="1">
            <a:spLocks/>
          </p:cNvSpPr>
          <p:nvPr/>
        </p:nvSpPr>
        <p:spPr>
          <a:xfrm>
            <a:off x="6477050" y="5361475"/>
            <a:ext cx="2999521" cy="64977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ts val="6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Ans: c) -3</a:t>
            </a:r>
          </a:p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3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84549" y="1455575"/>
            <a:ext cx="10429427" cy="4369585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</a:pPr>
            <a:r>
              <a:rPr lang="en-IN" sz="1800" b="1" dirty="0">
                <a:solidFill>
                  <a:schemeClr val="tx1"/>
                </a:solidFill>
              </a:rPr>
              <a:t>There are two ways to create a string in Java: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Creating Strings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84F8F1-40BD-9BC9-DF09-3429A1068214}"/>
              </a:ext>
            </a:extLst>
          </p:cNvPr>
          <p:cNvGrpSpPr/>
          <p:nvPr/>
        </p:nvGrpSpPr>
        <p:grpSpPr>
          <a:xfrm>
            <a:off x="2723880" y="2095910"/>
            <a:ext cx="6550031" cy="1649812"/>
            <a:chOff x="2723880" y="2095910"/>
            <a:chExt cx="6550031" cy="1649812"/>
          </a:xfrm>
        </p:grpSpPr>
        <p:sp>
          <p:nvSpPr>
            <p:cNvPr id="2" name="String Creation">
              <a:extLst>
                <a:ext uri="{FF2B5EF4-FFF2-40B4-BE49-F238E27FC236}">
                  <a16:creationId xmlns:a16="http://schemas.microsoft.com/office/drawing/2014/main" id="{9565889E-17B6-9658-7E91-ADBB1881924D}"/>
                </a:ext>
              </a:extLst>
            </p:cNvPr>
            <p:cNvSpPr txBox="1"/>
            <p:nvPr/>
          </p:nvSpPr>
          <p:spPr>
            <a:xfrm>
              <a:off x="4823087" y="2095910"/>
              <a:ext cx="2545825" cy="42340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72000" rIns="72000" bIns="72000" numCol="1" anchor="ctr">
              <a:spAutoFit/>
            </a:bodyPr>
            <a:lstStyle>
              <a:lvl1pPr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algn="ctr"/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</a:p>
          </p:txBody>
        </p:sp>
        <p:sp>
          <p:nvSpPr>
            <p:cNvPr id="6" name="String Creation">
              <a:extLst>
                <a:ext uri="{FF2B5EF4-FFF2-40B4-BE49-F238E27FC236}">
                  <a16:creationId xmlns:a16="http://schemas.microsoft.com/office/drawing/2014/main" id="{5D4DAD8E-F08E-2AB0-F54D-9351F0BC5112}"/>
                </a:ext>
              </a:extLst>
            </p:cNvPr>
            <p:cNvSpPr txBox="1"/>
            <p:nvPr/>
          </p:nvSpPr>
          <p:spPr>
            <a:xfrm>
              <a:off x="2723880" y="3315446"/>
              <a:ext cx="2545825" cy="42340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72000" rIns="72000" bIns="72000" numCol="1" anchor="ctr">
              <a:spAutoFit/>
            </a:bodyPr>
            <a:lstStyle>
              <a:lvl1pPr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algn="ctr"/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Literal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String Creation">
              <a:extLst>
                <a:ext uri="{FF2B5EF4-FFF2-40B4-BE49-F238E27FC236}">
                  <a16:creationId xmlns:a16="http://schemas.microsoft.com/office/drawing/2014/main" id="{92BEDE2F-CF94-B0E5-34AD-29601A256317}"/>
                </a:ext>
              </a:extLst>
            </p:cNvPr>
            <p:cNvSpPr txBox="1"/>
            <p:nvPr/>
          </p:nvSpPr>
          <p:spPr>
            <a:xfrm>
              <a:off x="6728086" y="3322319"/>
              <a:ext cx="2545825" cy="42340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000" tIns="72000" rIns="72000" bIns="72000" numCol="1" anchor="ctr">
              <a:spAutoFit/>
            </a:bodyPr>
            <a:lstStyle>
              <a:lvl1pPr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Using new Keyword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6685806-E8A1-6037-E969-847B25576556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 flipH="1">
              <a:off x="3996793" y="2519313"/>
              <a:ext cx="2099207" cy="7961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288D69-3B35-0E00-A92F-BA38024D5498}"/>
                </a:ext>
              </a:extLst>
            </p:cNvPr>
            <p:cNvCxnSpPr>
              <a:cxnSpLocks/>
            </p:cNvCxnSpPr>
            <p:nvPr/>
          </p:nvCxnSpPr>
          <p:spPr>
            <a:xfrm>
              <a:off x="6073693" y="2534764"/>
              <a:ext cx="1905000" cy="779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CA741EB-875E-7215-8E51-361435C58BA9}"/>
              </a:ext>
            </a:extLst>
          </p:cNvPr>
          <p:cNvSpPr txBox="1"/>
          <p:nvPr/>
        </p:nvSpPr>
        <p:spPr>
          <a:xfrm>
            <a:off x="1078198" y="3944428"/>
            <a:ext cx="10435777" cy="169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literal : </a:t>
            </a:r>
          </a:p>
          <a:p>
            <a:pPr marL="108000" lvl="1" indent="-10800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String str=“Ram”;   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//char str[]={‘R’, ‘a’, ‘m’};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new Keyword:</a:t>
            </a:r>
          </a:p>
          <a:p>
            <a:pPr marL="108000" lvl="1" indent="-10800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str=new String(“Ram”); </a:t>
            </a:r>
          </a:p>
        </p:txBody>
      </p:sp>
    </p:spTree>
    <p:extLst>
      <p:ext uri="{BB962C8B-B14F-4D97-AF65-F5344CB8AC3E}">
        <p14:creationId xmlns:p14="http://schemas.microsoft.com/office/powerpoint/2010/main" val="17611620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9DD6-BB4D-4DB2-858F-3D89BDEE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0" y="684926"/>
            <a:ext cx="10922400" cy="381484"/>
          </a:xfrm>
        </p:spPr>
        <p:txBody>
          <a:bodyPr/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2322-D235-4764-9178-D3BE3597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A89E-A5BF-4876-8FDC-296631C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pic>
        <p:nvPicPr>
          <p:cNvPr id="33" name="Picture 2" descr="C:\Users\MY PC\Downloads\quiz.jpg">
            <a:extLst>
              <a:ext uri="{FF2B5EF4-FFF2-40B4-BE49-F238E27FC236}">
                <a16:creationId xmlns:a16="http://schemas.microsoft.com/office/drawing/2014/main" id="{18CCB575-DD43-4310-9B31-3F27C6F4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410" y="1416416"/>
            <a:ext cx="3687991" cy="2277485"/>
          </a:xfrm>
          <a:prstGeom prst="rect">
            <a:avLst/>
          </a:prstGeom>
          <a:noFill/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18DB654-1276-41F7-983D-CD4534A67F74}"/>
              </a:ext>
            </a:extLst>
          </p:cNvPr>
          <p:cNvSpPr txBox="1">
            <a:spLocks/>
          </p:cNvSpPr>
          <p:nvPr/>
        </p:nvSpPr>
        <p:spPr>
          <a:xfrm>
            <a:off x="1135063" y="289620"/>
            <a:ext cx="10922000" cy="3714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146A338B-4658-447C-B6C1-3B58E46D937D}"/>
              </a:ext>
            </a:extLst>
          </p:cNvPr>
          <p:cNvSpPr txBox="1"/>
          <p:nvPr/>
        </p:nvSpPr>
        <p:spPr>
          <a:xfrm>
            <a:off x="5038530" y="1125910"/>
            <a:ext cx="7115071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15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10. What will be the output: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String s1 = "abc";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String s2 = "abc";</a:t>
            </a:r>
          </a:p>
          <a:p>
            <a:pPr marL="274320" indent="-274320" algn="just">
              <a:lnSpc>
                <a:spcPct val="150000"/>
              </a:lnSpc>
              <a:spcBef>
                <a:spcPts val="600"/>
              </a:spcBef>
            </a:pPr>
            <a:r>
              <a:rPr lang="en-IN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IN" sz="1800" b="0" dirty="0">
                <a:latin typeface="Arial" panose="020B0604020202020204" pitchFamily="34" charset="0"/>
                <a:cs typeface="Arial" panose="020B0604020202020204" pitchFamily="34" charset="0"/>
              </a:rPr>
              <a:t>(s1 == s2);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31CF02B6-2DAC-48A6-BE18-2DFD79C45514}"/>
              </a:ext>
            </a:extLst>
          </p:cNvPr>
          <p:cNvSpPr txBox="1">
            <a:spLocks/>
          </p:cNvSpPr>
          <p:nvPr/>
        </p:nvSpPr>
        <p:spPr>
          <a:xfrm>
            <a:off x="4496069" y="3614444"/>
            <a:ext cx="3069343" cy="582816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a) false</a:t>
            </a:r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4E084BC3-DE07-47E9-A07D-AA553ACD416A}"/>
              </a:ext>
            </a:extLst>
          </p:cNvPr>
          <p:cNvSpPr txBox="1">
            <a:spLocks/>
          </p:cNvSpPr>
          <p:nvPr/>
        </p:nvSpPr>
        <p:spPr>
          <a:xfrm>
            <a:off x="7943513" y="3614443"/>
            <a:ext cx="3225177" cy="620547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  </a:t>
            </a:r>
          </a:p>
          <a:p>
            <a:r>
              <a:rPr lang="en-US" dirty="0"/>
              <a:t>b) </a:t>
            </a:r>
            <a:r>
              <a:rPr lang="en-IN" dirty="0"/>
              <a:t>0</a:t>
            </a:r>
          </a:p>
          <a:p>
            <a:endParaRPr lang="en-US" dirty="0"/>
          </a:p>
        </p:txBody>
      </p:sp>
      <p:sp>
        <p:nvSpPr>
          <p:cNvPr id="25" name="c) String Builder Class">
            <a:extLst>
              <a:ext uri="{FF2B5EF4-FFF2-40B4-BE49-F238E27FC236}">
                <a16:creationId xmlns:a16="http://schemas.microsoft.com/office/drawing/2014/main" id="{92D20634-FAEC-40A3-A032-A508B525BFFA}"/>
              </a:ext>
            </a:extLst>
          </p:cNvPr>
          <p:cNvSpPr txBox="1"/>
          <p:nvPr/>
        </p:nvSpPr>
        <p:spPr>
          <a:xfrm>
            <a:off x="4516097" y="4449222"/>
            <a:ext cx="3044322" cy="559454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c) 1</a:t>
            </a:r>
            <a:endParaRPr dirty="0"/>
          </a:p>
        </p:txBody>
      </p:sp>
      <p:sp>
        <p:nvSpPr>
          <p:cNvPr id="28" name="d) all the above">
            <a:extLst>
              <a:ext uri="{FF2B5EF4-FFF2-40B4-BE49-F238E27FC236}">
                <a16:creationId xmlns:a16="http://schemas.microsoft.com/office/drawing/2014/main" id="{B980339C-2323-4F13-B818-F1B57C59C8A2}"/>
              </a:ext>
            </a:extLst>
          </p:cNvPr>
          <p:cNvSpPr txBox="1"/>
          <p:nvPr/>
        </p:nvSpPr>
        <p:spPr>
          <a:xfrm>
            <a:off x="7943513" y="4476389"/>
            <a:ext cx="3271077" cy="521898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 </a:t>
            </a:r>
            <a:r>
              <a:rPr lang="en-US" dirty="0"/>
              <a:t>d)  true</a:t>
            </a:r>
            <a:endParaRPr dirty="0"/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8EC3CB25-4224-4FF8-8D79-E1FF24EEF166}"/>
              </a:ext>
            </a:extLst>
          </p:cNvPr>
          <p:cNvSpPr txBox="1">
            <a:spLocks/>
          </p:cNvSpPr>
          <p:nvPr/>
        </p:nvSpPr>
        <p:spPr>
          <a:xfrm>
            <a:off x="6419308" y="5679100"/>
            <a:ext cx="2999521" cy="649770"/>
          </a:xfrm>
          <a:prstGeom prst="rect">
            <a:avLst/>
          </a:prstGeom>
          <a:solidFill>
            <a:schemeClr val="accent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Ans: </a:t>
            </a:r>
            <a:r>
              <a:rPr lang="en-IN" b="1" dirty="0"/>
              <a:t>d) true</a:t>
            </a:r>
          </a:p>
          <a:p>
            <a:pPr marR="0" lvl="0" algn="ctr" fontAlgn="auto"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5F304-2D8C-8B20-E78B-CA637B315A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835C5-EECB-70C1-61D3-BEA61CACF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Strings |  © SmartCliff  |  Internal  |  Version 1.0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9DB73-313F-EC68-BB6B-09D55AF0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14445" r="77411" b="63809"/>
          <a:stretch/>
        </p:blipFill>
        <p:spPr>
          <a:xfrm>
            <a:off x="982661" y="500744"/>
            <a:ext cx="1150939" cy="972450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9B0413F5-742B-E290-41A1-E78BCBEC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1707731"/>
            <a:ext cx="5988729" cy="3240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Kristen ITC" panose="03050502040202030202" pitchFamily="66" charset="0"/>
              </a:rPr>
              <a:t>A little progress each </a:t>
            </a:r>
            <a:r>
              <a:rPr lang="en-US" sz="4800">
                <a:latin typeface="Kristen ITC" panose="03050502040202030202" pitchFamily="66" charset="0"/>
              </a:rPr>
              <a:t>day adds </a:t>
            </a:r>
            <a:r>
              <a:rPr lang="en-US" sz="4800" dirty="0">
                <a:latin typeface="Kristen ITC" panose="03050502040202030202" pitchFamily="66" charset="0"/>
              </a:rPr>
              <a:t>up to big results.</a:t>
            </a:r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2764D52C-9998-AE39-5959-13E4BC9A9D0E}"/>
              </a:ext>
            </a:extLst>
          </p:cNvPr>
          <p:cNvSpPr txBox="1">
            <a:spLocks/>
          </p:cNvSpPr>
          <p:nvPr/>
        </p:nvSpPr>
        <p:spPr>
          <a:xfrm>
            <a:off x="982661" y="5277564"/>
            <a:ext cx="4515612" cy="6079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93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57188" indent="-177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3657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15963" indent="-1746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Verdana" panose="020B0604030504040204" pitchFamily="34" charset="0"/>
              <a:buChar char="–"/>
              <a:defRPr sz="11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Eras Bold ITC" panose="020B0907030504020204" pitchFamily="34" charset="0"/>
              </a:rPr>
              <a:t>- Satya Nani</a:t>
            </a:r>
          </a:p>
        </p:txBody>
      </p:sp>
    </p:spTree>
    <p:extLst>
      <p:ext uri="{BB962C8B-B14F-4D97-AF65-F5344CB8AC3E}">
        <p14:creationId xmlns:p14="http://schemas.microsoft.com/office/powerpoint/2010/main" val="2680250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92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199" y="1253161"/>
            <a:ext cx="10426446" cy="943939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String s1=“Ram”;</a:t>
            </a:r>
          </a:p>
          <a:p>
            <a:pPr marL="108000" indent="-108000"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String s2=“Ram”;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String Literals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0898" y="1619765"/>
            <a:ext cx="1714500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ae32e5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0898" y="2953265"/>
            <a:ext cx="1714500" cy="54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ae32e5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41248" y="1390260"/>
            <a:ext cx="2247900" cy="2718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Pool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5738" y="3208689"/>
            <a:ext cx="958920" cy="3668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7798" y="2254765"/>
            <a:ext cx="5715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93198" y="3575565"/>
            <a:ext cx="5715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cxnSp>
        <p:nvCxnSpPr>
          <p:cNvPr id="18" name="Straight Connector 17"/>
          <p:cNvCxnSpPr>
            <a:cxnSpLocks/>
            <a:stCxn id="8" idx="3"/>
            <a:endCxn id="13" idx="1"/>
          </p:cNvCxnSpPr>
          <p:nvPr/>
        </p:nvCxnSpPr>
        <p:spPr>
          <a:xfrm>
            <a:off x="4985398" y="1905515"/>
            <a:ext cx="3000340" cy="14866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 txBox="1">
            <a:spLocks/>
          </p:cNvSpPr>
          <p:nvPr/>
        </p:nvSpPr>
        <p:spPr>
          <a:xfrm>
            <a:off x="1211549" y="5494961"/>
            <a:ext cx="9697751" cy="9439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6213" marR="0" lvl="0" indent="-176213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1078200" y="4293629"/>
            <a:ext cx="10426446" cy="185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above example, When s1 is interpreted, JVM checks the String Pool for the String “Ram”. Since, it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present, a 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is created. </a:t>
            </a:r>
          </a:p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case of s2 creation, JVM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does not create a 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String “Ram”, instead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“Ram” is made to s2. </a:t>
            </a:r>
          </a:p>
          <a:p>
            <a:pPr marL="176213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6213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6213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6213" marR="0" lvl="0" indent="-176213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>
            <a:cxnSpLocks/>
            <a:stCxn id="9" idx="3"/>
            <a:endCxn id="13" idx="1"/>
          </p:cNvCxnSpPr>
          <p:nvPr/>
        </p:nvCxnSpPr>
        <p:spPr>
          <a:xfrm>
            <a:off x="4985398" y="3226315"/>
            <a:ext cx="3000340" cy="165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941CCA-F09E-D1D9-CC17-3CEB67970BCA}"/>
              </a:ext>
            </a:extLst>
          </p:cNvPr>
          <p:cNvSpPr txBox="1"/>
          <p:nvPr/>
        </p:nvSpPr>
        <p:spPr>
          <a:xfrm>
            <a:off x="5453038" y="918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B1F71-F63F-740B-2DE5-6186E6255E52}"/>
              </a:ext>
            </a:extLst>
          </p:cNvPr>
          <p:cNvSpPr txBox="1"/>
          <p:nvPr/>
        </p:nvSpPr>
        <p:spPr>
          <a:xfrm>
            <a:off x="7610475" y="2953265"/>
            <a:ext cx="1762125" cy="109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1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199" y="1253161"/>
            <a:ext cx="10445107" cy="943939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String s1=new String(“Ram”);</a:t>
            </a:r>
          </a:p>
          <a:p>
            <a:pPr marL="108000" indent="-108000"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String s2=new String(“Ram”);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Creating Strings using new keyword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3726" y="2396506"/>
            <a:ext cx="1714500" cy="571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ae32e9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3726" y="3730006"/>
            <a:ext cx="1714500" cy="54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ae32f7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5026" y="1850406"/>
            <a:ext cx="2247900" cy="29555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03476" y="2393504"/>
            <a:ext cx="1651000" cy="596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50626" y="3031506"/>
            <a:ext cx="5715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76026" y="4352306"/>
            <a:ext cx="5715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cxnSp>
        <p:nvCxnSpPr>
          <p:cNvPr id="18" name="Straight Connector 17"/>
          <p:cNvCxnSpPr>
            <a:stCxn id="8" idx="3"/>
            <a:endCxn id="13" idx="1"/>
          </p:cNvCxnSpPr>
          <p:nvPr/>
        </p:nvCxnSpPr>
        <p:spPr>
          <a:xfrm>
            <a:off x="3668226" y="2682256"/>
            <a:ext cx="2635250" cy="96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03476" y="3754960"/>
            <a:ext cx="1651000" cy="596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</a:p>
        </p:txBody>
      </p:sp>
      <p:sp>
        <p:nvSpPr>
          <p:cNvPr id="24" name="Text Placeholder 4"/>
          <p:cNvSpPr txBox="1">
            <a:spLocks/>
          </p:cNvSpPr>
          <p:nvPr/>
        </p:nvSpPr>
        <p:spPr>
          <a:xfrm>
            <a:off x="1078198" y="5240961"/>
            <a:ext cx="10445107" cy="8804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08000" indent="-1080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above example, We used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keyword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creating strings each time, so a new String object will be created for each call.</a:t>
            </a:r>
          </a:p>
          <a:p>
            <a:pPr marL="176213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6213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6213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6213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6213" marR="0" lvl="0" indent="-176213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ED9DB3-7D11-7751-2976-A8D398074555}"/>
              </a:ext>
            </a:extLst>
          </p:cNvPr>
          <p:cNvCxnSpPr/>
          <p:nvPr/>
        </p:nvCxnSpPr>
        <p:spPr>
          <a:xfrm>
            <a:off x="3668226" y="3993358"/>
            <a:ext cx="2635250" cy="96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9652B7-CE11-DBC1-1ECE-FC9C97308EF2}"/>
              </a:ext>
            </a:extLst>
          </p:cNvPr>
          <p:cNvSpPr txBox="1"/>
          <p:nvPr/>
        </p:nvSpPr>
        <p:spPr>
          <a:xfrm>
            <a:off x="4080976" y="1396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74742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4EFF315-FA4E-4084-ACCF-A94C350B88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Strings |  © SmartCliff  |  Internal  |  Version 1.0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078200" y="1253161"/>
            <a:ext cx="10426446" cy="5038102"/>
          </a:xfrm>
        </p:spPr>
        <p:txBody>
          <a:bodyPr/>
          <a:lstStyle/>
          <a:p>
            <a:pPr marL="108000" indent="-108000" algn="just">
              <a:lnSpc>
                <a:spcPct val="150000"/>
              </a:lnSpc>
              <a:buSzPct val="100000"/>
              <a:buFont typeface="Arial"/>
              <a:buChar char="•"/>
              <a:defRPr b="0">
                <a:solidFill>
                  <a:srgbClr val="40404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CharSequence</a:t>
            </a:r>
            <a:r>
              <a:rPr lang="en-US" sz="1800" dirty="0">
                <a:solidFill>
                  <a:schemeClr val="tx1"/>
                </a:solidFill>
              </a:rPr>
              <a:t> interface is used to represent the sequence of characters. </a:t>
            </a:r>
          </a:p>
          <a:p>
            <a:pPr marL="108000" indent="-108000" algn="just">
              <a:lnSpc>
                <a:spcPct val="150000"/>
              </a:lnSpc>
              <a:buSzPct val="100000"/>
              <a:buFont typeface="Arial"/>
              <a:buChar char="•"/>
              <a:defRPr>
                <a:solidFill>
                  <a:srgbClr val="404040"/>
                </a:solidFill>
              </a:defRPr>
            </a:pPr>
            <a:r>
              <a:rPr lang="en-US" sz="1800" b="1" dirty="0">
                <a:solidFill>
                  <a:schemeClr val="tx1"/>
                </a:solidFill>
              </a:rPr>
              <a:t>String, StringBuffer, and StringBuilder</a:t>
            </a:r>
            <a:r>
              <a:rPr lang="en-US" sz="1800" dirty="0">
                <a:solidFill>
                  <a:schemeClr val="tx1"/>
                </a:solidFill>
              </a:rPr>
              <a:t> classes implement it. It means we can create strings in Java by using these three classes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64617A-387E-4514-923A-D6D15AC38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199" y="296545"/>
            <a:ext cx="10922000" cy="3714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32D01387-DAA3-4D36-8929-914A75ACBFD0}"/>
              </a:ext>
            </a:extLst>
          </p:cNvPr>
          <p:cNvSpPr txBox="1">
            <a:spLocks/>
          </p:cNvSpPr>
          <p:nvPr/>
        </p:nvSpPr>
        <p:spPr>
          <a:xfrm>
            <a:off x="989013" y="584111"/>
            <a:ext cx="10922400" cy="38148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 String Class Hierarchy</a:t>
            </a:r>
          </a:p>
        </p:txBody>
      </p:sp>
      <p:sp>
        <p:nvSpPr>
          <p:cNvPr id="17" name="Rounded Rectangle"/>
          <p:cNvSpPr/>
          <p:nvPr/>
        </p:nvSpPr>
        <p:spPr>
          <a:xfrm>
            <a:off x="2595538" y="4712326"/>
            <a:ext cx="2234853" cy="1140421"/>
          </a:xfrm>
          <a:prstGeom prst="roundRect">
            <a:avLst>
              <a:gd name="adj" fmla="val 16810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4"/>
            </a:solidFill>
            <a:miter/>
          </a:ln>
        </p:spPr>
        <p:txBody>
          <a:bodyPr lIns="72000" tIns="72000" rIns="72000" bIns="72000" anchor="ctr"/>
          <a:lstStyle/>
          <a:p>
            <a:pPr>
              <a:defRPr sz="1600"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"/>
          <p:cNvSpPr/>
          <p:nvPr/>
        </p:nvSpPr>
        <p:spPr>
          <a:xfrm>
            <a:off x="5026609" y="4721125"/>
            <a:ext cx="3556000" cy="1140421"/>
          </a:xfrm>
          <a:prstGeom prst="roundRect">
            <a:avLst>
              <a:gd name="adj" fmla="val 18203"/>
            </a:avLst>
          </a:prstGeom>
          <a:gradFill>
            <a:gsLst>
              <a:gs pos="0">
                <a:srgbClr val="A9E4D9"/>
              </a:gs>
              <a:gs pos="50000">
                <a:srgbClr val="9BDED2"/>
              </a:gs>
              <a:gs pos="100000">
                <a:srgbClr val="89DDCF"/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72000" tIns="72000" rIns="72000" bIns="72000" anchor="ctr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Screenshot 2021-07-09 at 1.54.46 PM.png" descr="Screenshot 2021-07-09 at 1.54.46 PM.png"/>
          <p:cNvPicPr>
            <a:picLocks noChangeAspect="1"/>
          </p:cNvPicPr>
          <p:nvPr/>
        </p:nvPicPr>
        <p:blipFill>
          <a:blip r:embed="rId2" cstate="print"/>
          <a:srcRect l="5250" t="10981" r="10875" b="19793"/>
          <a:stretch>
            <a:fillRect/>
          </a:stretch>
        </p:blipFill>
        <p:spPr>
          <a:xfrm>
            <a:off x="4006426" y="2819072"/>
            <a:ext cx="3747313" cy="184636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Mutable Strings"/>
          <p:cNvSpPr txBox="1"/>
          <p:nvPr/>
        </p:nvSpPr>
        <p:spPr>
          <a:xfrm>
            <a:off x="5770004" y="5502175"/>
            <a:ext cx="173124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Mutable Strings</a:t>
            </a:r>
          </a:p>
        </p:txBody>
      </p:sp>
      <p:sp>
        <p:nvSpPr>
          <p:cNvPr id="25" name="String"/>
          <p:cNvSpPr txBox="1"/>
          <p:nvPr/>
        </p:nvSpPr>
        <p:spPr>
          <a:xfrm>
            <a:off x="3373554" y="4806286"/>
            <a:ext cx="66684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26" name="StringBuffer"/>
          <p:cNvSpPr txBox="1"/>
          <p:nvPr/>
        </p:nvSpPr>
        <p:spPr>
          <a:xfrm>
            <a:off x="5261869" y="4806285"/>
            <a:ext cx="134652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</a:p>
        </p:txBody>
      </p:sp>
      <p:sp>
        <p:nvSpPr>
          <p:cNvPr id="27" name="StringBuilder"/>
          <p:cNvSpPr txBox="1"/>
          <p:nvPr/>
        </p:nvSpPr>
        <p:spPr>
          <a:xfrm>
            <a:off x="6804609" y="4815085"/>
            <a:ext cx="146193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StringBuilder</a:t>
            </a:r>
          </a:p>
        </p:txBody>
      </p:sp>
      <p:sp>
        <p:nvSpPr>
          <p:cNvPr id="28" name="Immutable Strings"/>
          <p:cNvSpPr txBox="1"/>
          <p:nvPr/>
        </p:nvSpPr>
        <p:spPr>
          <a:xfrm>
            <a:off x="2700292" y="5493376"/>
            <a:ext cx="201337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 Strings</a:t>
            </a:r>
          </a:p>
        </p:txBody>
      </p:sp>
    </p:spTree>
    <p:extLst>
      <p:ext uri="{BB962C8B-B14F-4D97-AF65-F5344CB8AC3E}">
        <p14:creationId xmlns:p14="http://schemas.microsoft.com/office/powerpoint/2010/main" val="2805927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Newco_Master_2019">
  <a:themeElements>
    <a:clrScheme name="Benutzerdefiniert 52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C2B5E8"/>
      </a:hlink>
      <a:folHlink>
        <a:srgbClr val="92E0D5"/>
      </a:folHlink>
    </a:clrScheme>
    <a:fontScheme name="Newco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88677643-4416-442D-84FA-09D129C65FED}" vid="{BBD83252-DE09-4ACF-83D0-3D31216BB30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Newco_Farben">
      <a:dk1>
        <a:sysClr val="windowText" lastClr="000000"/>
      </a:dk1>
      <a:lt1>
        <a:srgbClr val="FFFFFF"/>
      </a:lt1>
      <a:dk2>
        <a:srgbClr val="404040"/>
      </a:dk2>
      <a:lt2>
        <a:srgbClr val="E2E2E2"/>
      </a:lt2>
      <a:accent1>
        <a:srgbClr val="6846C6"/>
      </a:accent1>
      <a:accent2>
        <a:srgbClr val="805CE5"/>
      </a:accent2>
      <a:accent3>
        <a:srgbClr val="23B3D9"/>
      </a:accent3>
      <a:accent4>
        <a:srgbClr val="4BCCB9"/>
      </a:accent4>
      <a:accent5>
        <a:srgbClr val="BC22BF"/>
      </a:accent5>
      <a:accent6>
        <a:srgbClr val="EC6F62"/>
      </a:accent6>
      <a:hlink>
        <a:srgbClr val="6846C6"/>
      </a:hlink>
      <a:folHlink>
        <a:srgbClr val="23B3D9"/>
      </a:folHlink>
    </a:clrScheme>
    <a:fontScheme name="Benutzerdefiniert 39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ffdbada3-dfd2-483a-b612-49c7a3457d17" xsi:nil="true"/>
    <Author_x0020__x002f__x0020_Entity xmlns="ffdbada3-dfd2-483a-b612-49c7a3457d17" xsi:nil="true"/>
    <Purpose xmlns="ffdbada3-dfd2-483a-b612-49c7a3457d17">
      <Value>Template</Value>
    </Purpose>
    <Industry xmlns="ffdbada3-dfd2-483a-b612-49c7a3457d17"/>
    <Language xmlns="ffdbada3-dfd2-483a-b612-49c7a3457d17" xsi:nil="true"/>
    <Document_x0020_Type xmlns="ffdbada3-dfd2-483a-b612-49c7a3457d17">PowerPoint Master</Document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866F6970D0494894EBDF34D6F444F4" ma:contentTypeVersion="15" ma:contentTypeDescription="Create a new document." ma:contentTypeScope="" ma:versionID="a27df6c28a3de93aa479a89eb269b8dd">
  <xsd:schema xmlns:xsd="http://www.w3.org/2001/XMLSchema" xmlns:xs="http://www.w3.org/2001/XMLSchema" xmlns:p="http://schemas.microsoft.com/office/2006/metadata/properties" xmlns:ns2="ffdbada3-dfd2-483a-b612-49c7a3457d17" targetNamespace="http://schemas.microsoft.com/office/2006/metadata/properties" ma:root="true" ma:fieldsID="abf902a511cc35adac181b94a37de348" ns2:_="">
    <xsd:import namespace="ffdbada3-dfd2-483a-b612-49c7a3457d17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Purpose" minOccurs="0"/>
                <xsd:element ref="ns2:Language" minOccurs="0"/>
                <xsd:element ref="ns2:Industry" minOccurs="0"/>
                <xsd:element ref="ns2:Description0" minOccurs="0"/>
                <xsd:element ref="ns2:Author_x0020__x002f__x0020_Entity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bada3-dfd2-483a-b612-49c7a3457d17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8" nillable="true" ma:displayName="Document Type" ma:format="Dropdown" ma:internalName="Document_x0020_Type">
      <xsd:simpleType>
        <xsd:restriction base="dms:Choice">
          <xsd:enumeration value="Logo Package"/>
          <xsd:enumeration value="E-Mail Signature"/>
          <xsd:enumeration value="E-Mail Template"/>
          <xsd:enumeration value="E-Card"/>
          <xsd:enumeration value="Guideline"/>
          <xsd:enumeration value="Instruction"/>
          <xsd:enumeration value="Boilerplate"/>
          <xsd:enumeration value="PowerPoint Master"/>
          <xsd:enumeration value="PowerPoint Slide Deck"/>
          <xsd:enumeration value="Word Template"/>
          <xsd:enumeration value="Word Document"/>
          <xsd:enumeration value="Excel Template"/>
          <xsd:enumeration value="Letterhead"/>
          <xsd:enumeration value="Compliment Slip"/>
          <xsd:enumeration value="Brochure / Flyer"/>
          <xsd:enumeration value="Trend Report"/>
          <xsd:enumeration value="Poster"/>
          <xsd:enumeration value="Corporate Presentation"/>
          <xsd:enumeration value="Company Profile"/>
          <xsd:enumeration value="Client Case Study"/>
          <xsd:enumeration value="Client Case Study (anonymous)"/>
          <xsd:enumeration value="Desktop Wallpaper"/>
          <xsd:enumeration value="Social Profile Header"/>
          <xsd:enumeration value="Video/Animation"/>
          <xsd:enumeration value="Catalogue"/>
          <xsd:enumeration value="Order Form"/>
          <xsd:enumeration value="Background Picture"/>
          <xsd:enumeration value="Whitepaper"/>
        </xsd:restriction>
      </xsd:simpleType>
    </xsd:element>
    <xsd:element name="Purpose" ma:index="9" nillable="true" ma:displayName="Purpose" ma:format="Dropdown" ma:internalName="Purpo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twork"/>
                    <xsd:enumeration value="Template"/>
                    <xsd:enumeration value="Office Supplies"/>
                    <xsd:enumeration value="Give-aways"/>
                    <xsd:enumeration value="Background Knowledge"/>
                    <xsd:enumeration value="Internal-facing collateral"/>
                    <xsd:enumeration value="External-facing collateral"/>
                  </xsd:restriction>
                </xsd:simpleType>
              </xsd:element>
            </xsd:sequence>
          </xsd:extension>
        </xsd:complexContent>
      </xsd:complexType>
    </xsd:element>
    <xsd:element name="Language" ma:index="10" nillable="true" ma:displayName="Language" ma:format="Dropdown" ma:internalName="Languag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  <xsd:element name="Industry" ma:index="11" nillable="true" ma:displayName="Industry" ma:format="Dropdown" ma:internalName="Indus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erospace &amp; Defence"/>
                    <xsd:enumeration value="Automotive"/>
                    <xsd:enumeration value="Transportation"/>
                    <xsd:enumeration value="BFSI"/>
                    <xsd:enumeration value="Naval"/>
                    <xsd:enumeration value="Industrial"/>
                    <xsd:enumeration value="Healthcare"/>
                    <xsd:enumeration value="Energy &amp; Utilities"/>
                    <xsd:enumeration value="Public Sector"/>
                    <xsd:enumeration value="Retail &amp; Logistics"/>
                    <xsd:enumeration value="Telecom"/>
                    <xsd:enumeration value="Cross-Industries"/>
                  </xsd:restriction>
                </xsd:simpleType>
              </xsd:element>
            </xsd:sequence>
          </xsd:extension>
        </xsd:complexContent>
      </xsd:complexType>
    </xsd:element>
    <xsd:element name="Description0" ma:index="12" nillable="true" ma:displayName="Description" ma:internalName="Description0">
      <xsd:simpleType>
        <xsd:restriction base="dms:Note">
          <xsd:maxLength value="255"/>
        </xsd:restriction>
      </xsd:simpleType>
    </xsd:element>
    <xsd:element name="Author_x0020__x002f__x0020_Entity" ma:index="13" nillable="true" ma:displayName="Author / Entity" ma:internalName="Author_x0020__x002f__x0020_Entity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B602E3-AF99-41CC-8DE6-DF6DE3C02002}">
  <ds:schemaRefs>
    <ds:schemaRef ds:uri="http://purl.org/dc/dcmitype/"/>
    <ds:schemaRef ds:uri="http://www.w3.org/XML/1998/namespace"/>
    <ds:schemaRef ds:uri="ffdbada3-dfd2-483a-b612-49c7a3457d17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3B77997-3B9C-4D25-997B-164046D29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dbada3-dfd2-483a-b612-49c7a3457d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DE452E-FB48-464D-969A-606E9B145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for comprehensive contents</Template>
  <TotalTime>1599</TotalTime>
  <Words>6578</Words>
  <Application>Microsoft Office PowerPoint</Application>
  <PresentationFormat>Widescreen</PresentationFormat>
  <Paragraphs>1011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Calibri</vt:lpstr>
      <vt:lpstr>Cooper Black</vt:lpstr>
      <vt:lpstr>Eras Bold ITC</vt:lpstr>
      <vt:lpstr>Gill Sans MT</vt:lpstr>
      <vt:lpstr>Goudy Old Style</vt:lpstr>
      <vt:lpstr>Kristen ITC</vt:lpstr>
      <vt:lpstr>Segoe UI</vt:lpstr>
      <vt:lpstr>Söhne</vt:lpstr>
      <vt:lpstr>Verdana</vt:lpstr>
      <vt:lpstr>Newco_Master_2019</vt:lpstr>
      <vt:lpstr>PowerPoint Presentation</vt:lpstr>
      <vt:lpstr>PowerPoint Presentation</vt:lpstr>
      <vt:lpstr>Strings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 </vt:lpstr>
      <vt:lpstr>Quiz  </vt:lpstr>
      <vt:lpstr>Quiz  </vt:lpstr>
      <vt:lpstr>Quiz  </vt:lpstr>
      <vt:lpstr>Quiz  </vt:lpstr>
      <vt:lpstr>Quiz  </vt:lpstr>
      <vt:lpstr>Quiz  </vt:lpstr>
      <vt:lpstr>Quiz  </vt:lpstr>
      <vt:lpstr>Quiz  </vt:lpstr>
      <vt:lpstr>A little progress each day adds up to big results.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42pt, bold max. 3 lines</dc:title>
  <dc:creator>smartcliff@montbleu.com</dc:creator>
  <cp:lastModifiedBy>Benita  Anandraj</cp:lastModifiedBy>
  <cp:revision>19</cp:revision>
  <dcterms:created xsi:type="dcterms:W3CDTF">2021-06-04T07:21:01Z</dcterms:created>
  <dcterms:modified xsi:type="dcterms:W3CDTF">2024-05-03T10:13:15Z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0x0101009C866F6970D0494894EBDF34D6F444F4</vt:lpwstr>
  </property>
</Properties>
</file>