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15"/>
  </p:notesMasterIdLst>
  <p:sldIdLst>
    <p:sldId id="256" r:id="rId3"/>
    <p:sldId id="289" r:id="rId4"/>
    <p:sldId id="265" r:id="rId5"/>
    <p:sldId id="287" r:id="rId6"/>
    <p:sldId id="288" r:id="rId7"/>
    <p:sldId id="278" r:id="rId8"/>
    <p:sldId id="279" r:id="rId9"/>
    <p:sldId id="280" r:id="rId10"/>
    <p:sldId id="281" r:id="rId11"/>
    <p:sldId id="282" r:id="rId12"/>
    <p:sldId id="284" r:id="rId13"/>
    <p:sldId id="283" r:id="rId14"/>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Libre Franklin"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6" roundtripDataSignature="AMtx7mj46VET31I4hlj8X9JALj7VmfsvT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66F67A2-E5BB-1868-1BF0-0C8AE16B5488}" name="Kafka, Julie Michelle" initials="KJM" userId="S::jkafka@ad.unc.edu::bb3f6f9c-88e0-4ca6-b255-2c3b613a70b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FC2E314-4ACF-4EBD-BDA4-412C342264DB}">
  <a:tblStyle styleId="{CFC2E314-4ACF-4EBD-BDA4-412C342264D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328" autoAdjust="0"/>
  </p:normalViewPr>
  <p:slideViewPr>
    <p:cSldViewPr snapToGrid="0">
      <p:cViewPr varScale="1">
        <p:scale>
          <a:sx n="82" d="100"/>
          <a:sy n="82" d="100"/>
        </p:scale>
        <p:origin x="86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51" Type="http://schemas.microsoft.com/office/2018/10/relationships/authors" Target="authors.xml"/><Relationship Id="rId3" Type="http://schemas.openxmlformats.org/officeDocument/2006/relationships/slide" Target="slides/slide1.xml"/><Relationship Id="rId21" Type="http://schemas.openxmlformats.org/officeDocument/2006/relationships/font" Target="fonts/font6.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46"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4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Good afternoon, my name is Julie Kafka. I’m a doctoral candidate at UNC Gillings and a research fellow for the UNC Injury and Violence Prevention Research Center. Today I’ll be sharing our findings on the effects electronic filing for domestic violence protective order requests in North Carolina. </a:t>
            </a:r>
            <a:endParaRPr/>
          </a:p>
          <a:p>
            <a:pPr marL="0" lvl="0" indent="0" algn="l" rtl="0">
              <a:spcBef>
                <a:spcPts val="0"/>
              </a:spcBef>
              <a:spcAft>
                <a:spcPts val="0"/>
              </a:spcAft>
              <a:buNone/>
            </a:pPr>
            <a:endParaRPr/>
          </a:p>
          <a:p>
            <a:pPr marL="0" lvl="0" indent="0" algn="l" rtl="0">
              <a:spcBef>
                <a:spcPts val="0"/>
              </a:spcBef>
              <a:spcAft>
                <a:spcPts val="0"/>
              </a:spcAft>
              <a:buNone/>
            </a:pPr>
            <a:r>
              <a:rPr lang="en-US"/>
              <a:t>This work, what we call the ePrtoect study, was funded by the Department of Justice, Office on Violence Against Women. We have no other disclosures.</a:t>
            </a:r>
            <a:endParaRPr/>
          </a:p>
        </p:txBody>
      </p:sp>
      <p:sp>
        <p:nvSpPr>
          <p:cNvPr id="99" name="Google Shape;9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6" name="Google Shape;396;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And finally, results showed that e-filing clearly expediated the DVPO process overall. </a:t>
            </a:r>
            <a:endParaRPr/>
          </a:p>
          <a:p>
            <a:pPr marL="0" marR="0" lvl="0" indent="0" algn="l" rtl="0">
              <a:lnSpc>
                <a:spcPct val="100000"/>
              </a:lnSpc>
              <a:spcBef>
                <a:spcPts val="0"/>
              </a:spcBef>
              <a:spcAft>
                <a:spcPts val="0"/>
              </a:spcAft>
              <a:buClr>
                <a:schemeClr val="dk1"/>
              </a:buClr>
              <a:buSzPts val="1800"/>
              <a:buFont typeface="Calibri"/>
              <a:buNone/>
            </a:pPr>
            <a:endParaRPr sz="1800">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In total, E-filing saved the court/legal system a total of 48 FTE equivalent time over the two-year period. Which is pretty substantial. </a:t>
            </a:r>
            <a:endParaRPr/>
          </a:p>
        </p:txBody>
      </p:sp>
      <p:sp>
        <p:nvSpPr>
          <p:cNvPr id="397" name="Google Shape;397;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4" name="Google Shape;384;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E-filing also led to a sustained decrease in the time it took to serve a DVPO civil summons.</a:t>
            </a:r>
            <a:endParaRPr/>
          </a:p>
          <a:p>
            <a:pPr marL="0" marR="0" lvl="0" indent="0" algn="l" rtl="0">
              <a:lnSpc>
                <a:spcPct val="100000"/>
              </a:lnSpc>
              <a:spcBef>
                <a:spcPts val="0"/>
              </a:spcBef>
              <a:spcAft>
                <a:spcPts val="0"/>
              </a:spcAft>
              <a:buClr>
                <a:schemeClr val="dk1"/>
              </a:buClr>
              <a:buSzPts val="1800"/>
              <a:buFont typeface="Calibri"/>
              <a:buNone/>
            </a:pPr>
            <a:endParaRPr sz="1800">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Across the entire post-implementation period, this amounted to 12 FTE worth of time saved for the court/legal system. So it really adds up. </a:t>
            </a:r>
            <a:endParaRPr/>
          </a:p>
          <a:p>
            <a:pPr marL="0" marR="0" lvl="0" indent="0" algn="l" rtl="0">
              <a:lnSpc>
                <a:spcPct val="100000"/>
              </a:lnSpc>
              <a:spcBef>
                <a:spcPts val="0"/>
              </a:spcBef>
              <a:spcAft>
                <a:spcPts val="0"/>
              </a:spcAft>
              <a:buClr>
                <a:schemeClr val="dk1"/>
              </a:buClr>
              <a:buSzPts val="1800"/>
              <a:buFont typeface="Calibri"/>
              <a:buNone/>
            </a:pPr>
            <a:endParaRPr sz="1800">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______________</a:t>
            </a:r>
            <a:endParaRPr/>
          </a:p>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Can’t really sum this up because we used calendar data, rounding to that nearest unit. </a:t>
            </a:r>
            <a:endParaRPr/>
          </a:p>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0.04 days is not the same as .96 hours. We didn’t measure it fine-grained enough to talk about hours saved.</a:t>
            </a:r>
            <a:endParaRPr/>
          </a:p>
          <a:p>
            <a:pPr marL="0" marR="0" lvl="0" indent="0" algn="l" rtl="0">
              <a:lnSpc>
                <a:spcPct val="100000"/>
              </a:lnSpc>
              <a:spcBef>
                <a:spcPts val="0"/>
              </a:spcBef>
              <a:spcAft>
                <a:spcPts val="0"/>
              </a:spcAft>
              <a:buClr>
                <a:schemeClr val="dk1"/>
              </a:buClr>
              <a:buSzPts val="1800"/>
              <a:buFont typeface="Calibri"/>
              <a:buNone/>
            </a:pPr>
            <a:endParaRPr sz="1800">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One person is employed for a year (regardless of how many hours they work!!!) –</a:t>
            </a:r>
            <a:endParaRPr/>
          </a:p>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12 people would need to be employed for an entire two-year period to keep up with the added work of having no e-filing.</a:t>
            </a:r>
            <a:endParaRPr/>
          </a:p>
          <a:p>
            <a:pPr marL="0" marR="0" lvl="0" indent="0" algn="l" rtl="0">
              <a:lnSpc>
                <a:spcPct val="100000"/>
              </a:lnSpc>
              <a:spcBef>
                <a:spcPts val="0"/>
              </a:spcBef>
              <a:spcAft>
                <a:spcPts val="0"/>
              </a:spcAft>
              <a:buClr>
                <a:schemeClr val="dk1"/>
              </a:buClr>
              <a:buSzPts val="1800"/>
              <a:buFont typeface="Calibri"/>
              <a:buNone/>
            </a:pPr>
            <a:endParaRPr sz="1800">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If we save 12,000 person-days, that’s like 16 years of work time saved.</a:t>
            </a:r>
            <a:endParaRPr/>
          </a:p>
          <a:p>
            <a:pPr marL="0" marR="0" lvl="0" indent="0" algn="l" rtl="0">
              <a:lnSpc>
                <a:spcPct val="100000"/>
              </a:lnSpc>
              <a:spcBef>
                <a:spcPts val="0"/>
              </a:spcBef>
              <a:spcAft>
                <a:spcPts val="0"/>
              </a:spcAft>
              <a:buClr>
                <a:schemeClr val="dk1"/>
              </a:buClr>
              <a:buSzPts val="1800"/>
              <a:buFont typeface="Calibri"/>
              <a:buNone/>
            </a:pPr>
            <a:endParaRPr sz="1800">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dk1"/>
              </a:buClr>
              <a:buSzPts val="1800"/>
              <a:buFont typeface="Calibri"/>
              <a:buNone/>
            </a:pPr>
            <a:endParaRPr sz="1800">
              <a:latin typeface="Libre Franklin"/>
              <a:ea typeface="Libre Franklin"/>
              <a:cs typeface="Libre Franklin"/>
              <a:sym typeface="Libre Franklin"/>
            </a:endParaRPr>
          </a:p>
        </p:txBody>
      </p:sp>
      <p:sp>
        <p:nvSpPr>
          <p:cNvPr id="385" name="Google Shape;385;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692557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1f3e9ab5b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1f3e9ab5b9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g11f3e9ab5b9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1f3e9ab5b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1f3e9ab5b9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48" name="Google Shape;248;g11f3e9ab5b9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extLst>
      <p:ext uri="{BB962C8B-B14F-4D97-AF65-F5344CB8AC3E}">
        <p14:creationId xmlns:p14="http://schemas.microsoft.com/office/powerpoint/2010/main" val="2087086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7" name="Google Shape;327;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800"/>
              <a:buFont typeface="Calibri"/>
              <a:buNone/>
            </a:pPr>
            <a:endParaRPr sz="1800"/>
          </a:p>
          <a:p>
            <a:pPr marL="0" lvl="0" indent="0" algn="l" rtl="0">
              <a:spcBef>
                <a:spcPts val="0"/>
              </a:spcBef>
              <a:spcAft>
                <a:spcPts val="0"/>
              </a:spcAft>
              <a:buClr>
                <a:schemeClr val="dk1"/>
              </a:buClr>
              <a:buSzPts val="1800"/>
              <a:buFont typeface="Calibri"/>
              <a:buNone/>
            </a:pPr>
            <a:r>
              <a:rPr lang="en-US" sz="1800"/>
              <a:t>Results are shown based on any change that we observed 2 years after e-filing was implemented.  </a:t>
            </a:r>
            <a:endParaRPr/>
          </a:p>
        </p:txBody>
      </p:sp>
      <p:sp>
        <p:nvSpPr>
          <p:cNvPr id="328" name="Google Shape;328;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8" name="Google Shape;338;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There were no significant changes in granting rates after e-filing was implemented for intervention counties. Non-significant findings are in grey.</a:t>
            </a:r>
            <a:endParaRPr/>
          </a:p>
          <a:p>
            <a:pPr marL="0" marR="0" lvl="0" indent="0" algn="l" rtl="0">
              <a:lnSpc>
                <a:spcPct val="100000"/>
              </a:lnSpc>
              <a:spcBef>
                <a:spcPts val="0"/>
              </a:spcBef>
              <a:spcAft>
                <a:spcPts val="0"/>
              </a:spcAft>
              <a:buClr>
                <a:schemeClr val="dk1"/>
              </a:buClr>
              <a:buSzPts val="1800"/>
              <a:buFont typeface="Calibri"/>
              <a:buNone/>
            </a:pPr>
            <a:endParaRPr sz="1800">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Let me at least walk you through how we might interpret the graph here. The immediate change would be visible here. While we do see a</a:t>
            </a:r>
            <a:r>
              <a:rPr lang="en-US" sz="1800"/>
              <a:t> sustained increase in DVPO granting rates for both e-filing and control counties, there was no significant difference when comparing the two groups.</a:t>
            </a:r>
            <a:endParaRPr/>
          </a:p>
          <a:p>
            <a:pPr marL="0" marR="0" lvl="0" indent="0" algn="l" rtl="0">
              <a:lnSpc>
                <a:spcPct val="100000"/>
              </a:lnSpc>
              <a:spcBef>
                <a:spcPts val="0"/>
              </a:spcBef>
              <a:spcAft>
                <a:spcPts val="0"/>
              </a:spcAft>
              <a:buClr>
                <a:schemeClr val="dk1"/>
              </a:buClr>
              <a:buSzPts val="1800"/>
              <a:buFont typeface="Calibri"/>
              <a:buNone/>
            </a:pPr>
            <a:endParaRPr sz="1800"/>
          </a:p>
          <a:p>
            <a:pPr marL="0" marR="0" lvl="0" indent="0" algn="l" rtl="0">
              <a:lnSpc>
                <a:spcPct val="100000"/>
              </a:lnSpc>
              <a:spcBef>
                <a:spcPts val="0"/>
              </a:spcBef>
              <a:spcAft>
                <a:spcPts val="0"/>
              </a:spcAft>
              <a:buClr>
                <a:schemeClr val="dk1"/>
              </a:buClr>
              <a:buSzPts val="1800"/>
              <a:buFont typeface="Calibri"/>
              <a:buNone/>
            </a:pPr>
            <a:r>
              <a:rPr lang="en-US" sz="1800"/>
              <a:t>~~~</a:t>
            </a:r>
            <a:endParaRPr/>
          </a:p>
          <a:p>
            <a:pPr marL="0" marR="0" lvl="0" indent="0" algn="l" rtl="0">
              <a:lnSpc>
                <a:spcPct val="100000"/>
              </a:lnSpc>
              <a:spcBef>
                <a:spcPts val="0"/>
              </a:spcBef>
              <a:spcAft>
                <a:spcPts val="0"/>
              </a:spcAft>
              <a:buClr>
                <a:schemeClr val="dk1"/>
              </a:buClr>
              <a:buSzPts val="1800"/>
              <a:buFont typeface="Calibri"/>
              <a:buNone/>
            </a:pPr>
            <a:r>
              <a:rPr lang="en-US" sz="1800"/>
              <a:t>[Because the rates for comparison counties are so jumpy, that may be why we don’t see an effect, but we would need to examine data over a longer time period to determine that. ]</a:t>
            </a:r>
            <a:endParaRPr/>
          </a:p>
          <a:p>
            <a:pPr marL="0" marR="0" lvl="0" indent="0" algn="l" rtl="0">
              <a:lnSpc>
                <a:spcPct val="100000"/>
              </a:lnSpc>
              <a:spcBef>
                <a:spcPts val="0"/>
              </a:spcBef>
              <a:spcAft>
                <a:spcPts val="0"/>
              </a:spcAft>
              <a:buClr>
                <a:schemeClr val="dk1"/>
              </a:buClr>
              <a:buSzPts val="1800"/>
              <a:buFont typeface="Calibri"/>
              <a:buNone/>
            </a:pPr>
            <a:r>
              <a:rPr lang="en-US" sz="1800"/>
              <a:t>[having the comparison actually may make us more conservative, but adds methodological rigor]</a:t>
            </a:r>
            <a:endParaRPr/>
          </a:p>
        </p:txBody>
      </p:sp>
      <p:sp>
        <p:nvSpPr>
          <p:cNvPr id="339" name="Google Shape;339;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0" name="Google Shape;350;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For denials, we did see some significant results, noted with an asterisk. There was an immediate decrease, but a sustained, small increase in denial rates in the long-term for e-filing compared to control counties. Which we think effectively have been a quirk that then corrected itself over time</a:t>
            </a:r>
            <a:endParaRPr/>
          </a:p>
        </p:txBody>
      </p:sp>
      <p:sp>
        <p:nvSpPr>
          <p:cNvPr id="351" name="Google Shape;351;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1" name="Google Shape;361;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There were no immediate changes for involuntary dismissal rates, but there was a very small sustained increase after e-filing implementation</a:t>
            </a:r>
            <a:endParaRPr/>
          </a:p>
        </p:txBody>
      </p:sp>
      <p:sp>
        <p:nvSpPr>
          <p:cNvPr id="362" name="Google Shape;362;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2" name="Google Shape;372;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Libre Franklin"/>
              <a:buNone/>
            </a:pPr>
            <a:r>
              <a:rPr lang="en-US" sz="1800" dirty="0">
                <a:latin typeface="Libre Franklin"/>
                <a:ea typeface="Libre Franklin"/>
                <a:cs typeface="Libre Franklin"/>
                <a:sym typeface="Libre Franklin"/>
              </a:rPr>
              <a:t>The biggest impacts we saw were in the rates of involuntary dismissals, which we saw go down substantially; this amounts to a decrease of 3.6 involuntary dismissals per 1,000 filed cases per month. </a:t>
            </a:r>
            <a:endParaRPr dirty="0"/>
          </a:p>
          <a:p>
            <a:pPr marL="0" marR="0" lvl="0" indent="0" algn="l" rtl="0">
              <a:lnSpc>
                <a:spcPct val="100000"/>
              </a:lnSpc>
              <a:spcBef>
                <a:spcPts val="0"/>
              </a:spcBef>
              <a:spcAft>
                <a:spcPts val="0"/>
              </a:spcAft>
              <a:buClr>
                <a:schemeClr val="dk1"/>
              </a:buClr>
              <a:buSzPts val="1800"/>
              <a:buFont typeface="Calibri"/>
              <a:buNone/>
            </a:pPr>
            <a:endParaRPr sz="1800" dirty="0">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dk1"/>
              </a:buClr>
              <a:buSzPts val="1800"/>
              <a:buFont typeface="Libre Franklin"/>
              <a:buNone/>
            </a:pPr>
            <a:r>
              <a:rPr lang="en-US" sz="1800" dirty="0">
                <a:latin typeface="Libre Franklin"/>
                <a:ea typeface="Libre Franklin"/>
                <a:cs typeface="Libre Franklin"/>
                <a:sym typeface="Libre Franklin"/>
              </a:rPr>
              <a:t>While that does sound small… taken at a systems-level, that means there were nearly 800 fewer involuntary dismissals due to e-filing over the two-year post implementation time period.</a:t>
            </a:r>
            <a:endParaRPr dirty="0"/>
          </a:p>
          <a:p>
            <a:pPr marL="0" marR="0" lvl="0" indent="0" algn="l" rtl="0">
              <a:lnSpc>
                <a:spcPct val="100000"/>
              </a:lnSpc>
              <a:spcBef>
                <a:spcPts val="0"/>
              </a:spcBef>
              <a:spcAft>
                <a:spcPts val="0"/>
              </a:spcAft>
              <a:buClr>
                <a:schemeClr val="dk1"/>
              </a:buClr>
              <a:buSzPts val="1800"/>
              <a:buFont typeface="Calibri"/>
              <a:buNone/>
            </a:pPr>
            <a:endParaRPr sz="1800" dirty="0">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dk1"/>
              </a:buClr>
              <a:buSzPts val="1800"/>
              <a:buFont typeface="Libre Franklin"/>
              <a:buNone/>
            </a:pPr>
            <a:r>
              <a:rPr lang="en-US" sz="1800" dirty="0">
                <a:latin typeface="Libre Franklin"/>
                <a:ea typeface="Libre Franklin"/>
                <a:cs typeface="Libre Franklin"/>
                <a:sym typeface="Libre Franklin"/>
              </a:rPr>
              <a:t>____________</a:t>
            </a:r>
            <a:endParaRPr dirty="0"/>
          </a:p>
          <a:p>
            <a:pPr marL="0" marR="0" lvl="0" indent="0" algn="l" rtl="0">
              <a:lnSpc>
                <a:spcPct val="100000"/>
              </a:lnSpc>
              <a:spcBef>
                <a:spcPts val="0"/>
              </a:spcBef>
              <a:spcAft>
                <a:spcPts val="0"/>
              </a:spcAft>
              <a:buClr>
                <a:schemeClr val="dk1"/>
              </a:buClr>
              <a:buSzPts val="1800"/>
              <a:buFont typeface="Libre Franklin"/>
              <a:buNone/>
            </a:pPr>
            <a:r>
              <a:rPr lang="en-US" sz="1800" dirty="0">
                <a:latin typeface="Libre Franklin"/>
                <a:ea typeface="Libre Franklin"/>
                <a:cs typeface="Libre Franklin"/>
                <a:sym typeface="Libre Franklin"/>
              </a:rPr>
              <a:t>Sustained trend – If you just multiplied .36 by 24, then you would only get the difference at the end of the follow-up period. This is a TREND, so need to take into account changes from the previous month, this is a cumulative impact here. So… 24 + 23 + 22 + 21 etc. We’re calculating the shaded area between the counterfactual line and the observed line for the intervention counties. </a:t>
            </a:r>
            <a:endParaRPr dirty="0"/>
          </a:p>
          <a:p>
            <a:pPr marL="0" marR="0" lvl="0" indent="0" algn="l" rtl="0">
              <a:lnSpc>
                <a:spcPct val="100000"/>
              </a:lnSpc>
              <a:spcBef>
                <a:spcPts val="0"/>
              </a:spcBef>
              <a:spcAft>
                <a:spcPts val="0"/>
              </a:spcAft>
              <a:buClr>
                <a:schemeClr val="dk1"/>
              </a:buClr>
              <a:buSzPts val="1800"/>
              <a:buFont typeface="Calibri"/>
              <a:buNone/>
            </a:pPr>
            <a:endParaRPr sz="1800" dirty="0">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dk1"/>
              </a:buClr>
              <a:buSzPts val="1800"/>
              <a:buFont typeface="Libre Franklin"/>
              <a:buNone/>
            </a:pPr>
            <a:r>
              <a:rPr lang="en-US" sz="1800" i="1" dirty="0">
                <a:latin typeface="Libre Franklin"/>
                <a:ea typeface="Libre Franklin"/>
                <a:cs typeface="Libre Franklin"/>
                <a:sym typeface="Libre Franklin"/>
              </a:rPr>
              <a:t>If the entire state implemented e-filing, we would have approximately 2,880 fewer involuntary dismissals for the first two years after implementation</a:t>
            </a:r>
            <a:endParaRPr sz="2000" i="1" dirty="0">
              <a:latin typeface="Libre Franklin"/>
              <a:ea typeface="Libre Franklin"/>
              <a:cs typeface="Libre Franklin"/>
              <a:sym typeface="Libre Franklin"/>
            </a:endParaRPr>
          </a:p>
        </p:txBody>
      </p:sp>
      <p:sp>
        <p:nvSpPr>
          <p:cNvPr id="373" name="Google Shape;373;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8" name="Google Shape;18;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4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42"/>
          <p:cNvSpPr>
            <a:spLocks noGrp="1"/>
          </p:cNvSpPr>
          <p:nvPr>
            <p:ph type="pic" idx="2"/>
          </p:nvPr>
        </p:nvSpPr>
        <p:spPr>
          <a:xfrm>
            <a:off x="5183188" y="987425"/>
            <a:ext cx="6172200" cy="4873625"/>
          </a:xfrm>
          <a:prstGeom prst="rect">
            <a:avLst/>
          </a:prstGeom>
          <a:noFill/>
          <a:ln>
            <a:noFill/>
          </a:ln>
        </p:spPr>
      </p:sp>
      <p:sp>
        <p:nvSpPr>
          <p:cNvPr id="80" name="Google Shape;80;p4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1" name="Google Shape;81;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4"/>
        <p:cNvGrpSpPr/>
        <p:nvPr/>
      </p:nvGrpSpPr>
      <p:grpSpPr>
        <a:xfrm>
          <a:off x="0" y="0"/>
          <a:ext cx="0" cy="0"/>
          <a:chOff x="0" y="0"/>
          <a:chExt cx="0" cy="0"/>
        </a:xfrm>
      </p:grpSpPr>
      <p:sp>
        <p:nvSpPr>
          <p:cNvPr id="85" name="Google Shape;85;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4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0"/>
        <p:cNvGrpSpPr/>
        <p:nvPr/>
      </p:nvGrpSpPr>
      <p:grpSpPr>
        <a:xfrm>
          <a:off x="0" y="0"/>
          <a:ext cx="0" cy="0"/>
          <a:chOff x="0" y="0"/>
          <a:chExt cx="0" cy="0"/>
        </a:xfrm>
      </p:grpSpPr>
      <p:sp>
        <p:nvSpPr>
          <p:cNvPr id="91" name="Google Shape;91;p4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4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3"/>
        <p:cNvGrpSpPr/>
        <p:nvPr/>
      </p:nvGrpSpPr>
      <p:grpSpPr>
        <a:xfrm>
          <a:off x="0" y="0"/>
          <a:ext cx="0" cy="0"/>
          <a:chOff x="0" y="0"/>
          <a:chExt cx="0" cy="0"/>
        </a:xfrm>
      </p:grpSpPr>
      <p:sp>
        <p:nvSpPr>
          <p:cNvPr id="34" name="Google Shape;34;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7"/>
        <p:cNvGrpSpPr/>
        <p:nvPr/>
      </p:nvGrpSpPr>
      <p:grpSpPr>
        <a:xfrm>
          <a:off x="0" y="0"/>
          <a:ext cx="0" cy="0"/>
          <a:chOff x="0" y="0"/>
          <a:chExt cx="0" cy="0"/>
        </a:xfrm>
      </p:grpSpPr>
      <p:sp>
        <p:nvSpPr>
          <p:cNvPr id="38" name="Google Shape;38;p3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3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0" name="Google Shape;40;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3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3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6" name="Google Shape;46;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sp>
        <p:nvSpPr>
          <p:cNvPr id="50" name="Google Shape;50;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3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3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9" name="Google Shape;59;p3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3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1" name="Google Shape;61;p3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5"/>
        <p:cNvGrpSpPr/>
        <p:nvPr/>
      </p:nvGrpSpPr>
      <p:grpSpPr>
        <a:xfrm>
          <a:off x="0" y="0"/>
          <a:ext cx="0" cy="0"/>
          <a:chOff x="0" y="0"/>
          <a:chExt cx="0" cy="0"/>
        </a:xfrm>
      </p:grpSpPr>
      <p:sp>
        <p:nvSpPr>
          <p:cNvPr id="66" name="Google Shape;66;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4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4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3" name="Google Shape;73;p4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2" name="Google Shape;12;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3" name="Google Shape;13;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4" name="Google Shape;14;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Google Shape;22;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Google Shape;23;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Google Shape;24;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rgbClr val="888888"/>
                </a:solidFill>
                <a:latin typeface="Calibri"/>
                <a:ea typeface="Calibri"/>
                <a:cs typeface="Calibri"/>
                <a:sym typeface="Calibri"/>
              </a:defRPr>
            </a:lvl1pPr>
            <a:lvl2pPr marL="0" marR="0" lvl="1" indent="0" algn="r" rtl="0">
              <a:spcBef>
                <a:spcPts val="0"/>
              </a:spcBef>
              <a:buNone/>
              <a:defRPr sz="1200" b="0" u="none">
                <a:solidFill>
                  <a:srgbClr val="888888"/>
                </a:solidFill>
                <a:latin typeface="Calibri"/>
                <a:ea typeface="Calibri"/>
                <a:cs typeface="Calibri"/>
                <a:sym typeface="Calibri"/>
              </a:defRPr>
            </a:lvl2pPr>
            <a:lvl3pPr marL="0" marR="0" lvl="2" indent="0" algn="r" rtl="0">
              <a:spcBef>
                <a:spcPts val="0"/>
              </a:spcBef>
              <a:buNone/>
              <a:defRPr sz="1200" b="0" u="none">
                <a:solidFill>
                  <a:srgbClr val="888888"/>
                </a:solidFill>
                <a:latin typeface="Calibri"/>
                <a:ea typeface="Calibri"/>
                <a:cs typeface="Calibri"/>
                <a:sym typeface="Calibri"/>
              </a:defRPr>
            </a:lvl3pPr>
            <a:lvl4pPr marL="0" marR="0" lvl="3" indent="0" algn="r" rtl="0">
              <a:spcBef>
                <a:spcPts val="0"/>
              </a:spcBef>
              <a:buNone/>
              <a:defRPr sz="1200" b="0" u="none">
                <a:solidFill>
                  <a:srgbClr val="888888"/>
                </a:solidFill>
                <a:latin typeface="Calibri"/>
                <a:ea typeface="Calibri"/>
                <a:cs typeface="Calibri"/>
                <a:sym typeface="Calibri"/>
              </a:defRPr>
            </a:lvl4pPr>
            <a:lvl5pPr marL="0" marR="0" lvl="4" indent="0" algn="r" rtl="0">
              <a:spcBef>
                <a:spcPts val="0"/>
              </a:spcBef>
              <a:buNone/>
              <a:defRPr sz="1200" b="0" u="none">
                <a:solidFill>
                  <a:srgbClr val="888888"/>
                </a:solidFill>
                <a:latin typeface="Calibri"/>
                <a:ea typeface="Calibri"/>
                <a:cs typeface="Calibri"/>
                <a:sym typeface="Calibri"/>
              </a:defRPr>
            </a:lvl5pPr>
            <a:lvl6pPr marL="0" marR="0" lvl="5" indent="0" algn="r" rtl="0">
              <a:spcBef>
                <a:spcPts val="0"/>
              </a:spcBef>
              <a:buNone/>
              <a:defRPr sz="1200" b="0" u="none">
                <a:solidFill>
                  <a:srgbClr val="888888"/>
                </a:solidFill>
                <a:latin typeface="Calibri"/>
                <a:ea typeface="Calibri"/>
                <a:cs typeface="Calibri"/>
                <a:sym typeface="Calibri"/>
              </a:defRPr>
            </a:lvl6pPr>
            <a:lvl7pPr marL="0" marR="0" lvl="6" indent="0" algn="r" rtl="0">
              <a:spcBef>
                <a:spcPts val="0"/>
              </a:spcBef>
              <a:buNone/>
              <a:defRPr sz="1200" b="0" u="none">
                <a:solidFill>
                  <a:srgbClr val="888888"/>
                </a:solidFill>
                <a:latin typeface="Calibri"/>
                <a:ea typeface="Calibri"/>
                <a:cs typeface="Calibri"/>
                <a:sym typeface="Calibri"/>
              </a:defRPr>
            </a:lvl7pPr>
            <a:lvl8pPr marL="0" marR="0" lvl="7" indent="0" algn="r" rtl="0">
              <a:spcBef>
                <a:spcPts val="0"/>
              </a:spcBef>
              <a:buNone/>
              <a:defRPr sz="1200" b="0" u="none">
                <a:solidFill>
                  <a:srgbClr val="888888"/>
                </a:solidFill>
                <a:latin typeface="Calibri"/>
                <a:ea typeface="Calibri"/>
                <a:cs typeface="Calibri"/>
                <a:sym typeface="Calibri"/>
              </a:defRPr>
            </a:lvl8pPr>
            <a:lvl9pPr marL="0" marR="0" lvl="8" indent="0" algn="r" rtl="0">
              <a:spcBef>
                <a:spcPts val="0"/>
              </a:spcBef>
              <a:buNone/>
              <a:defRPr sz="1200" b="0" u="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100"/>
        <p:cNvGrpSpPr/>
        <p:nvPr/>
      </p:nvGrpSpPr>
      <p:grpSpPr>
        <a:xfrm>
          <a:off x="0" y="0"/>
          <a:ext cx="0" cy="0"/>
          <a:chOff x="0" y="0"/>
          <a:chExt cx="0" cy="0"/>
        </a:xfrm>
      </p:grpSpPr>
      <p:sp>
        <p:nvSpPr>
          <p:cNvPr id="101" name="Google Shape;101;p1"/>
          <p:cNvSpPr txBox="1">
            <a:spLocks noGrp="1"/>
          </p:cNvSpPr>
          <p:nvPr>
            <p:ph type="ctrTitle"/>
          </p:nvPr>
        </p:nvSpPr>
        <p:spPr>
          <a:xfrm>
            <a:off x="4375230" y="3899065"/>
            <a:ext cx="7687382" cy="13632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400"/>
              <a:buFont typeface="Libre Franklin"/>
              <a:buNone/>
            </a:pPr>
            <a:r>
              <a:rPr lang="en-US" sz="2400">
                <a:latin typeface="Libre Franklin"/>
                <a:ea typeface="Libre Franklin"/>
                <a:cs typeface="Libre Franklin"/>
                <a:sym typeface="Libre Franklin"/>
              </a:rPr>
              <a:t>eProtect: An evaluation of electronic filing for DVPO cases in North Carolina</a:t>
            </a:r>
            <a:endParaRPr/>
          </a:p>
        </p:txBody>
      </p:sp>
      <p:sp>
        <p:nvSpPr>
          <p:cNvPr id="102" name="Google Shape;102;p1"/>
          <p:cNvSpPr txBox="1">
            <a:spLocks noGrp="1"/>
          </p:cNvSpPr>
          <p:nvPr>
            <p:ph type="subTitle" idx="1"/>
          </p:nvPr>
        </p:nvSpPr>
        <p:spPr>
          <a:xfrm>
            <a:off x="4375230" y="4747070"/>
            <a:ext cx="7687382" cy="576738"/>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1900"/>
              <a:buNone/>
            </a:pPr>
            <a:endParaRPr sz="1900">
              <a:latin typeface="Libre Franklin"/>
              <a:ea typeface="Libre Franklin"/>
              <a:cs typeface="Libre Franklin"/>
              <a:sym typeface="Libre Franklin"/>
            </a:endParaRPr>
          </a:p>
        </p:txBody>
      </p:sp>
      <p:sp>
        <p:nvSpPr>
          <p:cNvPr id="103" name="Google Shape;103;p1"/>
          <p:cNvSpPr/>
          <p:nvPr/>
        </p:nvSpPr>
        <p:spPr>
          <a:xfrm>
            <a:off x="0" y="2122218"/>
            <a:ext cx="3730752" cy="4735782"/>
          </a:xfrm>
          <a:custGeom>
            <a:avLst/>
            <a:gdLst/>
            <a:ahLst/>
            <a:cxnLst/>
            <a:rect l="l" t="t" r="r" b="b"/>
            <a:pathLst>
              <a:path w="3730752" h="4735782" extrusionOk="0">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4" name="Google Shape;104;p1"/>
          <p:cNvSpPr/>
          <p:nvPr/>
        </p:nvSpPr>
        <p:spPr>
          <a:xfrm>
            <a:off x="0" y="2288332"/>
            <a:ext cx="3564638" cy="4569668"/>
          </a:xfrm>
          <a:custGeom>
            <a:avLst/>
            <a:gdLst/>
            <a:ahLst/>
            <a:cxnLst/>
            <a:rect l="l" t="t" r="r" b="b"/>
            <a:pathLst>
              <a:path w="3564638" h="4569668" extrusionOk="0">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5" name="Google Shape;105;p1"/>
          <p:cNvSpPr/>
          <p:nvPr/>
        </p:nvSpPr>
        <p:spPr>
          <a:xfrm>
            <a:off x="1081982" y="-4332"/>
            <a:ext cx="4242816" cy="2454158"/>
          </a:xfrm>
          <a:custGeom>
            <a:avLst/>
            <a:gdLst/>
            <a:ahLst/>
            <a:cxnLst/>
            <a:rect l="l" t="t" r="r" b="b"/>
            <a:pathLst>
              <a:path w="4242816" h="2454158" extrusionOk="0">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6" name="Google Shape;106;p1"/>
          <p:cNvSpPr/>
          <p:nvPr/>
        </p:nvSpPr>
        <p:spPr>
          <a:xfrm>
            <a:off x="1246574" y="0"/>
            <a:ext cx="3913632" cy="2285234"/>
          </a:xfrm>
          <a:custGeom>
            <a:avLst/>
            <a:gdLst/>
            <a:ahLst/>
            <a:cxnLst/>
            <a:rect l="l" t="t" r="r" b="b"/>
            <a:pathLst>
              <a:path w="3913632" h="2285234" extrusionOk="0">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7" name="Google Shape;107;p1"/>
          <p:cNvSpPr/>
          <p:nvPr/>
        </p:nvSpPr>
        <p:spPr>
          <a:xfrm>
            <a:off x="5303117" y="615908"/>
            <a:ext cx="3182112" cy="3182112"/>
          </a:xfrm>
          <a:prstGeom prst="ellipse">
            <a:avLst/>
          </a:pr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8" name="Google Shape;108;p1"/>
          <p:cNvSpPr/>
          <p:nvPr/>
        </p:nvSpPr>
        <p:spPr>
          <a:xfrm>
            <a:off x="5467709" y="780500"/>
            <a:ext cx="2852928" cy="2852928"/>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9" name="Google Shape;109;p1"/>
          <p:cNvSpPr/>
          <p:nvPr/>
        </p:nvSpPr>
        <p:spPr>
          <a:xfrm>
            <a:off x="8752568" y="-4331"/>
            <a:ext cx="3439432" cy="3785157"/>
          </a:xfrm>
          <a:custGeom>
            <a:avLst/>
            <a:gdLst/>
            <a:ahLst/>
            <a:cxnLst/>
            <a:rect l="l" t="t" r="r" b="b"/>
            <a:pathLst>
              <a:path w="3439432" h="3785157" extrusionOk="0">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10" name="Google Shape;110;p1"/>
          <p:cNvSpPr/>
          <p:nvPr/>
        </p:nvSpPr>
        <p:spPr>
          <a:xfrm>
            <a:off x="8918761" y="-4332"/>
            <a:ext cx="3273238" cy="3618965"/>
          </a:xfrm>
          <a:custGeom>
            <a:avLst/>
            <a:gdLst/>
            <a:ahLst/>
            <a:cxnLst/>
            <a:rect l="l" t="t" r="r" b="b"/>
            <a:pathLst>
              <a:path w="3273238" h="3618965" extrusionOk="0">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111" name="Google Shape;111;p1"/>
          <p:cNvGrpSpPr/>
          <p:nvPr/>
        </p:nvGrpSpPr>
        <p:grpSpPr>
          <a:xfrm>
            <a:off x="5717671" y="1108037"/>
            <a:ext cx="2393129" cy="2153753"/>
            <a:chOff x="4649355" y="-2736468"/>
            <a:chExt cx="3042048" cy="3209512"/>
          </a:xfrm>
        </p:grpSpPr>
        <p:pic>
          <p:nvPicPr>
            <p:cNvPr id="112" name="Google Shape;112;p1" descr="Court with solid fill"/>
            <p:cNvPicPr preferRelativeResize="0"/>
            <p:nvPr/>
          </p:nvPicPr>
          <p:blipFill rotWithShape="1">
            <a:blip r:embed="rId3">
              <a:alphaModFix/>
            </a:blip>
            <a:srcRect/>
            <a:stretch/>
          </p:blipFill>
          <p:spPr>
            <a:xfrm>
              <a:off x="4649355" y="-2736468"/>
              <a:ext cx="2893289" cy="2875000"/>
            </a:xfrm>
            <a:prstGeom prst="rect">
              <a:avLst/>
            </a:prstGeom>
            <a:noFill/>
            <a:ln>
              <a:noFill/>
            </a:ln>
          </p:spPr>
        </p:pic>
        <p:pic>
          <p:nvPicPr>
            <p:cNvPr id="113" name="Google Shape;113;p1" descr="Cursor with solid fill"/>
            <p:cNvPicPr preferRelativeResize="0"/>
            <p:nvPr/>
          </p:nvPicPr>
          <p:blipFill rotWithShape="1">
            <a:blip r:embed="rId4">
              <a:alphaModFix/>
            </a:blip>
            <a:srcRect/>
            <a:stretch/>
          </p:blipFill>
          <p:spPr>
            <a:xfrm>
              <a:off x="6521854" y="-689112"/>
              <a:ext cx="1169549" cy="1162156"/>
            </a:xfrm>
            <a:prstGeom prst="rect">
              <a:avLst/>
            </a:prstGeom>
            <a:noFill/>
            <a:ln>
              <a:noFill/>
            </a:ln>
          </p:spPr>
        </p:pic>
      </p:grpSp>
      <p:pic>
        <p:nvPicPr>
          <p:cNvPr id="114" name="Google Shape;114;p1"/>
          <p:cNvPicPr preferRelativeResize="0"/>
          <p:nvPr/>
        </p:nvPicPr>
        <p:blipFill rotWithShape="1">
          <a:blip r:embed="rId5">
            <a:alphaModFix/>
          </a:blip>
          <a:srcRect/>
          <a:stretch/>
        </p:blipFill>
        <p:spPr>
          <a:xfrm>
            <a:off x="1709154" y="302117"/>
            <a:ext cx="2856454" cy="1153405"/>
          </a:xfrm>
          <a:prstGeom prst="rect">
            <a:avLst/>
          </a:prstGeom>
          <a:noFill/>
          <a:ln>
            <a:noFill/>
          </a:ln>
        </p:spPr>
      </p:pic>
      <p:pic>
        <p:nvPicPr>
          <p:cNvPr id="115" name="Google Shape;115;p1"/>
          <p:cNvPicPr preferRelativeResize="0"/>
          <p:nvPr/>
        </p:nvPicPr>
        <p:blipFill rotWithShape="1">
          <a:blip r:embed="rId6">
            <a:alphaModFix/>
          </a:blip>
          <a:srcRect l="1674" t="15697" r="-236" b="11177"/>
          <a:stretch/>
        </p:blipFill>
        <p:spPr>
          <a:xfrm>
            <a:off x="7165580" y="5490843"/>
            <a:ext cx="3730752" cy="627058"/>
          </a:xfrm>
          <a:prstGeom prst="rect">
            <a:avLst/>
          </a:prstGeom>
          <a:noFill/>
          <a:ln>
            <a:noFill/>
          </a:ln>
        </p:spPr>
      </p:pic>
      <p:pic>
        <p:nvPicPr>
          <p:cNvPr id="116" name="Google Shape;116;p1" descr="Scales of Justice"/>
          <p:cNvPicPr preferRelativeResize="0"/>
          <p:nvPr/>
        </p:nvPicPr>
        <p:blipFill rotWithShape="1">
          <a:blip r:embed="rId7">
            <a:alphaModFix/>
          </a:blip>
          <a:srcRect/>
          <a:stretch/>
        </p:blipFill>
        <p:spPr>
          <a:xfrm>
            <a:off x="9456089" y="-115324"/>
            <a:ext cx="2880487" cy="2880487"/>
          </a:xfrm>
          <a:prstGeom prst="rect">
            <a:avLst/>
          </a:prstGeom>
          <a:noFill/>
          <a:ln>
            <a:noFill/>
          </a:ln>
        </p:spPr>
      </p:pic>
      <p:pic>
        <p:nvPicPr>
          <p:cNvPr id="117" name="Google Shape;117;p1" descr="Care with solid fill"/>
          <p:cNvPicPr preferRelativeResize="0"/>
          <p:nvPr/>
        </p:nvPicPr>
        <p:blipFill rotWithShape="1">
          <a:blip r:embed="rId8">
            <a:alphaModFix/>
          </a:blip>
          <a:srcRect/>
          <a:stretch/>
        </p:blipFill>
        <p:spPr>
          <a:xfrm>
            <a:off x="-134795" y="3429000"/>
            <a:ext cx="2938634" cy="2938634"/>
          </a:xfrm>
          <a:prstGeom prst="rect">
            <a:avLst/>
          </a:prstGeom>
          <a:noFill/>
          <a:ln>
            <a:noFill/>
          </a:ln>
        </p:spPr>
      </p:pic>
      <p:sp>
        <p:nvSpPr>
          <p:cNvPr id="118" name="Google Shape;118;p1"/>
          <p:cNvSpPr txBox="1"/>
          <p:nvPr/>
        </p:nvSpPr>
        <p:spPr>
          <a:xfrm>
            <a:off x="4375230" y="5500965"/>
            <a:ext cx="3206342" cy="640724"/>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chemeClr val="lt1"/>
              </a:buClr>
              <a:buSzPts val="1800"/>
              <a:buFont typeface="Arial"/>
              <a:buNone/>
            </a:pPr>
            <a:r>
              <a:rPr lang="en-US" sz="1800" b="0" i="0" u="none" strike="noStrike" cap="none">
                <a:solidFill>
                  <a:schemeClr val="lt1"/>
                </a:solidFill>
                <a:latin typeface="Libre Franklin"/>
                <a:ea typeface="Libre Franklin"/>
                <a:cs typeface="Libre Franklin"/>
                <a:sym typeface="Libre Franklin"/>
              </a:rPr>
              <a:t>March 2022</a:t>
            </a:r>
            <a:endParaRPr/>
          </a:p>
          <a:p>
            <a:pPr marL="0" marR="0" lvl="0" indent="0" algn="l" rtl="0">
              <a:lnSpc>
                <a:spcPct val="90000"/>
              </a:lnSpc>
              <a:spcBef>
                <a:spcPts val="300"/>
              </a:spcBef>
              <a:spcAft>
                <a:spcPts val="0"/>
              </a:spcAft>
              <a:buClr>
                <a:schemeClr val="lt1"/>
              </a:buClr>
              <a:buSzPts val="1800"/>
              <a:buFont typeface="Arial"/>
              <a:buNone/>
            </a:pPr>
            <a:r>
              <a:rPr lang="en-US" sz="1800" b="0" i="0" u="none" strike="noStrike" cap="none">
                <a:solidFill>
                  <a:schemeClr val="lt1"/>
                </a:solidFill>
                <a:latin typeface="Libre Franklin"/>
                <a:ea typeface="Libre Franklin"/>
                <a:cs typeface="Libre Franklin"/>
                <a:sym typeface="Libre Franklin"/>
              </a:rPr>
              <a:t>SAVIR in Washington DC</a:t>
            </a:r>
            <a:endParaRPr/>
          </a:p>
        </p:txBody>
      </p:sp>
      <p:sp>
        <p:nvSpPr>
          <p:cNvPr id="119" name="Google Shape;119;p1"/>
          <p:cNvSpPr txBox="1"/>
          <p:nvPr/>
        </p:nvSpPr>
        <p:spPr>
          <a:xfrm>
            <a:off x="3381827" y="6302510"/>
            <a:ext cx="886822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0" i="1" u="none" strike="noStrike" cap="none">
                <a:solidFill>
                  <a:schemeClr val="accent5"/>
                </a:solidFill>
                <a:latin typeface="Libre Franklin"/>
                <a:ea typeface="Libre Franklin"/>
                <a:cs typeface="Libre Franklin"/>
                <a:sym typeface="Libre Franklin"/>
              </a:rPr>
              <a:t>Funded by the National Institute of Justice, Grant # 2019-X1584-NC-SI. Points of view  in this document are those of the author and do not necessarily represent the official position or policies of the US Department of Justice.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6"/>
          <p:cNvSpPr txBox="1">
            <a:spLocks noGrp="1"/>
          </p:cNvSpPr>
          <p:nvPr>
            <p:ph type="title"/>
          </p:nvPr>
        </p:nvSpPr>
        <p:spPr>
          <a:xfrm>
            <a:off x="283308" y="169573"/>
            <a:ext cx="106132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BF9000"/>
              </a:buClr>
              <a:buSzPts val="3600"/>
              <a:buFont typeface="Libre Franklin"/>
              <a:buNone/>
            </a:pPr>
            <a:r>
              <a:rPr lang="en-US" sz="3600" b="1">
                <a:solidFill>
                  <a:srgbClr val="BF9000"/>
                </a:solidFill>
                <a:latin typeface="Libre Franklin"/>
                <a:ea typeface="Libre Franklin"/>
                <a:cs typeface="Libre Franklin"/>
                <a:sym typeface="Libre Franklin"/>
              </a:rPr>
              <a:t>Involuntary dismissals</a:t>
            </a:r>
            <a:r>
              <a:rPr lang="en-US" sz="3600">
                <a:latin typeface="Libre Franklin"/>
                <a:ea typeface="Libre Franklin"/>
                <a:cs typeface="Libre Franklin"/>
                <a:sym typeface="Libre Franklin"/>
              </a:rPr>
              <a:t>:</a:t>
            </a:r>
            <a:r>
              <a:rPr lang="en-US" sz="2800">
                <a:latin typeface="Libre Franklin"/>
                <a:ea typeface="Libre Franklin"/>
                <a:cs typeface="Libre Franklin"/>
                <a:sym typeface="Libre Franklin"/>
              </a:rPr>
              <a:t> Sustained decrease</a:t>
            </a:r>
            <a:endParaRPr>
              <a:latin typeface="Libre Franklin"/>
              <a:ea typeface="Libre Franklin"/>
              <a:cs typeface="Libre Franklin"/>
              <a:sym typeface="Libre Franklin"/>
            </a:endParaRPr>
          </a:p>
        </p:txBody>
      </p:sp>
      <p:sp>
        <p:nvSpPr>
          <p:cNvPr id="376" name="Google Shape;376;p26"/>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77" name="Google Shape;377;p26" descr="Scales of Justice"/>
          <p:cNvPicPr preferRelativeResize="0"/>
          <p:nvPr/>
        </p:nvPicPr>
        <p:blipFill rotWithShape="1">
          <a:blip r:embed="rId3">
            <a:alphaModFix/>
          </a:blip>
          <a:srcRect/>
          <a:stretch/>
        </p:blipFill>
        <p:spPr>
          <a:xfrm>
            <a:off x="10725150" y="-3665"/>
            <a:ext cx="1276350" cy="1276350"/>
          </a:xfrm>
          <a:prstGeom prst="rect">
            <a:avLst/>
          </a:prstGeom>
          <a:noFill/>
          <a:ln>
            <a:noFill/>
          </a:ln>
        </p:spPr>
      </p:pic>
      <p:sp>
        <p:nvSpPr>
          <p:cNvPr id="378" name="Google Shape;378;p26"/>
          <p:cNvSpPr txBox="1"/>
          <p:nvPr/>
        </p:nvSpPr>
        <p:spPr>
          <a:xfrm>
            <a:off x="262359" y="1697634"/>
            <a:ext cx="4494737" cy="2554505"/>
          </a:xfrm>
          <a:prstGeom prst="rect">
            <a:avLst/>
          </a:prstGeom>
          <a:noFill/>
          <a:ln>
            <a:noFill/>
          </a:ln>
        </p:spPr>
        <p:txBody>
          <a:bodyPr spcFirstLastPara="1" wrap="square" lIns="91425" tIns="45700" rIns="91425" bIns="45700" anchor="t" anchorCtr="0">
            <a:spAutoFit/>
          </a:bodyPr>
          <a:lstStyle/>
          <a:p>
            <a:r>
              <a:rPr lang="en-US" sz="2000" u="sng" dirty="0">
                <a:solidFill>
                  <a:schemeClr val="dk1"/>
                </a:solidFill>
                <a:latin typeface="Libre Franklin"/>
                <a:ea typeface="Libre Franklin"/>
                <a:cs typeface="Libre Franklin"/>
                <a:sym typeface="Libre Franklin"/>
              </a:rPr>
              <a:t>CITS results</a:t>
            </a:r>
          </a:p>
          <a:p>
            <a:pPr marL="0" marR="0" lvl="0" indent="0" algn="l" rtl="0">
              <a:spcBef>
                <a:spcPts val="0"/>
              </a:spcBef>
              <a:spcAft>
                <a:spcPts val="0"/>
              </a:spcAft>
              <a:buNone/>
            </a:pPr>
            <a:r>
              <a:rPr lang="en-US" sz="2000" dirty="0">
                <a:solidFill>
                  <a:schemeClr val="dk1"/>
                </a:solidFill>
                <a:latin typeface="Libre Franklin"/>
                <a:ea typeface="Libre Franklin"/>
                <a:cs typeface="Libre Franklin"/>
                <a:sym typeface="Libre Franklin"/>
              </a:rPr>
              <a:t>Immediate change:</a:t>
            </a:r>
            <a:r>
              <a:rPr lang="en-US" sz="2000" dirty="0">
                <a:solidFill>
                  <a:srgbClr val="7F7F7F"/>
                </a:solidFill>
                <a:latin typeface="Libre Franklin"/>
                <a:ea typeface="Libre Franklin"/>
                <a:cs typeface="Libre Franklin"/>
                <a:sym typeface="Libre Franklin"/>
              </a:rPr>
              <a:t> -</a:t>
            </a:r>
            <a:r>
              <a:rPr lang="en-US" sz="2000" b="0" i="0" u="none" strike="noStrike" dirty="0">
                <a:solidFill>
                  <a:srgbClr val="7F7F7F"/>
                </a:solidFill>
                <a:latin typeface="Libre Franklin"/>
                <a:ea typeface="Libre Franklin"/>
                <a:cs typeface="Libre Franklin"/>
                <a:sym typeface="Libre Franklin"/>
              </a:rPr>
              <a:t>0.09 percentage point decrease (-2.80, 2.98)</a:t>
            </a:r>
            <a:endParaRPr sz="2000" b="0" i="0" u="none" strike="noStrike" dirty="0">
              <a:solidFill>
                <a:srgbClr val="7F7F7F"/>
              </a:solidFill>
              <a:latin typeface="Arial"/>
              <a:ea typeface="Arial"/>
              <a:cs typeface="Arial"/>
              <a:sym typeface="Arial"/>
            </a:endParaRPr>
          </a:p>
          <a:p>
            <a:pPr marL="0" marR="0" lvl="0" indent="0" algn="l" rtl="0">
              <a:spcBef>
                <a:spcPts val="0"/>
              </a:spcBef>
              <a:spcAft>
                <a:spcPts val="0"/>
              </a:spcAft>
              <a:buNone/>
            </a:pPr>
            <a:endParaRPr sz="2000" b="0" i="0" u="none" strike="noStrike" dirty="0">
              <a:solidFill>
                <a:srgbClr val="000000"/>
              </a:solidFill>
              <a:latin typeface="Libre Franklin"/>
              <a:ea typeface="Libre Franklin"/>
              <a:cs typeface="Libre Franklin"/>
              <a:sym typeface="Libre Franklin"/>
            </a:endParaRPr>
          </a:p>
          <a:p>
            <a:pPr marL="0" marR="0" lvl="0" indent="0" algn="l" rtl="0">
              <a:spcBef>
                <a:spcPts val="0"/>
              </a:spcBef>
              <a:spcAft>
                <a:spcPts val="0"/>
              </a:spcAft>
              <a:buNone/>
            </a:pPr>
            <a:r>
              <a:rPr lang="en-US" sz="2000" b="1" dirty="0">
                <a:solidFill>
                  <a:schemeClr val="dk1"/>
                </a:solidFill>
                <a:latin typeface="Libre Franklin"/>
                <a:ea typeface="Libre Franklin"/>
                <a:cs typeface="Libre Franklin"/>
                <a:sym typeface="Libre Franklin"/>
              </a:rPr>
              <a:t>Sustained change</a:t>
            </a:r>
            <a:r>
              <a:rPr lang="en-US" sz="2000" dirty="0">
                <a:solidFill>
                  <a:schemeClr val="dk1"/>
                </a:solidFill>
                <a:latin typeface="Libre Franklin"/>
                <a:ea typeface="Libre Franklin"/>
                <a:cs typeface="Libre Franklin"/>
                <a:sym typeface="Libre Franklin"/>
              </a:rPr>
              <a:t>: </a:t>
            </a:r>
            <a:r>
              <a:rPr lang="en-US" sz="2000" i="0" u="none" strike="noStrike" dirty="0">
                <a:solidFill>
                  <a:srgbClr val="000000"/>
                </a:solidFill>
                <a:latin typeface="Libre Franklin"/>
                <a:ea typeface="Libre Franklin"/>
                <a:cs typeface="Libre Franklin"/>
                <a:sym typeface="Libre Franklin"/>
              </a:rPr>
              <a:t>-0.36 percentage point decrease (-0.55, -0.18)*</a:t>
            </a:r>
            <a:endParaRPr sz="2000" i="0" u="none" strike="noStrike" dirty="0">
              <a:solidFill>
                <a:schemeClr val="dk1"/>
              </a:solidFill>
              <a:latin typeface="Arial"/>
              <a:ea typeface="Arial"/>
              <a:cs typeface="Arial"/>
              <a:sym typeface="Arial"/>
            </a:endParaRPr>
          </a:p>
        </p:txBody>
      </p:sp>
      <p:pic>
        <p:nvPicPr>
          <p:cNvPr id="379" name="Google Shape;379;p26" descr="Chart, scatter chart&#10;&#10;Description automatically generated"/>
          <p:cNvPicPr preferRelativeResize="0"/>
          <p:nvPr/>
        </p:nvPicPr>
        <p:blipFill rotWithShape="1">
          <a:blip r:embed="rId4">
            <a:alphaModFix/>
          </a:blip>
          <a:srcRect/>
          <a:stretch/>
        </p:blipFill>
        <p:spPr>
          <a:xfrm>
            <a:off x="4757096" y="1549277"/>
            <a:ext cx="6717812" cy="5038359"/>
          </a:xfrm>
          <a:prstGeom prst="rect">
            <a:avLst/>
          </a:prstGeom>
          <a:noFill/>
          <a:ln>
            <a:noFill/>
          </a:ln>
        </p:spPr>
      </p:pic>
      <p:sp>
        <p:nvSpPr>
          <p:cNvPr id="380" name="Google Shape;380;p26"/>
          <p:cNvSpPr txBox="1"/>
          <p:nvPr/>
        </p:nvSpPr>
        <p:spPr>
          <a:xfrm>
            <a:off x="262358" y="6210315"/>
            <a:ext cx="449473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000000"/>
                </a:solidFill>
                <a:latin typeface="Libre Franklin"/>
                <a:ea typeface="Libre Franklin"/>
                <a:cs typeface="Libre Franklin"/>
                <a:sym typeface="Libre Franklin"/>
              </a:rPr>
              <a:t>*</a:t>
            </a:r>
            <a:r>
              <a:rPr lang="en-US" sz="2000">
                <a:solidFill>
                  <a:srgbClr val="000000"/>
                </a:solidFill>
                <a:latin typeface="Libre Franklin"/>
                <a:ea typeface="Libre Franklin"/>
                <a:cs typeface="Libre Franklin"/>
                <a:sym typeface="Libre Franklin"/>
              </a:rPr>
              <a:t>Significant findings</a:t>
            </a:r>
            <a:endParaRPr/>
          </a:p>
        </p:txBody>
      </p:sp>
      <p:sp>
        <p:nvSpPr>
          <p:cNvPr id="381" name="Google Shape;381;p26"/>
          <p:cNvSpPr txBox="1"/>
          <p:nvPr/>
        </p:nvSpPr>
        <p:spPr>
          <a:xfrm>
            <a:off x="6442841" y="4006396"/>
            <a:ext cx="4775761"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a:solidFill>
                  <a:schemeClr val="dk1"/>
                </a:solidFill>
                <a:latin typeface="Libre Franklin"/>
                <a:ea typeface="Libre Franklin"/>
                <a:cs typeface="Libre Franklin"/>
                <a:sym typeface="Libre Franklin"/>
              </a:rPr>
              <a:t>For e-filing counties, there were 790 fewer involuntary dismissals due to e-filing over the two-year post implementation period</a:t>
            </a:r>
            <a:endParaRPr sz="2400" i="1">
              <a:solidFill>
                <a:schemeClr val="dk1"/>
              </a:solidFill>
              <a:latin typeface="Libre Franklin"/>
              <a:ea typeface="Libre Franklin"/>
              <a:cs typeface="Libre Franklin"/>
              <a:sym typeface="Libre Franklin"/>
            </a:endParaRPr>
          </a:p>
        </p:txBody>
      </p:sp>
      <p:sp>
        <p:nvSpPr>
          <p:cNvPr id="9" name="Google Shape;356;p24">
            <a:extLst>
              <a:ext uri="{FF2B5EF4-FFF2-40B4-BE49-F238E27FC236}">
                <a16:creationId xmlns:a16="http://schemas.microsoft.com/office/drawing/2014/main" id="{34C3859F-FC55-4DC4-923B-E53703BE1D8C}"/>
              </a:ext>
            </a:extLst>
          </p:cNvPr>
          <p:cNvSpPr txBox="1"/>
          <p:nvPr/>
        </p:nvSpPr>
        <p:spPr>
          <a:xfrm>
            <a:off x="262356" y="4546978"/>
            <a:ext cx="4494737" cy="1015622"/>
          </a:xfrm>
          <a:prstGeom prst="rect">
            <a:avLst/>
          </a:prstGeom>
          <a:noFill/>
          <a:ln>
            <a:noFill/>
          </a:ln>
        </p:spPr>
        <p:txBody>
          <a:bodyPr spcFirstLastPara="1" wrap="square" lIns="91425" tIns="45700" rIns="91425" bIns="45700" anchor="t" anchorCtr="0">
            <a:spAutoFit/>
          </a:bodyPr>
          <a:lstStyle/>
          <a:p>
            <a:r>
              <a:rPr lang="en-US" sz="2000" u="sng" dirty="0" err="1">
                <a:solidFill>
                  <a:schemeClr val="dk1"/>
                </a:solidFill>
                <a:latin typeface="Libre Franklin"/>
                <a:ea typeface="Libre Franklin"/>
                <a:cs typeface="Libre Franklin"/>
                <a:sym typeface="Libre Franklin"/>
              </a:rPr>
              <a:t>DiD</a:t>
            </a:r>
            <a:r>
              <a:rPr lang="en-US" sz="2000" u="sng" dirty="0">
                <a:solidFill>
                  <a:schemeClr val="dk1"/>
                </a:solidFill>
                <a:latin typeface="Libre Franklin"/>
                <a:ea typeface="Libre Franklin"/>
                <a:cs typeface="Libre Franklin"/>
                <a:sym typeface="Libre Franklin"/>
              </a:rPr>
              <a:t> results</a:t>
            </a:r>
          </a:p>
          <a:p>
            <a:pPr marL="0" marR="0" lvl="0" indent="0" algn="l" rtl="0">
              <a:spcBef>
                <a:spcPts val="0"/>
              </a:spcBef>
              <a:spcAft>
                <a:spcPts val="0"/>
              </a:spcAft>
              <a:buNone/>
            </a:pPr>
            <a:r>
              <a:rPr lang="en-US" sz="2000" b="1" dirty="0">
                <a:solidFill>
                  <a:schemeClr val="dk1"/>
                </a:solidFill>
                <a:latin typeface="Libre Franklin"/>
                <a:ea typeface="Libre Franklin"/>
                <a:cs typeface="Libre Franklin"/>
                <a:sym typeface="Libre Franklin"/>
              </a:rPr>
              <a:t>Overall change: </a:t>
            </a:r>
            <a:r>
              <a:rPr lang="en-US" sz="2000" dirty="0">
                <a:solidFill>
                  <a:schemeClr val="dk1"/>
                </a:solidFill>
                <a:latin typeface="Libre Franklin"/>
                <a:ea typeface="Libre Franklin"/>
                <a:cs typeface="Libre Franklin"/>
                <a:sym typeface="Libre Franklin"/>
              </a:rPr>
              <a:t> </a:t>
            </a:r>
            <a:r>
              <a:rPr lang="en-US" sz="2000" dirty="0">
                <a:solidFill>
                  <a:srgbClr val="000000"/>
                </a:solidFill>
                <a:latin typeface="Libre Franklin"/>
                <a:ea typeface="Libre Franklin"/>
                <a:cs typeface="Libre Franklin"/>
                <a:sym typeface="Libre Franklin"/>
              </a:rPr>
              <a:t>-3.49 percentage point decrease (-5.00, -1.98)*</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28"/>
          <p:cNvSpPr txBox="1">
            <a:spLocks noGrp="1"/>
          </p:cNvSpPr>
          <p:nvPr>
            <p:ph type="title"/>
          </p:nvPr>
        </p:nvSpPr>
        <p:spPr>
          <a:xfrm>
            <a:off x="283308" y="169573"/>
            <a:ext cx="106132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Libre Franklin"/>
              <a:buNone/>
            </a:pPr>
            <a:r>
              <a:rPr lang="en-US" sz="3600" b="1">
                <a:latin typeface="Libre Franklin"/>
                <a:ea typeface="Libre Franklin"/>
                <a:cs typeface="Libre Franklin"/>
                <a:sym typeface="Libre Franklin"/>
              </a:rPr>
              <a:t>Time to DVPO disposition</a:t>
            </a:r>
            <a:r>
              <a:rPr lang="en-US" sz="3600">
                <a:latin typeface="Libre Franklin"/>
                <a:ea typeface="Libre Franklin"/>
                <a:cs typeface="Libre Franklin"/>
                <a:sym typeface="Libre Franklin"/>
              </a:rPr>
              <a:t>:</a:t>
            </a:r>
            <a:r>
              <a:rPr lang="en-US" sz="2800">
                <a:latin typeface="Libre Franklin"/>
                <a:ea typeface="Libre Franklin"/>
                <a:cs typeface="Libre Franklin"/>
                <a:sym typeface="Libre Franklin"/>
              </a:rPr>
              <a:t> Sustained decrease</a:t>
            </a:r>
            <a:endParaRPr>
              <a:latin typeface="Libre Franklin"/>
              <a:ea typeface="Libre Franklin"/>
              <a:cs typeface="Libre Franklin"/>
              <a:sym typeface="Libre Franklin"/>
            </a:endParaRPr>
          </a:p>
        </p:txBody>
      </p:sp>
      <p:sp>
        <p:nvSpPr>
          <p:cNvPr id="400" name="Google Shape;400;p28"/>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1" name="Google Shape;401;p28"/>
          <p:cNvSpPr txBox="1"/>
          <p:nvPr/>
        </p:nvSpPr>
        <p:spPr>
          <a:xfrm>
            <a:off x="262359" y="1697634"/>
            <a:ext cx="4494737" cy="2554505"/>
          </a:xfrm>
          <a:prstGeom prst="rect">
            <a:avLst/>
          </a:prstGeom>
          <a:noFill/>
          <a:ln>
            <a:noFill/>
          </a:ln>
        </p:spPr>
        <p:txBody>
          <a:bodyPr spcFirstLastPara="1" wrap="square" lIns="91425" tIns="45700" rIns="91425" bIns="45700" anchor="t" anchorCtr="0">
            <a:spAutoFit/>
          </a:bodyPr>
          <a:lstStyle/>
          <a:p>
            <a:r>
              <a:rPr lang="en-US" sz="2000" u="sng" dirty="0">
                <a:solidFill>
                  <a:schemeClr val="dk1"/>
                </a:solidFill>
                <a:latin typeface="Libre Franklin"/>
                <a:ea typeface="Libre Franklin"/>
                <a:cs typeface="Libre Franklin"/>
                <a:sym typeface="Libre Franklin"/>
              </a:rPr>
              <a:t>CITS results</a:t>
            </a:r>
          </a:p>
          <a:p>
            <a:pPr marL="0" marR="0" lvl="0" indent="0" algn="l" rtl="0">
              <a:spcBef>
                <a:spcPts val="0"/>
              </a:spcBef>
              <a:spcAft>
                <a:spcPts val="0"/>
              </a:spcAft>
              <a:buNone/>
            </a:pPr>
            <a:r>
              <a:rPr lang="en-US" sz="2000" dirty="0">
                <a:solidFill>
                  <a:schemeClr val="dk1"/>
                </a:solidFill>
                <a:latin typeface="Libre Franklin"/>
                <a:ea typeface="Libre Franklin"/>
                <a:cs typeface="Libre Franklin"/>
                <a:sym typeface="Libre Franklin"/>
              </a:rPr>
              <a:t>Immediate change:</a:t>
            </a:r>
            <a:r>
              <a:rPr lang="en-US" sz="2000" dirty="0">
                <a:solidFill>
                  <a:srgbClr val="7F7F7F"/>
                </a:solidFill>
                <a:latin typeface="Libre Franklin"/>
                <a:ea typeface="Libre Franklin"/>
                <a:cs typeface="Libre Franklin"/>
                <a:sym typeface="Libre Franklin"/>
              </a:rPr>
              <a:t> </a:t>
            </a:r>
            <a:r>
              <a:rPr lang="en-US" sz="2000" i="0" u="none" strike="noStrike" dirty="0">
                <a:solidFill>
                  <a:srgbClr val="7F7F7F"/>
                </a:solidFill>
                <a:latin typeface="Libre Franklin"/>
                <a:ea typeface="Libre Franklin"/>
                <a:cs typeface="Libre Franklin"/>
                <a:sym typeface="Libre Franklin"/>
              </a:rPr>
              <a:t>0.49-day increase </a:t>
            </a:r>
            <a:endParaRPr dirty="0"/>
          </a:p>
          <a:p>
            <a:pPr marL="0" marR="0" lvl="0" indent="0" algn="l" rtl="0">
              <a:spcBef>
                <a:spcPts val="0"/>
              </a:spcBef>
              <a:spcAft>
                <a:spcPts val="0"/>
              </a:spcAft>
              <a:buNone/>
            </a:pPr>
            <a:r>
              <a:rPr lang="en-US" sz="2000" i="0" u="none" strike="noStrike" dirty="0">
                <a:solidFill>
                  <a:srgbClr val="7F7F7F"/>
                </a:solidFill>
                <a:latin typeface="Libre Franklin"/>
                <a:ea typeface="Libre Franklin"/>
                <a:cs typeface="Libre Franklin"/>
                <a:sym typeface="Libre Franklin"/>
              </a:rPr>
              <a:t>(-1.62, 2.61)</a:t>
            </a:r>
            <a:endParaRPr sz="2000" i="0" u="none" strike="noStrike" dirty="0">
              <a:solidFill>
                <a:srgbClr val="7F7F7F"/>
              </a:solidFill>
              <a:latin typeface="Arial"/>
              <a:ea typeface="Arial"/>
              <a:cs typeface="Arial"/>
              <a:sym typeface="Arial"/>
            </a:endParaRPr>
          </a:p>
          <a:p>
            <a:pPr marL="0" marR="0" lvl="0" indent="0" algn="l" rtl="0">
              <a:spcBef>
                <a:spcPts val="0"/>
              </a:spcBef>
              <a:spcAft>
                <a:spcPts val="0"/>
              </a:spcAft>
              <a:buNone/>
            </a:pPr>
            <a:endParaRPr sz="2000" b="0" i="0" u="none" strike="noStrike" dirty="0">
              <a:solidFill>
                <a:srgbClr val="000000"/>
              </a:solidFill>
              <a:latin typeface="Libre Franklin"/>
              <a:ea typeface="Libre Franklin"/>
              <a:cs typeface="Libre Franklin"/>
              <a:sym typeface="Libre Franklin"/>
            </a:endParaRPr>
          </a:p>
          <a:p>
            <a:pPr marL="0" marR="0" lvl="0" indent="0" algn="l" rtl="0">
              <a:spcBef>
                <a:spcPts val="0"/>
              </a:spcBef>
              <a:spcAft>
                <a:spcPts val="0"/>
              </a:spcAft>
              <a:buNone/>
            </a:pPr>
            <a:r>
              <a:rPr lang="en-US" sz="2000" b="1" dirty="0">
                <a:solidFill>
                  <a:schemeClr val="dk1"/>
                </a:solidFill>
                <a:latin typeface="Libre Franklin"/>
                <a:ea typeface="Libre Franklin"/>
                <a:cs typeface="Libre Franklin"/>
                <a:sym typeface="Libre Franklin"/>
              </a:rPr>
              <a:t>Sustained change</a:t>
            </a:r>
            <a:r>
              <a:rPr lang="en-US" sz="2000" dirty="0">
                <a:solidFill>
                  <a:schemeClr val="dk1"/>
                </a:solidFill>
                <a:latin typeface="Libre Franklin"/>
                <a:ea typeface="Libre Franklin"/>
                <a:cs typeface="Libre Franklin"/>
                <a:sym typeface="Libre Franklin"/>
              </a:rPr>
              <a:t>: </a:t>
            </a:r>
            <a:r>
              <a:rPr lang="en-US" sz="2000" i="0" u="none" strike="noStrike" dirty="0">
                <a:solidFill>
                  <a:srgbClr val="000000"/>
                </a:solidFill>
                <a:latin typeface="Libre Franklin"/>
                <a:ea typeface="Libre Franklin"/>
                <a:cs typeface="Libre Franklin"/>
                <a:sym typeface="Libre Franklin"/>
              </a:rPr>
              <a:t>-0.16-day decrease </a:t>
            </a:r>
            <a:endParaRPr dirty="0"/>
          </a:p>
          <a:p>
            <a:pPr marL="0" marR="0" lvl="0" indent="0" algn="l" rtl="0">
              <a:spcBef>
                <a:spcPts val="0"/>
              </a:spcBef>
              <a:spcAft>
                <a:spcPts val="0"/>
              </a:spcAft>
              <a:buNone/>
            </a:pPr>
            <a:r>
              <a:rPr lang="en-US" sz="2000" i="0" u="none" strike="noStrike" dirty="0">
                <a:solidFill>
                  <a:srgbClr val="000000"/>
                </a:solidFill>
                <a:latin typeface="Libre Franklin"/>
                <a:ea typeface="Libre Franklin"/>
                <a:cs typeface="Libre Franklin"/>
                <a:sym typeface="Libre Franklin"/>
              </a:rPr>
              <a:t>(-0.29, -0.02)*</a:t>
            </a:r>
            <a:endParaRPr sz="2000" i="0" u="none" strike="noStrike" dirty="0">
              <a:solidFill>
                <a:schemeClr val="dk1"/>
              </a:solidFill>
              <a:latin typeface="Arial"/>
              <a:ea typeface="Arial"/>
              <a:cs typeface="Arial"/>
              <a:sym typeface="Arial"/>
            </a:endParaRPr>
          </a:p>
        </p:txBody>
      </p:sp>
      <p:pic>
        <p:nvPicPr>
          <p:cNvPr id="403" name="Google Shape;403;p28" descr="Stopwatch with solid fill"/>
          <p:cNvPicPr preferRelativeResize="0"/>
          <p:nvPr/>
        </p:nvPicPr>
        <p:blipFill rotWithShape="1">
          <a:blip r:embed="rId3">
            <a:alphaModFix/>
          </a:blip>
          <a:srcRect/>
          <a:stretch/>
        </p:blipFill>
        <p:spPr>
          <a:xfrm>
            <a:off x="10748728" y="0"/>
            <a:ext cx="1348022" cy="1348022"/>
          </a:xfrm>
          <a:prstGeom prst="rect">
            <a:avLst/>
          </a:prstGeom>
          <a:noFill/>
          <a:ln>
            <a:noFill/>
          </a:ln>
        </p:spPr>
      </p:pic>
      <p:pic>
        <p:nvPicPr>
          <p:cNvPr id="404" name="Google Shape;404;p28"/>
          <p:cNvPicPr preferRelativeResize="0"/>
          <p:nvPr/>
        </p:nvPicPr>
        <p:blipFill rotWithShape="1">
          <a:blip r:embed="rId4">
            <a:alphaModFix/>
          </a:blip>
          <a:srcRect/>
          <a:stretch/>
        </p:blipFill>
        <p:spPr>
          <a:xfrm>
            <a:off x="4785894" y="1549328"/>
            <a:ext cx="6717744" cy="5038308"/>
          </a:xfrm>
          <a:prstGeom prst="rect">
            <a:avLst/>
          </a:prstGeom>
          <a:noFill/>
          <a:ln>
            <a:noFill/>
          </a:ln>
        </p:spPr>
      </p:pic>
      <p:sp>
        <p:nvSpPr>
          <p:cNvPr id="405" name="Google Shape;405;p28"/>
          <p:cNvSpPr txBox="1"/>
          <p:nvPr/>
        </p:nvSpPr>
        <p:spPr>
          <a:xfrm>
            <a:off x="5990896" y="3985233"/>
            <a:ext cx="5248726"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a:solidFill>
                  <a:schemeClr val="dk1"/>
                </a:solidFill>
                <a:latin typeface="Libre Franklin"/>
                <a:ea typeface="Libre Franklin"/>
                <a:cs typeface="Libre Franklin"/>
                <a:sym typeface="Libre Franklin"/>
              </a:rPr>
              <a:t>For e-filing counties, this amounted to 48 FTE saved for the court/legal system due to e-filing over the two-year post implementation period</a:t>
            </a:r>
            <a:endParaRPr sz="2400" i="1">
              <a:solidFill>
                <a:schemeClr val="dk1"/>
              </a:solidFill>
              <a:latin typeface="Libre Franklin"/>
              <a:ea typeface="Libre Franklin"/>
              <a:cs typeface="Libre Franklin"/>
              <a:sym typeface="Libre Franklin"/>
            </a:endParaRPr>
          </a:p>
        </p:txBody>
      </p:sp>
      <p:sp>
        <p:nvSpPr>
          <p:cNvPr id="9" name="Google Shape;356;p24">
            <a:extLst>
              <a:ext uri="{FF2B5EF4-FFF2-40B4-BE49-F238E27FC236}">
                <a16:creationId xmlns:a16="http://schemas.microsoft.com/office/drawing/2014/main" id="{7E86E853-805C-4C14-A876-DFB5731CF350}"/>
              </a:ext>
            </a:extLst>
          </p:cNvPr>
          <p:cNvSpPr txBox="1"/>
          <p:nvPr/>
        </p:nvSpPr>
        <p:spPr>
          <a:xfrm>
            <a:off x="276758" y="4815663"/>
            <a:ext cx="4494737" cy="1015622"/>
          </a:xfrm>
          <a:prstGeom prst="rect">
            <a:avLst/>
          </a:prstGeom>
          <a:noFill/>
          <a:ln>
            <a:noFill/>
          </a:ln>
        </p:spPr>
        <p:txBody>
          <a:bodyPr spcFirstLastPara="1" wrap="square" lIns="91425" tIns="45700" rIns="91425" bIns="45700" anchor="t" anchorCtr="0">
            <a:spAutoFit/>
          </a:bodyPr>
          <a:lstStyle/>
          <a:p>
            <a:r>
              <a:rPr lang="en-US" sz="2000" u="sng" dirty="0" err="1">
                <a:solidFill>
                  <a:schemeClr val="dk1"/>
                </a:solidFill>
                <a:latin typeface="Libre Franklin"/>
                <a:ea typeface="Libre Franklin"/>
                <a:cs typeface="Libre Franklin"/>
                <a:sym typeface="Libre Franklin"/>
              </a:rPr>
              <a:t>DiD</a:t>
            </a:r>
            <a:r>
              <a:rPr lang="en-US" sz="2000" u="sng" dirty="0">
                <a:solidFill>
                  <a:schemeClr val="dk1"/>
                </a:solidFill>
                <a:latin typeface="Libre Franklin"/>
                <a:ea typeface="Libre Franklin"/>
                <a:cs typeface="Libre Franklin"/>
                <a:sym typeface="Libre Franklin"/>
              </a:rPr>
              <a:t> results</a:t>
            </a:r>
          </a:p>
          <a:p>
            <a:pPr marL="0" marR="0" lvl="0" indent="0" algn="l" rtl="0">
              <a:spcBef>
                <a:spcPts val="0"/>
              </a:spcBef>
              <a:spcAft>
                <a:spcPts val="0"/>
              </a:spcAft>
              <a:buNone/>
            </a:pPr>
            <a:r>
              <a:rPr lang="en-US" sz="2000" b="1" dirty="0">
                <a:solidFill>
                  <a:schemeClr val="dk1"/>
                </a:solidFill>
                <a:latin typeface="Libre Franklin"/>
                <a:ea typeface="Libre Franklin"/>
                <a:cs typeface="Libre Franklin"/>
                <a:sym typeface="Libre Franklin"/>
              </a:rPr>
              <a:t>Overall change: </a:t>
            </a:r>
            <a:r>
              <a:rPr lang="en-US" sz="2000" dirty="0">
                <a:solidFill>
                  <a:schemeClr val="dk1"/>
                </a:solidFill>
                <a:latin typeface="Libre Franklin"/>
                <a:ea typeface="Libre Franklin"/>
                <a:cs typeface="Libre Franklin"/>
                <a:sym typeface="Libre Franklin"/>
              </a:rPr>
              <a:t> </a:t>
            </a:r>
            <a:r>
              <a:rPr lang="en-US" sz="2000" dirty="0">
                <a:solidFill>
                  <a:schemeClr val="bg1">
                    <a:lumMod val="50000"/>
                  </a:schemeClr>
                </a:solidFill>
                <a:latin typeface="Libre Franklin"/>
                <a:ea typeface="Libre Franklin"/>
                <a:cs typeface="Libre Franklin"/>
                <a:sym typeface="Libre Franklin"/>
              </a:rPr>
              <a:t>-0.70-day decrease (-1.74, 0.34)</a:t>
            </a:r>
            <a:endParaRPr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pic>
        <p:nvPicPr>
          <p:cNvPr id="9" name="Picture 8">
            <a:extLst>
              <a:ext uri="{FF2B5EF4-FFF2-40B4-BE49-F238E27FC236}">
                <a16:creationId xmlns:a16="http://schemas.microsoft.com/office/drawing/2014/main" id="{73956CF4-7C79-4FB5-9BC2-A7A25187E42D}"/>
              </a:ext>
            </a:extLst>
          </p:cNvPr>
          <p:cNvPicPr>
            <a:picLocks noChangeAspect="1"/>
          </p:cNvPicPr>
          <p:nvPr/>
        </p:nvPicPr>
        <p:blipFill>
          <a:blip r:embed="rId3"/>
          <a:stretch>
            <a:fillRect/>
          </a:stretch>
        </p:blipFill>
        <p:spPr>
          <a:xfrm>
            <a:off x="4876800" y="1552436"/>
            <a:ext cx="6891563" cy="5168672"/>
          </a:xfrm>
          <a:prstGeom prst="rect">
            <a:avLst/>
          </a:prstGeom>
        </p:spPr>
      </p:pic>
      <p:sp>
        <p:nvSpPr>
          <p:cNvPr id="387" name="Google Shape;387;p27"/>
          <p:cNvSpPr txBox="1">
            <a:spLocks noGrp="1"/>
          </p:cNvSpPr>
          <p:nvPr>
            <p:ph type="title"/>
          </p:nvPr>
        </p:nvSpPr>
        <p:spPr>
          <a:xfrm>
            <a:off x="283308" y="169573"/>
            <a:ext cx="106132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Libre Franklin"/>
              <a:buNone/>
            </a:pPr>
            <a:r>
              <a:rPr lang="en-US" sz="3600" b="1">
                <a:latin typeface="Libre Franklin"/>
                <a:ea typeface="Libre Franklin"/>
                <a:cs typeface="Libre Franklin"/>
                <a:sym typeface="Libre Franklin"/>
              </a:rPr>
              <a:t>Time to DVPO service</a:t>
            </a:r>
            <a:r>
              <a:rPr lang="en-US" sz="3600">
                <a:latin typeface="Libre Franklin"/>
                <a:ea typeface="Libre Franklin"/>
                <a:cs typeface="Libre Franklin"/>
                <a:sym typeface="Libre Franklin"/>
              </a:rPr>
              <a:t>:</a:t>
            </a:r>
            <a:r>
              <a:rPr lang="en-US" sz="2800">
                <a:latin typeface="Libre Franklin"/>
                <a:ea typeface="Libre Franklin"/>
                <a:cs typeface="Libre Franklin"/>
                <a:sym typeface="Libre Franklin"/>
              </a:rPr>
              <a:t> Sustained decrease</a:t>
            </a:r>
            <a:endParaRPr>
              <a:latin typeface="Libre Franklin"/>
              <a:ea typeface="Libre Franklin"/>
              <a:cs typeface="Libre Franklin"/>
              <a:sym typeface="Libre Franklin"/>
            </a:endParaRPr>
          </a:p>
        </p:txBody>
      </p:sp>
      <p:sp>
        <p:nvSpPr>
          <p:cNvPr id="388" name="Google Shape;388;p27"/>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9" name="Google Shape;389;p27"/>
          <p:cNvSpPr txBox="1"/>
          <p:nvPr/>
        </p:nvSpPr>
        <p:spPr>
          <a:xfrm>
            <a:off x="262359" y="1697634"/>
            <a:ext cx="4494737" cy="2246729"/>
          </a:xfrm>
          <a:prstGeom prst="rect">
            <a:avLst/>
          </a:prstGeom>
          <a:noFill/>
          <a:ln>
            <a:noFill/>
          </a:ln>
        </p:spPr>
        <p:txBody>
          <a:bodyPr spcFirstLastPara="1" wrap="square" lIns="91425" tIns="45700" rIns="91425" bIns="45700" anchor="t" anchorCtr="0">
            <a:spAutoFit/>
          </a:bodyPr>
          <a:lstStyle/>
          <a:p>
            <a:r>
              <a:rPr lang="en-US" sz="2000" u="sng" dirty="0">
                <a:solidFill>
                  <a:schemeClr val="dk1"/>
                </a:solidFill>
                <a:latin typeface="Libre Franklin"/>
                <a:ea typeface="Libre Franklin"/>
                <a:cs typeface="Libre Franklin"/>
                <a:sym typeface="Libre Franklin"/>
              </a:rPr>
              <a:t>CITS results</a:t>
            </a:r>
          </a:p>
          <a:p>
            <a:pPr marL="0" marR="0" lvl="0" indent="0" algn="l" rtl="0">
              <a:spcBef>
                <a:spcPts val="0"/>
              </a:spcBef>
              <a:spcAft>
                <a:spcPts val="0"/>
              </a:spcAft>
              <a:buNone/>
            </a:pPr>
            <a:r>
              <a:rPr lang="en-US" sz="2000" dirty="0">
                <a:solidFill>
                  <a:schemeClr val="dk1"/>
                </a:solidFill>
                <a:latin typeface="Libre Franklin"/>
                <a:ea typeface="Libre Franklin"/>
                <a:cs typeface="Libre Franklin"/>
                <a:sym typeface="Libre Franklin"/>
              </a:rPr>
              <a:t>Immediate change:</a:t>
            </a:r>
            <a:r>
              <a:rPr lang="en-US" sz="2000" dirty="0">
                <a:solidFill>
                  <a:srgbClr val="7F7F7F"/>
                </a:solidFill>
                <a:latin typeface="Libre Franklin"/>
                <a:ea typeface="Libre Franklin"/>
                <a:cs typeface="Libre Franklin"/>
                <a:sym typeface="Libre Franklin"/>
              </a:rPr>
              <a:t> </a:t>
            </a:r>
            <a:r>
              <a:rPr lang="en-US" sz="2000" i="0" u="none" strike="noStrike" dirty="0">
                <a:solidFill>
                  <a:srgbClr val="7F7F7F"/>
                </a:solidFill>
                <a:latin typeface="Libre Franklin"/>
                <a:ea typeface="Libre Franklin"/>
                <a:cs typeface="Libre Franklin"/>
                <a:sym typeface="Libre Franklin"/>
              </a:rPr>
              <a:t>0.13-day increase  </a:t>
            </a:r>
            <a:endParaRPr dirty="0"/>
          </a:p>
          <a:p>
            <a:pPr marL="0" marR="0" lvl="0" indent="0" algn="l" rtl="0">
              <a:spcBef>
                <a:spcPts val="0"/>
              </a:spcBef>
              <a:spcAft>
                <a:spcPts val="0"/>
              </a:spcAft>
              <a:buNone/>
            </a:pPr>
            <a:r>
              <a:rPr lang="en-US" sz="2000" i="0" u="none" strike="noStrike" dirty="0">
                <a:solidFill>
                  <a:srgbClr val="7F7F7F"/>
                </a:solidFill>
                <a:latin typeface="Libre Franklin"/>
                <a:ea typeface="Libre Franklin"/>
                <a:cs typeface="Libre Franklin"/>
                <a:sym typeface="Libre Franklin"/>
              </a:rPr>
              <a:t>(-0.31, 0.58)</a:t>
            </a:r>
            <a:endParaRPr sz="2000" i="0" u="none" strike="noStrike" dirty="0">
              <a:solidFill>
                <a:srgbClr val="7F7F7F"/>
              </a:solidFill>
              <a:latin typeface="Arial"/>
              <a:ea typeface="Arial"/>
              <a:cs typeface="Arial"/>
              <a:sym typeface="Arial"/>
            </a:endParaRPr>
          </a:p>
          <a:p>
            <a:pPr marL="0" marR="0" lvl="0" indent="0" algn="l" rtl="0">
              <a:spcBef>
                <a:spcPts val="0"/>
              </a:spcBef>
              <a:spcAft>
                <a:spcPts val="0"/>
              </a:spcAft>
              <a:buNone/>
            </a:pPr>
            <a:endParaRPr sz="2000" b="0" i="0" u="none" strike="noStrike" dirty="0">
              <a:solidFill>
                <a:srgbClr val="000000"/>
              </a:solidFill>
              <a:latin typeface="Libre Franklin"/>
              <a:ea typeface="Libre Franklin"/>
              <a:cs typeface="Libre Franklin"/>
              <a:sym typeface="Libre Franklin"/>
            </a:endParaRPr>
          </a:p>
          <a:p>
            <a:pPr marL="0" marR="0" lvl="0" indent="0" algn="l" rtl="0">
              <a:spcBef>
                <a:spcPts val="0"/>
              </a:spcBef>
              <a:spcAft>
                <a:spcPts val="0"/>
              </a:spcAft>
              <a:buNone/>
            </a:pPr>
            <a:r>
              <a:rPr lang="en-US" sz="2000" b="1" dirty="0">
                <a:solidFill>
                  <a:schemeClr val="dk1"/>
                </a:solidFill>
                <a:latin typeface="Libre Franklin"/>
                <a:ea typeface="Libre Franklin"/>
                <a:cs typeface="Libre Franklin"/>
                <a:sym typeface="Libre Franklin"/>
              </a:rPr>
              <a:t>Sustained change</a:t>
            </a:r>
            <a:r>
              <a:rPr lang="en-US" sz="2000" dirty="0">
                <a:solidFill>
                  <a:schemeClr val="dk1"/>
                </a:solidFill>
                <a:latin typeface="Libre Franklin"/>
                <a:ea typeface="Libre Franklin"/>
                <a:cs typeface="Libre Franklin"/>
                <a:sym typeface="Libre Franklin"/>
              </a:rPr>
              <a:t>: </a:t>
            </a:r>
            <a:r>
              <a:rPr lang="en-US" sz="2000" i="0" u="none" strike="noStrike" dirty="0">
                <a:solidFill>
                  <a:srgbClr val="000000"/>
                </a:solidFill>
                <a:latin typeface="Libre Franklin"/>
                <a:ea typeface="Libre Franklin"/>
                <a:cs typeface="Libre Franklin"/>
                <a:sym typeface="Libre Franklin"/>
              </a:rPr>
              <a:t>-0.04-day decrease (-0.07, -0.01)*</a:t>
            </a:r>
            <a:endParaRPr sz="2000" i="0" u="none" strike="noStrike" dirty="0">
              <a:solidFill>
                <a:schemeClr val="dk1"/>
              </a:solidFill>
              <a:latin typeface="Arial"/>
              <a:ea typeface="Arial"/>
              <a:cs typeface="Arial"/>
              <a:sym typeface="Arial"/>
            </a:endParaRPr>
          </a:p>
        </p:txBody>
      </p:sp>
      <p:pic>
        <p:nvPicPr>
          <p:cNvPr id="391" name="Google Shape;391;p27" descr="Stopwatch with solid fill"/>
          <p:cNvPicPr preferRelativeResize="0"/>
          <p:nvPr/>
        </p:nvPicPr>
        <p:blipFill rotWithShape="1">
          <a:blip r:embed="rId4">
            <a:alphaModFix/>
          </a:blip>
          <a:srcRect/>
          <a:stretch/>
        </p:blipFill>
        <p:spPr>
          <a:xfrm>
            <a:off x="10748728" y="0"/>
            <a:ext cx="1348022" cy="1348022"/>
          </a:xfrm>
          <a:prstGeom prst="rect">
            <a:avLst/>
          </a:prstGeom>
          <a:noFill/>
          <a:ln>
            <a:noFill/>
          </a:ln>
        </p:spPr>
      </p:pic>
      <p:sp>
        <p:nvSpPr>
          <p:cNvPr id="393" name="Google Shape;393;p27"/>
          <p:cNvSpPr txBox="1"/>
          <p:nvPr/>
        </p:nvSpPr>
        <p:spPr>
          <a:xfrm>
            <a:off x="6096000" y="2128689"/>
            <a:ext cx="5248726"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a:solidFill>
                  <a:schemeClr val="dk1"/>
                </a:solidFill>
                <a:latin typeface="Libre Franklin"/>
                <a:ea typeface="Libre Franklin"/>
                <a:cs typeface="Libre Franklin"/>
                <a:sym typeface="Libre Franklin"/>
              </a:rPr>
              <a:t>For e-filing counties, this amounted to 12 FTE  saved for the court/legal system due to e-filing over the two-year post implementation period</a:t>
            </a:r>
            <a:endParaRPr sz="2400" i="1">
              <a:solidFill>
                <a:schemeClr val="dk1"/>
              </a:solidFill>
              <a:latin typeface="Libre Franklin"/>
              <a:ea typeface="Libre Franklin"/>
              <a:cs typeface="Libre Franklin"/>
              <a:sym typeface="Libre Franklin"/>
            </a:endParaRPr>
          </a:p>
        </p:txBody>
      </p:sp>
      <p:sp>
        <p:nvSpPr>
          <p:cNvPr id="10" name="Google Shape;356;p24">
            <a:extLst>
              <a:ext uri="{FF2B5EF4-FFF2-40B4-BE49-F238E27FC236}">
                <a16:creationId xmlns:a16="http://schemas.microsoft.com/office/drawing/2014/main" id="{FF11C162-F8EE-4DE4-A1FB-A19E4FE847B6}"/>
              </a:ext>
            </a:extLst>
          </p:cNvPr>
          <p:cNvSpPr txBox="1"/>
          <p:nvPr/>
        </p:nvSpPr>
        <p:spPr>
          <a:xfrm>
            <a:off x="276758" y="4815663"/>
            <a:ext cx="4494737" cy="1015622"/>
          </a:xfrm>
          <a:prstGeom prst="rect">
            <a:avLst/>
          </a:prstGeom>
          <a:noFill/>
          <a:ln>
            <a:noFill/>
          </a:ln>
        </p:spPr>
        <p:txBody>
          <a:bodyPr spcFirstLastPara="1" wrap="square" lIns="91425" tIns="45700" rIns="91425" bIns="45700" anchor="t" anchorCtr="0">
            <a:spAutoFit/>
          </a:bodyPr>
          <a:lstStyle/>
          <a:p>
            <a:r>
              <a:rPr lang="en-US" sz="2000" u="sng" dirty="0" err="1">
                <a:solidFill>
                  <a:schemeClr val="dk1"/>
                </a:solidFill>
                <a:latin typeface="Libre Franklin"/>
                <a:ea typeface="Libre Franklin"/>
                <a:cs typeface="Libre Franklin"/>
                <a:sym typeface="Libre Franklin"/>
              </a:rPr>
              <a:t>DiD</a:t>
            </a:r>
            <a:r>
              <a:rPr lang="en-US" sz="2000" u="sng" dirty="0">
                <a:solidFill>
                  <a:schemeClr val="dk1"/>
                </a:solidFill>
                <a:latin typeface="Libre Franklin"/>
                <a:ea typeface="Libre Franklin"/>
                <a:cs typeface="Libre Franklin"/>
                <a:sym typeface="Libre Franklin"/>
              </a:rPr>
              <a:t> results</a:t>
            </a:r>
          </a:p>
          <a:p>
            <a:pPr marL="0" marR="0" lvl="0" indent="0" algn="l" rtl="0">
              <a:spcBef>
                <a:spcPts val="0"/>
              </a:spcBef>
              <a:spcAft>
                <a:spcPts val="0"/>
              </a:spcAft>
              <a:buNone/>
            </a:pPr>
            <a:r>
              <a:rPr lang="en-US" sz="2000" b="1" dirty="0">
                <a:solidFill>
                  <a:schemeClr val="dk1"/>
                </a:solidFill>
                <a:latin typeface="Libre Franklin"/>
                <a:ea typeface="Libre Franklin"/>
                <a:cs typeface="Libre Franklin"/>
                <a:sym typeface="Libre Franklin"/>
              </a:rPr>
              <a:t>Overall change: </a:t>
            </a:r>
            <a:r>
              <a:rPr lang="en-US" sz="2000" dirty="0">
                <a:solidFill>
                  <a:schemeClr val="dk1"/>
                </a:solidFill>
                <a:latin typeface="Libre Franklin"/>
                <a:ea typeface="Libre Franklin"/>
                <a:cs typeface="Libre Franklin"/>
                <a:sym typeface="Libre Franklin"/>
              </a:rPr>
              <a:t> </a:t>
            </a:r>
            <a:r>
              <a:rPr lang="en-US" sz="2000" dirty="0">
                <a:solidFill>
                  <a:schemeClr val="bg1">
                    <a:lumMod val="50000"/>
                  </a:schemeClr>
                </a:solidFill>
                <a:latin typeface="Libre Franklin"/>
                <a:ea typeface="Libre Franklin"/>
                <a:cs typeface="Libre Franklin"/>
                <a:sym typeface="Libre Franklin"/>
              </a:rPr>
              <a:t>-0.18-day decrease (-0.42, 0.06)</a:t>
            </a:r>
            <a:endParaRPr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9"/>
          <p:cNvSpPr/>
          <p:nvPr/>
        </p:nvSpPr>
        <p:spPr>
          <a:xfrm>
            <a:off x="0" y="3932499"/>
            <a:ext cx="12192000" cy="1727521"/>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400" dirty="0">
                <a:solidFill>
                  <a:schemeClr val="lt1"/>
                </a:solidFill>
                <a:latin typeface="Libre Franklin"/>
                <a:ea typeface="Libre Franklin"/>
                <a:cs typeface="Libre Franklin"/>
                <a:sym typeface="Libre Franklin"/>
              </a:rPr>
              <a:t>Setting up </a:t>
            </a:r>
            <a:r>
              <a:rPr lang="en-US" sz="5400" dirty="0" err="1">
                <a:solidFill>
                  <a:schemeClr val="lt1"/>
                </a:solidFill>
                <a:latin typeface="Libre Franklin"/>
                <a:ea typeface="Libre Franklin"/>
                <a:cs typeface="Libre Franklin"/>
                <a:sym typeface="Libre Franklin"/>
              </a:rPr>
              <a:t>DiD</a:t>
            </a:r>
            <a:r>
              <a:rPr lang="en-US" sz="5400" dirty="0">
                <a:solidFill>
                  <a:schemeClr val="lt1"/>
                </a:solidFill>
                <a:latin typeface="Libre Franklin"/>
                <a:ea typeface="Libre Franklin"/>
                <a:cs typeface="Libre Franklin"/>
                <a:sym typeface="Libre Franklin"/>
              </a:rPr>
              <a:t> </a:t>
            </a:r>
          </a:p>
          <a:p>
            <a:pPr marL="0" marR="0" lvl="0" indent="0" algn="ctr" rtl="0">
              <a:spcBef>
                <a:spcPts val="0"/>
              </a:spcBef>
              <a:spcAft>
                <a:spcPts val="0"/>
              </a:spcAft>
              <a:buNone/>
            </a:pPr>
            <a:r>
              <a:rPr lang="en-US" sz="3200" dirty="0">
                <a:solidFill>
                  <a:schemeClr val="lt1"/>
                </a:solidFill>
                <a:latin typeface="Libre Franklin"/>
                <a:ea typeface="Libre Franklin"/>
                <a:cs typeface="Libre Franklin"/>
                <a:sym typeface="Libre Franklin"/>
              </a:rPr>
              <a:t>(relative to CITS ARIMA)</a:t>
            </a:r>
            <a:endParaRPr sz="900" dirty="0"/>
          </a:p>
        </p:txBody>
      </p:sp>
      <p:grpSp>
        <p:nvGrpSpPr>
          <p:cNvPr id="240" name="Google Shape;240;p9"/>
          <p:cNvGrpSpPr/>
          <p:nvPr/>
        </p:nvGrpSpPr>
        <p:grpSpPr>
          <a:xfrm>
            <a:off x="4899434" y="1778746"/>
            <a:ext cx="2393129" cy="2153753"/>
            <a:chOff x="4649355" y="-2736468"/>
            <a:chExt cx="3042048" cy="3209512"/>
          </a:xfrm>
        </p:grpSpPr>
        <p:pic>
          <p:nvPicPr>
            <p:cNvPr id="241" name="Google Shape;241;p9" descr="Court with solid fill"/>
            <p:cNvPicPr preferRelativeResize="0"/>
            <p:nvPr/>
          </p:nvPicPr>
          <p:blipFill rotWithShape="1">
            <a:blip r:embed="rId3">
              <a:alphaModFix/>
            </a:blip>
            <a:srcRect/>
            <a:stretch/>
          </p:blipFill>
          <p:spPr>
            <a:xfrm>
              <a:off x="4649355" y="-2736468"/>
              <a:ext cx="2893289" cy="2875000"/>
            </a:xfrm>
            <a:prstGeom prst="rect">
              <a:avLst/>
            </a:prstGeom>
            <a:noFill/>
            <a:ln>
              <a:noFill/>
            </a:ln>
          </p:spPr>
        </p:pic>
        <p:pic>
          <p:nvPicPr>
            <p:cNvPr id="242" name="Google Shape;242;p9" descr="Cursor with solid fill"/>
            <p:cNvPicPr preferRelativeResize="0"/>
            <p:nvPr/>
          </p:nvPicPr>
          <p:blipFill rotWithShape="1">
            <a:blip r:embed="rId4">
              <a:alphaModFix/>
            </a:blip>
            <a:srcRect/>
            <a:stretch/>
          </p:blipFill>
          <p:spPr>
            <a:xfrm>
              <a:off x="6521854" y="-689112"/>
              <a:ext cx="1169549" cy="1162156"/>
            </a:xfrm>
            <a:prstGeom prst="rect">
              <a:avLst/>
            </a:prstGeom>
            <a:noFill/>
            <a:ln>
              <a:noFill/>
            </a:ln>
          </p:spPr>
        </p:pic>
      </p:grpSp>
      <p:pic>
        <p:nvPicPr>
          <p:cNvPr id="243" name="Google Shape;243;p9" descr="Scales of Justice"/>
          <p:cNvPicPr preferRelativeResize="0"/>
          <p:nvPr/>
        </p:nvPicPr>
        <p:blipFill rotWithShape="1">
          <a:blip r:embed="rId5">
            <a:alphaModFix/>
          </a:blip>
          <a:srcRect/>
          <a:stretch/>
        </p:blipFill>
        <p:spPr>
          <a:xfrm>
            <a:off x="7426176" y="1508945"/>
            <a:ext cx="2199079" cy="2199079"/>
          </a:xfrm>
          <a:prstGeom prst="rect">
            <a:avLst/>
          </a:prstGeom>
          <a:noFill/>
          <a:ln>
            <a:noFill/>
          </a:ln>
        </p:spPr>
      </p:pic>
      <p:pic>
        <p:nvPicPr>
          <p:cNvPr id="244" name="Google Shape;244;p9" descr="Care with solid fill"/>
          <p:cNvPicPr preferRelativeResize="0"/>
          <p:nvPr/>
        </p:nvPicPr>
        <p:blipFill rotWithShape="1">
          <a:blip r:embed="rId6">
            <a:alphaModFix/>
          </a:blip>
          <a:srcRect/>
          <a:stretch/>
        </p:blipFill>
        <p:spPr>
          <a:xfrm>
            <a:off x="2449716" y="1643845"/>
            <a:ext cx="2199079" cy="2199079"/>
          </a:xfrm>
          <a:prstGeom prst="rect">
            <a:avLst/>
          </a:prstGeom>
          <a:noFill/>
          <a:ln>
            <a:noFill/>
          </a:ln>
        </p:spPr>
      </p:pic>
    </p:spTree>
    <p:extLst>
      <p:ext uri="{BB962C8B-B14F-4D97-AF65-F5344CB8AC3E}">
        <p14:creationId xmlns:p14="http://schemas.microsoft.com/office/powerpoint/2010/main" val="3260570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graphicFrame>
        <p:nvGraphicFramePr>
          <p:cNvPr id="250" name="Google Shape;250;g11f3e9ab5b9_0_0"/>
          <p:cNvGraphicFramePr/>
          <p:nvPr>
            <p:extLst>
              <p:ext uri="{D42A27DB-BD31-4B8C-83A1-F6EECF244321}">
                <p14:modId xmlns:p14="http://schemas.microsoft.com/office/powerpoint/2010/main" val="3002656607"/>
              </p:ext>
            </p:extLst>
          </p:nvPr>
        </p:nvGraphicFramePr>
        <p:xfrm>
          <a:off x="5584371" y="645999"/>
          <a:ext cx="5965369" cy="5943210"/>
        </p:xfrm>
        <a:graphic>
          <a:graphicData uri="http://schemas.openxmlformats.org/drawingml/2006/table">
            <a:tbl>
              <a:tblPr>
                <a:noFill/>
                <a:tableStyleId>{CFC2E314-4ACF-4EBD-BDA4-412C342264DB}</a:tableStyleId>
              </a:tblPr>
              <a:tblGrid>
                <a:gridCol w="1571714">
                  <a:extLst>
                    <a:ext uri="{9D8B030D-6E8A-4147-A177-3AD203B41FA5}">
                      <a16:colId xmlns:a16="http://schemas.microsoft.com/office/drawing/2014/main" val="20000"/>
                    </a:ext>
                  </a:extLst>
                </a:gridCol>
                <a:gridCol w="785858">
                  <a:extLst>
                    <a:ext uri="{9D8B030D-6E8A-4147-A177-3AD203B41FA5}">
                      <a16:colId xmlns:a16="http://schemas.microsoft.com/office/drawing/2014/main" val="20001"/>
                    </a:ext>
                  </a:extLst>
                </a:gridCol>
                <a:gridCol w="1221649">
                  <a:extLst>
                    <a:ext uri="{9D8B030D-6E8A-4147-A177-3AD203B41FA5}">
                      <a16:colId xmlns:a16="http://schemas.microsoft.com/office/drawing/2014/main" val="20002"/>
                    </a:ext>
                  </a:extLst>
                </a:gridCol>
                <a:gridCol w="1193074">
                  <a:extLst>
                    <a:ext uri="{9D8B030D-6E8A-4147-A177-3AD203B41FA5}">
                      <a16:colId xmlns:a16="http://schemas.microsoft.com/office/drawing/2014/main" val="20003"/>
                    </a:ext>
                  </a:extLst>
                </a:gridCol>
                <a:gridCol w="1193074">
                  <a:extLst>
                    <a:ext uri="{9D8B030D-6E8A-4147-A177-3AD203B41FA5}">
                      <a16:colId xmlns:a16="http://schemas.microsoft.com/office/drawing/2014/main" val="20004"/>
                    </a:ext>
                  </a:extLst>
                </a:gridCol>
              </a:tblGrid>
              <a:tr h="299017">
                <a:tc>
                  <a:txBody>
                    <a:bodyPr/>
                    <a:lstStyle/>
                    <a:p>
                      <a:pPr marL="0" lvl="0" indent="0" algn="l" rtl="0">
                        <a:spcBef>
                          <a:spcPts val="0"/>
                        </a:spcBef>
                        <a:spcAft>
                          <a:spcPts val="0"/>
                        </a:spcAft>
                        <a:buNone/>
                      </a:pPr>
                      <a:r>
                        <a:rPr lang="en-US" sz="1800" b="1" dirty="0"/>
                        <a:t>Month-Year</a:t>
                      </a:r>
                      <a:endParaRPr sz="1800" b="1" dirty="0"/>
                    </a:p>
                  </a:txBody>
                  <a:tcPr marL="91425" marR="91425" marT="91425" marB="91425">
                    <a:solidFill>
                      <a:schemeClr val="accent2">
                        <a:lumMod val="40000"/>
                        <a:lumOff val="60000"/>
                      </a:schemeClr>
                    </a:solidFill>
                  </a:tcPr>
                </a:tc>
                <a:tc>
                  <a:txBody>
                    <a:bodyPr/>
                    <a:lstStyle/>
                    <a:p>
                      <a:pPr marL="0" lvl="0" indent="0" algn="l" rtl="0">
                        <a:spcBef>
                          <a:spcPts val="0"/>
                        </a:spcBef>
                        <a:spcAft>
                          <a:spcPts val="0"/>
                        </a:spcAft>
                        <a:buNone/>
                      </a:pPr>
                      <a:r>
                        <a:rPr lang="en-US" sz="1800" b="1" dirty="0"/>
                        <a:t>Time</a:t>
                      </a:r>
                      <a:endParaRPr sz="1800" b="1" dirty="0"/>
                    </a:p>
                  </a:txBody>
                  <a:tcPr marL="91425" marR="91425" marT="91425" marB="91425">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t>Outcome</a:t>
                      </a:r>
                    </a:p>
                  </a:txBody>
                  <a:tcPr marL="91425" marR="91425" marT="91425" marB="91425">
                    <a:solidFill>
                      <a:schemeClr val="accent2">
                        <a:lumMod val="40000"/>
                        <a:lumOff val="60000"/>
                      </a:schemeClr>
                    </a:solidFill>
                  </a:tcPr>
                </a:tc>
                <a:tc>
                  <a:txBody>
                    <a:bodyPr/>
                    <a:lstStyle/>
                    <a:p>
                      <a:pPr marL="0" lvl="0" indent="0" algn="l" rtl="0">
                        <a:spcBef>
                          <a:spcPts val="0"/>
                        </a:spcBef>
                        <a:spcAft>
                          <a:spcPts val="0"/>
                        </a:spcAft>
                        <a:buNone/>
                      </a:pPr>
                      <a:r>
                        <a:rPr lang="en-US" sz="1800" b="1" dirty="0"/>
                        <a:t>Policy</a:t>
                      </a:r>
                      <a:endParaRPr sz="1800" b="1" dirty="0"/>
                    </a:p>
                  </a:txBody>
                  <a:tcPr marL="91425" marR="91425" marT="91425" marB="91425">
                    <a:solidFill>
                      <a:schemeClr val="accent2">
                        <a:lumMod val="40000"/>
                        <a:lumOff val="60000"/>
                      </a:schemeClr>
                    </a:solidFill>
                  </a:tcPr>
                </a:tc>
                <a:tc>
                  <a:txBody>
                    <a:bodyPr/>
                    <a:lstStyle/>
                    <a:p>
                      <a:pPr marL="0" lvl="0" indent="0" algn="l" rtl="0">
                        <a:spcBef>
                          <a:spcPts val="0"/>
                        </a:spcBef>
                        <a:spcAft>
                          <a:spcPts val="0"/>
                        </a:spcAft>
                        <a:buNone/>
                      </a:pPr>
                      <a:r>
                        <a:rPr lang="en-US" sz="1800" b="1" dirty="0"/>
                        <a:t>Posttime</a:t>
                      </a:r>
                      <a:endParaRPr sz="1800" b="1" dirty="0"/>
                    </a:p>
                  </a:txBody>
                  <a:tcPr marL="91425" marR="91425" marT="91425" marB="91425">
                    <a:solidFill>
                      <a:schemeClr val="accent2">
                        <a:lumMod val="40000"/>
                        <a:lumOff val="60000"/>
                      </a:schemeClr>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sz="1800" dirty="0"/>
                        <a:t>2018-02</a:t>
                      </a:r>
                      <a:endParaRPr sz="1800" dirty="0"/>
                    </a:p>
                  </a:txBody>
                  <a:tcPr marL="91425" marR="91425" marT="91425" marB="91425"/>
                </a:tc>
                <a:tc>
                  <a:txBody>
                    <a:bodyPr/>
                    <a:lstStyle/>
                    <a:p>
                      <a:pPr marL="0" lvl="0" indent="0" algn="l" rtl="0">
                        <a:spcBef>
                          <a:spcPts val="0"/>
                        </a:spcBef>
                        <a:spcAft>
                          <a:spcPts val="0"/>
                        </a:spcAft>
                        <a:buNone/>
                      </a:pPr>
                      <a:r>
                        <a:rPr lang="en-US" sz="1800" dirty="0"/>
                        <a:t>-4</a:t>
                      </a:r>
                      <a:endParaRPr sz="1800" dirty="0"/>
                    </a:p>
                  </a:txBody>
                  <a:tcPr marL="91425" marR="91425" marT="91425" marB="91425"/>
                </a:tc>
                <a:tc>
                  <a:txBody>
                    <a:bodyPr/>
                    <a:lstStyle/>
                    <a:p>
                      <a:pPr marL="0" lvl="0" indent="0" algn="l" rtl="0">
                        <a:spcBef>
                          <a:spcPts val="0"/>
                        </a:spcBef>
                        <a:spcAft>
                          <a:spcPts val="0"/>
                        </a:spcAft>
                        <a:buNone/>
                      </a:pPr>
                      <a:r>
                        <a:rPr lang="en-US" sz="1800" dirty="0"/>
                        <a:t>34.6</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sz="1800" dirty="0"/>
                        <a:t>2018-03</a:t>
                      </a:r>
                      <a:endParaRPr sz="1800" dirty="0"/>
                    </a:p>
                  </a:txBody>
                  <a:tcPr marL="91425" marR="91425" marT="91425" marB="91425"/>
                </a:tc>
                <a:tc>
                  <a:txBody>
                    <a:bodyPr/>
                    <a:lstStyle/>
                    <a:p>
                      <a:pPr marL="0" lvl="0" indent="0" algn="l" rtl="0">
                        <a:spcBef>
                          <a:spcPts val="0"/>
                        </a:spcBef>
                        <a:spcAft>
                          <a:spcPts val="0"/>
                        </a:spcAft>
                        <a:buNone/>
                      </a:pPr>
                      <a:r>
                        <a:rPr lang="en-US" sz="1800" dirty="0"/>
                        <a:t>-3</a:t>
                      </a:r>
                      <a:endParaRPr sz="1800" dirty="0"/>
                    </a:p>
                  </a:txBody>
                  <a:tcPr marL="91425" marR="91425" marT="91425" marB="91425"/>
                </a:tc>
                <a:tc>
                  <a:txBody>
                    <a:bodyPr/>
                    <a:lstStyle/>
                    <a:p>
                      <a:pPr marL="0" lvl="0" indent="0" algn="l" rtl="0">
                        <a:spcBef>
                          <a:spcPts val="0"/>
                        </a:spcBef>
                        <a:spcAft>
                          <a:spcPts val="0"/>
                        </a:spcAft>
                        <a:buNone/>
                      </a:pPr>
                      <a:r>
                        <a:rPr lang="en-US" sz="1800" dirty="0"/>
                        <a:t>33.7</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extLst>
                  <a:ext uri="{0D108BD9-81ED-4DB2-BD59-A6C34878D82A}">
                    <a16:rowId xmlns:a16="http://schemas.microsoft.com/office/drawing/2014/main" val="824952138"/>
                  </a:ext>
                </a:extLst>
              </a:tr>
              <a:tr h="381000">
                <a:tc>
                  <a:txBody>
                    <a:bodyPr/>
                    <a:lstStyle/>
                    <a:p>
                      <a:pPr marL="0" lvl="0" indent="0" algn="l" rtl="0">
                        <a:spcBef>
                          <a:spcPts val="0"/>
                        </a:spcBef>
                        <a:spcAft>
                          <a:spcPts val="0"/>
                        </a:spcAft>
                        <a:buNone/>
                      </a:pPr>
                      <a:r>
                        <a:rPr lang="en-US" sz="1800" dirty="0"/>
                        <a:t>2018-04</a:t>
                      </a:r>
                      <a:endParaRPr sz="1800" dirty="0"/>
                    </a:p>
                  </a:txBody>
                  <a:tcPr marL="91425" marR="91425" marT="91425" marB="91425"/>
                </a:tc>
                <a:tc>
                  <a:txBody>
                    <a:bodyPr/>
                    <a:lstStyle/>
                    <a:p>
                      <a:pPr marL="0" lvl="0" indent="0" algn="l" rtl="0">
                        <a:spcBef>
                          <a:spcPts val="0"/>
                        </a:spcBef>
                        <a:spcAft>
                          <a:spcPts val="0"/>
                        </a:spcAft>
                        <a:buNone/>
                      </a:pPr>
                      <a:r>
                        <a:rPr lang="en-US" sz="1800" dirty="0"/>
                        <a:t>-2</a:t>
                      </a:r>
                      <a:endParaRPr sz="1800" dirty="0"/>
                    </a:p>
                  </a:txBody>
                  <a:tcPr marL="91425" marR="91425" marT="91425" marB="91425"/>
                </a:tc>
                <a:tc>
                  <a:txBody>
                    <a:bodyPr/>
                    <a:lstStyle/>
                    <a:p>
                      <a:pPr marL="0" lvl="0" indent="0" algn="l" rtl="0">
                        <a:spcBef>
                          <a:spcPts val="0"/>
                        </a:spcBef>
                        <a:spcAft>
                          <a:spcPts val="0"/>
                        </a:spcAft>
                        <a:buNone/>
                      </a:pPr>
                      <a:r>
                        <a:rPr lang="en-US" sz="1800" dirty="0"/>
                        <a:t>33.5</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extLst>
                  <a:ext uri="{0D108BD9-81ED-4DB2-BD59-A6C34878D82A}">
                    <a16:rowId xmlns:a16="http://schemas.microsoft.com/office/drawing/2014/main" val="3796728172"/>
                  </a:ext>
                </a:extLst>
              </a:tr>
              <a:tr h="3810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2018-05</a:t>
                      </a:r>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35.3</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US" sz="1800" dirty="0"/>
                        <a:t>2018-06</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tc>
                  <a:txBody>
                    <a:bodyPr/>
                    <a:lstStyle/>
                    <a:p>
                      <a:pPr marL="0" lvl="0" indent="0" algn="l" rtl="0">
                        <a:spcBef>
                          <a:spcPts val="0"/>
                        </a:spcBef>
                        <a:spcAft>
                          <a:spcPts val="0"/>
                        </a:spcAft>
                        <a:buNone/>
                      </a:pPr>
                      <a:r>
                        <a:rPr lang="en-US" sz="1800" dirty="0"/>
                        <a:t>34.9</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US" sz="1800" dirty="0"/>
                        <a:t>2018-07</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33.2</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US" sz="1800" dirty="0"/>
                        <a:t>2018-08</a:t>
                      </a:r>
                      <a:endParaRPr sz="1800" dirty="0"/>
                    </a:p>
                  </a:txBody>
                  <a:tcPr marL="91425" marR="91425" marT="91425" marB="91425"/>
                </a:tc>
                <a:tc>
                  <a:txBody>
                    <a:bodyPr/>
                    <a:lstStyle/>
                    <a:p>
                      <a:pPr marL="0" lvl="0" indent="0" algn="l" rtl="0">
                        <a:spcBef>
                          <a:spcPts val="0"/>
                        </a:spcBef>
                        <a:spcAft>
                          <a:spcPts val="0"/>
                        </a:spcAft>
                        <a:buNone/>
                      </a:pPr>
                      <a:r>
                        <a:rPr lang="en-US" sz="1800" dirty="0"/>
                        <a:t>2</a:t>
                      </a:r>
                      <a:endParaRPr sz="1800" dirty="0"/>
                    </a:p>
                  </a:txBody>
                  <a:tcPr marL="91425" marR="91425" marT="91425" marB="91425"/>
                </a:tc>
                <a:tc>
                  <a:txBody>
                    <a:bodyPr/>
                    <a:lstStyle/>
                    <a:p>
                      <a:pPr marL="0" lvl="0" indent="0" algn="l" rtl="0">
                        <a:spcBef>
                          <a:spcPts val="0"/>
                        </a:spcBef>
                        <a:spcAft>
                          <a:spcPts val="0"/>
                        </a:spcAft>
                        <a:buNone/>
                      </a:pPr>
                      <a:r>
                        <a:rPr lang="en-US" sz="1800" dirty="0"/>
                        <a:t>32.1</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2</a:t>
                      </a:r>
                      <a:endParaRPr sz="1800" dirty="0"/>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US" sz="1800" dirty="0"/>
                        <a:t>2018-09</a:t>
                      </a:r>
                      <a:endParaRPr sz="1800" dirty="0"/>
                    </a:p>
                  </a:txBody>
                  <a:tcPr marL="91425" marR="91425" marT="91425" marB="91425"/>
                </a:tc>
                <a:tc>
                  <a:txBody>
                    <a:bodyPr/>
                    <a:lstStyle/>
                    <a:p>
                      <a:pPr marL="0" lvl="0" indent="0" algn="l" rtl="0">
                        <a:spcBef>
                          <a:spcPts val="0"/>
                        </a:spcBef>
                        <a:spcAft>
                          <a:spcPts val="0"/>
                        </a:spcAft>
                        <a:buNone/>
                      </a:pPr>
                      <a:r>
                        <a:rPr lang="en-US" sz="1800" dirty="0"/>
                        <a:t>3</a:t>
                      </a:r>
                      <a:endParaRPr sz="1800" dirty="0"/>
                    </a:p>
                  </a:txBody>
                  <a:tcPr marL="91425" marR="91425" marT="91425" marB="91425"/>
                </a:tc>
                <a:tc>
                  <a:txBody>
                    <a:bodyPr/>
                    <a:lstStyle/>
                    <a:p>
                      <a:pPr marL="0" lvl="0" indent="0" algn="l" rtl="0">
                        <a:spcBef>
                          <a:spcPts val="0"/>
                        </a:spcBef>
                        <a:spcAft>
                          <a:spcPts val="0"/>
                        </a:spcAft>
                        <a:buNone/>
                      </a:pPr>
                      <a:r>
                        <a:rPr lang="en-US" sz="1800" dirty="0"/>
                        <a:t>34.3</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3</a:t>
                      </a:r>
                      <a:endParaRPr sz="1800" dirty="0"/>
                    </a:p>
                  </a:txBody>
                  <a:tcPr marL="91425" marR="91425" marT="91425" marB="91425"/>
                </a:tc>
                <a:extLst>
                  <a:ext uri="{0D108BD9-81ED-4DB2-BD59-A6C34878D82A}">
                    <a16:rowId xmlns:a16="http://schemas.microsoft.com/office/drawing/2014/main" val="1848856063"/>
                  </a:ext>
                </a:extLst>
              </a:tr>
              <a:tr h="381000">
                <a:tc>
                  <a:txBody>
                    <a:bodyPr/>
                    <a:lstStyle/>
                    <a:p>
                      <a:pPr marL="0" lvl="0" indent="0" algn="l" rtl="0">
                        <a:spcBef>
                          <a:spcPts val="0"/>
                        </a:spcBef>
                        <a:spcAft>
                          <a:spcPts val="0"/>
                        </a:spcAft>
                        <a:buNone/>
                      </a:pPr>
                      <a:r>
                        <a:rPr lang="en-US" sz="1800" dirty="0"/>
                        <a:t>2018-10</a:t>
                      </a:r>
                      <a:endParaRPr sz="1800" dirty="0"/>
                    </a:p>
                  </a:txBody>
                  <a:tcPr marL="91425" marR="91425" marT="91425" marB="91425"/>
                </a:tc>
                <a:tc>
                  <a:txBody>
                    <a:bodyPr/>
                    <a:lstStyle/>
                    <a:p>
                      <a:pPr marL="0" lvl="0" indent="0" algn="l" rtl="0">
                        <a:spcBef>
                          <a:spcPts val="0"/>
                        </a:spcBef>
                        <a:spcAft>
                          <a:spcPts val="0"/>
                        </a:spcAft>
                        <a:buNone/>
                      </a:pPr>
                      <a:r>
                        <a:rPr lang="en-US" sz="1800" dirty="0"/>
                        <a:t>4</a:t>
                      </a:r>
                      <a:endParaRPr sz="1800" dirty="0"/>
                    </a:p>
                  </a:txBody>
                  <a:tcPr marL="91425" marR="91425" marT="91425" marB="91425"/>
                </a:tc>
                <a:tc>
                  <a:txBody>
                    <a:bodyPr/>
                    <a:lstStyle/>
                    <a:p>
                      <a:pPr marL="0" lvl="0" indent="0" algn="l" rtl="0">
                        <a:spcBef>
                          <a:spcPts val="0"/>
                        </a:spcBef>
                        <a:spcAft>
                          <a:spcPts val="0"/>
                        </a:spcAft>
                        <a:buNone/>
                      </a:pPr>
                      <a:r>
                        <a:rPr lang="en-US" sz="1800" dirty="0"/>
                        <a:t>32.7</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4</a:t>
                      </a:r>
                      <a:endParaRPr sz="1800" dirty="0"/>
                    </a:p>
                  </a:txBody>
                  <a:tcPr marL="91425" marR="91425" marT="91425" marB="91425"/>
                </a:tc>
                <a:extLst>
                  <a:ext uri="{0D108BD9-81ED-4DB2-BD59-A6C34878D82A}">
                    <a16:rowId xmlns:a16="http://schemas.microsoft.com/office/drawing/2014/main" val="754041981"/>
                  </a:ext>
                </a:extLst>
              </a:tr>
              <a:tr h="381000">
                <a:tc>
                  <a:txBody>
                    <a:bodyPr/>
                    <a:lstStyle/>
                    <a:p>
                      <a:pPr marL="0" lvl="0" indent="0" algn="l" rtl="0">
                        <a:spcBef>
                          <a:spcPts val="0"/>
                        </a:spcBef>
                        <a:spcAft>
                          <a:spcPts val="0"/>
                        </a:spcAft>
                        <a:buNone/>
                      </a:pPr>
                      <a:r>
                        <a:rPr lang="en-US" sz="1800" dirty="0"/>
                        <a:t>2018-11</a:t>
                      </a:r>
                      <a:endParaRPr sz="1800" dirty="0"/>
                    </a:p>
                  </a:txBody>
                  <a:tcPr marL="91425" marR="91425" marT="91425" marB="91425"/>
                </a:tc>
                <a:tc>
                  <a:txBody>
                    <a:bodyPr/>
                    <a:lstStyle/>
                    <a:p>
                      <a:pPr marL="0" lvl="0" indent="0" algn="l" rtl="0">
                        <a:spcBef>
                          <a:spcPts val="0"/>
                        </a:spcBef>
                        <a:spcAft>
                          <a:spcPts val="0"/>
                        </a:spcAft>
                        <a:buNone/>
                      </a:pPr>
                      <a:r>
                        <a:rPr lang="en-US" sz="1800" dirty="0"/>
                        <a:t>5</a:t>
                      </a:r>
                      <a:endParaRPr sz="1800" dirty="0"/>
                    </a:p>
                  </a:txBody>
                  <a:tcPr marL="91425" marR="91425" marT="91425" marB="91425"/>
                </a:tc>
                <a:tc>
                  <a:txBody>
                    <a:bodyPr/>
                    <a:lstStyle/>
                    <a:p>
                      <a:pPr marL="0" lvl="0" indent="0" algn="l" rtl="0">
                        <a:spcBef>
                          <a:spcPts val="0"/>
                        </a:spcBef>
                        <a:spcAft>
                          <a:spcPts val="0"/>
                        </a:spcAft>
                        <a:buNone/>
                      </a:pPr>
                      <a:r>
                        <a:rPr lang="en-US" sz="1800" dirty="0"/>
                        <a:t>32.5</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5</a:t>
                      </a:r>
                      <a:endParaRPr sz="1800" dirty="0"/>
                    </a:p>
                  </a:txBody>
                  <a:tcPr marL="91425" marR="91425" marT="91425" marB="91425"/>
                </a:tc>
                <a:extLst>
                  <a:ext uri="{0D108BD9-81ED-4DB2-BD59-A6C34878D82A}">
                    <a16:rowId xmlns:a16="http://schemas.microsoft.com/office/drawing/2014/main" val="2853128078"/>
                  </a:ext>
                </a:extLst>
              </a:tr>
              <a:tr h="381000">
                <a:tc>
                  <a:txBody>
                    <a:bodyPr/>
                    <a:lstStyle/>
                    <a:p>
                      <a:pPr marL="0" lvl="0" indent="0" algn="l" rtl="0">
                        <a:spcBef>
                          <a:spcPts val="0"/>
                        </a:spcBef>
                        <a:spcAft>
                          <a:spcPts val="0"/>
                        </a:spcAft>
                        <a:buNone/>
                      </a:pPr>
                      <a:r>
                        <a:rPr lang="en-US" sz="1800" dirty="0"/>
                        <a:t>2018-12</a:t>
                      </a:r>
                      <a:endParaRPr sz="1800" dirty="0"/>
                    </a:p>
                  </a:txBody>
                  <a:tcPr marL="91425" marR="91425" marT="91425" marB="91425"/>
                </a:tc>
                <a:tc>
                  <a:txBody>
                    <a:bodyPr/>
                    <a:lstStyle/>
                    <a:p>
                      <a:pPr marL="0" lvl="0" indent="0" algn="l" rtl="0">
                        <a:spcBef>
                          <a:spcPts val="0"/>
                        </a:spcBef>
                        <a:spcAft>
                          <a:spcPts val="0"/>
                        </a:spcAft>
                        <a:buNone/>
                      </a:pPr>
                      <a:r>
                        <a:rPr lang="en-US" sz="1800" dirty="0"/>
                        <a:t>6</a:t>
                      </a:r>
                      <a:endParaRPr sz="1800" dirty="0"/>
                    </a:p>
                  </a:txBody>
                  <a:tcPr marL="91425" marR="91425" marT="91425" marB="91425"/>
                </a:tc>
                <a:tc>
                  <a:txBody>
                    <a:bodyPr/>
                    <a:lstStyle/>
                    <a:p>
                      <a:pPr marL="0" lvl="0" indent="0" algn="l" rtl="0">
                        <a:spcBef>
                          <a:spcPts val="0"/>
                        </a:spcBef>
                        <a:spcAft>
                          <a:spcPts val="0"/>
                        </a:spcAft>
                        <a:buNone/>
                      </a:pPr>
                      <a:r>
                        <a:rPr lang="en-US" sz="1800" dirty="0"/>
                        <a:t>33.2</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6</a:t>
                      </a:r>
                      <a:endParaRPr sz="1800" dirty="0"/>
                    </a:p>
                  </a:txBody>
                  <a:tcPr marL="91425" marR="91425" marT="91425" marB="91425"/>
                </a:tc>
                <a:extLst>
                  <a:ext uri="{0D108BD9-81ED-4DB2-BD59-A6C34878D82A}">
                    <a16:rowId xmlns:a16="http://schemas.microsoft.com/office/drawing/2014/main" val="3875094508"/>
                  </a:ext>
                </a:extLst>
              </a:tr>
              <a:tr h="381000">
                <a:tc>
                  <a:txBody>
                    <a:bodyPr/>
                    <a:lstStyle/>
                    <a:p>
                      <a:pPr marL="0" lvl="0" indent="0" algn="l" rtl="0">
                        <a:spcBef>
                          <a:spcPts val="0"/>
                        </a:spcBef>
                        <a:spcAft>
                          <a:spcPts val="0"/>
                        </a:spcAft>
                        <a:buNone/>
                      </a:pPr>
                      <a:r>
                        <a:rPr lang="en-US" sz="1800" dirty="0"/>
                        <a:t>….</a:t>
                      </a:r>
                      <a:endParaRPr sz="1800" dirty="0"/>
                    </a:p>
                  </a:txBody>
                  <a:tcPr marL="91425" marR="91425" marT="91425" marB="91425"/>
                </a:tc>
                <a:tc>
                  <a:txBody>
                    <a:bodyPr/>
                    <a:lstStyle/>
                    <a:p>
                      <a:pPr marL="0" lvl="0" indent="0" algn="l" rtl="0">
                        <a:spcBef>
                          <a:spcPts val="0"/>
                        </a:spcBef>
                        <a:spcAft>
                          <a:spcPts val="0"/>
                        </a:spcAft>
                        <a:buNone/>
                      </a:pPr>
                      <a:r>
                        <a:rPr lang="en-US" sz="1800" dirty="0"/>
                        <a:t>…</a:t>
                      </a:r>
                      <a:endParaRPr sz="1800" dirty="0"/>
                    </a:p>
                  </a:txBody>
                  <a:tcPr marL="91425" marR="91425" marT="91425" marB="91425"/>
                </a:tc>
                <a:tc>
                  <a:txBody>
                    <a:bodyPr/>
                    <a:lstStyle/>
                    <a:p>
                      <a:pPr marL="0" lvl="0" indent="0" algn="l" rtl="0">
                        <a:spcBef>
                          <a:spcPts val="0"/>
                        </a:spcBef>
                        <a:spcAft>
                          <a:spcPts val="0"/>
                        </a:spcAft>
                        <a:buNone/>
                      </a:pPr>
                      <a:r>
                        <a:rPr lang="en-US" sz="1800" dirty="0"/>
                        <a:t>…</a:t>
                      </a:r>
                      <a:endParaRPr sz="1800" dirty="0"/>
                    </a:p>
                  </a:txBody>
                  <a:tcPr marL="91425" marR="91425" marT="91425" marB="91425"/>
                </a:tc>
                <a:tc>
                  <a:txBody>
                    <a:bodyPr/>
                    <a:lstStyle/>
                    <a:p>
                      <a:pPr marL="0" lvl="0" indent="0" algn="l" rtl="0">
                        <a:spcBef>
                          <a:spcPts val="0"/>
                        </a:spcBef>
                        <a:spcAft>
                          <a:spcPts val="0"/>
                        </a:spcAft>
                        <a:buNone/>
                      </a:pPr>
                      <a:r>
                        <a:rPr lang="en-US" sz="1800" dirty="0"/>
                        <a:t>…</a:t>
                      </a:r>
                      <a:endParaRPr sz="1800" dirty="0"/>
                    </a:p>
                  </a:txBody>
                  <a:tcPr marL="91425" marR="91425" marT="91425" marB="91425"/>
                </a:tc>
                <a:tc>
                  <a:txBody>
                    <a:bodyPr/>
                    <a:lstStyle/>
                    <a:p>
                      <a:pPr marL="0" lvl="0" indent="0" algn="l" rtl="0">
                        <a:spcBef>
                          <a:spcPts val="0"/>
                        </a:spcBef>
                        <a:spcAft>
                          <a:spcPts val="0"/>
                        </a:spcAft>
                        <a:buNone/>
                      </a:pPr>
                      <a:r>
                        <a:rPr lang="en-US" sz="1800" dirty="0"/>
                        <a:t>…</a:t>
                      </a:r>
                      <a:endParaRPr sz="1800" dirty="0"/>
                    </a:p>
                  </a:txBody>
                  <a:tcPr marL="91425" marR="91425" marT="91425" marB="91425"/>
                </a:tc>
                <a:extLst>
                  <a:ext uri="{0D108BD9-81ED-4DB2-BD59-A6C34878D82A}">
                    <a16:rowId xmlns:a16="http://schemas.microsoft.com/office/drawing/2014/main" val="2512912609"/>
                  </a:ext>
                </a:extLst>
              </a:tr>
            </a:tbl>
          </a:graphicData>
        </a:graphic>
      </p:graphicFrame>
      <p:sp>
        <p:nvSpPr>
          <p:cNvPr id="6" name="Google Shape;219;p8">
            <a:extLst>
              <a:ext uri="{FF2B5EF4-FFF2-40B4-BE49-F238E27FC236}">
                <a16:creationId xmlns:a16="http://schemas.microsoft.com/office/drawing/2014/main" id="{F6EF89B7-354A-4F08-B1E0-13C1DC2856CB}"/>
              </a:ext>
            </a:extLst>
          </p:cNvPr>
          <p:cNvSpPr txBox="1"/>
          <p:nvPr/>
        </p:nvSpPr>
        <p:spPr>
          <a:xfrm>
            <a:off x="190501" y="1018819"/>
            <a:ext cx="5116285" cy="43396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Libre Franklin"/>
                <a:ea typeface="Libre Franklin"/>
                <a:cs typeface="Libre Franklin"/>
                <a:sym typeface="Libre Franklin"/>
              </a:rPr>
              <a:t>Single series setup: </a:t>
            </a:r>
            <a:r>
              <a:rPr lang="en-US" sz="2400" dirty="0">
                <a:solidFill>
                  <a:schemeClr val="dk1"/>
                </a:solidFill>
                <a:latin typeface="Libre Franklin"/>
                <a:ea typeface="Libre Franklin"/>
                <a:cs typeface="Libre Franklin"/>
                <a:sym typeface="Libre Franklin"/>
              </a:rPr>
              <a:t>One row for each pooled time period</a:t>
            </a:r>
          </a:p>
          <a:p>
            <a:pPr marL="0" marR="0" lvl="0" indent="0" algn="l" rtl="0">
              <a:spcBef>
                <a:spcPts val="0"/>
              </a:spcBef>
              <a:spcAft>
                <a:spcPts val="0"/>
              </a:spcAft>
              <a:buNone/>
            </a:pPr>
            <a:endParaRPr lang="en-US" sz="2400" b="1" dirty="0">
              <a:solidFill>
                <a:schemeClr val="dk1"/>
              </a:solidFill>
              <a:latin typeface="Libre Franklin"/>
              <a:ea typeface="Libre Franklin"/>
              <a:cs typeface="Libre Franklin"/>
              <a:sym typeface="Libre Franklin"/>
            </a:endParaRPr>
          </a:p>
          <a:p>
            <a:pPr marL="0" marR="0" lvl="0" indent="0" algn="l" rtl="0">
              <a:spcBef>
                <a:spcPts val="0"/>
              </a:spcBef>
              <a:spcAft>
                <a:spcPts val="0"/>
              </a:spcAft>
              <a:buNone/>
            </a:pPr>
            <a:r>
              <a:rPr lang="en-US" sz="2400" b="1" dirty="0">
                <a:solidFill>
                  <a:schemeClr val="dk1"/>
                </a:solidFill>
                <a:latin typeface="Libre Franklin"/>
                <a:ea typeface="Libre Franklin"/>
                <a:cs typeface="Libre Franklin"/>
                <a:sym typeface="Libre Franklin"/>
              </a:rPr>
              <a:t>Variables:</a:t>
            </a:r>
            <a:endParaRPr dirty="0"/>
          </a:p>
          <a:p>
            <a:pPr marL="342900" marR="0" lvl="0" indent="-342900" algn="l" rtl="0">
              <a:spcBef>
                <a:spcPts val="600"/>
              </a:spcBef>
              <a:spcAft>
                <a:spcPts val="0"/>
              </a:spcAft>
              <a:buClr>
                <a:schemeClr val="dk1"/>
              </a:buClr>
              <a:buSzPts val="2400"/>
              <a:buFont typeface="Arial"/>
              <a:buChar char="•"/>
            </a:pPr>
            <a:r>
              <a:rPr lang="en-US" sz="2000" i="1" dirty="0">
                <a:solidFill>
                  <a:schemeClr val="dk1"/>
                </a:solidFill>
                <a:latin typeface="Libre Franklin"/>
                <a:sym typeface="Libre Franklin"/>
              </a:rPr>
              <a:t>Outcome</a:t>
            </a:r>
            <a:endParaRPr lang="en-US" sz="2000" dirty="0">
              <a:solidFill>
                <a:schemeClr val="dk1"/>
              </a:solidFill>
              <a:latin typeface="Libre Franklin"/>
              <a:sym typeface="Libre Franklin"/>
            </a:endParaRPr>
          </a:p>
          <a:p>
            <a:pPr marL="342900" marR="0" lvl="0" indent="-342900" algn="l" rtl="0">
              <a:spcBef>
                <a:spcPts val="600"/>
              </a:spcBef>
              <a:spcAft>
                <a:spcPts val="0"/>
              </a:spcAft>
              <a:buClr>
                <a:schemeClr val="dk1"/>
              </a:buClr>
              <a:buSzPts val="2400"/>
              <a:buFont typeface="Arial"/>
              <a:buChar char="•"/>
            </a:pPr>
            <a:r>
              <a:rPr lang="en-US" sz="2000" i="1" dirty="0">
                <a:solidFill>
                  <a:schemeClr val="dk1"/>
                </a:solidFill>
                <a:latin typeface="Libre Franklin"/>
                <a:ea typeface="Libre Franklin"/>
                <a:cs typeface="Libre Franklin"/>
                <a:sym typeface="Libre Franklin"/>
              </a:rPr>
              <a:t>Time:</a:t>
            </a:r>
            <a:r>
              <a:rPr lang="en-US" sz="2000" dirty="0">
                <a:solidFill>
                  <a:schemeClr val="dk1"/>
                </a:solidFill>
                <a:latin typeface="Libre Franklin"/>
                <a:ea typeface="Libre Franklin"/>
                <a:cs typeface="Libre Franklin"/>
                <a:sym typeface="Libre Franklin"/>
              </a:rPr>
              <a:t> Time counter centered on the intervention date. </a:t>
            </a:r>
          </a:p>
          <a:p>
            <a:pPr marL="342900" marR="0" lvl="0" indent="-342900" algn="l" rtl="0">
              <a:spcBef>
                <a:spcPts val="600"/>
              </a:spcBef>
              <a:spcAft>
                <a:spcPts val="0"/>
              </a:spcAft>
              <a:buClr>
                <a:schemeClr val="dk1"/>
              </a:buClr>
              <a:buSzPts val="2400"/>
              <a:buFont typeface="Arial"/>
              <a:buChar char="•"/>
            </a:pPr>
            <a:r>
              <a:rPr lang="en-US" sz="2000" i="1" dirty="0">
                <a:solidFill>
                  <a:schemeClr val="dk1"/>
                </a:solidFill>
                <a:latin typeface="Libre Franklin"/>
                <a:sym typeface="Libre Franklin"/>
              </a:rPr>
              <a:t>Policy</a:t>
            </a:r>
            <a:r>
              <a:rPr lang="en-US" sz="2000" dirty="0">
                <a:solidFill>
                  <a:schemeClr val="dk1"/>
                </a:solidFill>
                <a:latin typeface="Libre Franklin"/>
                <a:sym typeface="Libre Franklin"/>
              </a:rPr>
              <a:t>: Turns on (0/1) after implementation</a:t>
            </a:r>
          </a:p>
          <a:p>
            <a:pPr marL="342900" marR="0" lvl="0" indent="-342900" algn="l" rtl="0">
              <a:spcBef>
                <a:spcPts val="600"/>
              </a:spcBef>
              <a:spcAft>
                <a:spcPts val="0"/>
              </a:spcAft>
              <a:buClr>
                <a:schemeClr val="dk1"/>
              </a:buClr>
              <a:buSzPts val="2400"/>
              <a:buFont typeface="Arial"/>
              <a:buChar char="•"/>
            </a:pPr>
            <a:r>
              <a:rPr lang="en-US" sz="2000" i="1" dirty="0">
                <a:solidFill>
                  <a:schemeClr val="dk1"/>
                </a:solidFill>
                <a:latin typeface="Libre Franklin"/>
                <a:sym typeface="Libre Franklin"/>
              </a:rPr>
              <a:t>Posttime</a:t>
            </a:r>
            <a:r>
              <a:rPr lang="en-US" sz="2000" dirty="0">
                <a:solidFill>
                  <a:schemeClr val="dk1"/>
                </a:solidFill>
                <a:latin typeface="Libre Franklin"/>
                <a:sym typeface="Libre Franklin"/>
              </a:rPr>
              <a:t>: Turns on after implementation and starts counting up (0/1, 2, 3, 4…)</a:t>
            </a:r>
          </a:p>
        </p:txBody>
      </p:sp>
      <p:cxnSp>
        <p:nvCxnSpPr>
          <p:cNvPr id="4" name="Straight Connector 3">
            <a:extLst>
              <a:ext uri="{FF2B5EF4-FFF2-40B4-BE49-F238E27FC236}">
                <a16:creationId xmlns:a16="http://schemas.microsoft.com/office/drawing/2014/main" id="{342055EC-C35E-48AB-9449-7BC714B42177}"/>
              </a:ext>
            </a:extLst>
          </p:cNvPr>
          <p:cNvCxnSpPr/>
          <p:nvPr/>
        </p:nvCxnSpPr>
        <p:spPr>
          <a:xfrm flipH="1">
            <a:off x="5306786" y="3396342"/>
            <a:ext cx="6694713" cy="0"/>
          </a:xfrm>
          <a:prstGeom prst="line">
            <a:avLst/>
          </a:prstGeom>
          <a:ln w="57150">
            <a:prstDash val="dash"/>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graphicFrame>
        <p:nvGraphicFramePr>
          <p:cNvPr id="250" name="Google Shape;250;g11f3e9ab5b9_0_0"/>
          <p:cNvGraphicFramePr/>
          <p:nvPr>
            <p:extLst>
              <p:ext uri="{D42A27DB-BD31-4B8C-83A1-F6EECF244321}">
                <p14:modId xmlns:p14="http://schemas.microsoft.com/office/powerpoint/2010/main" val="3061710655"/>
              </p:ext>
            </p:extLst>
          </p:nvPr>
        </p:nvGraphicFramePr>
        <p:xfrm>
          <a:off x="452972" y="990240"/>
          <a:ext cx="5965369" cy="3657360"/>
        </p:xfrm>
        <a:graphic>
          <a:graphicData uri="http://schemas.openxmlformats.org/drawingml/2006/table">
            <a:tbl>
              <a:tblPr>
                <a:noFill/>
                <a:tableStyleId>{CFC2E314-4ACF-4EBD-BDA4-412C342264DB}</a:tableStyleId>
              </a:tblPr>
              <a:tblGrid>
                <a:gridCol w="1571714">
                  <a:extLst>
                    <a:ext uri="{9D8B030D-6E8A-4147-A177-3AD203B41FA5}">
                      <a16:colId xmlns:a16="http://schemas.microsoft.com/office/drawing/2014/main" val="20000"/>
                    </a:ext>
                  </a:extLst>
                </a:gridCol>
                <a:gridCol w="785858">
                  <a:extLst>
                    <a:ext uri="{9D8B030D-6E8A-4147-A177-3AD203B41FA5}">
                      <a16:colId xmlns:a16="http://schemas.microsoft.com/office/drawing/2014/main" val="20001"/>
                    </a:ext>
                  </a:extLst>
                </a:gridCol>
                <a:gridCol w="1221649">
                  <a:extLst>
                    <a:ext uri="{9D8B030D-6E8A-4147-A177-3AD203B41FA5}">
                      <a16:colId xmlns:a16="http://schemas.microsoft.com/office/drawing/2014/main" val="20002"/>
                    </a:ext>
                  </a:extLst>
                </a:gridCol>
                <a:gridCol w="1193074">
                  <a:extLst>
                    <a:ext uri="{9D8B030D-6E8A-4147-A177-3AD203B41FA5}">
                      <a16:colId xmlns:a16="http://schemas.microsoft.com/office/drawing/2014/main" val="20003"/>
                    </a:ext>
                  </a:extLst>
                </a:gridCol>
                <a:gridCol w="1193074">
                  <a:extLst>
                    <a:ext uri="{9D8B030D-6E8A-4147-A177-3AD203B41FA5}">
                      <a16:colId xmlns:a16="http://schemas.microsoft.com/office/drawing/2014/main" val="20004"/>
                    </a:ext>
                  </a:extLst>
                </a:gridCol>
              </a:tblGrid>
              <a:tr h="299017">
                <a:tc>
                  <a:txBody>
                    <a:bodyPr/>
                    <a:lstStyle/>
                    <a:p>
                      <a:pPr marL="0" lvl="0" indent="0" algn="l" rtl="0">
                        <a:spcBef>
                          <a:spcPts val="0"/>
                        </a:spcBef>
                        <a:spcAft>
                          <a:spcPts val="0"/>
                        </a:spcAft>
                        <a:buNone/>
                      </a:pPr>
                      <a:r>
                        <a:rPr lang="en-US" sz="1800" b="1" dirty="0"/>
                        <a:t>Month-Year</a:t>
                      </a:r>
                      <a:endParaRPr sz="1800" b="1" dirty="0"/>
                    </a:p>
                  </a:txBody>
                  <a:tcPr marL="91425" marR="91425" marT="91425" marB="91425">
                    <a:solidFill>
                      <a:schemeClr val="accent2">
                        <a:lumMod val="40000"/>
                        <a:lumOff val="60000"/>
                      </a:schemeClr>
                    </a:solidFill>
                  </a:tcPr>
                </a:tc>
                <a:tc>
                  <a:txBody>
                    <a:bodyPr/>
                    <a:lstStyle/>
                    <a:p>
                      <a:pPr marL="0" lvl="0" indent="0" algn="l" rtl="0">
                        <a:spcBef>
                          <a:spcPts val="0"/>
                        </a:spcBef>
                        <a:spcAft>
                          <a:spcPts val="0"/>
                        </a:spcAft>
                        <a:buNone/>
                      </a:pPr>
                      <a:r>
                        <a:rPr lang="en-US" sz="1800" b="1" dirty="0"/>
                        <a:t>Time</a:t>
                      </a:r>
                      <a:endParaRPr sz="1800" b="1" dirty="0"/>
                    </a:p>
                  </a:txBody>
                  <a:tcPr marL="91425" marR="91425" marT="91425" marB="91425">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t>Outcome</a:t>
                      </a:r>
                    </a:p>
                  </a:txBody>
                  <a:tcPr marL="91425" marR="91425" marT="91425" marB="91425">
                    <a:solidFill>
                      <a:schemeClr val="accent2">
                        <a:lumMod val="40000"/>
                        <a:lumOff val="60000"/>
                      </a:schemeClr>
                    </a:solidFill>
                  </a:tcPr>
                </a:tc>
                <a:tc>
                  <a:txBody>
                    <a:bodyPr/>
                    <a:lstStyle/>
                    <a:p>
                      <a:pPr marL="0" lvl="0" indent="0" algn="l" rtl="0">
                        <a:spcBef>
                          <a:spcPts val="0"/>
                        </a:spcBef>
                        <a:spcAft>
                          <a:spcPts val="0"/>
                        </a:spcAft>
                        <a:buNone/>
                      </a:pPr>
                      <a:r>
                        <a:rPr lang="en-US" sz="1800" b="1" dirty="0"/>
                        <a:t>Policy</a:t>
                      </a:r>
                      <a:endParaRPr sz="1800" b="1" dirty="0"/>
                    </a:p>
                  </a:txBody>
                  <a:tcPr marL="91425" marR="91425" marT="91425" marB="91425">
                    <a:solidFill>
                      <a:schemeClr val="accent2">
                        <a:lumMod val="40000"/>
                        <a:lumOff val="60000"/>
                      </a:schemeClr>
                    </a:solidFill>
                  </a:tcPr>
                </a:tc>
                <a:tc>
                  <a:txBody>
                    <a:bodyPr/>
                    <a:lstStyle/>
                    <a:p>
                      <a:pPr marL="0" lvl="0" indent="0" algn="l" rtl="0">
                        <a:spcBef>
                          <a:spcPts val="0"/>
                        </a:spcBef>
                        <a:spcAft>
                          <a:spcPts val="0"/>
                        </a:spcAft>
                        <a:buNone/>
                      </a:pPr>
                      <a:r>
                        <a:rPr lang="en-US" sz="1800" b="1" dirty="0"/>
                        <a:t>Posttime</a:t>
                      </a:r>
                      <a:endParaRPr sz="1800" b="1" dirty="0"/>
                    </a:p>
                  </a:txBody>
                  <a:tcPr marL="91425" marR="91425" marT="91425" marB="91425">
                    <a:solidFill>
                      <a:schemeClr val="accent2">
                        <a:lumMod val="40000"/>
                        <a:lumOff val="60000"/>
                      </a:schemeClr>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sz="1800" dirty="0"/>
                        <a:t>2018-04</a:t>
                      </a:r>
                      <a:endParaRPr sz="1800" dirty="0"/>
                    </a:p>
                  </a:txBody>
                  <a:tcPr marL="91425" marR="91425" marT="91425" marB="91425"/>
                </a:tc>
                <a:tc>
                  <a:txBody>
                    <a:bodyPr/>
                    <a:lstStyle/>
                    <a:p>
                      <a:pPr marL="0" lvl="0" indent="0" algn="l" rtl="0">
                        <a:spcBef>
                          <a:spcPts val="0"/>
                        </a:spcBef>
                        <a:spcAft>
                          <a:spcPts val="0"/>
                        </a:spcAft>
                        <a:buNone/>
                      </a:pPr>
                      <a:r>
                        <a:rPr lang="en-US" sz="1800" dirty="0"/>
                        <a:t>-2</a:t>
                      </a:r>
                      <a:endParaRPr sz="1800" dirty="0"/>
                    </a:p>
                  </a:txBody>
                  <a:tcPr marL="91425" marR="91425" marT="91425" marB="91425"/>
                </a:tc>
                <a:tc>
                  <a:txBody>
                    <a:bodyPr/>
                    <a:lstStyle/>
                    <a:p>
                      <a:pPr marL="0" lvl="0" indent="0" algn="l" rtl="0">
                        <a:spcBef>
                          <a:spcPts val="0"/>
                        </a:spcBef>
                        <a:spcAft>
                          <a:spcPts val="0"/>
                        </a:spcAft>
                        <a:buNone/>
                      </a:pPr>
                      <a:r>
                        <a:rPr lang="en-US" sz="1800" dirty="0"/>
                        <a:t>33.5</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extLst>
                  <a:ext uri="{0D108BD9-81ED-4DB2-BD59-A6C34878D82A}">
                    <a16:rowId xmlns:a16="http://schemas.microsoft.com/office/drawing/2014/main" val="3796728172"/>
                  </a:ext>
                </a:extLst>
              </a:tr>
              <a:tr h="3810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2018-05</a:t>
                      </a:r>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35.3</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US" sz="1800" dirty="0"/>
                        <a:t>2018-06</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tc>
                  <a:txBody>
                    <a:bodyPr/>
                    <a:lstStyle/>
                    <a:p>
                      <a:pPr marL="0" lvl="0" indent="0" algn="l" rtl="0">
                        <a:spcBef>
                          <a:spcPts val="0"/>
                        </a:spcBef>
                        <a:spcAft>
                          <a:spcPts val="0"/>
                        </a:spcAft>
                        <a:buNone/>
                      </a:pPr>
                      <a:r>
                        <a:rPr lang="en-US" sz="1800" dirty="0"/>
                        <a:t>34.9</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US" sz="1800" dirty="0"/>
                        <a:t>2018-07</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33.2</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US" sz="1800" dirty="0"/>
                        <a:t>2018-08</a:t>
                      </a:r>
                      <a:endParaRPr sz="1800" dirty="0"/>
                    </a:p>
                  </a:txBody>
                  <a:tcPr marL="91425" marR="91425" marT="91425" marB="91425"/>
                </a:tc>
                <a:tc>
                  <a:txBody>
                    <a:bodyPr/>
                    <a:lstStyle/>
                    <a:p>
                      <a:pPr marL="0" lvl="0" indent="0" algn="l" rtl="0">
                        <a:spcBef>
                          <a:spcPts val="0"/>
                        </a:spcBef>
                        <a:spcAft>
                          <a:spcPts val="0"/>
                        </a:spcAft>
                        <a:buNone/>
                      </a:pPr>
                      <a:r>
                        <a:rPr lang="en-US" sz="1800" dirty="0"/>
                        <a:t>2</a:t>
                      </a:r>
                      <a:endParaRPr sz="1800" dirty="0"/>
                    </a:p>
                  </a:txBody>
                  <a:tcPr marL="91425" marR="91425" marT="91425" marB="91425"/>
                </a:tc>
                <a:tc>
                  <a:txBody>
                    <a:bodyPr/>
                    <a:lstStyle/>
                    <a:p>
                      <a:pPr marL="0" lvl="0" indent="0" algn="l" rtl="0">
                        <a:spcBef>
                          <a:spcPts val="0"/>
                        </a:spcBef>
                        <a:spcAft>
                          <a:spcPts val="0"/>
                        </a:spcAft>
                        <a:buNone/>
                      </a:pPr>
                      <a:r>
                        <a:rPr lang="en-US" sz="1800" dirty="0"/>
                        <a:t>32.1</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2</a:t>
                      </a:r>
                      <a:endParaRPr sz="1800" dirty="0"/>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US" sz="1800" dirty="0"/>
                        <a:t>2018-09</a:t>
                      </a:r>
                      <a:endParaRPr sz="1800" dirty="0"/>
                    </a:p>
                  </a:txBody>
                  <a:tcPr marL="91425" marR="91425" marT="91425" marB="91425"/>
                </a:tc>
                <a:tc>
                  <a:txBody>
                    <a:bodyPr/>
                    <a:lstStyle/>
                    <a:p>
                      <a:pPr marL="0" lvl="0" indent="0" algn="l" rtl="0">
                        <a:spcBef>
                          <a:spcPts val="0"/>
                        </a:spcBef>
                        <a:spcAft>
                          <a:spcPts val="0"/>
                        </a:spcAft>
                        <a:buNone/>
                      </a:pPr>
                      <a:r>
                        <a:rPr lang="en-US" sz="1800" dirty="0"/>
                        <a:t>3</a:t>
                      </a:r>
                      <a:endParaRPr sz="1800" dirty="0"/>
                    </a:p>
                  </a:txBody>
                  <a:tcPr marL="91425" marR="91425" marT="91425" marB="91425"/>
                </a:tc>
                <a:tc>
                  <a:txBody>
                    <a:bodyPr/>
                    <a:lstStyle/>
                    <a:p>
                      <a:pPr marL="0" lvl="0" indent="0" algn="l" rtl="0">
                        <a:spcBef>
                          <a:spcPts val="0"/>
                        </a:spcBef>
                        <a:spcAft>
                          <a:spcPts val="0"/>
                        </a:spcAft>
                        <a:buNone/>
                      </a:pPr>
                      <a:r>
                        <a:rPr lang="en-US" sz="1800" dirty="0"/>
                        <a:t>34.3</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3</a:t>
                      </a:r>
                      <a:endParaRPr sz="1800" dirty="0"/>
                    </a:p>
                  </a:txBody>
                  <a:tcPr marL="91425" marR="91425" marT="91425" marB="91425"/>
                </a:tc>
                <a:extLst>
                  <a:ext uri="{0D108BD9-81ED-4DB2-BD59-A6C34878D82A}">
                    <a16:rowId xmlns:a16="http://schemas.microsoft.com/office/drawing/2014/main" val="1848856063"/>
                  </a:ext>
                </a:extLst>
              </a:tr>
              <a:tr h="381000">
                <a:tc>
                  <a:txBody>
                    <a:bodyPr/>
                    <a:lstStyle/>
                    <a:p>
                      <a:pPr marL="0" lvl="0" indent="0" algn="l" rtl="0">
                        <a:spcBef>
                          <a:spcPts val="0"/>
                        </a:spcBef>
                        <a:spcAft>
                          <a:spcPts val="0"/>
                        </a:spcAft>
                        <a:buNone/>
                      </a:pPr>
                      <a:r>
                        <a:rPr lang="en-US" sz="1800" dirty="0"/>
                        <a:t>….</a:t>
                      </a:r>
                      <a:endParaRPr sz="1800" dirty="0"/>
                    </a:p>
                  </a:txBody>
                  <a:tcPr marL="91425" marR="91425" marT="91425" marB="91425"/>
                </a:tc>
                <a:tc>
                  <a:txBody>
                    <a:bodyPr/>
                    <a:lstStyle/>
                    <a:p>
                      <a:pPr marL="0" lvl="0" indent="0" algn="l" rtl="0">
                        <a:spcBef>
                          <a:spcPts val="0"/>
                        </a:spcBef>
                        <a:spcAft>
                          <a:spcPts val="0"/>
                        </a:spcAft>
                        <a:buNone/>
                      </a:pPr>
                      <a:r>
                        <a:rPr lang="en-US" sz="1800" dirty="0"/>
                        <a:t>…</a:t>
                      </a:r>
                      <a:endParaRPr sz="1800" dirty="0"/>
                    </a:p>
                  </a:txBody>
                  <a:tcPr marL="91425" marR="91425" marT="91425" marB="91425"/>
                </a:tc>
                <a:tc>
                  <a:txBody>
                    <a:bodyPr/>
                    <a:lstStyle/>
                    <a:p>
                      <a:pPr marL="0" lvl="0" indent="0" algn="l" rtl="0">
                        <a:spcBef>
                          <a:spcPts val="0"/>
                        </a:spcBef>
                        <a:spcAft>
                          <a:spcPts val="0"/>
                        </a:spcAft>
                        <a:buNone/>
                      </a:pPr>
                      <a:r>
                        <a:rPr lang="en-US" sz="1800" dirty="0"/>
                        <a:t>…</a:t>
                      </a:r>
                      <a:endParaRPr sz="1800" dirty="0"/>
                    </a:p>
                  </a:txBody>
                  <a:tcPr marL="91425" marR="91425" marT="91425" marB="91425"/>
                </a:tc>
                <a:tc>
                  <a:txBody>
                    <a:bodyPr/>
                    <a:lstStyle/>
                    <a:p>
                      <a:pPr marL="0" lvl="0" indent="0" algn="l" rtl="0">
                        <a:spcBef>
                          <a:spcPts val="0"/>
                        </a:spcBef>
                        <a:spcAft>
                          <a:spcPts val="0"/>
                        </a:spcAft>
                        <a:buNone/>
                      </a:pPr>
                      <a:r>
                        <a:rPr lang="en-US" sz="1800" dirty="0"/>
                        <a:t>…</a:t>
                      </a:r>
                      <a:endParaRPr sz="1800" dirty="0"/>
                    </a:p>
                  </a:txBody>
                  <a:tcPr marL="91425" marR="91425" marT="91425" marB="91425"/>
                </a:tc>
                <a:tc>
                  <a:txBody>
                    <a:bodyPr/>
                    <a:lstStyle/>
                    <a:p>
                      <a:pPr marL="0" lvl="0" indent="0" algn="l" rtl="0">
                        <a:spcBef>
                          <a:spcPts val="0"/>
                        </a:spcBef>
                        <a:spcAft>
                          <a:spcPts val="0"/>
                        </a:spcAft>
                        <a:buNone/>
                      </a:pPr>
                      <a:r>
                        <a:rPr lang="en-US" sz="1800" dirty="0"/>
                        <a:t>…</a:t>
                      </a:r>
                      <a:endParaRPr sz="1800" dirty="0"/>
                    </a:p>
                  </a:txBody>
                  <a:tcPr marL="91425" marR="91425" marT="91425" marB="91425"/>
                </a:tc>
                <a:extLst>
                  <a:ext uri="{0D108BD9-81ED-4DB2-BD59-A6C34878D82A}">
                    <a16:rowId xmlns:a16="http://schemas.microsoft.com/office/drawing/2014/main" val="754041981"/>
                  </a:ext>
                </a:extLst>
              </a:tr>
            </a:tbl>
          </a:graphicData>
        </a:graphic>
      </p:graphicFrame>
      <p:sp>
        <p:nvSpPr>
          <p:cNvPr id="6" name="Google Shape;219;p8">
            <a:extLst>
              <a:ext uri="{FF2B5EF4-FFF2-40B4-BE49-F238E27FC236}">
                <a16:creationId xmlns:a16="http://schemas.microsoft.com/office/drawing/2014/main" id="{F6EF89B7-354A-4F08-B1E0-13C1DC2856CB}"/>
              </a:ext>
            </a:extLst>
          </p:cNvPr>
          <p:cNvSpPr txBox="1"/>
          <p:nvPr/>
        </p:nvSpPr>
        <p:spPr>
          <a:xfrm>
            <a:off x="190500" y="82219"/>
            <a:ext cx="11359239" cy="7694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Libre Franklin"/>
                <a:ea typeface="Libre Franklin"/>
                <a:cs typeface="Libre Franklin"/>
                <a:sym typeface="Libre Franklin"/>
              </a:rPr>
              <a:t>ITS with comparison : </a:t>
            </a:r>
            <a:r>
              <a:rPr lang="en-US" sz="2000" dirty="0">
                <a:solidFill>
                  <a:schemeClr val="dk1"/>
                </a:solidFill>
                <a:latin typeface="Libre Franklin"/>
                <a:ea typeface="Libre Franklin"/>
                <a:cs typeface="Libre Franklin"/>
                <a:sym typeface="Libre Franklin"/>
              </a:rPr>
              <a:t>one row for each pooled time period among intervention counties and one row for each pooled time period among control counties</a:t>
            </a:r>
            <a:endParaRPr lang="en-US" sz="2400" dirty="0">
              <a:solidFill>
                <a:schemeClr val="dk1"/>
              </a:solidFill>
              <a:latin typeface="Libre Franklin"/>
              <a:ea typeface="Libre Franklin"/>
              <a:cs typeface="Libre Franklin"/>
              <a:sym typeface="Libre Franklin"/>
            </a:endParaRPr>
          </a:p>
        </p:txBody>
      </p:sp>
      <p:cxnSp>
        <p:nvCxnSpPr>
          <p:cNvPr id="4" name="Straight Connector 3">
            <a:extLst>
              <a:ext uri="{FF2B5EF4-FFF2-40B4-BE49-F238E27FC236}">
                <a16:creationId xmlns:a16="http://schemas.microsoft.com/office/drawing/2014/main" id="{342055EC-C35E-48AB-9449-7BC714B42177}"/>
              </a:ext>
            </a:extLst>
          </p:cNvPr>
          <p:cNvCxnSpPr>
            <a:cxnSpLocks/>
            <a:endCxn id="250" idx="1"/>
          </p:cNvCxnSpPr>
          <p:nvPr/>
        </p:nvCxnSpPr>
        <p:spPr>
          <a:xfrm flipH="1" flipV="1">
            <a:off x="452972" y="2818920"/>
            <a:ext cx="11434228" cy="7263"/>
          </a:xfrm>
          <a:prstGeom prst="line">
            <a:avLst/>
          </a:prstGeom>
          <a:ln w="57150">
            <a:prstDash val="dash"/>
          </a:ln>
        </p:spPr>
        <p:style>
          <a:lnRef idx="1">
            <a:schemeClr val="accent2"/>
          </a:lnRef>
          <a:fillRef idx="0">
            <a:schemeClr val="accent2"/>
          </a:fillRef>
          <a:effectRef idx="0">
            <a:schemeClr val="accent2"/>
          </a:effectRef>
          <a:fontRef idx="minor">
            <a:schemeClr val="tx1"/>
          </a:fontRef>
        </p:style>
      </p:cxnSp>
      <p:graphicFrame>
        <p:nvGraphicFramePr>
          <p:cNvPr id="5" name="Google Shape;250;g11f3e9ab5b9_0_0">
            <a:extLst>
              <a:ext uri="{FF2B5EF4-FFF2-40B4-BE49-F238E27FC236}">
                <a16:creationId xmlns:a16="http://schemas.microsoft.com/office/drawing/2014/main" id="{EE08141A-10E4-4C8F-AB54-4CAA077BCD31}"/>
              </a:ext>
            </a:extLst>
          </p:cNvPr>
          <p:cNvGraphicFramePr/>
          <p:nvPr>
            <p:extLst>
              <p:ext uri="{D42A27DB-BD31-4B8C-83A1-F6EECF244321}">
                <p14:modId xmlns:p14="http://schemas.microsoft.com/office/powerpoint/2010/main" val="1798770989"/>
              </p:ext>
            </p:extLst>
          </p:nvPr>
        </p:nvGraphicFramePr>
        <p:xfrm>
          <a:off x="6418340" y="990240"/>
          <a:ext cx="5468860" cy="5943210"/>
        </p:xfrm>
        <a:graphic>
          <a:graphicData uri="http://schemas.openxmlformats.org/drawingml/2006/table">
            <a:tbl>
              <a:tblPr>
                <a:noFill/>
                <a:tableStyleId>{CFC2E314-4ACF-4EBD-BDA4-412C342264DB}</a:tableStyleId>
              </a:tblPr>
              <a:tblGrid>
                <a:gridCol w="885709">
                  <a:extLst>
                    <a:ext uri="{9D8B030D-6E8A-4147-A177-3AD203B41FA5}">
                      <a16:colId xmlns:a16="http://schemas.microsoft.com/office/drawing/2014/main" val="20000"/>
                    </a:ext>
                  </a:extLst>
                </a:gridCol>
                <a:gridCol w="1271239">
                  <a:extLst>
                    <a:ext uri="{9D8B030D-6E8A-4147-A177-3AD203B41FA5}">
                      <a16:colId xmlns:a16="http://schemas.microsoft.com/office/drawing/2014/main" val="20001"/>
                    </a:ext>
                  </a:extLst>
                </a:gridCol>
                <a:gridCol w="1416205">
                  <a:extLst>
                    <a:ext uri="{9D8B030D-6E8A-4147-A177-3AD203B41FA5}">
                      <a16:colId xmlns:a16="http://schemas.microsoft.com/office/drawing/2014/main" val="4259447629"/>
                    </a:ext>
                  </a:extLst>
                </a:gridCol>
                <a:gridCol w="1895707">
                  <a:extLst>
                    <a:ext uri="{9D8B030D-6E8A-4147-A177-3AD203B41FA5}">
                      <a16:colId xmlns:a16="http://schemas.microsoft.com/office/drawing/2014/main" val="20002"/>
                    </a:ext>
                  </a:extLst>
                </a:gridCol>
              </a:tblGrid>
              <a:tr h="299017">
                <a:tc>
                  <a:txBody>
                    <a:bodyPr/>
                    <a:lstStyle/>
                    <a:p>
                      <a:pPr marL="0" lvl="0" indent="0" algn="l" rtl="0">
                        <a:spcBef>
                          <a:spcPts val="0"/>
                        </a:spcBef>
                        <a:spcAft>
                          <a:spcPts val="0"/>
                        </a:spcAft>
                        <a:buNone/>
                      </a:pPr>
                      <a:r>
                        <a:rPr lang="en-US" sz="1800" b="1" dirty="0"/>
                        <a:t>Group</a:t>
                      </a:r>
                      <a:endParaRPr sz="1800" b="1" dirty="0"/>
                    </a:p>
                  </a:txBody>
                  <a:tcPr marL="91425" marR="91425" marT="91425" marB="91425">
                    <a:solidFill>
                      <a:schemeClr val="accent2">
                        <a:lumMod val="40000"/>
                        <a:lumOff val="60000"/>
                      </a:schemeClr>
                    </a:solidFill>
                  </a:tcPr>
                </a:tc>
                <a:tc>
                  <a:txBody>
                    <a:bodyPr/>
                    <a:lstStyle/>
                    <a:p>
                      <a:pPr marL="0" lvl="0" indent="0" algn="l" rtl="0">
                        <a:spcBef>
                          <a:spcPts val="0"/>
                        </a:spcBef>
                        <a:spcAft>
                          <a:spcPts val="0"/>
                        </a:spcAft>
                        <a:buNone/>
                      </a:pPr>
                      <a:r>
                        <a:rPr lang="en-US" sz="1800" b="1" dirty="0"/>
                        <a:t>Grp*Time</a:t>
                      </a:r>
                      <a:endParaRPr sz="1800" b="1" dirty="0"/>
                    </a:p>
                  </a:txBody>
                  <a:tcPr marL="91425" marR="91425" marT="91425" marB="91425">
                    <a:solidFill>
                      <a:schemeClr val="accent2">
                        <a:lumMod val="40000"/>
                        <a:lumOff val="60000"/>
                      </a:schemeClr>
                    </a:solidFill>
                  </a:tcPr>
                </a:tc>
                <a:tc>
                  <a:txBody>
                    <a:bodyPr/>
                    <a:lstStyle/>
                    <a:p>
                      <a:pPr marL="0" lvl="0" indent="0" algn="l" rtl="0">
                        <a:spcBef>
                          <a:spcPts val="0"/>
                        </a:spcBef>
                        <a:spcAft>
                          <a:spcPts val="0"/>
                        </a:spcAft>
                        <a:buNone/>
                      </a:pPr>
                      <a:r>
                        <a:rPr lang="en-US" sz="1800" b="1" dirty="0"/>
                        <a:t>Grp*Policy</a:t>
                      </a:r>
                      <a:endParaRPr sz="1800" b="1" dirty="0"/>
                    </a:p>
                  </a:txBody>
                  <a:tcPr marL="91425" marR="91425" marT="91425" marB="91425">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t>Grp*</a:t>
                      </a:r>
                      <a:r>
                        <a:rPr lang="en-US" sz="1800" b="1" dirty="0" err="1"/>
                        <a:t>posttime</a:t>
                      </a:r>
                      <a:endParaRPr lang="en-US" sz="1800" b="1" dirty="0"/>
                    </a:p>
                  </a:txBody>
                  <a:tcPr marL="91425" marR="91425" marT="91425" marB="91425">
                    <a:solidFill>
                      <a:schemeClr val="accent2">
                        <a:lumMod val="40000"/>
                        <a:lumOff val="60000"/>
                      </a:schemeClr>
                    </a:solidFill>
                  </a:tcPr>
                </a:tc>
                <a:extLst>
                  <a:ext uri="{0D108BD9-81ED-4DB2-BD59-A6C34878D82A}">
                    <a16:rowId xmlns:a16="http://schemas.microsoft.com/office/drawing/2014/main" val="10000"/>
                  </a:ext>
                </a:extLst>
              </a:tr>
              <a:tr h="299017">
                <a:tc>
                  <a:txBody>
                    <a:bodyPr/>
                    <a:lstStyle/>
                    <a:p>
                      <a:pPr marL="0" lvl="0" indent="0" algn="l" rtl="0">
                        <a:spcBef>
                          <a:spcPts val="0"/>
                        </a:spcBef>
                        <a:spcAft>
                          <a:spcPts val="0"/>
                        </a:spcAft>
                        <a:buNone/>
                      </a:pPr>
                      <a:r>
                        <a:rPr lang="en-US" sz="1800" b="1" dirty="0">
                          <a:solidFill>
                            <a:schemeClr val="accent2">
                              <a:lumMod val="75000"/>
                            </a:schemeClr>
                          </a:solidFill>
                        </a:rPr>
                        <a:t>1</a:t>
                      </a:r>
                      <a:endParaRPr sz="1800" b="1" dirty="0">
                        <a:solidFill>
                          <a:schemeClr val="accent2">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2">
                              <a:lumMod val="75000"/>
                            </a:schemeClr>
                          </a:solidFill>
                        </a:rPr>
                        <a:t>-2</a:t>
                      </a:r>
                      <a:endParaRPr sz="1800" b="1" dirty="0">
                        <a:solidFill>
                          <a:schemeClr val="accent2">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2">
                              <a:lumMod val="75000"/>
                            </a:schemeClr>
                          </a:solidFill>
                        </a:rPr>
                        <a:t>0</a:t>
                      </a:r>
                      <a:endParaRPr sz="1800" b="1" dirty="0">
                        <a:solidFill>
                          <a:schemeClr val="accent2">
                            <a:lumMod val="75000"/>
                          </a:schemeClr>
                        </a:solidFill>
                      </a:endParaRPr>
                    </a:p>
                  </a:txBody>
                  <a:tcPr marL="91425" marR="91425" marT="91425" marB="91425">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accent2">
                              <a:lumMod val="75000"/>
                            </a:schemeClr>
                          </a:solidFill>
                        </a:rPr>
                        <a:t>0</a:t>
                      </a:r>
                    </a:p>
                  </a:txBody>
                  <a:tcPr marL="91425" marR="91425" marT="91425" marB="91425">
                    <a:noFill/>
                  </a:tcPr>
                </a:tc>
                <a:extLst>
                  <a:ext uri="{0D108BD9-81ED-4DB2-BD59-A6C34878D82A}">
                    <a16:rowId xmlns:a16="http://schemas.microsoft.com/office/drawing/2014/main" val="562703379"/>
                  </a:ext>
                </a:extLst>
              </a:tr>
              <a:tr h="299017">
                <a:tc>
                  <a:txBody>
                    <a:bodyPr/>
                    <a:lstStyle/>
                    <a:p>
                      <a:pPr marL="0" lvl="0" indent="0" algn="l" rtl="0">
                        <a:spcBef>
                          <a:spcPts val="0"/>
                        </a:spcBef>
                        <a:spcAft>
                          <a:spcPts val="0"/>
                        </a:spcAft>
                        <a:buNone/>
                      </a:pPr>
                      <a:r>
                        <a:rPr lang="en-US" sz="1800" b="1" dirty="0">
                          <a:solidFill>
                            <a:schemeClr val="accent2">
                              <a:lumMod val="75000"/>
                            </a:schemeClr>
                          </a:solidFill>
                        </a:rPr>
                        <a:t>1</a:t>
                      </a:r>
                      <a:endParaRPr sz="1800" b="1" dirty="0">
                        <a:solidFill>
                          <a:schemeClr val="accent2">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2">
                              <a:lumMod val="75000"/>
                            </a:schemeClr>
                          </a:solidFill>
                        </a:rPr>
                        <a:t>-1</a:t>
                      </a:r>
                      <a:endParaRPr sz="1800" b="1" dirty="0">
                        <a:solidFill>
                          <a:schemeClr val="accent2">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2">
                              <a:lumMod val="75000"/>
                            </a:schemeClr>
                          </a:solidFill>
                        </a:rPr>
                        <a:t>0</a:t>
                      </a:r>
                      <a:endParaRPr sz="1800" b="1" dirty="0">
                        <a:solidFill>
                          <a:schemeClr val="accent2">
                            <a:lumMod val="75000"/>
                          </a:schemeClr>
                        </a:solidFill>
                      </a:endParaRPr>
                    </a:p>
                  </a:txBody>
                  <a:tcPr marL="91425" marR="91425" marT="91425" marB="91425">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accent2">
                              <a:lumMod val="75000"/>
                            </a:schemeClr>
                          </a:solidFill>
                        </a:rPr>
                        <a:t>0</a:t>
                      </a:r>
                    </a:p>
                  </a:txBody>
                  <a:tcPr marL="91425" marR="91425" marT="91425" marB="91425">
                    <a:noFill/>
                  </a:tcPr>
                </a:tc>
                <a:extLst>
                  <a:ext uri="{0D108BD9-81ED-4DB2-BD59-A6C34878D82A}">
                    <a16:rowId xmlns:a16="http://schemas.microsoft.com/office/drawing/2014/main" val="4224682288"/>
                  </a:ext>
                </a:extLst>
              </a:tr>
              <a:tr h="299017">
                <a:tc>
                  <a:txBody>
                    <a:bodyPr/>
                    <a:lstStyle/>
                    <a:p>
                      <a:pPr marL="0" lvl="0" indent="0" algn="l" rtl="0">
                        <a:spcBef>
                          <a:spcPts val="0"/>
                        </a:spcBef>
                        <a:spcAft>
                          <a:spcPts val="0"/>
                        </a:spcAft>
                        <a:buNone/>
                      </a:pPr>
                      <a:r>
                        <a:rPr lang="en-US" sz="1800" b="1" dirty="0">
                          <a:solidFill>
                            <a:schemeClr val="accent2">
                              <a:lumMod val="75000"/>
                            </a:schemeClr>
                          </a:solidFill>
                        </a:rPr>
                        <a:t>1</a:t>
                      </a:r>
                      <a:endParaRPr sz="1800" b="1" dirty="0">
                        <a:solidFill>
                          <a:schemeClr val="accent2">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2">
                              <a:lumMod val="75000"/>
                            </a:schemeClr>
                          </a:solidFill>
                        </a:rPr>
                        <a:t>0</a:t>
                      </a:r>
                      <a:endParaRPr sz="1800" b="1" dirty="0">
                        <a:solidFill>
                          <a:schemeClr val="accent2">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2">
                              <a:lumMod val="75000"/>
                            </a:schemeClr>
                          </a:solidFill>
                        </a:rPr>
                        <a:t>0</a:t>
                      </a:r>
                      <a:endParaRPr sz="1800" b="1" dirty="0">
                        <a:solidFill>
                          <a:schemeClr val="accent2">
                            <a:lumMod val="75000"/>
                          </a:schemeClr>
                        </a:solidFill>
                      </a:endParaRPr>
                    </a:p>
                  </a:txBody>
                  <a:tcPr marL="91425" marR="91425" marT="91425" marB="91425">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accent2">
                              <a:lumMod val="75000"/>
                            </a:schemeClr>
                          </a:solidFill>
                        </a:rPr>
                        <a:t>0</a:t>
                      </a:r>
                    </a:p>
                  </a:txBody>
                  <a:tcPr marL="91425" marR="91425" marT="91425" marB="91425">
                    <a:noFill/>
                  </a:tcPr>
                </a:tc>
                <a:extLst>
                  <a:ext uri="{0D108BD9-81ED-4DB2-BD59-A6C34878D82A}">
                    <a16:rowId xmlns:a16="http://schemas.microsoft.com/office/drawing/2014/main" val="3766706489"/>
                  </a:ext>
                </a:extLst>
              </a:tr>
              <a:tr h="299017">
                <a:tc>
                  <a:txBody>
                    <a:bodyPr/>
                    <a:lstStyle/>
                    <a:p>
                      <a:pPr marL="0" lvl="0" indent="0" algn="l" rtl="0">
                        <a:spcBef>
                          <a:spcPts val="0"/>
                        </a:spcBef>
                        <a:spcAft>
                          <a:spcPts val="0"/>
                        </a:spcAft>
                        <a:buNone/>
                      </a:pPr>
                      <a:r>
                        <a:rPr lang="en-US" sz="1800" b="1" dirty="0">
                          <a:solidFill>
                            <a:schemeClr val="accent2">
                              <a:lumMod val="75000"/>
                            </a:schemeClr>
                          </a:solidFill>
                        </a:rPr>
                        <a:t>1</a:t>
                      </a:r>
                      <a:endParaRPr sz="1800" b="1" dirty="0">
                        <a:solidFill>
                          <a:schemeClr val="accent2">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2">
                              <a:lumMod val="75000"/>
                            </a:schemeClr>
                          </a:solidFill>
                        </a:rPr>
                        <a:t>1</a:t>
                      </a:r>
                      <a:endParaRPr sz="1800" b="1" dirty="0">
                        <a:solidFill>
                          <a:schemeClr val="accent2">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2">
                              <a:lumMod val="75000"/>
                            </a:schemeClr>
                          </a:solidFill>
                        </a:rPr>
                        <a:t>1</a:t>
                      </a:r>
                      <a:endParaRPr sz="1800" b="1" dirty="0">
                        <a:solidFill>
                          <a:schemeClr val="accent2">
                            <a:lumMod val="75000"/>
                          </a:schemeClr>
                        </a:solidFill>
                      </a:endParaRPr>
                    </a:p>
                  </a:txBody>
                  <a:tcPr marL="91425" marR="91425" marT="91425" marB="91425">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accent2">
                              <a:lumMod val="75000"/>
                            </a:schemeClr>
                          </a:solidFill>
                        </a:rPr>
                        <a:t>1</a:t>
                      </a:r>
                    </a:p>
                  </a:txBody>
                  <a:tcPr marL="91425" marR="91425" marT="91425" marB="91425">
                    <a:noFill/>
                  </a:tcPr>
                </a:tc>
                <a:extLst>
                  <a:ext uri="{0D108BD9-81ED-4DB2-BD59-A6C34878D82A}">
                    <a16:rowId xmlns:a16="http://schemas.microsoft.com/office/drawing/2014/main" val="4169831304"/>
                  </a:ext>
                </a:extLst>
              </a:tr>
              <a:tr h="298661">
                <a:tc>
                  <a:txBody>
                    <a:bodyPr/>
                    <a:lstStyle/>
                    <a:p>
                      <a:pPr marL="0" lvl="0" indent="0" algn="l" rtl="0">
                        <a:spcBef>
                          <a:spcPts val="0"/>
                        </a:spcBef>
                        <a:spcAft>
                          <a:spcPts val="0"/>
                        </a:spcAft>
                        <a:buNone/>
                      </a:pPr>
                      <a:r>
                        <a:rPr lang="en-US" sz="1800" b="1" dirty="0">
                          <a:solidFill>
                            <a:schemeClr val="accent2">
                              <a:lumMod val="75000"/>
                            </a:schemeClr>
                          </a:solidFill>
                        </a:rPr>
                        <a:t>1</a:t>
                      </a:r>
                      <a:endParaRPr sz="1800" b="1" dirty="0">
                        <a:solidFill>
                          <a:schemeClr val="accent2">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2">
                              <a:lumMod val="75000"/>
                            </a:schemeClr>
                          </a:solidFill>
                        </a:rPr>
                        <a:t>2</a:t>
                      </a:r>
                      <a:endParaRPr sz="1800" b="1" dirty="0">
                        <a:solidFill>
                          <a:schemeClr val="accent2">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2">
                              <a:lumMod val="75000"/>
                            </a:schemeClr>
                          </a:solidFill>
                        </a:rPr>
                        <a:t>1</a:t>
                      </a:r>
                      <a:endParaRPr sz="1800" b="1" dirty="0">
                        <a:solidFill>
                          <a:schemeClr val="accent2">
                            <a:lumMod val="75000"/>
                          </a:schemeClr>
                        </a:solidFill>
                      </a:endParaRPr>
                    </a:p>
                  </a:txBody>
                  <a:tcPr marL="91425" marR="91425" marT="91425" marB="91425">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accent2">
                              <a:lumMod val="75000"/>
                            </a:schemeClr>
                          </a:solidFill>
                        </a:rPr>
                        <a:t>2</a:t>
                      </a:r>
                    </a:p>
                  </a:txBody>
                  <a:tcPr marL="91425" marR="91425" marT="91425" marB="91425">
                    <a:noFill/>
                  </a:tcPr>
                </a:tc>
                <a:extLst>
                  <a:ext uri="{0D108BD9-81ED-4DB2-BD59-A6C34878D82A}">
                    <a16:rowId xmlns:a16="http://schemas.microsoft.com/office/drawing/2014/main" val="1139271344"/>
                  </a:ext>
                </a:extLst>
              </a:tr>
              <a:tr h="299017">
                <a:tc>
                  <a:txBody>
                    <a:bodyPr/>
                    <a:lstStyle/>
                    <a:p>
                      <a:pPr marL="0" lvl="0" indent="0" algn="l" rtl="0">
                        <a:spcBef>
                          <a:spcPts val="0"/>
                        </a:spcBef>
                        <a:spcAft>
                          <a:spcPts val="0"/>
                        </a:spcAft>
                        <a:buNone/>
                      </a:pPr>
                      <a:r>
                        <a:rPr lang="en-US" sz="1800" b="1" dirty="0">
                          <a:solidFill>
                            <a:schemeClr val="accent2">
                              <a:lumMod val="75000"/>
                            </a:schemeClr>
                          </a:solidFill>
                        </a:rPr>
                        <a:t>1</a:t>
                      </a:r>
                      <a:endParaRPr sz="1800" b="1" dirty="0">
                        <a:solidFill>
                          <a:schemeClr val="accent2">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2">
                              <a:lumMod val="75000"/>
                            </a:schemeClr>
                          </a:solidFill>
                        </a:rPr>
                        <a:t>3</a:t>
                      </a:r>
                      <a:endParaRPr sz="1800" b="1" dirty="0">
                        <a:solidFill>
                          <a:schemeClr val="accent2">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2">
                              <a:lumMod val="75000"/>
                            </a:schemeClr>
                          </a:solidFill>
                        </a:rPr>
                        <a:t>1</a:t>
                      </a:r>
                      <a:endParaRPr sz="1800" b="1" dirty="0">
                        <a:solidFill>
                          <a:schemeClr val="accent2">
                            <a:lumMod val="75000"/>
                          </a:schemeClr>
                        </a:solidFill>
                      </a:endParaRPr>
                    </a:p>
                  </a:txBody>
                  <a:tcPr marL="91425" marR="91425" marT="91425" marB="91425">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accent2">
                              <a:lumMod val="75000"/>
                            </a:schemeClr>
                          </a:solidFill>
                        </a:rPr>
                        <a:t>3</a:t>
                      </a:r>
                    </a:p>
                  </a:txBody>
                  <a:tcPr marL="91425" marR="91425" marT="91425" marB="91425">
                    <a:noFill/>
                  </a:tcPr>
                </a:tc>
                <a:extLst>
                  <a:ext uri="{0D108BD9-81ED-4DB2-BD59-A6C34878D82A}">
                    <a16:rowId xmlns:a16="http://schemas.microsoft.com/office/drawing/2014/main" val="2785660023"/>
                  </a:ext>
                </a:extLst>
              </a:tr>
              <a:tr h="299017">
                <a:tc>
                  <a:txBody>
                    <a:bodyPr/>
                    <a:lstStyle/>
                    <a:p>
                      <a:pPr marL="0" lvl="0" indent="0" algn="l" rtl="0">
                        <a:spcBef>
                          <a:spcPts val="0"/>
                        </a:spcBef>
                        <a:spcAft>
                          <a:spcPts val="0"/>
                        </a:spcAft>
                        <a:buNone/>
                      </a:pPr>
                      <a:r>
                        <a:rPr lang="en-US" sz="1800" b="0" dirty="0"/>
                        <a:t>…</a:t>
                      </a:r>
                      <a:endParaRPr sz="1800" b="0" dirty="0"/>
                    </a:p>
                  </a:txBody>
                  <a:tcPr marL="91425" marR="91425" marT="91425" marB="91425">
                    <a:noFill/>
                  </a:tcPr>
                </a:tc>
                <a:tc>
                  <a:txBody>
                    <a:bodyPr/>
                    <a:lstStyle/>
                    <a:p>
                      <a:pPr marL="0" lvl="0" indent="0" algn="l" rtl="0">
                        <a:spcBef>
                          <a:spcPts val="0"/>
                        </a:spcBef>
                        <a:spcAft>
                          <a:spcPts val="0"/>
                        </a:spcAft>
                        <a:buNone/>
                      </a:pPr>
                      <a:endParaRPr sz="1800" b="0" dirty="0"/>
                    </a:p>
                  </a:txBody>
                  <a:tcPr marL="91425" marR="91425" marT="91425" marB="91425">
                    <a:noFill/>
                  </a:tcPr>
                </a:tc>
                <a:tc>
                  <a:txBody>
                    <a:bodyPr/>
                    <a:lstStyle/>
                    <a:p>
                      <a:pPr marL="0" lvl="0" indent="0" algn="l" rtl="0">
                        <a:spcBef>
                          <a:spcPts val="0"/>
                        </a:spcBef>
                        <a:spcAft>
                          <a:spcPts val="0"/>
                        </a:spcAft>
                        <a:buNone/>
                      </a:pPr>
                      <a:endParaRPr sz="1800" b="0" dirty="0"/>
                    </a:p>
                  </a:txBody>
                  <a:tcPr marL="91425" marR="91425" marT="91425" marB="91425">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800" b="1" dirty="0"/>
                    </a:p>
                  </a:txBody>
                  <a:tcPr marL="91425" marR="91425" marT="91425" marB="91425">
                    <a:noFill/>
                  </a:tcPr>
                </a:tc>
                <a:extLst>
                  <a:ext uri="{0D108BD9-81ED-4DB2-BD59-A6C34878D82A}">
                    <a16:rowId xmlns:a16="http://schemas.microsoft.com/office/drawing/2014/main" val="457313758"/>
                  </a:ext>
                </a:extLst>
              </a:tr>
              <a:tr h="299017">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accent5">
                              <a:lumMod val="75000"/>
                            </a:schemeClr>
                          </a:solidFill>
                        </a:rPr>
                        <a:t>0</a:t>
                      </a:r>
                    </a:p>
                  </a:txBody>
                  <a:tcPr marL="91425" marR="91425" marT="91425" marB="91425">
                    <a:noFill/>
                  </a:tcPr>
                </a:tc>
                <a:extLst>
                  <a:ext uri="{0D108BD9-81ED-4DB2-BD59-A6C34878D82A}">
                    <a16:rowId xmlns:a16="http://schemas.microsoft.com/office/drawing/2014/main" val="3702081737"/>
                  </a:ext>
                </a:extLst>
              </a:tr>
              <a:tr h="299017">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accent5">
                              <a:lumMod val="75000"/>
                            </a:schemeClr>
                          </a:solidFill>
                        </a:rPr>
                        <a:t>0</a:t>
                      </a:r>
                    </a:p>
                  </a:txBody>
                  <a:tcPr marL="91425" marR="91425" marT="91425" marB="91425">
                    <a:noFill/>
                  </a:tcPr>
                </a:tc>
                <a:extLst>
                  <a:ext uri="{0D108BD9-81ED-4DB2-BD59-A6C34878D82A}">
                    <a16:rowId xmlns:a16="http://schemas.microsoft.com/office/drawing/2014/main" val="1477500122"/>
                  </a:ext>
                </a:extLst>
              </a:tr>
              <a:tr h="299017">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accent5">
                              <a:lumMod val="75000"/>
                            </a:schemeClr>
                          </a:solidFill>
                        </a:rPr>
                        <a:t>0</a:t>
                      </a:r>
                    </a:p>
                  </a:txBody>
                  <a:tcPr marL="91425" marR="91425" marT="91425" marB="91425">
                    <a:noFill/>
                  </a:tcPr>
                </a:tc>
                <a:extLst>
                  <a:ext uri="{0D108BD9-81ED-4DB2-BD59-A6C34878D82A}">
                    <a16:rowId xmlns:a16="http://schemas.microsoft.com/office/drawing/2014/main" val="2134048981"/>
                  </a:ext>
                </a:extLst>
              </a:tr>
              <a:tr h="299017">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accent5">
                              <a:lumMod val="75000"/>
                            </a:schemeClr>
                          </a:solidFill>
                        </a:rPr>
                        <a:t>0</a:t>
                      </a:r>
                    </a:p>
                  </a:txBody>
                  <a:tcPr marL="91425" marR="91425" marT="91425" marB="91425">
                    <a:noFill/>
                  </a:tcPr>
                </a:tc>
                <a:extLst>
                  <a:ext uri="{0D108BD9-81ED-4DB2-BD59-A6C34878D82A}">
                    <a16:rowId xmlns:a16="http://schemas.microsoft.com/office/drawing/2014/main" val="2666628715"/>
                  </a:ext>
                </a:extLst>
              </a:tr>
              <a:tr h="299017">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accent5">
                              <a:lumMod val="75000"/>
                            </a:schemeClr>
                          </a:solidFill>
                        </a:rPr>
                        <a:t>0</a:t>
                      </a:r>
                    </a:p>
                  </a:txBody>
                  <a:tcPr marL="91425" marR="91425" marT="91425" marB="91425">
                    <a:noFill/>
                  </a:tcPr>
                </a:tc>
                <a:extLst>
                  <a:ext uri="{0D108BD9-81ED-4DB2-BD59-A6C34878D82A}">
                    <a16:rowId xmlns:a16="http://schemas.microsoft.com/office/drawing/2014/main" val="23650375"/>
                  </a:ext>
                </a:extLst>
              </a:tr>
            </a:tbl>
          </a:graphicData>
        </a:graphic>
      </p:graphicFrame>
      <p:graphicFrame>
        <p:nvGraphicFramePr>
          <p:cNvPr id="3" name="Table 2">
            <a:extLst>
              <a:ext uri="{FF2B5EF4-FFF2-40B4-BE49-F238E27FC236}">
                <a16:creationId xmlns:a16="http://schemas.microsoft.com/office/drawing/2014/main" id="{54E92D18-6956-4BEF-946F-BCBD93841342}"/>
              </a:ext>
            </a:extLst>
          </p:cNvPr>
          <p:cNvGraphicFramePr>
            <a:graphicFrameLocks noGrp="1"/>
          </p:cNvGraphicFramePr>
          <p:nvPr>
            <p:extLst>
              <p:ext uri="{D42A27DB-BD31-4B8C-83A1-F6EECF244321}">
                <p14:modId xmlns:p14="http://schemas.microsoft.com/office/powerpoint/2010/main" val="3598742957"/>
              </p:ext>
            </p:extLst>
          </p:nvPr>
        </p:nvGraphicFramePr>
        <p:xfrm>
          <a:off x="452971" y="4639825"/>
          <a:ext cx="5965369" cy="2285850"/>
        </p:xfrm>
        <a:graphic>
          <a:graphicData uri="http://schemas.openxmlformats.org/drawingml/2006/table">
            <a:tbl>
              <a:tblPr>
                <a:noFill/>
                <a:tableStyleId>{CFC2E314-4ACF-4EBD-BDA4-412C342264DB}</a:tableStyleId>
              </a:tblPr>
              <a:tblGrid>
                <a:gridCol w="1571714">
                  <a:extLst>
                    <a:ext uri="{9D8B030D-6E8A-4147-A177-3AD203B41FA5}">
                      <a16:colId xmlns:a16="http://schemas.microsoft.com/office/drawing/2014/main" val="3298459448"/>
                    </a:ext>
                  </a:extLst>
                </a:gridCol>
                <a:gridCol w="785858">
                  <a:extLst>
                    <a:ext uri="{9D8B030D-6E8A-4147-A177-3AD203B41FA5}">
                      <a16:colId xmlns:a16="http://schemas.microsoft.com/office/drawing/2014/main" val="406139357"/>
                    </a:ext>
                  </a:extLst>
                </a:gridCol>
                <a:gridCol w="1221649">
                  <a:extLst>
                    <a:ext uri="{9D8B030D-6E8A-4147-A177-3AD203B41FA5}">
                      <a16:colId xmlns:a16="http://schemas.microsoft.com/office/drawing/2014/main" val="378036752"/>
                    </a:ext>
                  </a:extLst>
                </a:gridCol>
                <a:gridCol w="1193074">
                  <a:extLst>
                    <a:ext uri="{9D8B030D-6E8A-4147-A177-3AD203B41FA5}">
                      <a16:colId xmlns:a16="http://schemas.microsoft.com/office/drawing/2014/main" val="1100417369"/>
                    </a:ext>
                  </a:extLst>
                </a:gridCol>
                <a:gridCol w="1193074">
                  <a:extLst>
                    <a:ext uri="{9D8B030D-6E8A-4147-A177-3AD203B41FA5}">
                      <a16:colId xmlns:a16="http://schemas.microsoft.com/office/drawing/2014/main" val="3029254806"/>
                    </a:ext>
                  </a:extLst>
                </a:gridCol>
              </a:tblGrid>
              <a:tr h="3810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2018-05</a:t>
                      </a:r>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36.3</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extLst>
                  <a:ext uri="{0D108BD9-81ED-4DB2-BD59-A6C34878D82A}">
                    <a16:rowId xmlns:a16="http://schemas.microsoft.com/office/drawing/2014/main" val="2524043309"/>
                  </a:ext>
                </a:extLst>
              </a:tr>
              <a:tr h="3810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2018-06</a:t>
                      </a:r>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tc>
                  <a:txBody>
                    <a:bodyPr/>
                    <a:lstStyle/>
                    <a:p>
                      <a:pPr marL="0" lvl="0" indent="0" algn="l" rtl="0">
                        <a:spcBef>
                          <a:spcPts val="0"/>
                        </a:spcBef>
                        <a:spcAft>
                          <a:spcPts val="0"/>
                        </a:spcAft>
                        <a:buNone/>
                      </a:pPr>
                      <a:r>
                        <a:rPr lang="en-US" sz="1800" dirty="0"/>
                        <a:t>34.5</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extLst>
                  <a:ext uri="{0D108BD9-81ED-4DB2-BD59-A6C34878D82A}">
                    <a16:rowId xmlns:a16="http://schemas.microsoft.com/office/drawing/2014/main" val="782760515"/>
                  </a:ext>
                </a:extLst>
              </a:tr>
              <a:tr h="3810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2018-07</a:t>
                      </a:r>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34.9</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extLst>
                  <a:ext uri="{0D108BD9-81ED-4DB2-BD59-A6C34878D82A}">
                    <a16:rowId xmlns:a16="http://schemas.microsoft.com/office/drawing/2014/main" val="1772711751"/>
                  </a:ext>
                </a:extLst>
              </a:tr>
              <a:tr h="3810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2018-08</a:t>
                      </a:r>
                    </a:p>
                  </a:txBody>
                  <a:tcPr marL="91425" marR="91425" marT="91425" marB="91425"/>
                </a:tc>
                <a:tc>
                  <a:txBody>
                    <a:bodyPr/>
                    <a:lstStyle/>
                    <a:p>
                      <a:pPr marL="0" lvl="0" indent="0" algn="l" rtl="0">
                        <a:spcBef>
                          <a:spcPts val="0"/>
                        </a:spcBef>
                        <a:spcAft>
                          <a:spcPts val="0"/>
                        </a:spcAft>
                        <a:buNone/>
                      </a:pPr>
                      <a:r>
                        <a:rPr lang="en-US" sz="1800" dirty="0"/>
                        <a:t>2</a:t>
                      </a:r>
                      <a:endParaRPr sz="1800" dirty="0"/>
                    </a:p>
                  </a:txBody>
                  <a:tcPr marL="91425" marR="91425" marT="91425" marB="91425"/>
                </a:tc>
                <a:tc>
                  <a:txBody>
                    <a:bodyPr/>
                    <a:lstStyle/>
                    <a:p>
                      <a:pPr marL="0" lvl="0" indent="0" algn="l" rtl="0">
                        <a:spcBef>
                          <a:spcPts val="0"/>
                        </a:spcBef>
                        <a:spcAft>
                          <a:spcPts val="0"/>
                        </a:spcAft>
                        <a:buNone/>
                      </a:pPr>
                      <a:r>
                        <a:rPr lang="en-US" sz="1800" dirty="0"/>
                        <a:t>35.4</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2</a:t>
                      </a:r>
                      <a:endParaRPr sz="1800" dirty="0"/>
                    </a:p>
                  </a:txBody>
                  <a:tcPr marL="91425" marR="91425" marT="91425" marB="91425"/>
                </a:tc>
                <a:extLst>
                  <a:ext uri="{0D108BD9-81ED-4DB2-BD59-A6C34878D82A}">
                    <a16:rowId xmlns:a16="http://schemas.microsoft.com/office/drawing/2014/main" val="1485502848"/>
                  </a:ext>
                </a:extLst>
              </a:tr>
              <a:tr h="3810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2018-09</a:t>
                      </a:r>
                    </a:p>
                  </a:txBody>
                  <a:tcPr marL="91425" marR="91425" marT="91425" marB="91425"/>
                </a:tc>
                <a:tc>
                  <a:txBody>
                    <a:bodyPr/>
                    <a:lstStyle/>
                    <a:p>
                      <a:pPr marL="0" lvl="0" indent="0" algn="l" rtl="0">
                        <a:spcBef>
                          <a:spcPts val="0"/>
                        </a:spcBef>
                        <a:spcAft>
                          <a:spcPts val="0"/>
                        </a:spcAft>
                        <a:buNone/>
                      </a:pPr>
                      <a:r>
                        <a:rPr lang="en-US" sz="1800" dirty="0"/>
                        <a:t>3</a:t>
                      </a:r>
                      <a:endParaRPr sz="1800" dirty="0"/>
                    </a:p>
                  </a:txBody>
                  <a:tcPr marL="91425" marR="91425" marT="91425" marB="91425"/>
                </a:tc>
                <a:tc>
                  <a:txBody>
                    <a:bodyPr/>
                    <a:lstStyle/>
                    <a:p>
                      <a:pPr marL="0" lvl="0" indent="0" algn="l" rtl="0">
                        <a:spcBef>
                          <a:spcPts val="0"/>
                        </a:spcBef>
                        <a:spcAft>
                          <a:spcPts val="0"/>
                        </a:spcAft>
                        <a:buNone/>
                      </a:pPr>
                      <a:r>
                        <a:rPr lang="en-US" sz="1800" dirty="0"/>
                        <a:t>34.1</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3</a:t>
                      </a:r>
                      <a:endParaRPr sz="1800" dirty="0"/>
                    </a:p>
                  </a:txBody>
                  <a:tcPr marL="91425" marR="91425" marT="91425" marB="91425"/>
                </a:tc>
                <a:extLst>
                  <a:ext uri="{0D108BD9-81ED-4DB2-BD59-A6C34878D82A}">
                    <a16:rowId xmlns:a16="http://schemas.microsoft.com/office/drawing/2014/main" val="3636960785"/>
                  </a:ext>
                </a:extLst>
              </a:tr>
            </a:tbl>
          </a:graphicData>
        </a:graphic>
      </p:graphicFrame>
      <p:sp>
        <p:nvSpPr>
          <p:cNvPr id="11" name="TextBox 10">
            <a:extLst>
              <a:ext uri="{FF2B5EF4-FFF2-40B4-BE49-F238E27FC236}">
                <a16:creationId xmlns:a16="http://schemas.microsoft.com/office/drawing/2014/main" id="{D635A9C8-3A61-412C-BD7D-80F382137A92}"/>
              </a:ext>
            </a:extLst>
          </p:cNvPr>
          <p:cNvSpPr txBox="1"/>
          <p:nvPr/>
        </p:nvSpPr>
        <p:spPr>
          <a:xfrm rot="16200000">
            <a:off x="-494896" y="5612748"/>
            <a:ext cx="1407971" cy="307776"/>
          </a:xfrm>
          <a:prstGeom prst="rect">
            <a:avLst/>
          </a:prstGeom>
          <a:noFill/>
        </p:spPr>
        <p:txBody>
          <a:bodyPr wrap="square">
            <a:spAutoFit/>
          </a:bodyPr>
          <a:lstStyle/>
          <a:p>
            <a:pPr marL="0" lvl="0" indent="0" algn="l" rtl="0">
              <a:spcBef>
                <a:spcPts val="0"/>
              </a:spcBef>
              <a:spcAft>
                <a:spcPts val="0"/>
              </a:spcAft>
              <a:buNone/>
            </a:pPr>
            <a:r>
              <a:rPr lang="en-US" sz="1400" b="1" dirty="0">
                <a:solidFill>
                  <a:schemeClr val="accent1">
                    <a:lumMod val="75000"/>
                  </a:schemeClr>
                </a:solidFill>
              </a:rPr>
              <a:t>Control group</a:t>
            </a:r>
          </a:p>
        </p:txBody>
      </p:sp>
      <p:sp>
        <p:nvSpPr>
          <p:cNvPr id="12" name="TextBox 11">
            <a:extLst>
              <a:ext uri="{FF2B5EF4-FFF2-40B4-BE49-F238E27FC236}">
                <a16:creationId xmlns:a16="http://schemas.microsoft.com/office/drawing/2014/main" id="{34068169-76EC-4CE7-A386-E1F5E9DC5133}"/>
              </a:ext>
            </a:extLst>
          </p:cNvPr>
          <p:cNvSpPr txBox="1"/>
          <p:nvPr/>
        </p:nvSpPr>
        <p:spPr>
          <a:xfrm rot="16200000">
            <a:off x="-704270" y="2817431"/>
            <a:ext cx="1826715" cy="307777"/>
          </a:xfrm>
          <a:prstGeom prst="rect">
            <a:avLst/>
          </a:prstGeom>
          <a:noFill/>
        </p:spPr>
        <p:txBody>
          <a:bodyPr wrap="square">
            <a:spAutoFit/>
          </a:bodyPr>
          <a:lstStyle/>
          <a:p>
            <a:pPr marL="0" lvl="0" indent="0" algn="l" rtl="0">
              <a:spcBef>
                <a:spcPts val="0"/>
              </a:spcBef>
              <a:spcAft>
                <a:spcPts val="0"/>
              </a:spcAft>
              <a:buNone/>
            </a:pPr>
            <a:r>
              <a:rPr lang="en-US" sz="1400" b="1" dirty="0">
                <a:solidFill>
                  <a:schemeClr val="accent2">
                    <a:lumMod val="75000"/>
                  </a:schemeClr>
                </a:solidFill>
              </a:rPr>
              <a:t>Intervention group</a:t>
            </a:r>
          </a:p>
        </p:txBody>
      </p:sp>
      <p:cxnSp>
        <p:nvCxnSpPr>
          <p:cNvPr id="14" name="Straight Connector 13">
            <a:extLst>
              <a:ext uri="{FF2B5EF4-FFF2-40B4-BE49-F238E27FC236}">
                <a16:creationId xmlns:a16="http://schemas.microsoft.com/office/drawing/2014/main" id="{B931A47E-1F89-4CA1-9B87-CAC5CDFABC8D}"/>
              </a:ext>
            </a:extLst>
          </p:cNvPr>
          <p:cNvCxnSpPr>
            <a:cxnSpLocks/>
          </p:cNvCxnSpPr>
          <p:nvPr/>
        </p:nvCxnSpPr>
        <p:spPr>
          <a:xfrm flipH="1" flipV="1">
            <a:off x="452971" y="5576034"/>
            <a:ext cx="11434228" cy="7263"/>
          </a:xfrm>
          <a:prstGeom prst="line">
            <a:avLst/>
          </a:prstGeom>
          <a:ln w="57150">
            <a:solidFill>
              <a:schemeClr val="accent1"/>
            </a:solidFill>
            <a:prstDash val="dash"/>
          </a:ln>
        </p:spPr>
        <p:style>
          <a:lnRef idx="1">
            <a:schemeClr val="accent2"/>
          </a:lnRef>
          <a:fillRef idx="0">
            <a:schemeClr val="accent2"/>
          </a:fillRef>
          <a:effectRef idx="0">
            <a:schemeClr val="accent2"/>
          </a:effectRef>
          <a:fontRef idx="minor">
            <a:schemeClr val="tx1"/>
          </a:fontRef>
        </p:style>
      </p:cxnSp>
      <p:sp>
        <p:nvSpPr>
          <p:cNvPr id="2" name="Rectangle 1">
            <a:extLst>
              <a:ext uri="{FF2B5EF4-FFF2-40B4-BE49-F238E27FC236}">
                <a16:creationId xmlns:a16="http://schemas.microsoft.com/office/drawing/2014/main" id="{E25481F0-DA7A-4518-B595-86E96949DAB5}"/>
              </a:ext>
            </a:extLst>
          </p:cNvPr>
          <p:cNvSpPr/>
          <p:nvPr/>
        </p:nvSpPr>
        <p:spPr>
          <a:xfrm>
            <a:off x="2098430" y="1573695"/>
            <a:ext cx="597878" cy="5284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1F5887D-A61C-4D81-AFDC-56F0D2021AE7}"/>
              </a:ext>
            </a:extLst>
          </p:cNvPr>
          <p:cNvSpPr/>
          <p:nvPr/>
        </p:nvSpPr>
        <p:spPr>
          <a:xfrm>
            <a:off x="5310025" y="1512278"/>
            <a:ext cx="1018320" cy="5284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B6A5321-B87F-4B76-B631-8D04B14D261B}"/>
              </a:ext>
            </a:extLst>
          </p:cNvPr>
          <p:cNvSpPr/>
          <p:nvPr/>
        </p:nvSpPr>
        <p:spPr>
          <a:xfrm>
            <a:off x="7411935" y="1557299"/>
            <a:ext cx="1031895" cy="52392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3B61489-C51F-4A2B-8C34-DD60810FC089}"/>
              </a:ext>
            </a:extLst>
          </p:cNvPr>
          <p:cNvSpPr/>
          <p:nvPr/>
        </p:nvSpPr>
        <p:spPr>
          <a:xfrm>
            <a:off x="10093570" y="1573696"/>
            <a:ext cx="1759141" cy="52551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425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P spid="15"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19;p8">
            <a:extLst>
              <a:ext uri="{FF2B5EF4-FFF2-40B4-BE49-F238E27FC236}">
                <a16:creationId xmlns:a16="http://schemas.microsoft.com/office/drawing/2014/main" id="{05A0ACED-0063-44AB-965A-B2253D677512}"/>
              </a:ext>
            </a:extLst>
          </p:cNvPr>
          <p:cNvSpPr txBox="1"/>
          <p:nvPr/>
        </p:nvSpPr>
        <p:spPr>
          <a:xfrm>
            <a:off x="1130409" y="1976258"/>
            <a:ext cx="10751796" cy="4154943"/>
          </a:xfrm>
          <a:prstGeom prst="rect">
            <a:avLst/>
          </a:prstGeom>
          <a:noFill/>
          <a:ln>
            <a:noFill/>
          </a:ln>
        </p:spPr>
        <p:txBody>
          <a:bodyPr spcFirstLastPara="1" wrap="square" lIns="91425" tIns="45700" rIns="91425" bIns="45700" anchor="t" anchorCtr="0">
            <a:spAutoFit/>
          </a:bodyPr>
          <a:lstStyle/>
          <a:p>
            <a:pPr lvl="0"/>
            <a:r>
              <a:rPr lang="en-US" sz="2400" b="1" dirty="0">
                <a:solidFill>
                  <a:schemeClr val="dk1"/>
                </a:solidFill>
                <a:latin typeface="Libre Franklin"/>
                <a:ea typeface="Libre Franklin"/>
                <a:cs typeface="Libre Franklin"/>
                <a:sym typeface="Libre Franklin"/>
              </a:rPr>
              <a:t>Variables used in in </a:t>
            </a:r>
            <a:r>
              <a:rPr lang="en-US" sz="2400" b="1" dirty="0" err="1">
                <a:solidFill>
                  <a:schemeClr val="dk1"/>
                </a:solidFill>
                <a:latin typeface="Libre Franklin"/>
                <a:ea typeface="Libre Franklin"/>
                <a:cs typeface="Libre Franklin"/>
                <a:sym typeface="Libre Franklin"/>
              </a:rPr>
              <a:t>DiD</a:t>
            </a:r>
            <a:r>
              <a:rPr lang="en-US" sz="2400" b="1" dirty="0">
                <a:solidFill>
                  <a:schemeClr val="dk1"/>
                </a:solidFill>
                <a:latin typeface="Libre Franklin"/>
                <a:ea typeface="Libre Franklin"/>
                <a:cs typeface="Libre Franklin"/>
                <a:sym typeface="Libre Franklin"/>
              </a:rPr>
              <a:t> with comparison :</a:t>
            </a:r>
            <a:endParaRPr dirty="0"/>
          </a:p>
          <a:p>
            <a:pPr marL="342900" marR="0" lvl="0" indent="-342900" algn="l" rtl="0">
              <a:spcBef>
                <a:spcPts val="600"/>
              </a:spcBef>
              <a:spcAft>
                <a:spcPts val="0"/>
              </a:spcAft>
              <a:buClr>
                <a:schemeClr val="dk1"/>
              </a:buClr>
              <a:buSzPts val="2400"/>
              <a:buFont typeface="Arial"/>
              <a:buChar char="•"/>
            </a:pPr>
            <a:r>
              <a:rPr lang="en-US" sz="2000" i="1" dirty="0">
                <a:solidFill>
                  <a:schemeClr val="dk1"/>
                </a:solidFill>
                <a:latin typeface="Libre Franklin"/>
                <a:ea typeface="Libre Franklin"/>
                <a:cs typeface="Libre Franklin"/>
                <a:sym typeface="Libre Franklin"/>
              </a:rPr>
              <a:t>Intercept: Existing starting rate </a:t>
            </a:r>
            <a:r>
              <a:rPr lang="en-US" sz="2000" dirty="0">
                <a:solidFill>
                  <a:schemeClr val="dk1"/>
                </a:solidFill>
                <a:latin typeface="Libre Franklin"/>
                <a:sym typeface="Libre Franklin"/>
              </a:rPr>
              <a:t>(combined/mean of intervention and control groups)</a:t>
            </a:r>
          </a:p>
          <a:p>
            <a:pPr marL="342900" marR="0" lvl="0" indent="-342900" algn="l" rtl="0">
              <a:spcBef>
                <a:spcPts val="600"/>
              </a:spcBef>
              <a:spcAft>
                <a:spcPts val="0"/>
              </a:spcAft>
              <a:buClr>
                <a:schemeClr val="dk1"/>
              </a:buClr>
              <a:buSzPts val="2400"/>
              <a:buFont typeface="Arial"/>
              <a:buChar char="•"/>
            </a:pPr>
            <a:r>
              <a:rPr lang="en-US" sz="2000" i="1" strike="sngStrike" dirty="0">
                <a:solidFill>
                  <a:schemeClr val="bg1">
                    <a:lumMod val="65000"/>
                  </a:schemeClr>
                </a:solidFill>
                <a:latin typeface="Libre Franklin"/>
                <a:ea typeface="Libre Franklin"/>
                <a:cs typeface="Libre Franklin"/>
                <a:sym typeface="Libre Franklin"/>
              </a:rPr>
              <a:t>Time:  Existing trend (in the control group)</a:t>
            </a:r>
          </a:p>
          <a:p>
            <a:pPr marL="342900" marR="0" lvl="0" indent="-342900" algn="l" rtl="0">
              <a:spcBef>
                <a:spcPts val="600"/>
              </a:spcBef>
              <a:spcAft>
                <a:spcPts val="0"/>
              </a:spcAft>
              <a:buClr>
                <a:schemeClr val="dk1"/>
              </a:buClr>
              <a:buSzPts val="2400"/>
              <a:buFont typeface="Arial"/>
              <a:buChar char="•"/>
            </a:pPr>
            <a:r>
              <a:rPr lang="en-US" sz="2000" i="1" dirty="0">
                <a:solidFill>
                  <a:schemeClr val="dk1"/>
                </a:solidFill>
                <a:latin typeface="Libre Franklin"/>
                <a:sym typeface="Libre Franklin"/>
              </a:rPr>
              <a:t>Policy</a:t>
            </a:r>
            <a:r>
              <a:rPr lang="en-US" sz="2000" dirty="0">
                <a:solidFill>
                  <a:schemeClr val="dk1"/>
                </a:solidFill>
                <a:latin typeface="Libre Franklin"/>
                <a:sym typeface="Libre Franklin"/>
              </a:rPr>
              <a:t>:  Post-intervention level change (combined in intervention and control groups)</a:t>
            </a:r>
          </a:p>
          <a:p>
            <a:pPr marL="342900" marR="0" lvl="0" indent="-342900" algn="l" rtl="0">
              <a:spcBef>
                <a:spcPts val="600"/>
              </a:spcBef>
              <a:spcAft>
                <a:spcPts val="0"/>
              </a:spcAft>
              <a:buClr>
                <a:schemeClr val="dk1"/>
              </a:buClr>
              <a:buSzPts val="2400"/>
              <a:buFont typeface="Arial"/>
              <a:buChar char="•"/>
            </a:pPr>
            <a:r>
              <a:rPr lang="en-US" sz="2000" i="1" strike="sngStrike" dirty="0">
                <a:solidFill>
                  <a:schemeClr val="bg1">
                    <a:lumMod val="65000"/>
                  </a:schemeClr>
                </a:solidFill>
                <a:latin typeface="Libre Franklin"/>
                <a:sym typeface="Libre Franklin"/>
              </a:rPr>
              <a:t>Posttime: Post-intervention trend change (in the control group)</a:t>
            </a:r>
          </a:p>
          <a:p>
            <a:pPr marL="342900" lvl="0" indent="-342900">
              <a:spcBef>
                <a:spcPts val="600"/>
              </a:spcBef>
              <a:buClr>
                <a:schemeClr val="dk1"/>
              </a:buClr>
              <a:buSzPts val="2400"/>
              <a:buFont typeface="Arial"/>
              <a:buChar char="•"/>
            </a:pPr>
            <a:r>
              <a:rPr lang="en-US" sz="2000" i="1" dirty="0">
                <a:solidFill>
                  <a:schemeClr val="dk1"/>
                </a:solidFill>
                <a:latin typeface="Libre Franklin"/>
                <a:sym typeface="Libre Franklin"/>
              </a:rPr>
              <a:t>Group</a:t>
            </a:r>
            <a:r>
              <a:rPr lang="en-US" sz="2000" dirty="0">
                <a:solidFill>
                  <a:schemeClr val="dk1"/>
                </a:solidFill>
                <a:latin typeface="Libre Franklin"/>
                <a:sym typeface="Libre Franklin"/>
              </a:rPr>
              <a:t>:  Overall difference between intervention and control groups</a:t>
            </a:r>
          </a:p>
          <a:p>
            <a:pPr marL="342900" lvl="0" indent="-342900">
              <a:spcBef>
                <a:spcPts val="600"/>
              </a:spcBef>
              <a:buClr>
                <a:schemeClr val="dk1"/>
              </a:buClr>
              <a:buSzPts val="2400"/>
              <a:buFont typeface="Arial"/>
              <a:buChar char="•"/>
            </a:pPr>
            <a:r>
              <a:rPr lang="en-US" sz="2000" i="1" strike="sngStrike" dirty="0">
                <a:solidFill>
                  <a:schemeClr val="bg1">
                    <a:lumMod val="65000"/>
                  </a:schemeClr>
                </a:solidFill>
                <a:latin typeface="Libre Franklin"/>
                <a:ea typeface="Libre Franklin"/>
                <a:cs typeface="Libre Franklin"/>
                <a:sym typeface="Libre Franklin"/>
              </a:rPr>
              <a:t>Grp*Time: Existing trend difference (between intervention and control groups)</a:t>
            </a:r>
          </a:p>
          <a:p>
            <a:pPr marL="342900" lvl="0" indent="-342900">
              <a:spcBef>
                <a:spcPts val="600"/>
              </a:spcBef>
              <a:buClr>
                <a:schemeClr val="dk1"/>
              </a:buClr>
              <a:buSzPts val="2400"/>
              <a:buFont typeface="Arial"/>
              <a:buChar char="•"/>
            </a:pPr>
            <a:r>
              <a:rPr lang="en-US" sz="2000" i="1" dirty="0">
                <a:solidFill>
                  <a:schemeClr val="dk1"/>
                </a:solidFill>
                <a:latin typeface="Libre Franklin"/>
                <a:sym typeface="Libre Franklin"/>
              </a:rPr>
              <a:t>Grp*Policy</a:t>
            </a:r>
            <a:r>
              <a:rPr lang="en-US" sz="2000" dirty="0">
                <a:solidFill>
                  <a:schemeClr val="dk1"/>
                </a:solidFill>
                <a:latin typeface="Libre Franklin"/>
                <a:sym typeface="Libre Franklin"/>
              </a:rPr>
              <a:t>: </a:t>
            </a:r>
            <a:r>
              <a:rPr lang="en-US" sz="2000" dirty="0" err="1">
                <a:solidFill>
                  <a:schemeClr val="dk1"/>
                </a:solidFill>
                <a:latin typeface="Libre Franklin"/>
                <a:sym typeface="Libre Franklin"/>
              </a:rPr>
              <a:t>DiD</a:t>
            </a:r>
            <a:r>
              <a:rPr lang="en-US" sz="2000" dirty="0">
                <a:solidFill>
                  <a:schemeClr val="dk1"/>
                </a:solidFill>
                <a:latin typeface="Libre Franklin"/>
                <a:sym typeface="Libre Franklin"/>
              </a:rPr>
              <a:t> estimate of the effect of policy in the intervention group relative to the control group</a:t>
            </a:r>
          </a:p>
          <a:p>
            <a:pPr marL="342900" lvl="0" indent="-342900">
              <a:spcBef>
                <a:spcPts val="600"/>
              </a:spcBef>
              <a:buClr>
                <a:schemeClr val="dk1"/>
              </a:buClr>
              <a:buSzPts val="2400"/>
              <a:buFont typeface="Arial"/>
              <a:buChar char="•"/>
            </a:pPr>
            <a:r>
              <a:rPr lang="en-US" sz="2000" i="1" strike="sngStrike" dirty="0">
                <a:solidFill>
                  <a:schemeClr val="bg1">
                    <a:lumMod val="65000"/>
                  </a:schemeClr>
                </a:solidFill>
                <a:latin typeface="Libre Franklin"/>
                <a:sym typeface="Libre Franklin"/>
              </a:rPr>
              <a:t>Grp*Posttime: Post-intervention sustained trend change (trend change difference between intervention and control groups)</a:t>
            </a:r>
          </a:p>
        </p:txBody>
      </p:sp>
      <p:sp>
        <p:nvSpPr>
          <p:cNvPr id="4" name="TextBox 3">
            <a:extLst>
              <a:ext uri="{FF2B5EF4-FFF2-40B4-BE49-F238E27FC236}">
                <a16:creationId xmlns:a16="http://schemas.microsoft.com/office/drawing/2014/main" id="{B3BA9F1D-33EC-48AD-AFDB-0FEB610211F8}"/>
              </a:ext>
            </a:extLst>
          </p:cNvPr>
          <p:cNvSpPr txBox="1"/>
          <p:nvPr/>
        </p:nvSpPr>
        <p:spPr>
          <a:xfrm>
            <a:off x="952066" y="824985"/>
            <a:ext cx="10287868" cy="523220"/>
          </a:xfrm>
          <a:prstGeom prst="rect">
            <a:avLst/>
          </a:prstGeom>
          <a:noFill/>
        </p:spPr>
        <p:txBody>
          <a:bodyPr wrap="square">
            <a:spAutoFit/>
          </a:bodyPr>
          <a:lstStyle/>
          <a:p>
            <a:pPr marL="0" marR="0" lvl="0" indent="0" rtl="0">
              <a:spcBef>
                <a:spcPts val="0"/>
              </a:spcBef>
              <a:spcAft>
                <a:spcPts val="0"/>
              </a:spcAft>
              <a:buNone/>
            </a:pPr>
            <a:r>
              <a:rPr lang="en-US" sz="2800" dirty="0">
                <a:solidFill>
                  <a:schemeClr val="dk1"/>
                </a:solidFill>
                <a:latin typeface="Arial"/>
                <a:ea typeface="Arial"/>
                <a:cs typeface="Arial"/>
                <a:sym typeface="Arial"/>
              </a:rPr>
              <a:t>P(Outcome) = β</a:t>
            </a:r>
            <a:r>
              <a:rPr lang="en-US" sz="2800" baseline="-25000" dirty="0">
                <a:solidFill>
                  <a:schemeClr val="dk1"/>
                </a:solidFill>
                <a:latin typeface="Arial"/>
                <a:ea typeface="Arial"/>
                <a:cs typeface="Arial"/>
                <a:sym typeface="Arial"/>
              </a:rPr>
              <a:t>0</a:t>
            </a:r>
            <a:r>
              <a:rPr lang="en-US" sz="2800" baseline="30000" dirty="0">
                <a:solidFill>
                  <a:schemeClr val="dk1"/>
                </a:solidFill>
                <a:latin typeface="Arial"/>
                <a:ea typeface="Arial"/>
                <a:cs typeface="Arial"/>
                <a:sym typeface="Arial"/>
              </a:rPr>
              <a:t> </a:t>
            </a:r>
            <a:r>
              <a:rPr lang="en-US" sz="2800" dirty="0">
                <a:solidFill>
                  <a:schemeClr val="dk1"/>
                </a:solidFill>
                <a:latin typeface="Arial"/>
                <a:ea typeface="Arial"/>
                <a:cs typeface="Arial"/>
                <a:sym typeface="Arial"/>
              </a:rPr>
              <a:t>+ β</a:t>
            </a:r>
            <a:r>
              <a:rPr lang="en-US" sz="2800" baseline="-25000" dirty="0">
                <a:solidFill>
                  <a:schemeClr val="dk1"/>
                </a:solidFill>
                <a:latin typeface="Arial"/>
                <a:ea typeface="Arial"/>
                <a:cs typeface="Arial"/>
                <a:sym typeface="Arial"/>
              </a:rPr>
              <a:t>1</a:t>
            </a:r>
            <a:r>
              <a:rPr lang="en-US" sz="2800" dirty="0">
                <a:solidFill>
                  <a:schemeClr val="dk1"/>
                </a:solidFill>
                <a:latin typeface="Arial"/>
                <a:ea typeface="Arial"/>
                <a:cs typeface="Arial"/>
                <a:sym typeface="Arial"/>
              </a:rPr>
              <a:t>*Policy + β</a:t>
            </a:r>
            <a:r>
              <a:rPr lang="en-US" sz="2800" baseline="-25000" dirty="0">
                <a:solidFill>
                  <a:schemeClr val="dk1"/>
                </a:solidFill>
                <a:latin typeface="Arial"/>
                <a:ea typeface="Arial"/>
                <a:cs typeface="Arial"/>
                <a:sym typeface="Arial"/>
              </a:rPr>
              <a:t>2</a:t>
            </a:r>
            <a:r>
              <a:rPr lang="en-US" sz="2800" dirty="0">
                <a:solidFill>
                  <a:schemeClr val="dk1"/>
                </a:solidFill>
                <a:latin typeface="Arial"/>
                <a:ea typeface="Arial"/>
                <a:cs typeface="Arial"/>
                <a:sym typeface="Arial"/>
              </a:rPr>
              <a:t>*Group + </a:t>
            </a:r>
            <a:r>
              <a:rPr lang="en-US" sz="2800" b="1" dirty="0">
                <a:solidFill>
                  <a:schemeClr val="accent1"/>
                </a:solidFill>
                <a:latin typeface="Arial"/>
                <a:ea typeface="Arial"/>
                <a:cs typeface="Arial"/>
                <a:sym typeface="Arial"/>
              </a:rPr>
              <a:t>β</a:t>
            </a:r>
            <a:r>
              <a:rPr lang="en-US" sz="2800" b="1" baseline="-25000" dirty="0">
                <a:solidFill>
                  <a:schemeClr val="accent1"/>
                </a:solidFill>
              </a:rPr>
              <a:t>3</a:t>
            </a:r>
            <a:r>
              <a:rPr lang="en-US" sz="2800" dirty="0">
                <a:solidFill>
                  <a:schemeClr val="dk1"/>
                </a:solidFill>
              </a:rPr>
              <a:t>*group*policy</a:t>
            </a:r>
          </a:p>
        </p:txBody>
      </p:sp>
    </p:spTree>
    <p:extLst>
      <p:ext uri="{BB962C8B-B14F-4D97-AF65-F5344CB8AC3E}">
        <p14:creationId xmlns:p14="http://schemas.microsoft.com/office/powerpoint/2010/main" val="1565928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2"/>
          <p:cNvSpPr/>
          <p:nvPr/>
        </p:nvSpPr>
        <p:spPr>
          <a:xfrm>
            <a:off x="0" y="3932499"/>
            <a:ext cx="12192000" cy="1727521"/>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400">
                <a:solidFill>
                  <a:schemeClr val="lt1"/>
                </a:solidFill>
                <a:latin typeface="Libre Franklin"/>
                <a:ea typeface="Libre Franklin"/>
                <a:cs typeface="Libre Franklin"/>
                <a:sym typeface="Libre Franklin"/>
              </a:rPr>
              <a:t>Results</a:t>
            </a:r>
            <a:endParaRPr/>
          </a:p>
        </p:txBody>
      </p:sp>
      <p:grpSp>
        <p:nvGrpSpPr>
          <p:cNvPr id="331" name="Google Shape;331;p22"/>
          <p:cNvGrpSpPr/>
          <p:nvPr/>
        </p:nvGrpSpPr>
        <p:grpSpPr>
          <a:xfrm>
            <a:off x="4899434" y="1778746"/>
            <a:ext cx="2393129" cy="2153753"/>
            <a:chOff x="4649355" y="-2736468"/>
            <a:chExt cx="3042048" cy="3209512"/>
          </a:xfrm>
        </p:grpSpPr>
        <p:pic>
          <p:nvPicPr>
            <p:cNvPr id="332" name="Google Shape;332;p22" descr="Court with solid fill"/>
            <p:cNvPicPr preferRelativeResize="0"/>
            <p:nvPr/>
          </p:nvPicPr>
          <p:blipFill rotWithShape="1">
            <a:blip r:embed="rId3">
              <a:alphaModFix/>
            </a:blip>
            <a:srcRect/>
            <a:stretch/>
          </p:blipFill>
          <p:spPr>
            <a:xfrm>
              <a:off x="4649355" y="-2736468"/>
              <a:ext cx="2893289" cy="2875000"/>
            </a:xfrm>
            <a:prstGeom prst="rect">
              <a:avLst/>
            </a:prstGeom>
            <a:noFill/>
            <a:ln>
              <a:noFill/>
            </a:ln>
          </p:spPr>
        </p:pic>
        <p:pic>
          <p:nvPicPr>
            <p:cNvPr id="333" name="Google Shape;333;p22" descr="Cursor with solid fill"/>
            <p:cNvPicPr preferRelativeResize="0"/>
            <p:nvPr/>
          </p:nvPicPr>
          <p:blipFill rotWithShape="1">
            <a:blip r:embed="rId4">
              <a:alphaModFix/>
            </a:blip>
            <a:srcRect/>
            <a:stretch/>
          </p:blipFill>
          <p:spPr>
            <a:xfrm>
              <a:off x="6521854" y="-689112"/>
              <a:ext cx="1169549" cy="1162156"/>
            </a:xfrm>
            <a:prstGeom prst="rect">
              <a:avLst/>
            </a:prstGeom>
            <a:noFill/>
            <a:ln>
              <a:noFill/>
            </a:ln>
          </p:spPr>
        </p:pic>
      </p:grpSp>
      <p:pic>
        <p:nvPicPr>
          <p:cNvPr id="334" name="Google Shape;334;p22" descr="Scales of Justice"/>
          <p:cNvPicPr preferRelativeResize="0"/>
          <p:nvPr/>
        </p:nvPicPr>
        <p:blipFill rotWithShape="1">
          <a:blip r:embed="rId5">
            <a:alphaModFix/>
          </a:blip>
          <a:srcRect/>
          <a:stretch/>
        </p:blipFill>
        <p:spPr>
          <a:xfrm>
            <a:off x="7426176" y="1508945"/>
            <a:ext cx="2199079" cy="2199079"/>
          </a:xfrm>
          <a:prstGeom prst="rect">
            <a:avLst/>
          </a:prstGeom>
          <a:noFill/>
          <a:ln>
            <a:noFill/>
          </a:ln>
        </p:spPr>
      </p:pic>
      <p:pic>
        <p:nvPicPr>
          <p:cNvPr id="335" name="Google Shape;335;p22" descr="Care with solid fill"/>
          <p:cNvPicPr preferRelativeResize="0"/>
          <p:nvPr/>
        </p:nvPicPr>
        <p:blipFill rotWithShape="1">
          <a:blip r:embed="rId6">
            <a:alphaModFix/>
          </a:blip>
          <a:srcRect/>
          <a:stretch/>
        </p:blipFill>
        <p:spPr>
          <a:xfrm>
            <a:off x="2449716" y="1643845"/>
            <a:ext cx="2199079" cy="219907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pic>
        <p:nvPicPr>
          <p:cNvPr id="341" name="Google Shape;341;p23" descr="Chart, scatter chart&#10;&#10;Description automatically generated"/>
          <p:cNvPicPr preferRelativeResize="0"/>
          <p:nvPr/>
        </p:nvPicPr>
        <p:blipFill rotWithShape="1">
          <a:blip r:embed="rId3">
            <a:alphaModFix/>
          </a:blip>
          <a:srcRect/>
          <a:stretch/>
        </p:blipFill>
        <p:spPr>
          <a:xfrm>
            <a:off x="4757096" y="1517852"/>
            <a:ext cx="6759714" cy="5069784"/>
          </a:xfrm>
          <a:prstGeom prst="rect">
            <a:avLst/>
          </a:prstGeom>
          <a:noFill/>
          <a:ln>
            <a:noFill/>
          </a:ln>
        </p:spPr>
      </p:pic>
      <p:sp>
        <p:nvSpPr>
          <p:cNvPr id="342" name="Google Shape;342;p23"/>
          <p:cNvSpPr txBox="1">
            <a:spLocks noGrp="1"/>
          </p:cNvSpPr>
          <p:nvPr>
            <p:ph type="title"/>
          </p:nvPr>
        </p:nvSpPr>
        <p:spPr>
          <a:xfrm>
            <a:off x="283308" y="169573"/>
            <a:ext cx="117181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48135"/>
              </a:buClr>
              <a:buSzPts val="3600"/>
              <a:buFont typeface="Libre Franklin"/>
              <a:buNone/>
            </a:pPr>
            <a:r>
              <a:rPr lang="en-US" sz="3600" b="1">
                <a:solidFill>
                  <a:srgbClr val="548135"/>
                </a:solidFill>
                <a:latin typeface="Libre Franklin"/>
                <a:ea typeface="Libre Franklin"/>
                <a:cs typeface="Libre Franklin"/>
                <a:sym typeface="Libre Franklin"/>
              </a:rPr>
              <a:t>DVPO granting</a:t>
            </a:r>
            <a:r>
              <a:rPr lang="en-US" sz="3600">
                <a:latin typeface="Libre Franklin"/>
                <a:ea typeface="Libre Franklin"/>
                <a:cs typeface="Libre Franklin"/>
                <a:sym typeface="Libre Franklin"/>
              </a:rPr>
              <a:t>: </a:t>
            </a:r>
            <a:r>
              <a:rPr lang="en-US" sz="3200">
                <a:latin typeface="Libre Franklin"/>
                <a:ea typeface="Libre Franklin"/>
                <a:cs typeface="Libre Franklin"/>
                <a:sym typeface="Libre Franklin"/>
              </a:rPr>
              <a:t>No significant changes</a:t>
            </a:r>
            <a:endParaRPr>
              <a:latin typeface="Libre Franklin"/>
              <a:ea typeface="Libre Franklin"/>
              <a:cs typeface="Libre Franklin"/>
              <a:sym typeface="Libre Franklin"/>
            </a:endParaRPr>
          </a:p>
        </p:txBody>
      </p:sp>
      <p:sp>
        <p:nvSpPr>
          <p:cNvPr id="343" name="Google Shape;343;p23"/>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44" name="Google Shape;344;p23" descr="Scales of Justice"/>
          <p:cNvPicPr preferRelativeResize="0"/>
          <p:nvPr/>
        </p:nvPicPr>
        <p:blipFill rotWithShape="1">
          <a:blip r:embed="rId4">
            <a:alphaModFix/>
          </a:blip>
          <a:srcRect/>
          <a:stretch/>
        </p:blipFill>
        <p:spPr>
          <a:xfrm>
            <a:off x="10725150" y="-3665"/>
            <a:ext cx="1276350" cy="1276350"/>
          </a:xfrm>
          <a:prstGeom prst="rect">
            <a:avLst/>
          </a:prstGeom>
          <a:noFill/>
          <a:ln>
            <a:noFill/>
          </a:ln>
        </p:spPr>
      </p:pic>
      <p:sp>
        <p:nvSpPr>
          <p:cNvPr id="345" name="Google Shape;345;p23"/>
          <p:cNvSpPr txBox="1"/>
          <p:nvPr/>
        </p:nvSpPr>
        <p:spPr>
          <a:xfrm>
            <a:off x="262359" y="1697634"/>
            <a:ext cx="4494737" cy="22467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u="sng" dirty="0">
                <a:solidFill>
                  <a:schemeClr val="dk1"/>
                </a:solidFill>
                <a:latin typeface="Libre Franklin"/>
                <a:ea typeface="Libre Franklin"/>
                <a:cs typeface="Libre Franklin"/>
                <a:sym typeface="Libre Franklin"/>
              </a:rPr>
              <a:t>CITS results</a:t>
            </a:r>
          </a:p>
          <a:p>
            <a:pPr marL="0" marR="0" lvl="0" indent="0" algn="l" rtl="0">
              <a:spcBef>
                <a:spcPts val="0"/>
              </a:spcBef>
              <a:spcAft>
                <a:spcPts val="0"/>
              </a:spcAft>
              <a:buNone/>
            </a:pPr>
            <a:r>
              <a:rPr lang="en-US" sz="2000" dirty="0">
                <a:solidFill>
                  <a:schemeClr val="dk1"/>
                </a:solidFill>
                <a:latin typeface="Libre Franklin"/>
                <a:ea typeface="Libre Franklin"/>
                <a:cs typeface="Libre Franklin"/>
                <a:sym typeface="Libre Franklin"/>
              </a:rPr>
              <a:t>Immediate change:  </a:t>
            </a:r>
            <a:r>
              <a:rPr lang="en-US" sz="2000" b="0" i="0" u="none" strike="noStrike" dirty="0">
                <a:solidFill>
                  <a:srgbClr val="7F7F7F"/>
                </a:solidFill>
                <a:latin typeface="Libre Franklin"/>
                <a:ea typeface="Libre Franklin"/>
                <a:cs typeface="Libre Franklin"/>
                <a:sym typeface="Libre Franklin"/>
              </a:rPr>
              <a:t>2.27 </a:t>
            </a:r>
            <a:r>
              <a:rPr lang="en-US" sz="2000" dirty="0">
                <a:solidFill>
                  <a:srgbClr val="7F7F7F"/>
                </a:solidFill>
                <a:latin typeface="Libre Franklin"/>
                <a:ea typeface="Libre Franklin"/>
                <a:cs typeface="Libre Franklin"/>
                <a:sym typeface="Libre Franklin"/>
              </a:rPr>
              <a:t>percentage point</a:t>
            </a:r>
            <a:r>
              <a:rPr lang="en-US" sz="2000" b="0" i="0" u="none" strike="noStrike" dirty="0">
                <a:solidFill>
                  <a:srgbClr val="7F7F7F"/>
                </a:solidFill>
                <a:latin typeface="Libre Franklin"/>
                <a:ea typeface="Libre Franklin"/>
                <a:cs typeface="Libre Franklin"/>
                <a:sym typeface="Libre Franklin"/>
              </a:rPr>
              <a:t> increase (-0.16, 4.71)</a:t>
            </a:r>
            <a:endParaRPr dirty="0"/>
          </a:p>
          <a:p>
            <a:pPr marL="0" marR="0" lvl="0" indent="0" algn="l" rtl="0">
              <a:spcBef>
                <a:spcPts val="0"/>
              </a:spcBef>
              <a:spcAft>
                <a:spcPts val="0"/>
              </a:spcAft>
              <a:buNone/>
            </a:pPr>
            <a:endParaRPr sz="2000" b="1" i="0" u="none" strike="noStrike" dirty="0">
              <a:latin typeface="Libre Franklin"/>
              <a:ea typeface="Libre Franklin"/>
              <a:cs typeface="Libre Franklin"/>
              <a:sym typeface="Libre Franklin"/>
            </a:endParaRPr>
          </a:p>
          <a:p>
            <a:pPr marL="0" marR="0" lvl="0" indent="0" algn="l" rtl="0">
              <a:spcBef>
                <a:spcPts val="0"/>
              </a:spcBef>
              <a:spcAft>
                <a:spcPts val="0"/>
              </a:spcAft>
              <a:buNone/>
            </a:pPr>
            <a:r>
              <a:rPr lang="en-US" sz="2000" dirty="0">
                <a:solidFill>
                  <a:schemeClr val="dk1"/>
                </a:solidFill>
                <a:latin typeface="Libre Franklin"/>
                <a:ea typeface="Libre Franklin"/>
                <a:cs typeface="Libre Franklin"/>
                <a:sym typeface="Libre Franklin"/>
              </a:rPr>
              <a:t>Sustained change: </a:t>
            </a:r>
            <a:r>
              <a:rPr lang="en-US" sz="2000" b="0" i="0" u="none" strike="noStrike" dirty="0">
                <a:solidFill>
                  <a:srgbClr val="7F7F7F"/>
                </a:solidFill>
                <a:latin typeface="Libre Franklin"/>
                <a:ea typeface="Libre Franklin"/>
                <a:cs typeface="Libre Franklin"/>
                <a:sym typeface="Libre Franklin"/>
              </a:rPr>
              <a:t>0.01 </a:t>
            </a:r>
            <a:r>
              <a:rPr lang="en-US" sz="2000" dirty="0">
                <a:solidFill>
                  <a:srgbClr val="7F7F7F"/>
                </a:solidFill>
                <a:latin typeface="Libre Franklin"/>
                <a:ea typeface="Libre Franklin"/>
                <a:cs typeface="Libre Franklin"/>
                <a:sym typeface="Libre Franklin"/>
              </a:rPr>
              <a:t>percentage point</a:t>
            </a:r>
            <a:r>
              <a:rPr lang="en-US" sz="2000" b="0" i="0" u="none" strike="noStrike" dirty="0">
                <a:solidFill>
                  <a:srgbClr val="7F7F7F"/>
                </a:solidFill>
                <a:latin typeface="Libre Franklin"/>
                <a:ea typeface="Libre Franklin"/>
                <a:cs typeface="Libre Franklin"/>
                <a:sym typeface="Libre Franklin"/>
              </a:rPr>
              <a:t> increase (-0.14, 0.17)</a:t>
            </a:r>
            <a:endParaRPr dirty="0"/>
          </a:p>
          <a:p>
            <a:pPr marL="0" marR="0" lvl="0" indent="0" algn="l" rtl="0">
              <a:spcBef>
                <a:spcPts val="0"/>
              </a:spcBef>
              <a:spcAft>
                <a:spcPts val="0"/>
              </a:spcAft>
              <a:buNone/>
            </a:pPr>
            <a:endParaRPr sz="2000" b="0" i="0" u="none" strike="noStrike" dirty="0">
              <a:solidFill>
                <a:schemeClr val="dk1"/>
              </a:solidFill>
              <a:latin typeface="Arial"/>
              <a:ea typeface="Arial"/>
              <a:cs typeface="Arial"/>
              <a:sym typeface="Arial"/>
            </a:endParaRPr>
          </a:p>
        </p:txBody>
      </p:sp>
      <p:sp>
        <p:nvSpPr>
          <p:cNvPr id="346" name="Google Shape;346;p23"/>
          <p:cNvSpPr/>
          <p:nvPr/>
        </p:nvSpPr>
        <p:spPr>
          <a:xfrm>
            <a:off x="9931400" y="3848100"/>
            <a:ext cx="215900" cy="800100"/>
          </a:xfrm>
          <a:prstGeom prst="leftBrace">
            <a:avLst>
              <a:gd name="adj1" fmla="val 8333"/>
              <a:gd name="adj2" fmla="val 50000"/>
            </a:avLst>
          </a:prstGeom>
          <a:noFill/>
          <a:ln w="381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47" name="Google Shape;347;p23"/>
          <p:cNvSpPr/>
          <p:nvPr/>
        </p:nvSpPr>
        <p:spPr>
          <a:xfrm rot="4110644">
            <a:off x="10582721" y="3168972"/>
            <a:ext cx="284859" cy="800100"/>
          </a:xfrm>
          <a:prstGeom prst="leftBrace">
            <a:avLst>
              <a:gd name="adj1" fmla="val 8333"/>
              <a:gd name="adj2" fmla="val 50000"/>
            </a:avLst>
          </a:prstGeom>
          <a:noFill/>
          <a:ln w="381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 name="Google Shape;345;p23">
            <a:extLst>
              <a:ext uri="{FF2B5EF4-FFF2-40B4-BE49-F238E27FC236}">
                <a16:creationId xmlns:a16="http://schemas.microsoft.com/office/drawing/2014/main" id="{97F63A72-D582-4C26-B650-EC95ECF84533}"/>
              </a:ext>
            </a:extLst>
          </p:cNvPr>
          <p:cNvSpPr txBox="1"/>
          <p:nvPr/>
        </p:nvSpPr>
        <p:spPr>
          <a:xfrm>
            <a:off x="262359" y="4300876"/>
            <a:ext cx="4494737" cy="10156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u="sng" dirty="0" err="1">
                <a:solidFill>
                  <a:schemeClr val="tx1"/>
                </a:solidFill>
                <a:latin typeface="Libre Franklin"/>
                <a:ea typeface="Libre Franklin"/>
                <a:cs typeface="Libre Franklin"/>
                <a:sym typeface="Libre Franklin"/>
              </a:rPr>
              <a:t>DiD</a:t>
            </a:r>
            <a:r>
              <a:rPr lang="en-US" sz="2000" u="sng" dirty="0">
                <a:solidFill>
                  <a:schemeClr val="tx1"/>
                </a:solidFill>
                <a:latin typeface="Libre Franklin"/>
                <a:ea typeface="Libre Franklin"/>
                <a:cs typeface="Libre Franklin"/>
                <a:sym typeface="Libre Franklin"/>
              </a:rPr>
              <a:t> results</a:t>
            </a:r>
          </a:p>
          <a:p>
            <a:pPr marL="0" marR="0" lvl="0" indent="0" algn="l" rtl="0">
              <a:spcBef>
                <a:spcPts val="0"/>
              </a:spcBef>
              <a:spcAft>
                <a:spcPts val="0"/>
              </a:spcAft>
              <a:buNone/>
            </a:pPr>
            <a:r>
              <a:rPr lang="en-US" sz="2000" dirty="0">
                <a:solidFill>
                  <a:schemeClr val="tx1"/>
                </a:solidFill>
                <a:latin typeface="Libre Franklin"/>
                <a:ea typeface="Libre Franklin"/>
                <a:cs typeface="Libre Franklin"/>
                <a:sym typeface="Libre Franklin"/>
              </a:rPr>
              <a:t>Overall change:  3. 05 percentage point</a:t>
            </a:r>
            <a:r>
              <a:rPr lang="en-US" sz="2000" b="0" i="0" u="none" strike="noStrike" dirty="0">
                <a:solidFill>
                  <a:schemeClr val="tx1"/>
                </a:solidFill>
                <a:latin typeface="Libre Franklin"/>
                <a:ea typeface="Libre Franklin"/>
                <a:cs typeface="Libre Franklin"/>
                <a:sym typeface="Libre Franklin"/>
              </a:rPr>
              <a:t> increase (1.74, 4.32)</a:t>
            </a:r>
            <a:endParaRPr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1"/>
                                          </p:stCondLst>
                                        </p:cTn>
                                        <p:tgtEl>
                                          <p:spTgt spid="346"/>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3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4"/>
          <p:cNvSpPr txBox="1">
            <a:spLocks noGrp="1"/>
          </p:cNvSpPr>
          <p:nvPr>
            <p:ph type="title"/>
          </p:nvPr>
        </p:nvSpPr>
        <p:spPr>
          <a:xfrm>
            <a:off x="283308" y="169573"/>
            <a:ext cx="117181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55A11"/>
              </a:buClr>
              <a:buSzPts val="3600"/>
              <a:buFont typeface="Libre Franklin"/>
              <a:buNone/>
            </a:pPr>
            <a:r>
              <a:rPr lang="en-US" sz="3600" b="1">
                <a:solidFill>
                  <a:srgbClr val="C55A11"/>
                </a:solidFill>
                <a:latin typeface="Libre Franklin"/>
                <a:ea typeface="Libre Franklin"/>
                <a:cs typeface="Libre Franklin"/>
                <a:sym typeface="Libre Franklin"/>
              </a:rPr>
              <a:t>DVPO denials</a:t>
            </a:r>
            <a:r>
              <a:rPr lang="en-US" sz="3600">
                <a:latin typeface="Libre Franklin"/>
                <a:ea typeface="Libre Franklin"/>
                <a:cs typeface="Libre Franklin"/>
                <a:sym typeface="Libre Franklin"/>
              </a:rPr>
              <a:t>:</a:t>
            </a:r>
            <a:r>
              <a:rPr lang="en-US" sz="2800">
                <a:latin typeface="Libre Franklin"/>
                <a:ea typeface="Libre Franklin"/>
                <a:cs typeface="Libre Franklin"/>
                <a:sym typeface="Libre Franklin"/>
              </a:rPr>
              <a:t> Immediate decrease, sustained (small) increase</a:t>
            </a:r>
            <a:endParaRPr>
              <a:latin typeface="Libre Franklin"/>
              <a:ea typeface="Libre Franklin"/>
              <a:cs typeface="Libre Franklin"/>
              <a:sym typeface="Libre Franklin"/>
            </a:endParaRPr>
          </a:p>
        </p:txBody>
      </p:sp>
      <p:sp>
        <p:nvSpPr>
          <p:cNvPr id="354" name="Google Shape;354;p24"/>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55" name="Google Shape;355;p24" descr="Scales of Justice"/>
          <p:cNvPicPr preferRelativeResize="0"/>
          <p:nvPr/>
        </p:nvPicPr>
        <p:blipFill rotWithShape="1">
          <a:blip r:embed="rId3">
            <a:alphaModFix/>
          </a:blip>
          <a:srcRect/>
          <a:stretch/>
        </p:blipFill>
        <p:spPr>
          <a:xfrm>
            <a:off x="10725150" y="-3665"/>
            <a:ext cx="1276350" cy="1276350"/>
          </a:xfrm>
          <a:prstGeom prst="rect">
            <a:avLst/>
          </a:prstGeom>
          <a:noFill/>
          <a:ln>
            <a:noFill/>
          </a:ln>
        </p:spPr>
      </p:pic>
      <p:sp>
        <p:nvSpPr>
          <p:cNvPr id="356" name="Google Shape;356;p24"/>
          <p:cNvSpPr txBox="1"/>
          <p:nvPr/>
        </p:nvSpPr>
        <p:spPr>
          <a:xfrm>
            <a:off x="262359" y="1697634"/>
            <a:ext cx="4494737" cy="2246729"/>
          </a:xfrm>
          <a:prstGeom prst="rect">
            <a:avLst/>
          </a:prstGeom>
          <a:noFill/>
          <a:ln>
            <a:noFill/>
          </a:ln>
        </p:spPr>
        <p:txBody>
          <a:bodyPr spcFirstLastPara="1" wrap="square" lIns="91425" tIns="45700" rIns="91425" bIns="45700" anchor="t" anchorCtr="0">
            <a:spAutoFit/>
          </a:bodyPr>
          <a:lstStyle/>
          <a:p>
            <a:r>
              <a:rPr lang="en-US" sz="2000" u="sng" dirty="0">
                <a:solidFill>
                  <a:schemeClr val="dk1"/>
                </a:solidFill>
                <a:latin typeface="Libre Franklin"/>
                <a:ea typeface="Libre Franklin"/>
                <a:cs typeface="Libre Franklin"/>
                <a:sym typeface="Libre Franklin"/>
              </a:rPr>
              <a:t>CITS results</a:t>
            </a:r>
          </a:p>
          <a:p>
            <a:pPr marL="0" marR="0" lvl="0" indent="0" algn="l" rtl="0">
              <a:spcBef>
                <a:spcPts val="0"/>
              </a:spcBef>
              <a:spcAft>
                <a:spcPts val="0"/>
              </a:spcAft>
              <a:buNone/>
            </a:pPr>
            <a:r>
              <a:rPr lang="en-US" sz="2000" b="1" dirty="0">
                <a:solidFill>
                  <a:schemeClr val="dk1"/>
                </a:solidFill>
                <a:latin typeface="Libre Franklin"/>
                <a:ea typeface="Libre Franklin"/>
                <a:cs typeface="Libre Franklin"/>
                <a:sym typeface="Libre Franklin"/>
              </a:rPr>
              <a:t>Immediate change: </a:t>
            </a:r>
            <a:r>
              <a:rPr lang="en-US" sz="2000" dirty="0">
                <a:solidFill>
                  <a:schemeClr val="dk1"/>
                </a:solidFill>
                <a:latin typeface="Libre Franklin"/>
                <a:ea typeface="Libre Franklin"/>
                <a:cs typeface="Libre Franklin"/>
                <a:sym typeface="Libre Franklin"/>
              </a:rPr>
              <a:t> </a:t>
            </a:r>
            <a:r>
              <a:rPr lang="en-US" sz="2000" dirty="0">
                <a:solidFill>
                  <a:srgbClr val="000000"/>
                </a:solidFill>
                <a:latin typeface="Libre Franklin"/>
                <a:ea typeface="Libre Franklin"/>
                <a:cs typeface="Libre Franklin"/>
                <a:sym typeface="Libre Franklin"/>
              </a:rPr>
              <a:t>-2.63 percentage point decrease (-4.74, -0.52)*</a:t>
            </a:r>
            <a:endParaRPr dirty="0"/>
          </a:p>
          <a:p>
            <a:pPr marL="0" marR="0" lvl="0" indent="0" algn="l" rtl="0">
              <a:spcBef>
                <a:spcPts val="0"/>
              </a:spcBef>
              <a:spcAft>
                <a:spcPts val="0"/>
              </a:spcAft>
              <a:buNone/>
            </a:pPr>
            <a:endParaRPr sz="2000" b="0" i="0" u="none" strike="noStrike" dirty="0">
              <a:solidFill>
                <a:srgbClr val="000000"/>
              </a:solidFill>
              <a:latin typeface="Libre Franklin"/>
              <a:ea typeface="Libre Franklin"/>
              <a:cs typeface="Libre Franklin"/>
              <a:sym typeface="Libre Franklin"/>
            </a:endParaRPr>
          </a:p>
          <a:p>
            <a:pPr marL="0" marR="0" lvl="0" indent="0" algn="l" rtl="0">
              <a:spcBef>
                <a:spcPts val="0"/>
              </a:spcBef>
              <a:spcAft>
                <a:spcPts val="0"/>
              </a:spcAft>
              <a:buNone/>
            </a:pPr>
            <a:r>
              <a:rPr lang="en-US" sz="2000" b="1" dirty="0">
                <a:solidFill>
                  <a:schemeClr val="dk1"/>
                </a:solidFill>
                <a:latin typeface="Libre Franklin"/>
                <a:ea typeface="Libre Franklin"/>
                <a:cs typeface="Libre Franklin"/>
                <a:sym typeface="Libre Franklin"/>
              </a:rPr>
              <a:t>Sustained change: </a:t>
            </a:r>
            <a:r>
              <a:rPr lang="en-US" sz="2000" dirty="0">
                <a:solidFill>
                  <a:srgbClr val="000000"/>
                </a:solidFill>
                <a:latin typeface="Libre Franklin"/>
                <a:ea typeface="Libre Franklin"/>
                <a:cs typeface="Libre Franklin"/>
                <a:sym typeface="Libre Franklin"/>
              </a:rPr>
              <a:t>0.29 percentage point increase (0.16, 0.43)*</a:t>
            </a:r>
            <a:endParaRPr dirty="0"/>
          </a:p>
        </p:txBody>
      </p:sp>
      <p:pic>
        <p:nvPicPr>
          <p:cNvPr id="357" name="Google Shape;357;p24" descr="Chart, scatter chart&#10;&#10;Description automatically generated"/>
          <p:cNvPicPr preferRelativeResize="0"/>
          <p:nvPr/>
        </p:nvPicPr>
        <p:blipFill rotWithShape="1">
          <a:blip r:embed="rId4">
            <a:alphaModFix/>
          </a:blip>
          <a:srcRect/>
          <a:stretch/>
        </p:blipFill>
        <p:spPr>
          <a:xfrm>
            <a:off x="4757096" y="1572067"/>
            <a:ext cx="6717812" cy="5038358"/>
          </a:xfrm>
          <a:prstGeom prst="rect">
            <a:avLst/>
          </a:prstGeom>
          <a:noFill/>
          <a:ln>
            <a:noFill/>
          </a:ln>
        </p:spPr>
      </p:pic>
      <p:sp>
        <p:nvSpPr>
          <p:cNvPr id="8" name="Google Shape;356;p24">
            <a:extLst>
              <a:ext uri="{FF2B5EF4-FFF2-40B4-BE49-F238E27FC236}">
                <a16:creationId xmlns:a16="http://schemas.microsoft.com/office/drawing/2014/main" id="{2D568DA9-0D3C-4987-8DBB-9B106E43D8F7}"/>
              </a:ext>
            </a:extLst>
          </p:cNvPr>
          <p:cNvSpPr txBox="1"/>
          <p:nvPr/>
        </p:nvSpPr>
        <p:spPr>
          <a:xfrm>
            <a:off x="262358" y="4769583"/>
            <a:ext cx="4494737" cy="1015622"/>
          </a:xfrm>
          <a:prstGeom prst="rect">
            <a:avLst/>
          </a:prstGeom>
          <a:noFill/>
          <a:ln>
            <a:noFill/>
          </a:ln>
        </p:spPr>
        <p:txBody>
          <a:bodyPr spcFirstLastPara="1" wrap="square" lIns="91425" tIns="45700" rIns="91425" bIns="45700" anchor="t" anchorCtr="0">
            <a:spAutoFit/>
          </a:bodyPr>
          <a:lstStyle/>
          <a:p>
            <a:r>
              <a:rPr lang="en-US" sz="2000" u="sng" dirty="0" err="1">
                <a:solidFill>
                  <a:schemeClr val="dk1"/>
                </a:solidFill>
                <a:latin typeface="Libre Franklin"/>
                <a:ea typeface="Libre Franklin"/>
                <a:cs typeface="Libre Franklin"/>
                <a:sym typeface="Libre Franklin"/>
              </a:rPr>
              <a:t>DiD</a:t>
            </a:r>
            <a:r>
              <a:rPr lang="en-US" sz="2000" u="sng" dirty="0">
                <a:solidFill>
                  <a:schemeClr val="dk1"/>
                </a:solidFill>
                <a:latin typeface="Libre Franklin"/>
                <a:ea typeface="Libre Franklin"/>
                <a:cs typeface="Libre Franklin"/>
                <a:sym typeface="Libre Franklin"/>
              </a:rPr>
              <a:t> results</a:t>
            </a:r>
          </a:p>
          <a:p>
            <a:pPr marL="0" marR="0" lvl="0" indent="0" algn="l" rtl="0">
              <a:spcBef>
                <a:spcPts val="0"/>
              </a:spcBef>
              <a:spcAft>
                <a:spcPts val="0"/>
              </a:spcAft>
              <a:buNone/>
            </a:pPr>
            <a:r>
              <a:rPr lang="en-US" sz="2000" b="1" dirty="0">
                <a:solidFill>
                  <a:schemeClr val="dk1"/>
                </a:solidFill>
                <a:latin typeface="Libre Franklin"/>
                <a:ea typeface="Libre Franklin"/>
                <a:cs typeface="Libre Franklin"/>
                <a:sym typeface="Libre Franklin"/>
              </a:rPr>
              <a:t>Overall change: </a:t>
            </a:r>
            <a:r>
              <a:rPr lang="en-US" sz="2000" dirty="0">
                <a:solidFill>
                  <a:schemeClr val="dk1"/>
                </a:solidFill>
                <a:latin typeface="Libre Franklin"/>
                <a:ea typeface="Libre Franklin"/>
                <a:cs typeface="Libre Franklin"/>
                <a:sym typeface="Libre Franklin"/>
              </a:rPr>
              <a:t> </a:t>
            </a:r>
            <a:r>
              <a:rPr lang="en-US" sz="2000" dirty="0">
                <a:solidFill>
                  <a:srgbClr val="000000"/>
                </a:solidFill>
                <a:latin typeface="Libre Franklin"/>
                <a:ea typeface="Libre Franklin"/>
                <a:cs typeface="Libre Franklin"/>
                <a:sym typeface="Libre Franklin"/>
              </a:rPr>
              <a:t>-2.04 percentage point decrease (-3.49, -0.60)*</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25"/>
          <p:cNvSpPr txBox="1">
            <a:spLocks noGrp="1"/>
          </p:cNvSpPr>
          <p:nvPr>
            <p:ph type="title"/>
          </p:nvPr>
        </p:nvSpPr>
        <p:spPr>
          <a:xfrm>
            <a:off x="283308" y="169573"/>
            <a:ext cx="106132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600"/>
              <a:buFont typeface="Libre Franklin"/>
              <a:buNone/>
            </a:pPr>
            <a:r>
              <a:rPr lang="en-US" sz="3600" b="1">
                <a:solidFill>
                  <a:schemeClr val="accent1"/>
                </a:solidFill>
                <a:latin typeface="Libre Franklin"/>
                <a:ea typeface="Libre Franklin"/>
                <a:cs typeface="Libre Franklin"/>
                <a:sym typeface="Libre Franklin"/>
              </a:rPr>
              <a:t>Voluntary dismissals</a:t>
            </a:r>
            <a:r>
              <a:rPr lang="en-US" sz="3600">
                <a:solidFill>
                  <a:schemeClr val="accent1"/>
                </a:solidFill>
                <a:latin typeface="Libre Franklin"/>
                <a:ea typeface="Libre Franklin"/>
                <a:cs typeface="Libre Franklin"/>
                <a:sym typeface="Libre Franklin"/>
              </a:rPr>
              <a:t>:</a:t>
            </a:r>
            <a:r>
              <a:rPr lang="en-US" sz="2800">
                <a:latin typeface="Libre Franklin"/>
                <a:ea typeface="Libre Franklin"/>
                <a:cs typeface="Libre Franklin"/>
                <a:sym typeface="Libre Franklin"/>
              </a:rPr>
              <a:t> Sustained (small) increase</a:t>
            </a:r>
            <a:endParaRPr>
              <a:latin typeface="Libre Franklin"/>
              <a:ea typeface="Libre Franklin"/>
              <a:cs typeface="Libre Franklin"/>
              <a:sym typeface="Libre Franklin"/>
            </a:endParaRPr>
          </a:p>
        </p:txBody>
      </p:sp>
      <p:sp>
        <p:nvSpPr>
          <p:cNvPr id="365" name="Google Shape;365;p25"/>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66" name="Google Shape;366;p25" descr="Scales of Justice"/>
          <p:cNvPicPr preferRelativeResize="0"/>
          <p:nvPr/>
        </p:nvPicPr>
        <p:blipFill rotWithShape="1">
          <a:blip r:embed="rId3">
            <a:alphaModFix/>
          </a:blip>
          <a:srcRect/>
          <a:stretch/>
        </p:blipFill>
        <p:spPr>
          <a:xfrm>
            <a:off x="10725150" y="-3665"/>
            <a:ext cx="1276350" cy="1276350"/>
          </a:xfrm>
          <a:prstGeom prst="rect">
            <a:avLst/>
          </a:prstGeom>
          <a:noFill/>
          <a:ln>
            <a:noFill/>
          </a:ln>
        </p:spPr>
      </p:pic>
      <p:sp>
        <p:nvSpPr>
          <p:cNvPr id="367" name="Google Shape;367;p25"/>
          <p:cNvSpPr txBox="1"/>
          <p:nvPr/>
        </p:nvSpPr>
        <p:spPr>
          <a:xfrm>
            <a:off x="262359" y="1697634"/>
            <a:ext cx="4494737" cy="2246729"/>
          </a:xfrm>
          <a:prstGeom prst="rect">
            <a:avLst/>
          </a:prstGeom>
          <a:noFill/>
          <a:ln>
            <a:noFill/>
          </a:ln>
        </p:spPr>
        <p:txBody>
          <a:bodyPr spcFirstLastPara="1" wrap="square" lIns="91425" tIns="45700" rIns="91425" bIns="45700" anchor="t" anchorCtr="0">
            <a:spAutoFit/>
          </a:bodyPr>
          <a:lstStyle/>
          <a:p>
            <a:r>
              <a:rPr lang="en-US" sz="2000" u="sng" dirty="0">
                <a:solidFill>
                  <a:schemeClr val="dk1"/>
                </a:solidFill>
                <a:latin typeface="Libre Franklin"/>
                <a:ea typeface="Libre Franklin"/>
                <a:cs typeface="Libre Franklin"/>
                <a:sym typeface="Libre Franklin"/>
              </a:rPr>
              <a:t>CITS results</a:t>
            </a:r>
          </a:p>
          <a:p>
            <a:pPr marL="0" marR="0" lvl="0" indent="0" algn="l" rtl="0">
              <a:spcBef>
                <a:spcPts val="0"/>
              </a:spcBef>
              <a:spcAft>
                <a:spcPts val="0"/>
              </a:spcAft>
              <a:buNone/>
            </a:pPr>
            <a:r>
              <a:rPr lang="en-US" sz="2000" dirty="0">
                <a:solidFill>
                  <a:schemeClr val="dk1"/>
                </a:solidFill>
                <a:latin typeface="Libre Franklin"/>
                <a:ea typeface="Libre Franklin"/>
                <a:cs typeface="Libre Franklin"/>
                <a:sym typeface="Libre Franklin"/>
              </a:rPr>
              <a:t>Immediate change:</a:t>
            </a:r>
            <a:r>
              <a:rPr lang="en-US" sz="2000" dirty="0">
                <a:solidFill>
                  <a:srgbClr val="7F7F7F"/>
                </a:solidFill>
                <a:latin typeface="Libre Franklin"/>
                <a:ea typeface="Libre Franklin"/>
                <a:cs typeface="Libre Franklin"/>
                <a:sym typeface="Libre Franklin"/>
              </a:rPr>
              <a:t> </a:t>
            </a:r>
            <a:r>
              <a:rPr lang="en-US" sz="2000" b="0" i="0" u="none" strike="noStrike" dirty="0">
                <a:solidFill>
                  <a:srgbClr val="7F7F7F"/>
                </a:solidFill>
                <a:latin typeface="Libre Franklin"/>
                <a:ea typeface="Libre Franklin"/>
                <a:cs typeface="Libre Franklin"/>
                <a:sym typeface="Libre Franklin"/>
              </a:rPr>
              <a:t>0.96 </a:t>
            </a:r>
            <a:r>
              <a:rPr lang="en-US" sz="2000" i="0" u="none" strike="noStrike" dirty="0">
                <a:solidFill>
                  <a:srgbClr val="7F7F7F"/>
                </a:solidFill>
                <a:latin typeface="Libre Franklin"/>
                <a:ea typeface="Libre Franklin"/>
                <a:cs typeface="Libre Franklin"/>
                <a:sym typeface="Libre Franklin"/>
              </a:rPr>
              <a:t>percentage point</a:t>
            </a:r>
            <a:r>
              <a:rPr lang="en-US" sz="2000" b="0" i="0" u="none" strike="noStrike" dirty="0">
                <a:solidFill>
                  <a:srgbClr val="7F7F7F"/>
                </a:solidFill>
                <a:latin typeface="Libre Franklin"/>
                <a:ea typeface="Libre Franklin"/>
                <a:cs typeface="Libre Franklin"/>
                <a:sym typeface="Libre Franklin"/>
              </a:rPr>
              <a:t> increase (-1.51, 3.42)</a:t>
            </a:r>
            <a:endParaRPr sz="2000" b="0" i="0" u="none" strike="noStrike" dirty="0">
              <a:solidFill>
                <a:srgbClr val="7F7F7F"/>
              </a:solidFill>
              <a:latin typeface="Arial"/>
              <a:ea typeface="Arial"/>
              <a:cs typeface="Arial"/>
              <a:sym typeface="Arial"/>
            </a:endParaRPr>
          </a:p>
          <a:p>
            <a:pPr marL="0" marR="0" lvl="0" indent="0" algn="ctr" rtl="0">
              <a:spcBef>
                <a:spcPts val="0"/>
              </a:spcBef>
              <a:spcAft>
                <a:spcPts val="0"/>
              </a:spcAft>
              <a:buNone/>
            </a:pPr>
            <a:endParaRPr sz="2000" dirty="0">
              <a:solidFill>
                <a:srgbClr val="000000"/>
              </a:solidFill>
              <a:latin typeface="Libre Franklin"/>
              <a:ea typeface="Libre Franklin"/>
              <a:cs typeface="Libre Franklin"/>
              <a:sym typeface="Libre Franklin"/>
            </a:endParaRPr>
          </a:p>
          <a:p>
            <a:pPr marL="0" marR="0" lvl="0" indent="0" algn="l" rtl="0">
              <a:spcBef>
                <a:spcPts val="0"/>
              </a:spcBef>
              <a:spcAft>
                <a:spcPts val="0"/>
              </a:spcAft>
              <a:buNone/>
            </a:pPr>
            <a:r>
              <a:rPr lang="en-US" sz="2000" b="1" dirty="0">
                <a:solidFill>
                  <a:schemeClr val="dk1"/>
                </a:solidFill>
                <a:latin typeface="Libre Franklin"/>
                <a:ea typeface="Libre Franklin"/>
                <a:cs typeface="Libre Franklin"/>
                <a:sym typeface="Libre Franklin"/>
              </a:rPr>
              <a:t>Sustained change</a:t>
            </a:r>
            <a:r>
              <a:rPr lang="en-US" sz="2000" dirty="0">
                <a:solidFill>
                  <a:schemeClr val="dk1"/>
                </a:solidFill>
                <a:latin typeface="Libre Franklin"/>
                <a:ea typeface="Libre Franklin"/>
                <a:cs typeface="Libre Franklin"/>
                <a:sym typeface="Libre Franklin"/>
              </a:rPr>
              <a:t>: </a:t>
            </a:r>
            <a:r>
              <a:rPr lang="en-US" sz="2000" i="0" u="none" strike="noStrike" dirty="0">
                <a:solidFill>
                  <a:srgbClr val="000000"/>
                </a:solidFill>
                <a:latin typeface="Libre Franklin"/>
                <a:ea typeface="Libre Franklin"/>
                <a:cs typeface="Libre Franklin"/>
                <a:sym typeface="Libre Franklin"/>
              </a:rPr>
              <a:t>0.19 percentage point increase (0.03, 0.35)*</a:t>
            </a:r>
            <a:endParaRPr sz="2000" i="0" u="none" strike="noStrike" dirty="0">
              <a:solidFill>
                <a:schemeClr val="dk1"/>
              </a:solidFill>
              <a:latin typeface="Arial"/>
              <a:ea typeface="Arial"/>
              <a:cs typeface="Arial"/>
              <a:sym typeface="Arial"/>
            </a:endParaRPr>
          </a:p>
          <a:p>
            <a:pPr marL="0" marR="0" lvl="0" indent="0" algn="l" rtl="0">
              <a:spcBef>
                <a:spcPts val="0"/>
              </a:spcBef>
              <a:spcAft>
                <a:spcPts val="0"/>
              </a:spcAft>
              <a:buNone/>
            </a:pPr>
            <a:endParaRPr sz="2000" dirty="0">
              <a:solidFill>
                <a:srgbClr val="000000"/>
              </a:solidFill>
              <a:latin typeface="Libre Franklin"/>
              <a:ea typeface="Libre Franklin"/>
              <a:cs typeface="Libre Franklin"/>
              <a:sym typeface="Libre Franklin"/>
            </a:endParaRPr>
          </a:p>
        </p:txBody>
      </p:sp>
      <p:pic>
        <p:nvPicPr>
          <p:cNvPr id="368" name="Google Shape;368;p25" descr="Chart, scatter chart&#10;&#10;Description automatically generated"/>
          <p:cNvPicPr preferRelativeResize="0"/>
          <p:nvPr/>
        </p:nvPicPr>
        <p:blipFill rotWithShape="1">
          <a:blip r:embed="rId4">
            <a:alphaModFix/>
          </a:blip>
          <a:srcRect/>
          <a:stretch/>
        </p:blipFill>
        <p:spPr>
          <a:xfrm>
            <a:off x="4757096" y="1495136"/>
            <a:ext cx="6802470" cy="5101853"/>
          </a:xfrm>
          <a:prstGeom prst="rect">
            <a:avLst/>
          </a:prstGeom>
          <a:noFill/>
          <a:ln>
            <a:noFill/>
          </a:ln>
        </p:spPr>
      </p:pic>
      <p:sp>
        <p:nvSpPr>
          <p:cNvPr id="8" name="Google Shape;356;p24">
            <a:extLst>
              <a:ext uri="{FF2B5EF4-FFF2-40B4-BE49-F238E27FC236}">
                <a16:creationId xmlns:a16="http://schemas.microsoft.com/office/drawing/2014/main" id="{5589BBB1-81F3-4B5F-8542-230855B6FD52}"/>
              </a:ext>
            </a:extLst>
          </p:cNvPr>
          <p:cNvSpPr txBox="1"/>
          <p:nvPr/>
        </p:nvSpPr>
        <p:spPr>
          <a:xfrm>
            <a:off x="262358" y="4769583"/>
            <a:ext cx="4494737" cy="1015622"/>
          </a:xfrm>
          <a:prstGeom prst="rect">
            <a:avLst/>
          </a:prstGeom>
          <a:noFill/>
          <a:ln>
            <a:noFill/>
          </a:ln>
        </p:spPr>
        <p:txBody>
          <a:bodyPr spcFirstLastPara="1" wrap="square" lIns="91425" tIns="45700" rIns="91425" bIns="45700" anchor="t" anchorCtr="0">
            <a:spAutoFit/>
          </a:bodyPr>
          <a:lstStyle/>
          <a:p>
            <a:r>
              <a:rPr lang="en-US" sz="2000" u="sng" dirty="0" err="1">
                <a:solidFill>
                  <a:schemeClr val="dk1"/>
                </a:solidFill>
                <a:latin typeface="Libre Franklin"/>
                <a:ea typeface="Libre Franklin"/>
                <a:cs typeface="Libre Franklin"/>
                <a:sym typeface="Libre Franklin"/>
              </a:rPr>
              <a:t>DiD</a:t>
            </a:r>
            <a:r>
              <a:rPr lang="en-US" sz="2000" u="sng" dirty="0">
                <a:solidFill>
                  <a:schemeClr val="dk1"/>
                </a:solidFill>
                <a:latin typeface="Libre Franklin"/>
                <a:ea typeface="Libre Franklin"/>
                <a:cs typeface="Libre Franklin"/>
                <a:sym typeface="Libre Franklin"/>
              </a:rPr>
              <a:t> results</a:t>
            </a:r>
          </a:p>
          <a:p>
            <a:pPr marL="0" marR="0" lvl="0" indent="0" algn="l" rtl="0">
              <a:spcBef>
                <a:spcPts val="0"/>
              </a:spcBef>
              <a:spcAft>
                <a:spcPts val="0"/>
              </a:spcAft>
              <a:buNone/>
            </a:pPr>
            <a:r>
              <a:rPr lang="en-US" sz="2000" b="1" dirty="0">
                <a:solidFill>
                  <a:schemeClr val="dk1"/>
                </a:solidFill>
                <a:latin typeface="Libre Franklin"/>
                <a:ea typeface="Libre Franklin"/>
                <a:cs typeface="Libre Franklin"/>
                <a:sym typeface="Libre Franklin"/>
              </a:rPr>
              <a:t>Overall change: </a:t>
            </a:r>
            <a:r>
              <a:rPr lang="en-US" sz="2000" dirty="0">
                <a:solidFill>
                  <a:schemeClr val="dk1"/>
                </a:solidFill>
                <a:latin typeface="Libre Franklin"/>
                <a:ea typeface="Libre Franklin"/>
                <a:cs typeface="Libre Franklin"/>
                <a:sym typeface="Libre Franklin"/>
              </a:rPr>
              <a:t> 2.90 </a:t>
            </a:r>
            <a:r>
              <a:rPr lang="en-US" sz="2000" dirty="0">
                <a:solidFill>
                  <a:srgbClr val="000000"/>
                </a:solidFill>
                <a:latin typeface="Libre Franklin"/>
                <a:ea typeface="Libre Franklin"/>
                <a:cs typeface="Libre Franklin"/>
                <a:sym typeface="Libre Franklin"/>
              </a:rPr>
              <a:t>percentage point increase (1.60, 4.19)*</a:t>
            </a:r>
            <a:endParaRPr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1511</Words>
  <Application>Microsoft Office PowerPoint</Application>
  <PresentationFormat>Widescreen</PresentationFormat>
  <Paragraphs>303</Paragraphs>
  <Slides>12</Slides>
  <Notes>11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Libre Franklin</vt:lpstr>
      <vt:lpstr>Arial</vt:lpstr>
      <vt:lpstr>Calibri</vt:lpstr>
      <vt:lpstr>Office Theme</vt:lpstr>
      <vt:lpstr>Office Theme</vt:lpstr>
      <vt:lpstr>eProtect: An evaluation of electronic filing for DVPO cases in North Carolina</vt:lpstr>
      <vt:lpstr>PowerPoint Presentation</vt:lpstr>
      <vt:lpstr>PowerPoint Presentation</vt:lpstr>
      <vt:lpstr>PowerPoint Presentation</vt:lpstr>
      <vt:lpstr>PowerPoint Presentation</vt:lpstr>
      <vt:lpstr>PowerPoint Presentation</vt:lpstr>
      <vt:lpstr>DVPO granting: No significant changes</vt:lpstr>
      <vt:lpstr>DVPO denials: Immediate decrease, sustained (small) increase</vt:lpstr>
      <vt:lpstr>Voluntary dismissals: Sustained (small) increase</vt:lpstr>
      <vt:lpstr>Involuntary dismissals: Sustained decrease</vt:lpstr>
      <vt:lpstr>Time to DVPO disposition: Sustained decrease</vt:lpstr>
      <vt:lpstr>Time to DVPO service: Sustained decrease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eProtect: An evaluation of electronic filing for DVPO cases in North Carolina</dc:title>
  <dc:creator>Kafka, Julie Michelle</dc:creator>
  <cp:lastModifiedBy>Shabbar Ranapurwala</cp:lastModifiedBy>
  <cp:revision>10</cp:revision>
  <dcterms:created xsi:type="dcterms:W3CDTF">2021-10-04T21:51:08Z</dcterms:created>
  <dcterms:modified xsi:type="dcterms:W3CDTF">2022-03-29T14:36:45Z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