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xtNmpzchmjruY31eCin0Z9jA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EE41D-CFBD-4040-9393-AD910B2E7E0E}">
  <a:tblStyle styleId="{C2FEE41D-CFBD-4040-9393-AD910B2E7E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94664890361037E-2"/>
          <c:y val="3.0588278055111013E-2"/>
          <c:w val="0.92612326628720809"/>
          <c:h val="0.868785264376216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Sheet1!$A$3:$A$16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</c:numCache>
            </c:numRef>
          </c:cat>
          <c:val>
            <c:numRef>
              <c:f>Sheet1!$B$3:$B$16</c:f>
              <c:numCache>
                <c:formatCode>General</c:formatCode>
                <c:ptCount val="14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2C3-4D9A-884B-B9B8CD16DE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Sheet1!$C$3:$C$15</c:f>
              <c:numCache>
                <c:formatCode>General</c:formatCode>
                <c:ptCount val="13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2C3-4D9A-884B-B9B8CD16D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140896"/>
        <c:axId val="400887904"/>
      </c:lineChart>
      <c:dateAx>
        <c:axId val="38314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887904"/>
        <c:crosses val="autoZero"/>
        <c:auto val="0"/>
        <c:lblOffset val="100"/>
        <c:baseTimeUnit val="days"/>
        <c:minorUnit val="1"/>
      </c:dateAx>
      <c:valAx>
        <c:axId val="400887904"/>
        <c:scaling>
          <c:orientation val="minMax"/>
          <c:max val="26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314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Relationship Id="rId4" Type="http://schemas.openxmlformats.org/officeDocument/2006/relationships/hyperlink" Target="https://www.jstatsoft.org/article/view/v042i1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Concepts in </a:t>
            </a:r>
            <a:br>
              <a:rPr b="1" lang="en-US" sz="4800"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Quasi-Experimentation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EPID 790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628650" y="365126"/>
            <a:ext cx="7886700" cy="957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 what is DiD good for?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is best when we can follow the same people in their pre-post analyses and compare an individual level outcome.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Education performance before and after an educational intervention between an intervention and a control group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Self-harm behaviors before and after mental health treatment between an intervention and a control group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Crash rates on specific intervention and control road segments before and after reducing speed limits.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628650" y="365126"/>
            <a:ext cx="7886700" cy="5449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But what to do about policy analyses where the policy impacts entire cities, counties, states, country?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And the outcomes follow time trends?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4" y="210995"/>
            <a:ext cx="5351139" cy="302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4" y="3563653"/>
            <a:ext cx="5643267" cy="302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4944858" y="168319"/>
            <a:ext cx="4199142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do a straight up DiD if we use control state 1 only?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Maybe: 1) we wouldn’t explicitly understand what changed 2) DiD assumes post-intervention parallel trends (more on this on next slide)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use control states 2 or 3 in a DiD analysis?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(parallel trends violated)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Could/should we just ignore controls 2 and 3?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Substantive question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combine all three controls, what will the trends look like?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 will be affected most by the largest state in the sample</a:t>
            </a:r>
            <a:endParaRPr/>
          </a:p>
        </p:txBody>
      </p:sp>
      <p:sp>
        <p:nvSpPr>
          <p:cNvPr id="195" name="Google Shape;195;p12"/>
          <p:cNvSpPr/>
          <p:nvPr/>
        </p:nvSpPr>
        <p:spPr>
          <a:xfrm>
            <a:off x="5805069" y="6250835"/>
            <a:ext cx="273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 rot="-5400000">
            <a:off x="5552938" y="1047799"/>
            <a:ext cx="2096031" cy="3368014"/>
          </a:xfrm>
          <a:prstGeom prst="trapezoid">
            <a:avLst>
              <a:gd fmla="val 46352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3"/>
          <p:cNvGrpSpPr/>
          <p:nvPr/>
        </p:nvGrpSpPr>
        <p:grpSpPr>
          <a:xfrm>
            <a:off x="51135" y="811917"/>
            <a:ext cx="9041729" cy="5078503"/>
            <a:chOff x="860087" y="1229521"/>
            <a:chExt cx="9041729" cy="5078503"/>
          </a:xfrm>
        </p:grpSpPr>
        <p:grpSp>
          <p:nvGrpSpPr>
            <p:cNvPr id="202" name="Google Shape;202;p13"/>
            <p:cNvGrpSpPr/>
            <p:nvPr/>
          </p:nvGrpSpPr>
          <p:grpSpPr>
            <a:xfrm>
              <a:off x="5028733" y="1378884"/>
              <a:ext cx="1292890" cy="4336052"/>
              <a:chOff x="6318293" y="472430"/>
              <a:chExt cx="1292890" cy="4891136"/>
            </a:xfrm>
          </p:grpSpPr>
          <p:sp>
            <p:nvSpPr>
              <p:cNvPr id="203" name="Google Shape;203;p13"/>
              <p:cNvSpPr/>
              <p:nvPr/>
            </p:nvSpPr>
            <p:spPr>
              <a:xfrm>
                <a:off x="6318293" y="472430"/>
                <a:ext cx="1292890" cy="745736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F1B32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48C0C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C48C0C"/>
                    </a:solidFill>
                    <a:latin typeface="Arial"/>
                    <a:ea typeface="Arial"/>
                    <a:cs typeface="Arial"/>
                    <a:sym typeface="Arial"/>
                  </a:rPr>
                  <a:t>Background checks passed</a:t>
                </a:r>
                <a:endParaRPr/>
              </a:p>
            </p:txBody>
          </p:sp>
          <p:cxnSp>
            <p:nvCxnSpPr>
              <p:cNvPr id="204" name="Google Shape;204;p13"/>
              <p:cNvCxnSpPr>
                <a:endCxn id="203" idx="2"/>
              </p:cNvCxnSpPr>
              <p:nvPr/>
            </p:nvCxnSpPr>
            <p:spPr>
              <a:xfrm flipH="1" rot="10800000">
                <a:off x="6924538" y="1218166"/>
                <a:ext cx="40200" cy="41454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1B326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05" name="Google Shape;205;p13"/>
            <p:cNvGrpSpPr/>
            <p:nvPr/>
          </p:nvGrpSpPr>
          <p:grpSpPr>
            <a:xfrm>
              <a:off x="1885716" y="3077251"/>
              <a:ext cx="7189121" cy="1169845"/>
              <a:chOff x="2438400" y="3085489"/>
              <a:chExt cx="7189121" cy="1169845"/>
            </a:xfrm>
          </p:grpSpPr>
          <p:cxnSp>
            <p:nvCxnSpPr>
              <p:cNvPr id="206" name="Google Shape;206;p13"/>
              <p:cNvCxnSpPr/>
              <p:nvPr/>
            </p:nvCxnSpPr>
            <p:spPr>
              <a:xfrm>
                <a:off x="6212989" y="3279843"/>
                <a:ext cx="3414532" cy="975491"/>
              </a:xfrm>
              <a:prstGeom prst="straightConnector1">
                <a:avLst/>
              </a:prstGeom>
              <a:noFill/>
              <a:ln cap="rnd" cmpd="sng" w="31750">
                <a:solidFill>
                  <a:srgbClr val="00994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3"/>
              <p:cNvCxnSpPr/>
              <p:nvPr/>
            </p:nvCxnSpPr>
            <p:spPr>
              <a:xfrm flipH="1" rot="10800000">
                <a:off x="2438400" y="3085489"/>
                <a:ext cx="3766630" cy="1105511"/>
              </a:xfrm>
              <a:prstGeom prst="straightConnector1">
                <a:avLst/>
              </a:prstGeom>
              <a:noFill/>
              <a:ln cap="rnd" cmpd="sng" w="31750">
                <a:solidFill>
                  <a:srgbClr val="00994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8" name="Google Shape;208;p13"/>
            <p:cNvGrpSpPr/>
            <p:nvPr/>
          </p:nvGrpSpPr>
          <p:grpSpPr>
            <a:xfrm>
              <a:off x="1075419" y="1378884"/>
              <a:ext cx="8826397" cy="4782164"/>
              <a:chOff x="1628103" y="974566"/>
              <a:chExt cx="8826397" cy="4782164"/>
            </a:xfrm>
          </p:grpSpPr>
          <p:graphicFrame>
            <p:nvGraphicFramePr>
              <p:cNvPr id="209" name="Google Shape;209;p13"/>
              <p:cNvGraphicFramePr/>
              <p:nvPr/>
            </p:nvGraphicFramePr>
            <p:xfrm>
              <a:off x="1628103" y="1189621"/>
              <a:ext cx="8251583" cy="4567109"/>
            </p:xfrm>
            <a:graphic>
              <a:graphicData uri="http://schemas.openxmlformats.org/drawingml/2006/chart">
                <c:chart r:id="rId3"/>
              </a:graphicData>
            </a:graphic>
          </p:graphicFrame>
          <p:grpSp>
            <p:nvGrpSpPr>
              <p:cNvPr id="210" name="Google Shape;210;p13"/>
              <p:cNvGrpSpPr/>
              <p:nvPr/>
            </p:nvGrpSpPr>
            <p:grpSpPr>
              <a:xfrm>
                <a:off x="2083358" y="974566"/>
                <a:ext cx="8371142" cy="4334215"/>
                <a:chOff x="2083358" y="974566"/>
                <a:chExt cx="8371142" cy="4334215"/>
              </a:xfrm>
            </p:grpSpPr>
            <p:cxnSp>
              <p:nvCxnSpPr>
                <p:cNvPr id="211" name="Google Shape;211;p13"/>
                <p:cNvCxnSpPr/>
                <p:nvPr/>
              </p:nvCxnSpPr>
              <p:spPr>
                <a:xfrm rot="10800000">
                  <a:off x="2092738" y="5294738"/>
                  <a:ext cx="8361762" cy="3369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000000"/>
                  </a:solidFill>
                  <a:prstDash val="solid"/>
                  <a:miter lim="800000"/>
                  <a:headEnd len="lg" w="lg" type="triangle"/>
                  <a:tailEnd len="sm" w="sm" type="none"/>
                </a:ln>
              </p:spPr>
            </p:cxnSp>
            <p:cxnSp>
              <p:nvCxnSpPr>
                <p:cNvPr id="212" name="Google Shape;212;p13"/>
                <p:cNvCxnSpPr/>
                <p:nvPr/>
              </p:nvCxnSpPr>
              <p:spPr>
                <a:xfrm flipH="1" rot="10800000">
                  <a:off x="2083358" y="974566"/>
                  <a:ext cx="10597" cy="4334215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lg" w="lg" type="triangle"/>
                </a:ln>
              </p:spPr>
            </p:cxnSp>
          </p:grpSp>
        </p:grpSp>
        <p:sp>
          <p:nvSpPr>
            <p:cNvPr id="213" name="Google Shape;213;p13"/>
            <p:cNvSpPr txBox="1"/>
            <p:nvPr/>
          </p:nvSpPr>
          <p:spPr>
            <a:xfrm>
              <a:off x="3821663" y="5969470"/>
              <a:ext cx="36772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Calendar years</a:t>
              </a: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-5400000">
              <a:off x="-1186572" y="3276180"/>
              <a:ext cx="46780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Monthly Statewide Firearm-Mortality Rate  per 100,000 Person Years </a:t>
              </a:r>
              <a:endParaRPr/>
            </a:p>
          </p:txBody>
        </p:sp>
        <p:sp>
          <p:nvSpPr>
            <p:cNvPr id="215" name="Google Shape;215;p13"/>
            <p:cNvSpPr txBox="1"/>
            <p:nvPr/>
          </p:nvSpPr>
          <p:spPr>
            <a:xfrm rot="-970952">
              <a:off x="2302745" y="3795825"/>
              <a:ext cx="34509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4D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994D"/>
                  </a:solidFill>
                  <a:latin typeface="Arial"/>
                  <a:ea typeface="Arial"/>
                  <a:cs typeface="Arial"/>
                  <a:sym typeface="Arial"/>
                </a:rPr>
                <a:t>Background check state</a:t>
              </a:r>
              <a:endParaRPr/>
            </a:p>
          </p:txBody>
        </p:sp>
        <p:grpSp>
          <p:nvGrpSpPr>
            <p:cNvPr id="216" name="Google Shape;216;p13"/>
            <p:cNvGrpSpPr/>
            <p:nvPr/>
          </p:nvGrpSpPr>
          <p:grpSpPr>
            <a:xfrm>
              <a:off x="1516688" y="1772982"/>
              <a:ext cx="7566838" cy="2283149"/>
              <a:chOff x="1516688" y="1347670"/>
              <a:chExt cx="7566838" cy="2283149"/>
            </a:xfrm>
          </p:grpSpPr>
          <p:cxnSp>
            <p:nvCxnSpPr>
              <p:cNvPr id="217" name="Google Shape;217;p13"/>
              <p:cNvCxnSpPr/>
              <p:nvPr/>
            </p:nvCxnSpPr>
            <p:spPr>
              <a:xfrm flipH="1" rot="10800000">
                <a:off x="1844526" y="1497219"/>
                <a:ext cx="7239000" cy="2133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9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8" name="Google Shape;218;p13"/>
              <p:cNvSpPr txBox="1"/>
              <p:nvPr/>
            </p:nvSpPr>
            <p:spPr>
              <a:xfrm rot="-990331">
                <a:off x="1431501" y="2259601"/>
                <a:ext cx="64687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9FFF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9FFF"/>
                    </a:solidFill>
                    <a:latin typeface="Arial"/>
                    <a:ea typeface="Arial"/>
                    <a:cs typeface="Arial"/>
                    <a:sym typeface="Arial"/>
                  </a:rPr>
                  <a:t> Synthetic control (75% CS1 + 5% CS2 + 20% CS3)</a:t>
                </a:r>
                <a:endParaRPr/>
              </a:p>
            </p:txBody>
          </p:sp>
        </p:grpSp>
        <p:sp>
          <p:nvSpPr>
            <p:cNvPr id="219" name="Google Shape;219;p13"/>
            <p:cNvSpPr txBox="1"/>
            <p:nvPr/>
          </p:nvSpPr>
          <p:spPr>
            <a:xfrm rot="940070">
              <a:off x="5695250" y="3798045"/>
              <a:ext cx="3305443" cy="480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4D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994D"/>
                  </a:solidFill>
                  <a:latin typeface="Arial"/>
                  <a:ea typeface="Arial"/>
                  <a:cs typeface="Arial"/>
                  <a:sym typeface="Arial"/>
                </a:rPr>
                <a:t>Observed mortality rate after background checks implementation</a:t>
              </a:r>
              <a:endParaRPr/>
            </a:p>
          </p:txBody>
        </p:sp>
      </p:grpSp>
      <p:sp>
        <p:nvSpPr>
          <p:cNvPr id="220" name="Google Shape;220;p13"/>
          <p:cNvSpPr/>
          <p:nvPr/>
        </p:nvSpPr>
        <p:spPr>
          <a:xfrm>
            <a:off x="3144501" y="3085951"/>
            <a:ext cx="144281" cy="111198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6768141" y="3366311"/>
            <a:ext cx="146344" cy="128551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 rot="-979682">
            <a:off x="2463201" y="3115233"/>
            <a:ext cx="15888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Pre-mean (α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rot="1018749">
            <a:off x="6070233" y="3037331"/>
            <a:ext cx="16802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Post-mean (α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 rot="-970380">
            <a:off x="2366699" y="2653469"/>
            <a:ext cx="15888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Pre-mean (α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3131555" y="2930620"/>
            <a:ext cx="128260" cy="128627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 rot="941548">
            <a:off x="6531589" y="1926956"/>
            <a:ext cx="138728" cy="126976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6119386" y="2059438"/>
            <a:ext cx="16802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Post-mean (α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6897410" y="2492535"/>
            <a:ext cx="2048006" cy="6129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But how to measure this change?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832842" y="4285808"/>
            <a:ext cx="3786342" cy="64633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a synthetic control state and its use in a DiD analysis</a:t>
            </a:r>
            <a:endParaRPr/>
          </a:p>
        </p:txBody>
      </p:sp>
      <p:sp>
        <p:nvSpPr>
          <p:cNvPr id="230" name="Google Shape;230;p13"/>
          <p:cNvSpPr txBox="1"/>
          <p:nvPr>
            <p:ph type="title"/>
          </p:nvPr>
        </p:nvSpPr>
        <p:spPr>
          <a:xfrm>
            <a:off x="0" y="7922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Synthetic controls as a quasi-experimental design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0" y="5964208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matched DiD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R-package – “Synth”: 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https://www.jstatsoft.org/article/view/v042i13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Interrupted time-series (ITS) as a quasi-experimental design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628650" y="1375508"/>
            <a:ext cx="7886700" cy="515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something is measured repeatedly over time for a person or other entity, it is called a </a:t>
            </a:r>
            <a:r>
              <a:rPr i="1" lang="en-US"/>
              <a:t>time series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series is equally spaced (monthly, quarterly, yearly)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commonly at ecologic level (e.g., city or state level - crime rates, # of infections) but can be at person-level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Future observations are correlated with and can be predicted by past observations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Auto-correlation, e.g., trends, seasonality, and local autocorrelation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838200" y="1825625"/>
            <a:ext cx="79368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might you use to predict the temperature tomorrow?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month is it? (Seasonality)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temperature was it yesterday? (Local auto-correlation)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global warming slowly increasing the temperature (e.g., 0.00001 degree higher expected than last year)? (Trend)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Are there other variables from today that you can use too (e.g., barometric pressure)? (lagged covariates)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Everyday example of using auto-correlation to predict a time series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628650" y="1375508"/>
            <a:ext cx="7886700" cy="515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something is measured repeatedly over time for a person or other entity, it is called a </a:t>
            </a:r>
            <a:r>
              <a:rPr b="1" i="1" lang="en-US"/>
              <a:t>time series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series is equally spaced (monthly, quarterly, yearly)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commonly at ecologic level (e.g., city or state level - crime rates, # of infections) but can be at person-level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Future observations are correlated with and can be predicted by past observations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Auto-correlation, e.g., trends, seasonality, and local autocorrelation</a:t>
            </a:r>
            <a:endParaRPr/>
          </a:p>
          <a:p>
            <a:pPr indent="-76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policy or event can be an </a:t>
            </a:r>
            <a:r>
              <a:rPr b="1" i="1" lang="en-US"/>
              <a:t>interruption</a:t>
            </a:r>
            <a:r>
              <a:rPr lang="en-US"/>
              <a:t> in that time-series, allowing us to examine the change in characteristics of the time-series before and after</a:t>
            </a:r>
            <a:endParaRPr/>
          </a:p>
        </p:txBody>
      </p:sp>
      <p:sp>
        <p:nvSpPr>
          <p:cNvPr id="249" name="Google Shape;249;p16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Interrupted time-series (ITS) as a quasi-experimental 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Two types of ITS designs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778632" y="4806462"/>
            <a:ext cx="2901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series ITS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4803551" y="4806462"/>
            <a:ext cx="39821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with a control group</a:t>
            </a:r>
            <a:endParaRPr/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4" y="2063070"/>
            <a:ext cx="4093592" cy="24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7846" y="2063070"/>
            <a:ext cx="4093591" cy="249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/>
        </p:nvSpPr>
        <p:spPr>
          <a:xfrm>
            <a:off x="22346" y="5575178"/>
            <a:ext cx="91065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Auto-Regressive Integrated Moving Average (ARIMA) models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 ARIMA (SAS)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Single series ITS</a:t>
            </a: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970264" y="1210952"/>
            <a:ext cx="7260622" cy="4419600"/>
            <a:chOff x="970264" y="1992482"/>
            <a:chExt cx="7260622" cy="4419600"/>
          </a:xfrm>
        </p:grpSpPr>
        <p:pic>
          <p:nvPicPr>
            <p:cNvPr id="266" name="Google Shape;266;p18"/>
            <p:cNvPicPr preferRelativeResize="0"/>
            <p:nvPr/>
          </p:nvPicPr>
          <p:blipFill rotWithShape="1">
            <a:blip r:embed="rId3">
              <a:alphaModFix/>
            </a:blip>
            <a:srcRect b="1604" l="1549" r="0" t="3633"/>
            <a:stretch/>
          </p:blipFill>
          <p:spPr>
            <a:xfrm>
              <a:off x="970264" y="1992482"/>
              <a:ext cx="7260622" cy="4419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Google Shape;267;p18"/>
            <p:cNvCxnSpPr/>
            <p:nvPr/>
          </p:nvCxnSpPr>
          <p:spPr>
            <a:xfrm>
              <a:off x="5163836" y="4202282"/>
              <a:ext cx="2237089" cy="161172"/>
            </a:xfrm>
            <a:prstGeom prst="straightConnector1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8"/>
            <p:cNvCxnSpPr/>
            <p:nvPr/>
          </p:nvCxnSpPr>
          <p:spPr>
            <a:xfrm flipH="1" rot="10800000">
              <a:off x="1571625" y="3219450"/>
              <a:ext cx="2962275" cy="2288008"/>
            </a:xfrm>
            <a:prstGeom prst="straightConnector1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" name="Google Shape;269;p18"/>
          <p:cNvGrpSpPr/>
          <p:nvPr/>
        </p:nvGrpSpPr>
        <p:grpSpPr>
          <a:xfrm>
            <a:off x="1704543" y="1943701"/>
            <a:ext cx="2582928" cy="2151820"/>
            <a:chOff x="1704543" y="2725231"/>
            <a:chExt cx="2582928" cy="2151820"/>
          </a:xfrm>
        </p:grpSpPr>
        <p:sp>
          <p:nvSpPr>
            <p:cNvPr id="270" name="Google Shape;270;p18"/>
            <p:cNvSpPr/>
            <p:nvPr/>
          </p:nvSpPr>
          <p:spPr>
            <a:xfrm rot="-7519298">
              <a:off x="2739596" y="2456612"/>
              <a:ext cx="512822" cy="2802277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 txBox="1"/>
            <p:nvPr/>
          </p:nvSpPr>
          <p:spPr>
            <a:xfrm rot="-2110105">
              <a:off x="1910929" y="3118855"/>
              <a:ext cx="15716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Pre-PMP trend (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slope)</a:t>
              </a:r>
              <a:endParaRPr/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3990975" y="580545"/>
            <a:ext cx="4261275" cy="2288008"/>
            <a:chOff x="3990975" y="1362075"/>
            <a:chExt cx="4261275" cy="2288008"/>
          </a:xfrm>
        </p:grpSpPr>
        <p:cxnSp>
          <p:nvCxnSpPr>
            <p:cNvPr id="273" name="Google Shape;273;p18"/>
            <p:cNvCxnSpPr/>
            <p:nvPr/>
          </p:nvCxnSpPr>
          <p:spPr>
            <a:xfrm flipH="1" rot="10800000">
              <a:off x="3990975" y="1362075"/>
              <a:ext cx="2962275" cy="2288008"/>
            </a:xfrm>
            <a:prstGeom prst="straightConnector1">
              <a:avLst/>
            </a:prstGeom>
            <a:noFill/>
            <a:ln cap="flat" cmpd="sng" w="19050">
              <a:solidFill>
                <a:srgbClr val="2E75B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4" name="Google Shape;274;p18"/>
            <p:cNvGrpSpPr/>
            <p:nvPr/>
          </p:nvGrpSpPr>
          <p:grpSpPr>
            <a:xfrm>
              <a:off x="4533900" y="3219450"/>
              <a:ext cx="2847975" cy="205791"/>
              <a:chOff x="4533900" y="3219450"/>
              <a:chExt cx="2847975" cy="205791"/>
            </a:xfrm>
          </p:grpSpPr>
          <p:cxnSp>
            <p:nvCxnSpPr>
              <p:cNvPr id="275" name="Google Shape;275;p18"/>
              <p:cNvCxnSpPr/>
              <p:nvPr/>
            </p:nvCxnSpPr>
            <p:spPr>
              <a:xfrm>
                <a:off x="4533900" y="3219450"/>
                <a:ext cx="610886" cy="4461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E75B5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>
                <a:off x="5144786" y="3264069"/>
                <a:ext cx="2237089" cy="1611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E75B5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77" name="Google Shape;277;p18"/>
            <p:cNvSpPr txBox="1"/>
            <p:nvPr/>
          </p:nvSpPr>
          <p:spPr>
            <a:xfrm rot="-256285">
              <a:off x="5729691" y="2315055"/>
              <a:ext cx="25019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Post-PMP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trend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change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(post-slope – pre-slope)</a:t>
              </a: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4648048" y="2451754"/>
            <a:ext cx="4480804" cy="941912"/>
            <a:chOff x="4648048" y="3233284"/>
            <a:chExt cx="4480804" cy="941912"/>
          </a:xfrm>
        </p:grpSpPr>
        <p:sp>
          <p:nvSpPr>
            <p:cNvPr id="279" name="Google Shape;279;p18"/>
            <p:cNvSpPr/>
            <p:nvPr/>
          </p:nvSpPr>
          <p:spPr>
            <a:xfrm>
              <a:off x="4648048" y="3233284"/>
              <a:ext cx="512822" cy="941912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5275017" y="3505744"/>
              <a:ext cx="38538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Absolute change in the outcome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8"/>
          <p:cNvSpPr txBox="1"/>
          <p:nvPr/>
        </p:nvSpPr>
        <p:spPr>
          <a:xfrm>
            <a:off x="3191820" y="2056919"/>
            <a:ext cx="666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+/-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7427945" y="2932001"/>
            <a:ext cx="666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+/-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6691908" y="2008214"/>
            <a:ext cx="666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+/-</a:t>
            </a:r>
            <a:endParaRPr/>
          </a:p>
        </p:txBody>
      </p:sp>
      <p:cxnSp>
        <p:nvCxnSpPr>
          <p:cNvPr id="284" name="Google Shape;284;p18"/>
          <p:cNvCxnSpPr/>
          <p:nvPr/>
        </p:nvCxnSpPr>
        <p:spPr>
          <a:xfrm rot="10800000">
            <a:off x="4714822" y="4725928"/>
            <a:ext cx="1" cy="370274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8"/>
          <p:cNvSpPr txBox="1"/>
          <p:nvPr/>
        </p:nvSpPr>
        <p:spPr>
          <a:xfrm>
            <a:off x="425393" y="6056497"/>
            <a:ext cx="8350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intervention(i)*t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e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1390703" y="4291857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323423" y="2008214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5291752" y="2920502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56760" y="1234878"/>
            <a:ext cx="496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1555149" y="4686186"/>
            <a:ext cx="70374" cy="72112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 b="2632" l="1248" r="1454" t="1358"/>
          <a:stretch/>
        </p:blipFill>
        <p:spPr>
          <a:xfrm>
            <a:off x="1935916" y="1530584"/>
            <a:ext cx="5272166" cy="38977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p19"/>
          <p:cNvGraphicFramePr/>
          <p:nvPr/>
        </p:nvGraphicFramePr>
        <p:xfrm>
          <a:off x="342900" y="5781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{C2FEE41D-CFBD-4040-9393-AD910B2E7E0E}</a:tableStyleId>
              </a:tblPr>
              <a:tblGrid>
                <a:gridCol w="2195875"/>
                <a:gridCol w="2033225"/>
                <a:gridCol w="2114550"/>
                <a:gridCol w="211455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Outcome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Pre-trend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Absolute level change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Post-trend change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OPR rate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 (4.4, 5.8)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-34 (-51, -17)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-6.0 (-7.3, -4.7)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19"/>
          <p:cNvSpPr txBox="1"/>
          <p:nvPr>
            <p:ph type="title"/>
          </p:nvPr>
        </p:nvSpPr>
        <p:spPr>
          <a:xfrm>
            <a:off x="-1" y="626764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Association of Iowa prescription monitoring program with OPR prescribing 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(Ranapurwala, 2018, Pain Med)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series ITS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3246061" y="5478127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5340205" y="5478127"/>
            <a:ext cx="441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604111" y="5478127"/>
            <a:ext cx="496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2282715" y="0"/>
            <a:ext cx="4999348" cy="6858000"/>
            <a:chOff x="7192653" y="0"/>
            <a:chExt cx="4999348" cy="6858000"/>
          </a:xfrm>
        </p:grpSpPr>
        <p:pic>
          <p:nvPicPr>
            <p:cNvPr descr="SHOW OF HANDS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0" l="14881" r="30445" t="0"/>
            <a:stretch/>
          </p:blipFill>
          <p:spPr>
            <a:xfrm>
              <a:off x="7192653" y="0"/>
              <a:ext cx="4999348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2"/>
            <p:cNvSpPr txBox="1"/>
            <p:nvPr/>
          </p:nvSpPr>
          <p:spPr>
            <a:xfrm>
              <a:off x="7264448" y="6280728"/>
              <a:ext cx="4927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of Hands, Sheffield, UK: © 2010pete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20"/>
          <p:cNvGraphicFramePr/>
          <p:nvPr/>
        </p:nvGraphicFramePr>
        <p:xfrm>
          <a:off x="342900" y="5781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{C2FEE41D-CFBD-4040-9393-AD910B2E7E0E}</a:tableStyleId>
              </a:tblPr>
              <a:tblGrid>
                <a:gridCol w="2195875"/>
                <a:gridCol w="2033225"/>
                <a:gridCol w="2114550"/>
                <a:gridCol w="211455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Outcome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Pre-trend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Absolute level change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Post-trend change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OPR rate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 (4.4, 5.8)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-34 (-51, -17)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-6.0 (-7.3, -4.7)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20"/>
          <p:cNvSpPr txBox="1"/>
          <p:nvPr/>
        </p:nvSpPr>
        <p:spPr>
          <a:xfrm>
            <a:off x="5418340" y="1535927"/>
            <a:ext cx="380379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rate in 2014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(2014= time-44)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315 + (5.1*44)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539.4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5418340" y="3001580"/>
            <a:ext cx="383791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rate in 2014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 (2014 = time-16)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539.4 + (-34) + (-6.0*16)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409.4</a:t>
            </a:r>
            <a:endParaRPr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2632" l="1248" r="1454" t="1358"/>
          <a:stretch/>
        </p:blipFill>
        <p:spPr>
          <a:xfrm>
            <a:off x="68039" y="1504269"/>
            <a:ext cx="5272166" cy="389779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>
            <p:ph type="title"/>
          </p:nvPr>
        </p:nvSpPr>
        <p:spPr>
          <a:xfrm>
            <a:off x="-1" y="626764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Association of Iowa prescription monitoring program with OPR prescribing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(Ranapurwala, 2018, Pain Med)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series ITS</a:t>
            </a:r>
            <a:endParaRPr/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5418340" y="4775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{C2FEE41D-CFBD-4040-9393-AD910B2E7E0E}</a:tableStyleId>
              </a:tblPr>
              <a:tblGrid>
                <a:gridCol w="1823750"/>
                <a:gridCol w="182375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Rate difference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Rate ratio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0.76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3246061" y="5478127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340205" y="5478127"/>
            <a:ext cx="441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7604111" y="5478127"/>
            <a:ext cx="496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3">
            <a:alphaModFix/>
          </a:blip>
          <a:srcRect b="1604" l="1549" r="0" t="3633"/>
          <a:stretch/>
        </p:blipFill>
        <p:spPr>
          <a:xfrm>
            <a:off x="1059251" y="1219200"/>
            <a:ext cx="7260622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1"/>
          <p:cNvCxnSpPr/>
          <p:nvPr/>
        </p:nvCxnSpPr>
        <p:spPr>
          <a:xfrm flipH="1" rot="10800000">
            <a:off x="1689902" y="2959669"/>
            <a:ext cx="3005049" cy="1963113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21"/>
          <p:cNvCxnSpPr/>
          <p:nvPr/>
        </p:nvCxnSpPr>
        <p:spPr>
          <a:xfrm flipH="1" rot="10800000">
            <a:off x="1677383" y="2177914"/>
            <a:ext cx="3017568" cy="187063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21"/>
          <p:cNvCxnSpPr/>
          <p:nvPr/>
        </p:nvCxnSpPr>
        <p:spPr>
          <a:xfrm flipH="1" rot="10800000">
            <a:off x="4707470" y="1115233"/>
            <a:ext cx="2298811" cy="132727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21"/>
          <p:cNvSpPr/>
          <p:nvPr/>
        </p:nvSpPr>
        <p:spPr>
          <a:xfrm>
            <a:off x="1416669" y="3968955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2775477" y="2485267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/>
          <p:nvPr/>
        </p:nvSpPr>
        <p:spPr>
          <a:xfrm rot="-7303069">
            <a:off x="2946311" y="1168754"/>
            <a:ext cx="278617" cy="3605730"/>
          </a:xfrm>
          <a:prstGeom prst="rightBrace">
            <a:avLst>
              <a:gd fmla="val 8333" name="adj1"/>
              <a:gd fmla="val 4972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4707211" y="2173524"/>
            <a:ext cx="146837" cy="26898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4854048" y="2115935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/>
          <p:nvPr/>
        </p:nvSpPr>
        <p:spPr>
          <a:xfrm rot="-1677573">
            <a:off x="4723780" y="855018"/>
            <a:ext cx="1975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Pre-slope – post-slope)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rot="-7123034">
            <a:off x="5694082" y="377241"/>
            <a:ext cx="294568" cy="2231910"/>
          </a:xfrm>
          <a:prstGeom prst="rightBrace">
            <a:avLst>
              <a:gd fmla="val 8333" name="adj1"/>
              <a:gd fmla="val 5008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694801" y="4074692"/>
            <a:ext cx="234402" cy="759157"/>
          </a:xfrm>
          <a:prstGeom prst="rightBrace">
            <a:avLst>
              <a:gd fmla="val 8333" name="adj1"/>
              <a:gd fmla="val 3197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896599" y="408308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4689562" y="3311976"/>
            <a:ext cx="263614" cy="505204"/>
          </a:xfrm>
          <a:prstGeom prst="rightBrace">
            <a:avLst>
              <a:gd fmla="val 8333" name="adj1"/>
              <a:gd fmla="val 20535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/>
          <p:nvPr/>
        </p:nvSpPr>
        <p:spPr>
          <a:xfrm rot="3393582">
            <a:off x="3270424" y="2369487"/>
            <a:ext cx="121803" cy="3384270"/>
          </a:xfrm>
          <a:prstGeom prst="rightBrace">
            <a:avLst>
              <a:gd fmla="val 8333" name="adj1"/>
              <a:gd fmla="val 4792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613773" y="4077221"/>
            <a:ext cx="31280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(baseline trend difference)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interv baseline trend – β1 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Outcome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intervention(i)*group(k)*time(t)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e</a:t>
            </a:r>
            <a:endParaRPr/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Controlled ITS</a:t>
            </a:r>
            <a:endParaRPr/>
          </a:p>
        </p:txBody>
      </p:sp>
      <p:grpSp>
        <p:nvGrpSpPr>
          <p:cNvPr id="338" name="Google Shape;338;p21"/>
          <p:cNvGrpSpPr/>
          <p:nvPr/>
        </p:nvGrpSpPr>
        <p:grpSpPr>
          <a:xfrm>
            <a:off x="4738892" y="1871196"/>
            <a:ext cx="2298811" cy="2199505"/>
            <a:chOff x="4707470" y="1841154"/>
            <a:chExt cx="2298811" cy="2199505"/>
          </a:xfrm>
        </p:grpSpPr>
        <p:cxnSp>
          <p:nvCxnSpPr>
            <p:cNvPr id="339" name="Google Shape;339;p21"/>
            <p:cNvCxnSpPr/>
            <p:nvPr/>
          </p:nvCxnSpPr>
          <p:spPr>
            <a:xfrm>
              <a:off x="4707470" y="3845850"/>
              <a:ext cx="2199957" cy="194809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1"/>
            <p:cNvCxnSpPr/>
            <p:nvPr/>
          </p:nvCxnSpPr>
          <p:spPr>
            <a:xfrm flipH="1" rot="10800000">
              <a:off x="4707470" y="1841154"/>
              <a:ext cx="2298811" cy="1444131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4714044" y="3284737"/>
              <a:ext cx="0" cy="568171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1"/>
            <p:cNvCxnSpPr/>
            <p:nvPr/>
          </p:nvCxnSpPr>
          <p:spPr>
            <a:xfrm flipH="1">
              <a:off x="6907427" y="1841154"/>
              <a:ext cx="98854" cy="2199505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43" name="Google Shape;343;p21"/>
          <p:cNvCxnSpPr/>
          <p:nvPr/>
        </p:nvCxnSpPr>
        <p:spPr>
          <a:xfrm rot="10800000">
            <a:off x="4785178" y="4706123"/>
            <a:ext cx="1" cy="370274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21"/>
          <p:cNvSpPr txBox="1"/>
          <p:nvPr/>
        </p:nvSpPr>
        <p:spPr>
          <a:xfrm>
            <a:off x="6752988" y="4153621"/>
            <a:ext cx="16678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IA (PMP)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– MO (no PMP)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45" name="Google Shape;345;p21"/>
          <p:cNvCxnSpPr/>
          <p:nvPr/>
        </p:nvCxnSpPr>
        <p:spPr>
          <a:xfrm>
            <a:off x="4707470" y="3845850"/>
            <a:ext cx="2199957" cy="19480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21"/>
          <p:cNvCxnSpPr/>
          <p:nvPr/>
        </p:nvCxnSpPr>
        <p:spPr>
          <a:xfrm flipH="1" rot="10800000">
            <a:off x="4707470" y="1841154"/>
            <a:ext cx="2298811" cy="1444131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21"/>
          <p:cNvSpPr/>
          <p:nvPr/>
        </p:nvSpPr>
        <p:spPr>
          <a:xfrm>
            <a:off x="4953176" y="3059997"/>
            <a:ext cx="19376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(level change difference) = interv level change –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β2 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6635900" y="2405671"/>
            <a:ext cx="240803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(slope change difference)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intervention slope change – β3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Controlled ITS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0" y="571229"/>
            <a:ext cx="9144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of NC Safe Opioid Prescribing Initiative (SOPI) with opioid prescribing in NC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(Ranapurwala, 2020, Am J Prev Med)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 b="1793" l="1989" r="1058" t="1365"/>
          <a:stretch/>
        </p:blipFill>
        <p:spPr>
          <a:xfrm>
            <a:off x="645695" y="1615735"/>
            <a:ext cx="7852609" cy="51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/>
          <p:nvPr/>
        </p:nvSpPr>
        <p:spPr>
          <a:xfrm>
            <a:off x="7334869" y="2448884"/>
            <a:ext cx="1064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= 0.53%</a:t>
            </a:r>
            <a:endParaRPr baseline="-25000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3"/>
          <p:cNvGrpSpPr/>
          <p:nvPr/>
        </p:nvGrpSpPr>
        <p:grpSpPr>
          <a:xfrm>
            <a:off x="1834655" y="1530584"/>
            <a:ext cx="5474687" cy="4491515"/>
            <a:chOff x="1834656" y="1374689"/>
            <a:chExt cx="5474687" cy="4491515"/>
          </a:xfrm>
        </p:grpSpPr>
        <p:pic>
          <p:nvPicPr>
            <p:cNvPr id="362" name="Google Shape;36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4656" y="2014279"/>
              <a:ext cx="5474687" cy="385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34656" y="1374689"/>
              <a:ext cx="5474687" cy="639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23"/>
          <p:cNvSpPr txBox="1"/>
          <p:nvPr/>
        </p:nvSpPr>
        <p:spPr>
          <a:xfrm>
            <a:off x="-1" y="626764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Humphreys et al., JAMA Internal Med, 2017</a:t>
            </a:r>
            <a:endParaRPr/>
          </a:p>
        </p:txBody>
      </p:sp>
      <p:sp>
        <p:nvSpPr>
          <p:cNvPr id="365" name="Google Shape;365;p23"/>
          <p:cNvSpPr txBox="1"/>
          <p:nvPr>
            <p:ph type="title"/>
          </p:nvPr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Controlled ITS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/>
        </p:nvSpPr>
        <p:spPr>
          <a:xfrm>
            <a:off x="601362" y="1309593"/>
            <a:ext cx="79412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rate </a:t>
            </a:r>
            <a:r>
              <a:rPr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 time t, if intervention group followed control trends)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t= end of study time which will be the same for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different for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k=intervention group; i=intervention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601362" y="3800652"/>
            <a:ext cx="79412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rate </a:t>
            </a:r>
            <a:r>
              <a:rPr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(intervention group at time t under observed trends)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*time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*level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*trend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i*t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*group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t= end of study time which will be the same for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different for 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and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k=intervention group; i=intervention</a:t>
            </a:r>
            <a:endParaRPr/>
          </a:p>
        </p:txBody>
      </p:sp>
      <p:sp>
        <p:nvSpPr>
          <p:cNvPr id="372" name="Google Shape;372;p24"/>
          <p:cNvSpPr txBox="1"/>
          <p:nvPr>
            <p:ph type="title"/>
          </p:nvPr>
        </p:nvSpPr>
        <p:spPr>
          <a:xfrm>
            <a:off x="0" y="-1951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Controlled 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991319"/>
            <a:ext cx="8724900" cy="486668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 txBox="1"/>
          <p:nvPr>
            <p:ph type="title"/>
          </p:nvPr>
        </p:nvSpPr>
        <p:spPr>
          <a:xfrm>
            <a:off x="0" y="0"/>
            <a:ext cx="9144000" cy="100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What is better than CITS and Synthetic control?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1531088" y="1000937"/>
            <a:ext cx="60818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ITS + Synthetic control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In summary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270491" y="4645828"/>
            <a:ext cx="860301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Synthetic controls (Matched DiD)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ITS/ CITS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CITS + Synthetic controls</a:t>
            </a: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558208" y="2065019"/>
            <a:ext cx="80275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comparison of means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comparison of means with a control group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comparison of means with a control group (DiD)</a:t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558207" y="1603354"/>
            <a:ext cx="8027581" cy="4616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use for policy analysis</a:t>
            </a: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558207" y="4184163"/>
            <a:ext cx="8027581" cy="4616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for policy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99341" y="1163788"/>
            <a:ext cx="5679786" cy="38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Are all randomized trials experiments?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we randomize all interventions?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Are all interventions experiments?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179127" y="1163787"/>
            <a:ext cx="2701640" cy="3870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0" y="208108"/>
            <a:ext cx="9144000" cy="1602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How do we evaluate interventions that cannot (or should not - ethics) be randomized or evaluated using experiments? </a:t>
            </a:r>
            <a:endParaRPr b="1" sz="32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25161" y="2024729"/>
            <a:ext cx="8293677" cy="462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Conduct studies that seem like (quasi) experiments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Quasi experimental studies are used to evaluate the effects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interventions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that have already occurred.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State/ Federal legislation 🡪 health or economic outcomes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COVID-19 pandemic 🡪 mental health outcomes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Hospital policies 🡪 re-hospitalizations, cost reductions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Natural disasters 🡪 economy, mental health, suicides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Deforestation 🡪 incidence of flash floods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Recession 🡪 crime, mental health, other health outcomes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Mass shootings 🡪 firearm sales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Vaccination campaign 🡪 # vaccinated, incidence of infections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commonly used quasi-experimental methods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Pre-post comparison of means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 comparison of means with a control group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Pre-post comparison of means with a control group (difference in differences or DiD)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BUT THESE METHODS MAY NOT ALWAYS BE IDEAL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1604" l="1549" r="0" t="3633"/>
          <a:stretch/>
        </p:blipFill>
        <p:spPr>
          <a:xfrm>
            <a:off x="819150" y="1336739"/>
            <a:ext cx="7260622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6"/>
          <p:cNvCxnSpPr/>
          <p:nvPr/>
        </p:nvCxnSpPr>
        <p:spPr>
          <a:xfrm>
            <a:off x="4514850" y="2700571"/>
            <a:ext cx="2943225" cy="19074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6"/>
          <p:cNvCxnSpPr/>
          <p:nvPr/>
        </p:nvCxnSpPr>
        <p:spPr>
          <a:xfrm flipH="1" rot="10800000">
            <a:off x="1419225" y="2129320"/>
            <a:ext cx="2562225" cy="2705102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6"/>
          <p:cNvSpPr txBox="1"/>
          <p:nvPr/>
        </p:nvSpPr>
        <p:spPr>
          <a:xfrm>
            <a:off x="6152914" y="4300772"/>
            <a:ext cx="1667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IA (PMP)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5830241" y="2700572"/>
            <a:ext cx="156221" cy="181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2658416" y="3324834"/>
            <a:ext cx="156221" cy="181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 rot="10800000">
            <a:off x="4556370" y="4796256"/>
            <a:ext cx="1" cy="370274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6"/>
          <p:cNvSpPr txBox="1"/>
          <p:nvPr/>
        </p:nvSpPr>
        <p:spPr>
          <a:xfrm>
            <a:off x="2865978" y="3230706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5543507" y="2870767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2030278" y="5881084"/>
            <a:ext cx="54585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comparison of means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3981450" y="5741054"/>
            <a:ext cx="879719" cy="914400"/>
          </a:xfrm>
          <a:prstGeom prst="noSmoking">
            <a:avLst>
              <a:gd fmla="val 10594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Association of Iowa prescription monitoring program with opioid pain reliever prescribing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 rot="-5400000">
            <a:off x="-1647963" y="3377261"/>
            <a:ext cx="46780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1604" l="1549" r="0" t="3633"/>
          <a:stretch/>
        </p:blipFill>
        <p:spPr>
          <a:xfrm>
            <a:off x="819150" y="1336739"/>
            <a:ext cx="7260622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7"/>
          <p:cNvCxnSpPr/>
          <p:nvPr/>
        </p:nvCxnSpPr>
        <p:spPr>
          <a:xfrm>
            <a:off x="4514850" y="2700571"/>
            <a:ext cx="2943225" cy="19074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6152914" y="4300772"/>
            <a:ext cx="1667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IA (PMP)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5830241" y="2700572"/>
            <a:ext cx="156221" cy="181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7"/>
          <p:cNvCxnSpPr/>
          <p:nvPr/>
        </p:nvCxnSpPr>
        <p:spPr>
          <a:xfrm rot="10800000">
            <a:off x="4556370" y="4796256"/>
            <a:ext cx="1" cy="370274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7"/>
          <p:cNvSpPr txBox="1"/>
          <p:nvPr/>
        </p:nvSpPr>
        <p:spPr>
          <a:xfrm>
            <a:off x="5543507" y="2870767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303848" y="5881084"/>
            <a:ext cx="83311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comparison of means with a control group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3981450" y="5741054"/>
            <a:ext cx="879719" cy="914400"/>
          </a:xfrm>
          <a:prstGeom prst="noSmoking">
            <a:avLst>
              <a:gd fmla="val 10594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7"/>
          <p:cNvCxnSpPr/>
          <p:nvPr/>
        </p:nvCxnSpPr>
        <p:spPr>
          <a:xfrm flipH="1" rot="10800000">
            <a:off x="4514850" y="3431995"/>
            <a:ext cx="2943225" cy="27622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7"/>
          <p:cNvCxnSpPr/>
          <p:nvPr/>
        </p:nvCxnSpPr>
        <p:spPr>
          <a:xfrm flipH="1" rot="10800000">
            <a:off x="1419225" y="2129324"/>
            <a:ext cx="2562225" cy="2705102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7"/>
          <p:cNvCxnSpPr/>
          <p:nvPr/>
        </p:nvCxnSpPr>
        <p:spPr>
          <a:xfrm>
            <a:off x="1419225" y="3029437"/>
            <a:ext cx="2562225" cy="8143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7"/>
          <p:cNvSpPr txBox="1"/>
          <p:nvPr/>
        </p:nvSpPr>
        <p:spPr>
          <a:xfrm>
            <a:off x="6152914" y="4300776"/>
            <a:ext cx="16678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IA (PMP)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– MO (no PMP)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830241" y="3474732"/>
            <a:ext cx="156221" cy="181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Association of Iowa prescription monitoring program with OPR prescribing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 rot="-5400000">
            <a:off x="-1647963" y="3377261"/>
            <a:ext cx="46780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1604" l="1549" r="0" t="3633"/>
          <a:stretch/>
        </p:blipFill>
        <p:spPr>
          <a:xfrm>
            <a:off x="819150" y="1336743"/>
            <a:ext cx="7260622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8"/>
          <p:cNvCxnSpPr/>
          <p:nvPr/>
        </p:nvCxnSpPr>
        <p:spPr>
          <a:xfrm flipH="1" rot="10800000">
            <a:off x="4514850" y="3431995"/>
            <a:ext cx="2943225" cy="27622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8"/>
          <p:cNvCxnSpPr/>
          <p:nvPr/>
        </p:nvCxnSpPr>
        <p:spPr>
          <a:xfrm>
            <a:off x="4514850" y="2700575"/>
            <a:ext cx="2943225" cy="19074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8"/>
          <p:cNvCxnSpPr/>
          <p:nvPr/>
        </p:nvCxnSpPr>
        <p:spPr>
          <a:xfrm flipH="1" rot="10800000">
            <a:off x="1419225" y="2129324"/>
            <a:ext cx="2562225" cy="2705102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8"/>
          <p:cNvCxnSpPr/>
          <p:nvPr/>
        </p:nvCxnSpPr>
        <p:spPr>
          <a:xfrm>
            <a:off x="1419225" y="3029437"/>
            <a:ext cx="2562225" cy="8143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8"/>
          <p:cNvSpPr txBox="1"/>
          <p:nvPr/>
        </p:nvSpPr>
        <p:spPr>
          <a:xfrm>
            <a:off x="6152914" y="4300776"/>
            <a:ext cx="16678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IA (PMP)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– MO (no PMP)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5830241" y="2700576"/>
            <a:ext cx="156221" cy="181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830241" y="3474732"/>
            <a:ext cx="156221" cy="181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543507" y="2870767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2658416" y="3356104"/>
            <a:ext cx="156221" cy="181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2706041" y="3367886"/>
            <a:ext cx="156221" cy="181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0" y="5881084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comparison of means with a control group; also known as difference in differences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3981450" y="5741053"/>
            <a:ext cx="1037116" cy="1094137"/>
          </a:xfrm>
          <a:prstGeom prst="noSmoking">
            <a:avLst>
              <a:gd fmla="val 10594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2865978" y="3191631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 rot="10800000">
            <a:off x="4556370" y="4796256"/>
            <a:ext cx="1" cy="370274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8"/>
          <p:cNvSpPr txBox="1"/>
          <p:nvPr/>
        </p:nvSpPr>
        <p:spPr>
          <a:xfrm>
            <a:off x="0" y="326910"/>
            <a:ext cx="9144000" cy="9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of Iowa prescription monitoring program with OPR prescribing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 rot="-5400000">
            <a:off x="-1647963" y="3377261"/>
            <a:ext cx="46780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-1" y="232465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difference-in-differences (DiD) failed?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376" y="755685"/>
            <a:ext cx="5777345" cy="35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-1" y="4268311"/>
            <a:ext cx="9144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assumes parallel trends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pre-policy period, but the assumption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does not hold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conducting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analyses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 outcome of interested exhibits by changing time trends.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0" y="6253235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Panel studies are same as DiD.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 rot="-5400000">
            <a:off x="905318" y="2572356"/>
            <a:ext cx="18158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 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UNC ICRC proposal">
    <a:dk1>
      <a:sysClr val="windowText" lastClr="000000"/>
    </a:dk1>
    <a:lt1>
      <a:sysClr val="window" lastClr="FFFFFF"/>
    </a:lt1>
    <a:dk2>
      <a:srgbClr val="009FFF"/>
    </a:dk2>
    <a:lt2>
      <a:srgbClr val="E7E6E6"/>
    </a:lt2>
    <a:accent1>
      <a:srgbClr val="00CC66"/>
    </a:accent1>
    <a:accent2>
      <a:srgbClr val="F1B326"/>
    </a:accent2>
    <a:accent3>
      <a:srgbClr val="00994D"/>
    </a:accent3>
    <a:accent4>
      <a:srgbClr val="99EBC2"/>
    </a:accent4>
    <a:accent5>
      <a:srgbClr val="0077BF"/>
    </a:accent5>
    <a:accent6>
      <a:srgbClr val="99CCEB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2017-10-12T18:40:08Z</dcterms:created>
  <dc:creator>Ranapurwala, Shabbar I</dc:creator>
</cp:coreProperties>
</file>