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modernComment_10B_0.xml" ContentType="application/vnd.ms-powerpoint.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modernComment_117_0.xml" ContentType="application/vnd.ms-powerpoint.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30"/>
  </p:notesMasterIdLst>
  <p:sldIdLst>
    <p:sldId id="256" r:id="rId3"/>
    <p:sldId id="257" r:id="rId4"/>
    <p:sldId id="258" r:id="rId5"/>
    <p:sldId id="259" r:id="rId6"/>
    <p:sldId id="260" r:id="rId7"/>
    <p:sldId id="261" r:id="rId8"/>
    <p:sldId id="262" r:id="rId9"/>
    <p:sldId id="263" r:id="rId10"/>
    <p:sldId id="264" r:id="rId11"/>
    <p:sldId id="266" r:id="rId12"/>
    <p:sldId id="267" r:id="rId13"/>
    <p:sldId id="268" r:id="rId14"/>
    <p:sldId id="269" r:id="rId15"/>
    <p:sldId id="270" r:id="rId16"/>
    <p:sldId id="271" r:id="rId17"/>
    <p:sldId id="289" r:id="rId18"/>
    <p:sldId id="265" r:id="rId19"/>
    <p:sldId id="287" r:id="rId20"/>
    <p:sldId id="288" r:id="rId21"/>
    <p:sldId id="278" r:id="rId22"/>
    <p:sldId id="279" r:id="rId23"/>
    <p:sldId id="280" r:id="rId24"/>
    <p:sldId id="281" r:id="rId25"/>
    <p:sldId id="282" r:id="rId26"/>
    <p:sldId id="284" r:id="rId27"/>
    <p:sldId id="283" r:id="rId28"/>
    <p:sldId id="286" r:id="rId29"/>
  </p:sldIdLst>
  <p:sldSz cx="12192000" cy="6858000"/>
  <p:notesSz cx="6858000" cy="9144000"/>
  <p:embeddedFontLst>
    <p:embeddedFont>
      <p:font typeface="Calibri" panose="020F0502020204030204" pitchFamily="34" charset="0"/>
      <p:regular r:id="rId31"/>
      <p:bold r:id="rId32"/>
      <p:italic r:id="rId33"/>
      <p:boldItalic r:id="rId34"/>
    </p:embeddedFont>
    <p:embeddedFont>
      <p:font typeface="Libre Franklin" pitchFamily="2" charset="0"/>
      <p:regular r:id="rId35"/>
      <p:bold r:id="rId36"/>
      <p:italic r:id="rId37"/>
      <p:boldItalic r:id="rId38"/>
    </p:embeddedFont>
    <p:embeddedFont>
      <p:font typeface="Quattrocento Sans" panose="020B0502050000020003"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j46VET31I4hlj8X9JALj7VmfsvT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66F67A2-E5BB-1868-1BF0-0C8AE16B5488}" name="Kafka, Julie Michelle" initials="KJM" userId="S::jkafka@ad.unc.edu::bb3f6f9c-88e0-4ca6-b255-2c3b613a70b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C2E314-4ACF-4EBD-BDA4-412C342264DB}">
  <a:tblStyle styleId="{CFC2E314-4ACF-4EBD-BDA4-412C342264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28" autoAdjust="0"/>
  </p:normalViewPr>
  <p:slideViewPr>
    <p:cSldViewPr snapToGrid="0">
      <p:cViewPr varScale="1">
        <p:scale>
          <a:sx n="82" d="100"/>
          <a:sy n="82" d="100"/>
        </p:scale>
        <p:origin x="86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9.fntdata"/><Relationship Id="rId51" Type="http://schemas.microsoft.com/office/2018/10/relationships/authors" Target="author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font" Target="fonts/font8.fntdata"/><Relationship Id="rId46"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5.fntdata"/><Relationship Id="rId48" Type="http://schemas.openxmlformats.org/officeDocument/2006/relationships/viewProps" Target="viewProps.xml"/></Relationships>
</file>

<file path=ppt/comments/modernComment_10B_0.xml><?xml version="1.0" encoding="utf-8"?>
<p188:cmLst xmlns:a="http://schemas.openxmlformats.org/drawingml/2006/main" xmlns:r="http://schemas.openxmlformats.org/officeDocument/2006/relationships" xmlns:p188="http://schemas.microsoft.com/office/powerpoint/2018/8/main">
  <p188:cm id="{40EA0484-9EC7-489D-895B-0B3A4ED356AF}" authorId="{466F67A2-E5BB-1868-1BF0-0C8AE16B5488}" created="2022-03-26T00:01:00.207">
    <pc:sldMkLst xmlns:pc="http://schemas.microsoft.com/office/powerpoint/2013/main/command">
      <pc:docMk/>
      <pc:sldMk cId="0" sldId="267"/>
    </pc:sldMkLst>
    <p188:txBody>
      <a:bodyPr/>
      <a:lstStyle/>
      <a:p>
        <a:r>
          <a:rPr lang="en-US"/>
          <a:t>Shabbar, should we hide the county names here?</a:t>
        </a:r>
      </a:p>
    </p188:txBody>
  </p188:cm>
</p188:cmLst>
</file>

<file path=ppt/comments/modernComment_117_0.xml><?xml version="1.0" encoding="utf-8"?>
<p188:cmLst xmlns:a="http://schemas.openxmlformats.org/drawingml/2006/main" xmlns:r="http://schemas.openxmlformats.org/officeDocument/2006/relationships" xmlns:p188="http://schemas.microsoft.com/office/powerpoint/2018/8/main">
  <p188:cm id="{7D8A7853-E4CA-4EAC-ACCF-F1A940261F49}" authorId="{466F67A2-E5BB-1868-1BF0-0C8AE16B5488}" created="2022-03-26T00:01:44.515">
    <pc:sldMkLst xmlns:pc="http://schemas.microsoft.com/office/powerpoint/2013/main/command">
      <pc:docMk/>
      <pc:sldMk cId="0" sldId="279"/>
    </pc:sldMkLst>
    <p188:txBody>
      <a:bodyPr/>
      <a:lstStyle/>
      <a:p>
        <a:r>
          <a:rPr lang="en-US"/>
          <a:t>Note these are the results that we presented in November. If we want, I can pull in your new figures and update the b estimates?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Good afternoon, my name is Julie Kafka. I’m a doctoral candidate at UNC Gillings and a research fellow for the UNC Injury and Violence Prevention Research Center. Today I’ll be sharing our findings on the effects electronic filing for domestic violence protective order requests in North Carolina. </a:t>
            </a:r>
            <a:endParaRPr/>
          </a:p>
          <a:p>
            <a:pPr marL="0" lvl="0" indent="0" algn="l" rtl="0">
              <a:spcBef>
                <a:spcPts val="0"/>
              </a:spcBef>
              <a:spcAft>
                <a:spcPts val="0"/>
              </a:spcAft>
              <a:buNone/>
            </a:pPr>
            <a:endParaRPr/>
          </a:p>
          <a:p>
            <a:pPr marL="0" lvl="0" indent="0" algn="l" rtl="0">
              <a:spcBef>
                <a:spcPts val="0"/>
              </a:spcBef>
              <a:spcAft>
                <a:spcPts val="0"/>
              </a:spcAft>
              <a:buNone/>
            </a:pPr>
            <a:r>
              <a:rPr lang="en-US"/>
              <a:t>This work, what we call the ePrtoect study, was funded by the Department of Justice, Office on Violence Against Women. We have no other disclosures.</a:t>
            </a:r>
            <a:endParaRPr/>
          </a:p>
        </p:txBody>
      </p:sp>
      <p:sp>
        <p:nvSpPr>
          <p:cNvPr id="99" name="Google Shape;9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Font typeface="Calibri"/>
              <a:buNone/>
            </a:pPr>
            <a:r>
              <a:rPr lang="en-US" sz="1800"/>
              <a:t>To select appropriate comparisons, we examined trends prior to the average implementation date for each outcome  and selected counties with pre-trends that were similar to the intervention counties.</a:t>
            </a:r>
            <a:endParaRPr/>
          </a:p>
          <a:p>
            <a:pPr marL="0" lvl="0" indent="0" algn="l" rtl="0">
              <a:spcBef>
                <a:spcPts val="0"/>
              </a:spcBef>
              <a:spcAft>
                <a:spcPts val="0"/>
              </a:spcAft>
              <a:buNone/>
            </a:pPr>
            <a:endParaRPr/>
          </a:p>
        </p:txBody>
      </p:sp>
      <p:sp>
        <p:nvSpPr>
          <p:cNvPr id="254" name="Google Shape;25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6925579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1f3e9ab5b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1f3e9ab5b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11f3e9ab5b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1f3e9ab5b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1f3e9ab5b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8" name="Google Shape;248;g11f3e9ab5b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extLst>
      <p:ext uri="{BB962C8B-B14F-4D97-AF65-F5344CB8AC3E}">
        <p14:creationId xmlns:p14="http://schemas.microsoft.com/office/powerpoint/2010/main" val="20870867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7" name="Google Shape;327;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Font typeface="Calibri"/>
              <a:buNone/>
            </a:pPr>
            <a:endParaRPr sz="1800"/>
          </a:p>
          <a:p>
            <a:pPr marL="0" lvl="0" indent="0" algn="l" rtl="0">
              <a:spcBef>
                <a:spcPts val="0"/>
              </a:spcBef>
              <a:spcAft>
                <a:spcPts val="0"/>
              </a:spcAft>
              <a:buClr>
                <a:schemeClr val="dk1"/>
              </a:buClr>
              <a:buSzPts val="1800"/>
              <a:buFont typeface="Calibri"/>
              <a:buNone/>
            </a:pPr>
            <a:r>
              <a:rPr lang="en-US" sz="1800"/>
              <a:t>Results are shown based on any change that we observed 2 years after e-filing was implemented.  </a:t>
            </a:r>
            <a:endParaRPr/>
          </a:p>
        </p:txBody>
      </p:sp>
      <p:sp>
        <p:nvSpPr>
          <p:cNvPr id="328" name="Google Shape;328;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a:latin typeface="Calibri"/>
                <a:ea typeface="Calibri"/>
                <a:cs typeface="Calibri"/>
                <a:sym typeface="Calibri"/>
              </a:rPr>
              <a:t>I’ve provided the definition of domestic violence here for reference. </a:t>
            </a:r>
            <a:endParaRPr/>
          </a:p>
          <a:p>
            <a:pPr marL="0" marR="0" lvl="0" indent="0" algn="l" rtl="0">
              <a:lnSpc>
                <a:spcPct val="100000"/>
              </a:lnSpc>
              <a:spcBef>
                <a:spcPts val="0"/>
              </a:spcBef>
              <a:spcAft>
                <a:spcPts val="0"/>
              </a:spcAft>
              <a:buClr>
                <a:schemeClr val="dk1"/>
              </a:buClr>
              <a:buSzPts val="1200"/>
              <a:buFont typeface="Calibri"/>
              <a:buNone/>
            </a:pPr>
            <a:endParaRPr sz="12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en-US" sz="1200">
                <a:latin typeface="Calibri"/>
                <a:ea typeface="Calibri"/>
                <a:cs typeface="Calibri"/>
                <a:sym typeface="Calibri"/>
              </a:rPr>
              <a:t>But for people dealing with domestic violence, one important option it to seek a Domestic Violence Protective Order, or a </a:t>
            </a:r>
            <a:r>
              <a:rPr lang="en-US" sz="1200"/>
              <a:t>DVPO. DVPOs are civil restraining orders. This is </a:t>
            </a:r>
            <a:r>
              <a:rPr lang="en-US" sz="1200" i="1" u="none"/>
              <a:t>not</a:t>
            </a:r>
            <a:r>
              <a:rPr lang="en-US" sz="1200"/>
              <a:t> managed in criminal courts.</a:t>
            </a:r>
            <a:endParaRPr/>
          </a:p>
          <a:p>
            <a:pPr marL="0" lvl="0" indent="0" algn="l" rtl="0">
              <a:spcBef>
                <a:spcPts val="0"/>
              </a:spcBef>
              <a:spcAft>
                <a:spcPts val="0"/>
              </a:spcAft>
              <a:buNone/>
            </a:pPr>
            <a:endParaRPr sz="12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DVPOs are available in all 50 states and are considered the most widely used legal intervention for IPV in the US. DVPOs will often </a:t>
            </a:r>
            <a:r>
              <a:rPr lang="en-US" sz="1200">
                <a:latin typeface="Calibri"/>
                <a:ea typeface="Calibri"/>
                <a:cs typeface="Calibri"/>
                <a:sym typeface="Calibri"/>
              </a:rPr>
              <a:t>order the respondent to refrain from abusing, harassing, or having contact with the victim, and may include other restrictions as well. </a:t>
            </a:r>
            <a:r>
              <a:rPr lang="en-US" sz="1200"/>
              <a:t>Research suggests that these orders are effective at lowering risk of DV-related injury and death. </a:t>
            </a:r>
            <a:endParaRPr/>
          </a:p>
          <a:p>
            <a:pPr marL="0" marR="0" lvl="0" indent="0" algn="l" rtl="0">
              <a:lnSpc>
                <a:spcPct val="100000"/>
              </a:lnSpc>
              <a:spcBef>
                <a:spcPts val="0"/>
              </a:spcBef>
              <a:spcAft>
                <a:spcPts val="0"/>
              </a:spcAft>
              <a:buClr>
                <a:schemeClr val="dk1"/>
              </a:buClr>
              <a:buSzPts val="1200"/>
              <a:buFont typeface="Calibri"/>
              <a:buNone/>
            </a:pPr>
            <a:endParaRPr sz="1200"/>
          </a:p>
          <a:p>
            <a:pPr marL="0" marR="0" lvl="0" indent="0" algn="l" rtl="0">
              <a:lnSpc>
                <a:spcPct val="100000"/>
              </a:lnSpc>
              <a:spcBef>
                <a:spcPts val="0"/>
              </a:spcBef>
              <a:spcAft>
                <a:spcPts val="0"/>
              </a:spcAft>
              <a:buClr>
                <a:schemeClr val="dk1"/>
              </a:buClr>
              <a:buSzPts val="1200"/>
              <a:buFont typeface="Calibri"/>
              <a:buNone/>
            </a:pPr>
            <a:r>
              <a:rPr lang="en-US" sz="1200"/>
              <a:t>Just one quick note. In this presentation, you will hear me use the term “victim” instead of “survivor” because that terms are more commonly used in legal settings.</a:t>
            </a:r>
            <a:endParaRPr/>
          </a:p>
          <a:p>
            <a:pPr marL="0" lvl="0" indent="0" algn="l" rtl="0">
              <a:spcBef>
                <a:spcPts val="0"/>
              </a:spcBef>
              <a:spcAft>
                <a:spcPts val="0"/>
              </a:spcAft>
              <a:buNone/>
            </a:pPr>
            <a:endParaRPr/>
          </a:p>
        </p:txBody>
      </p:sp>
      <p:sp>
        <p:nvSpPr>
          <p:cNvPr id="123" name="Google Shape;12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There were no significant changes in granting rates after e-filing was implemented for intervention counties. Non-significant findings are in grey.</a:t>
            </a:r>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Let me at least walk you through how we might interpret the graph here. The immediate change would be visible here. While we do see a</a:t>
            </a:r>
            <a:r>
              <a:rPr lang="en-US" sz="1800"/>
              <a:t> sustained increase in DVPO granting rates for both e-filing and control counties, there was no significant difference when comparing the two groups.</a:t>
            </a:r>
            <a:endParaRPr/>
          </a:p>
          <a:p>
            <a:pPr marL="0" marR="0" lvl="0" indent="0" algn="l" rtl="0">
              <a:lnSpc>
                <a:spcPct val="100000"/>
              </a:lnSpc>
              <a:spcBef>
                <a:spcPts val="0"/>
              </a:spcBef>
              <a:spcAft>
                <a:spcPts val="0"/>
              </a:spcAft>
              <a:buClr>
                <a:schemeClr val="dk1"/>
              </a:buClr>
              <a:buSzPts val="1800"/>
              <a:buFont typeface="Calibri"/>
              <a:buNone/>
            </a:pPr>
            <a:endParaRPr sz="1800"/>
          </a:p>
          <a:p>
            <a:pPr marL="0" marR="0" lvl="0" indent="0" algn="l" rtl="0">
              <a:lnSpc>
                <a:spcPct val="100000"/>
              </a:lnSpc>
              <a:spcBef>
                <a:spcPts val="0"/>
              </a:spcBef>
              <a:spcAft>
                <a:spcPts val="0"/>
              </a:spcAft>
              <a:buClr>
                <a:schemeClr val="dk1"/>
              </a:buClr>
              <a:buSzPts val="1800"/>
              <a:buFont typeface="Calibri"/>
              <a:buNone/>
            </a:pPr>
            <a:r>
              <a:rPr lang="en-US" sz="1800"/>
              <a:t>~~~</a:t>
            </a:r>
            <a:endParaRPr/>
          </a:p>
          <a:p>
            <a:pPr marL="0" marR="0" lvl="0" indent="0" algn="l" rtl="0">
              <a:lnSpc>
                <a:spcPct val="100000"/>
              </a:lnSpc>
              <a:spcBef>
                <a:spcPts val="0"/>
              </a:spcBef>
              <a:spcAft>
                <a:spcPts val="0"/>
              </a:spcAft>
              <a:buClr>
                <a:schemeClr val="dk1"/>
              </a:buClr>
              <a:buSzPts val="1800"/>
              <a:buFont typeface="Calibri"/>
              <a:buNone/>
            </a:pPr>
            <a:r>
              <a:rPr lang="en-US" sz="1800"/>
              <a:t>[Because the rates for comparison counties are so jumpy, that may be why we don’t see an effect, but we would need to examine data over a longer time period to determine that. ]</a:t>
            </a:r>
            <a:endParaRPr/>
          </a:p>
          <a:p>
            <a:pPr marL="0" marR="0" lvl="0" indent="0" algn="l" rtl="0">
              <a:lnSpc>
                <a:spcPct val="100000"/>
              </a:lnSpc>
              <a:spcBef>
                <a:spcPts val="0"/>
              </a:spcBef>
              <a:spcAft>
                <a:spcPts val="0"/>
              </a:spcAft>
              <a:buClr>
                <a:schemeClr val="dk1"/>
              </a:buClr>
              <a:buSzPts val="1800"/>
              <a:buFont typeface="Calibri"/>
              <a:buNone/>
            </a:pPr>
            <a:r>
              <a:rPr lang="en-US" sz="1800"/>
              <a:t>[having the comparison actually may make us more conservative, but adds methodological rigor]</a:t>
            </a:r>
            <a:endParaRPr/>
          </a:p>
        </p:txBody>
      </p:sp>
      <p:sp>
        <p:nvSpPr>
          <p:cNvPr id="339" name="Google Shape;339;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0" name="Google Shape;350;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For denials, we did see some significant results, noted with an asterisk. There was an immediate decrease, but a sustained, small increase in denial rates in the long-term for e-filing compared to control counties. Which we think effectively have been a quirk that then corrected itself over time</a:t>
            </a:r>
            <a:endParaRPr/>
          </a:p>
        </p:txBody>
      </p:sp>
      <p:sp>
        <p:nvSpPr>
          <p:cNvPr id="351" name="Google Shape;351;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1" name="Google Shape;361;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There were no immediate changes for involuntary dismissal rates, but there was a very small sustained increase after e-filing implementation</a:t>
            </a:r>
            <a:endParaRPr/>
          </a:p>
        </p:txBody>
      </p:sp>
      <p:sp>
        <p:nvSpPr>
          <p:cNvPr id="362" name="Google Shape;362;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2" name="Google Shape;372;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Libre Franklin"/>
              <a:buNone/>
            </a:pPr>
            <a:r>
              <a:rPr lang="en-US" sz="1800" dirty="0">
                <a:latin typeface="Libre Franklin"/>
                <a:ea typeface="Libre Franklin"/>
                <a:cs typeface="Libre Franklin"/>
                <a:sym typeface="Libre Franklin"/>
              </a:rPr>
              <a:t>The biggest impacts we saw were in the rates of involuntary dismissals, which we saw go down substantially; this amounts to a decrease of 3.6 involuntary dismissals per 1,000 filed cases per month. </a:t>
            </a:r>
            <a:endParaRPr dirty="0"/>
          </a:p>
          <a:p>
            <a:pPr marL="0" marR="0" lvl="0" indent="0" algn="l" rtl="0">
              <a:lnSpc>
                <a:spcPct val="100000"/>
              </a:lnSpc>
              <a:spcBef>
                <a:spcPts val="0"/>
              </a:spcBef>
              <a:spcAft>
                <a:spcPts val="0"/>
              </a:spcAft>
              <a:buClr>
                <a:schemeClr val="dk1"/>
              </a:buClr>
              <a:buSzPts val="1800"/>
              <a:buFont typeface="Calibri"/>
              <a:buNone/>
            </a:pPr>
            <a:endParaRPr sz="1800" dirty="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dirty="0">
                <a:latin typeface="Libre Franklin"/>
                <a:ea typeface="Libre Franklin"/>
                <a:cs typeface="Libre Franklin"/>
                <a:sym typeface="Libre Franklin"/>
              </a:rPr>
              <a:t>While that does sound small… taken at a systems-level, that means there were nearly 800 fewer involuntary dismissals due to e-filing over the two-year post implementation time period.</a:t>
            </a:r>
            <a:endParaRPr dirty="0"/>
          </a:p>
          <a:p>
            <a:pPr marL="0" marR="0" lvl="0" indent="0" algn="l" rtl="0">
              <a:lnSpc>
                <a:spcPct val="100000"/>
              </a:lnSpc>
              <a:spcBef>
                <a:spcPts val="0"/>
              </a:spcBef>
              <a:spcAft>
                <a:spcPts val="0"/>
              </a:spcAft>
              <a:buClr>
                <a:schemeClr val="dk1"/>
              </a:buClr>
              <a:buSzPts val="1800"/>
              <a:buFont typeface="Calibri"/>
              <a:buNone/>
            </a:pPr>
            <a:endParaRPr sz="1800" dirty="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dirty="0">
                <a:latin typeface="Libre Franklin"/>
                <a:ea typeface="Libre Franklin"/>
                <a:cs typeface="Libre Franklin"/>
                <a:sym typeface="Libre Franklin"/>
              </a:rPr>
              <a:t>____________</a:t>
            </a:r>
            <a:endParaRPr dirty="0"/>
          </a:p>
          <a:p>
            <a:pPr marL="0" marR="0" lvl="0" indent="0" algn="l" rtl="0">
              <a:lnSpc>
                <a:spcPct val="100000"/>
              </a:lnSpc>
              <a:spcBef>
                <a:spcPts val="0"/>
              </a:spcBef>
              <a:spcAft>
                <a:spcPts val="0"/>
              </a:spcAft>
              <a:buClr>
                <a:schemeClr val="dk1"/>
              </a:buClr>
              <a:buSzPts val="1800"/>
              <a:buFont typeface="Libre Franklin"/>
              <a:buNone/>
            </a:pPr>
            <a:r>
              <a:rPr lang="en-US" sz="1800" dirty="0">
                <a:latin typeface="Libre Franklin"/>
                <a:ea typeface="Libre Franklin"/>
                <a:cs typeface="Libre Franklin"/>
                <a:sym typeface="Libre Franklin"/>
              </a:rPr>
              <a:t>Sustained trend – If you just multiplied .36 by 24, then you would only get the difference at the end of the follow-up period. This is a TREND, so need to take into account changes from the previous month, this is a cumulative impact here. So… 24 + 23 + 22 + 21 etc. We’re calculating the shaded area between the counterfactual line and the observed line for the intervention counties. </a:t>
            </a:r>
            <a:endParaRPr dirty="0"/>
          </a:p>
          <a:p>
            <a:pPr marL="0" marR="0" lvl="0" indent="0" algn="l" rtl="0">
              <a:lnSpc>
                <a:spcPct val="100000"/>
              </a:lnSpc>
              <a:spcBef>
                <a:spcPts val="0"/>
              </a:spcBef>
              <a:spcAft>
                <a:spcPts val="0"/>
              </a:spcAft>
              <a:buClr>
                <a:schemeClr val="dk1"/>
              </a:buClr>
              <a:buSzPts val="1800"/>
              <a:buFont typeface="Calibri"/>
              <a:buNone/>
            </a:pPr>
            <a:endParaRPr sz="1800" dirty="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i="1" dirty="0">
                <a:latin typeface="Libre Franklin"/>
                <a:ea typeface="Libre Franklin"/>
                <a:cs typeface="Libre Franklin"/>
                <a:sym typeface="Libre Franklin"/>
              </a:rPr>
              <a:t>If the entire state implemented e-filing, we would have approximately 2,880 fewer involuntary dismissals for the first two years after implementation</a:t>
            </a:r>
            <a:endParaRPr sz="2000" i="1" dirty="0">
              <a:latin typeface="Libre Franklin"/>
              <a:ea typeface="Libre Franklin"/>
              <a:cs typeface="Libre Franklin"/>
              <a:sym typeface="Libre Franklin"/>
            </a:endParaRPr>
          </a:p>
        </p:txBody>
      </p:sp>
      <p:sp>
        <p:nvSpPr>
          <p:cNvPr id="373" name="Google Shape;373;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6" name="Google Shape;396;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And finally, results showed that e-filing clearly expediated the DVPO process overall. </a:t>
            </a:r>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In total, E-filing saved the court/legal system a total of 48 FTE equivalent time over the two-year period. Which is pretty substantial. </a:t>
            </a:r>
            <a:endParaRPr/>
          </a:p>
        </p:txBody>
      </p:sp>
      <p:sp>
        <p:nvSpPr>
          <p:cNvPr id="397" name="Google Shape;397;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4" name="Google Shape;384;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E-filing also led to a sustained decrease in the time it took to serve a DVPO civil summons.</a:t>
            </a:r>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Across the entire post-implementation period, this amounted to 12 FTE worth of time saved for the court/legal system. So it really adds up. </a:t>
            </a:r>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______________</a:t>
            </a:r>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Can’t really sum this up because we used calendar data, rounding to that nearest unit. </a:t>
            </a:r>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0.04 days is not the same as .96 hours. We didn’t measure it fine-grained enough to talk about hours saved.</a:t>
            </a:r>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One person is employed for a year (regardless of how many hours they work!!!) –</a:t>
            </a:r>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12 people would need to be employed for an entire two-year period to keep up with the added work of having no e-filing.</a:t>
            </a:r>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If we save 12,000 person-days, that’s like 16 years of work time saved.</a:t>
            </a:r>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p:txBody>
      </p:sp>
      <p:sp>
        <p:nvSpPr>
          <p:cNvPr id="385" name="Google Shape;385;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1" name="Google Shape;421;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To summarize…</a:t>
            </a:r>
            <a:endParaRPr/>
          </a:p>
          <a:p>
            <a:pPr marL="0" marR="0" lvl="0" indent="0" algn="l" rtl="0">
              <a:lnSpc>
                <a:spcPct val="100000"/>
              </a:lnSpc>
              <a:spcBef>
                <a:spcPts val="0"/>
              </a:spcBef>
              <a:spcAft>
                <a:spcPts val="0"/>
              </a:spcAft>
              <a:buClr>
                <a:schemeClr val="dk1"/>
              </a:buClr>
              <a:buSzPts val="1800"/>
              <a:buFont typeface="Calibri"/>
              <a:buNone/>
            </a:pPr>
            <a:endParaRPr sz="18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E-filing does not dramatically change overall granting or denial rates, so justice is being served consistently both before and after this innovation was introduced.</a:t>
            </a:r>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E-filing was associated with decreasing rates in involuntary dismissals which means that more victims of DV get their time in court for a full hearing. We already know that DVPOs can save lives and reduce DV-related injuries and prevent homicide. E-filing increases access to DVPO which is critical. </a:t>
            </a:r>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(While we don’t know exactly why involuntary dismissal rates are decreasing, it is plausible that having an advocate present to help with the DVPO request provides critical guidance, social support, and access to wraparound services that can help victims adhere to their intention to see this process through.)</a:t>
            </a:r>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Our results do clearly show that e</a:t>
            </a:r>
            <a:r>
              <a:rPr lang="en-US" sz="1800">
                <a:latin typeface="Calibri"/>
                <a:ea typeface="Calibri"/>
                <a:cs typeface="Calibri"/>
                <a:sym typeface="Calibri"/>
              </a:rPr>
              <a:t>-filing helps provide victims with protection faster and can save the court time and money. This is likely because both law enforcement and the courts can manage paperwork more seamlessly, ensuring timely service and follow-up. </a:t>
            </a:r>
            <a:endParaRPr/>
          </a:p>
          <a:p>
            <a:pPr marL="0" marR="0" lvl="0" indent="0" algn="l" rtl="0">
              <a:lnSpc>
                <a:spcPct val="100000"/>
              </a:lnSpc>
              <a:spcBef>
                <a:spcPts val="0"/>
              </a:spcBef>
              <a:spcAft>
                <a:spcPts val="0"/>
              </a:spcAft>
              <a:buClr>
                <a:schemeClr val="dk1"/>
              </a:buClr>
              <a:buSzPts val="1800"/>
              <a:buFont typeface="Calibri"/>
              <a:buNone/>
            </a:pPr>
            <a:endParaRPr sz="18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Quattrocento Sans"/>
              <a:buNone/>
            </a:pPr>
            <a:r>
              <a:rPr lang="en-US" sz="1800" b="0">
                <a:latin typeface="Quattrocento Sans"/>
                <a:ea typeface="Quattrocento Sans"/>
                <a:cs typeface="Quattrocento Sans"/>
                <a:sym typeface="Quattrocento Sans"/>
              </a:rPr>
              <a:t>And before I conclude the presentation today, I want to say that if you are in distress or you’re worried about a friend or loved one, I encourage you to reach out. You are not in this alone, and there are resources to help you.</a:t>
            </a:r>
            <a:endParaRPr/>
          </a:p>
          <a:p>
            <a:pPr marL="0" marR="0" lvl="0" indent="0" algn="l" rtl="0">
              <a:lnSpc>
                <a:spcPct val="100000"/>
              </a:lnSpc>
              <a:spcBef>
                <a:spcPts val="0"/>
              </a:spcBef>
              <a:spcAft>
                <a:spcPts val="0"/>
              </a:spcAft>
              <a:buClr>
                <a:schemeClr val="dk1"/>
              </a:buClr>
              <a:buSzPts val="1800"/>
              <a:buFont typeface="Calibri"/>
              <a:buNone/>
            </a:pPr>
            <a:endParaRPr sz="1800" b="0">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chemeClr val="dk1"/>
              </a:buClr>
              <a:buSzPts val="1800"/>
              <a:buFont typeface="Quattrocento Sans"/>
              <a:buNone/>
            </a:pPr>
            <a:r>
              <a:rPr lang="en-US" sz="1800">
                <a:latin typeface="Quattrocento Sans"/>
                <a:ea typeface="Quattrocento Sans"/>
                <a:cs typeface="Quattrocento Sans"/>
                <a:sym typeface="Quattrocento Sans"/>
              </a:rPr>
              <a:t>Please feel free to contact us with any questions. </a:t>
            </a:r>
            <a:r>
              <a:rPr lang="en-US" sz="1800" b="0">
                <a:latin typeface="Quattrocento Sans"/>
                <a:ea typeface="Quattrocento Sans"/>
                <a:cs typeface="Quattrocento Sans"/>
                <a:sym typeface="Quattrocento Sans"/>
              </a:rPr>
              <a:t>Thank you for your time and attention today. </a:t>
            </a:r>
            <a:endParaRPr/>
          </a:p>
          <a:p>
            <a:pPr marL="0" marR="0" lvl="0" indent="0" algn="l" rtl="0">
              <a:lnSpc>
                <a:spcPct val="100000"/>
              </a:lnSpc>
              <a:spcBef>
                <a:spcPts val="0"/>
              </a:spcBef>
              <a:spcAft>
                <a:spcPts val="0"/>
              </a:spcAft>
              <a:buClr>
                <a:schemeClr val="dk1"/>
              </a:buClr>
              <a:buSzPts val="1800"/>
              <a:buFont typeface="Calibri"/>
              <a:buNone/>
            </a:pPr>
            <a:endParaRPr sz="1800" b="1">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chemeClr val="dk1"/>
              </a:buClr>
              <a:buSzPts val="1800"/>
              <a:buFont typeface="Calibri"/>
              <a:buNone/>
            </a:pPr>
            <a:endParaRPr sz="1800" b="1">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chemeClr val="dk1"/>
              </a:buClr>
              <a:buSzPts val="1800"/>
              <a:buFont typeface="Quattrocento Sans"/>
              <a:buNone/>
            </a:pPr>
            <a:r>
              <a:rPr lang="en-US" sz="1800" b="1">
                <a:latin typeface="Quattrocento Sans"/>
                <a:ea typeface="Quattrocento Sans"/>
                <a:cs typeface="Quattrocento Sans"/>
                <a:sym typeface="Quattrocento Sans"/>
              </a:rPr>
              <a:t>___</a:t>
            </a:r>
            <a:endParaRPr/>
          </a:p>
          <a:p>
            <a:pPr marL="0" marR="0" lvl="0" indent="0" algn="l" rtl="0">
              <a:lnSpc>
                <a:spcPct val="100000"/>
              </a:lnSpc>
              <a:spcBef>
                <a:spcPts val="0"/>
              </a:spcBef>
              <a:spcAft>
                <a:spcPts val="0"/>
              </a:spcAft>
              <a:buClr>
                <a:schemeClr val="dk1"/>
              </a:buClr>
              <a:buSzPts val="1800"/>
              <a:buFont typeface="Calibri"/>
              <a:buNone/>
            </a:pPr>
            <a:endParaRPr sz="1800" b="1">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Counties without e-filing need the equivalent of 48 extra people working in the courts or law enforcement over a two-year period to deal with current case loads. E-filing substantially decreases this burden, which could free up time for personnel to spend time on other important tasks, including taking the time to carefully assess danger in DVPO cases and ensure that victims are receiving all the supports that they need. </a:t>
            </a:r>
            <a:endParaRPr/>
          </a:p>
        </p:txBody>
      </p:sp>
      <p:sp>
        <p:nvSpPr>
          <p:cNvPr id="422" name="Google Shape;422;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Calibri"/>
              <a:buNone/>
            </a:pPr>
            <a:r>
              <a:rPr lang="en-US" sz="1600">
                <a:latin typeface="Calibri"/>
                <a:ea typeface="Calibri"/>
                <a:cs typeface="Calibri"/>
                <a:sym typeface="Calibri"/>
              </a:rPr>
              <a:t>The DVPO request process varies somewhat state-to-state, but mostly proceeds as follows. </a:t>
            </a:r>
            <a:endParaRPr sz="600"/>
          </a:p>
          <a:p>
            <a:pPr marL="0" marR="0" lvl="0" indent="0" algn="l" rtl="0">
              <a:lnSpc>
                <a:spcPct val="100000"/>
              </a:lnSpc>
              <a:spcBef>
                <a:spcPts val="0"/>
              </a:spcBef>
              <a:spcAft>
                <a:spcPts val="0"/>
              </a:spcAft>
              <a:buClr>
                <a:schemeClr val="dk1"/>
              </a:buClr>
              <a:buSzPts val="2800"/>
              <a:buFont typeface="Calibri"/>
              <a:buNone/>
            </a:pPr>
            <a:endParaRPr sz="16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2800"/>
              <a:buFont typeface="Calibri"/>
              <a:buNone/>
            </a:pPr>
            <a:r>
              <a:rPr lang="en-US" sz="1600">
                <a:latin typeface="Calibri"/>
                <a:ea typeface="Calibri"/>
                <a:cs typeface="Calibri"/>
                <a:sym typeface="Calibri"/>
              </a:rPr>
              <a:t>First, the victim</a:t>
            </a:r>
            <a:r>
              <a:rPr lang="en-US" sz="1600"/>
              <a:t> </a:t>
            </a:r>
            <a:r>
              <a:rPr lang="en-US" sz="1600">
                <a:latin typeface="Calibri"/>
                <a:ea typeface="Calibri"/>
                <a:cs typeface="Calibri"/>
                <a:sym typeface="Calibri"/>
              </a:rPr>
              <a:t>submits a DVPO request at their local district courthouse. A judge or magistrate will then schedule a full hearing</a:t>
            </a:r>
            <a:r>
              <a:rPr lang="en-US" sz="1600"/>
              <a:t> </a:t>
            </a:r>
            <a:r>
              <a:rPr lang="en-US" sz="1600">
                <a:latin typeface="Calibri"/>
                <a:ea typeface="Calibri"/>
                <a:cs typeface="Calibri"/>
                <a:sym typeface="Calibri"/>
              </a:rPr>
              <a:t>about 10-14 days out. </a:t>
            </a:r>
            <a:endParaRPr sz="100"/>
          </a:p>
          <a:p>
            <a:pPr marL="0" marR="0" lvl="0" indent="0" algn="l" rtl="0">
              <a:lnSpc>
                <a:spcPct val="100000"/>
              </a:lnSpc>
              <a:spcBef>
                <a:spcPts val="0"/>
              </a:spcBef>
              <a:spcAft>
                <a:spcPts val="0"/>
              </a:spcAft>
              <a:buClr>
                <a:schemeClr val="dk1"/>
              </a:buClr>
              <a:buSzPts val="2800"/>
              <a:buFont typeface="Calibri"/>
              <a:buNone/>
            </a:pPr>
            <a:endParaRPr sz="16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2800"/>
              <a:buFont typeface="Calibri"/>
              <a:buNone/>
            </a:pPr>
            <a:r>
              <a:rPr lang="en-US" sz="1600">
                <a:latin typeface="Calibri"/>
                <a:ea typeface="Calibri"/>
                <a:cs typeface="Calibri"/>
                <a:sym typeface="Calibri"/>
              </a:rPr>
              <a:t>At that time, they may also issue a temporary protective order, although those are not the focus of this study. The court will the also issue a civil summons to the alleged abuser, or the respondent. The Sheriff’s Office must then locate the respondent and serve them with this paperwork, making them aware of the date for the full hearing. </a:t>
            </a:r>
            <a:endParaRPr sz="100"/>
          </a:p>
          <a:p>
            <a:pPr marL="0" marR="0" lvl="0" indent="0" algn="l" rtl="0">
              <a:lnSpc>
                <a:spcPct val="100000"/>
              </a:lnSpc>
              <a:spcBef>
                <a:spcPts val="0"/>
              </a:spcBef>
              <a:spcAft>
                <a:spcPts val="0"/>
              </a:spcAft>
              <a:buClr>
                <a:schemeClr val="dk1"/>
              </a:buClr>
              <a:buSzPts val="2800"/>
              <a:buFont typeface="Calibri"/>
              <a:buNone/>
            </a:pPr>
            <a:endParaRPr sz="16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2800"/>
              <a:buFont typeface="Calibri"/>
              <a:buNone/>
            </a:pPr>
            <a:r>
              <a:rPr lang="en-US" sz="1600">
                <a:latin typeface="Calibri"/>
                <a:ea typeface="Calibri"/>
                <a:cs typeface="Calibri"/>
                <a:sym typeface="Calibri"/>
              </a:rPr>
              <a:t>During the hearing, the judge will hear testimony, review evidence, and decide whether to issue a full DVPO. </a:t>
            </a:r>
            <a:endParaRPr sz="100"/>
          </a:p>
          <a:p>
            <a:pPr marL="0" marR="0" lvl="0" indent="0" algn="l" rtl="0">
              <a:lnSpc>
                <a:spcPct val="100000"/>
              </a:lnSpc>
              <a:spcBef>
                <a:spcPts val="0"/>
              </a:spcBef>
              <a:spcAft>
                <a:spcPts val="0"/>
              </a:spcAft>
              <a:buClr>
                <a:schemeClr val="dk1"/>
              </a:buClr>
              <a:buSzPts val="2800"/>
              <a:buFont typeface="Calibri"/>
              <a:buNone/>
            </a:pPr>
            <a:endParaRPr sz="16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2800"/>
              <a:buFont typeface="Calibri"/>
              <a:buNone/>
            </a:pPr>
            <a:r>
              <a:rPr lang="en-US" sz="1600">
                <a:latin typeface="Calibri"/>
                <a:ea typeface="Calibri"/>
                <a:cs typeface="Calibri"/>
                <a:sym typeface="Calibri"/>
              </a:rPr>
              <a:t>If a DVPO is granted, protection usually last for one year. When the DVPO request is denied, then no formal protection is issued. A case is “voluntarily dismissed” if the p</a:t>
            </a:r>
            <a:r>
              <a:rPr lang="en-US" sz="1600">
                <a:latin typeface="Libre Franklin"/>
                <a:ea typeface="Libre Franklin"/>
                <a:cs typeface="Libre Franklin"/>
                <a:sym typeface="Libre Franklin"/>
              </a:rPr>
              <a:t>etitioner formally rescinds their request for a DVPO, effectively opting out of the process. A case might be “involuntarily dismissed” if the petitioner simply does not attend the full hearing and the judge decides not to proceed.</a:t>
            </a:r>
            <a:endParaRPr sz="100"/>
          </a:p>
          <a:p>
            <a:pPr marL="0" marR="0" lvl="0" indent="0" algn="l" rtl="0">
              <a:lnSpc>
                <a:spcPct val="100000"/>
              </a:lnSpc>
              <a:spcBef>
                <a:spcPts val="0"/>
              </a:spcBef>
              <a:spcAft>
                <a:spcPts val="0"/>
              </a:spcAft>
              <a:buClr>
                <a:schemeClr val="dk1"/>
              </a:buClr>
              <a:buSzPts val="2800"/>
              <a:buFont typeface="Calibri"/>
              <a:buNone/>
            </a:pPr>
            <a:endParaRPr sz="1600">
              <a:latin typeface="Calibri"/>
              <a:ea typeface="Calibri"/>
              <a:cs typeface="Calibri"/>
              <a:sym typeface="Calibri"/>
            </a:endParaRPr>
          </a:p>
        </p:txBody>
      </p:sp>
      <p:sp>
        <p:nvSpPr>
          <p:cNvPr id="134" name="Google Shape;13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I’ve simplified the process, but in practice, obtaining a DVPO can be complicated</a:t>
            </a:r>
            <a:r>
              <a:rPr lang="en-US" sz="1800"/>
              <a:t>.</a:t>
            </a:r>
            <a:endParaRPr sz="1800">
              <a:latin typeface="Calibri"/>
              <a:ea typeface="Calibri"/>
              <a:cs typeface="Calibri"/>
              <a:sym typeface="Calibri"/>
            </a:endParaRPr>
          </a:p>
          <a:p>
            <a:pPr marL="0" marR="0" lvl="0" indent="0" algn="l" rtl="0">
              <a:lnSpc>
                <a:spcPct val="107000"/>
              </a:lnSpc>
              <a:spcBef>
                <a:spcPts val="800"/>
              </a:spcBef>
              <a:spcAft>
                <a:spcPts val="0"/>
              </a:spcAft>
              <a:buNone/>
            </a:pPr>
            <a:r>
              <a:rPr lang="en-US" sz="1800">
                <a:latin typeface="Calibri"/>
                <a:ea typeface="Calibri"/>
                <a:cs typeface="Calibri"/>
                <a:sym typeface="Calibri"/>
              </a:rPr>
              <a:t>When a victim goes to the courthouse to submit their paperwork, this can compromise their privacy and even safety. You may have heard anecdotally about people being followed to the courthouse or even being confronted by their abuser in the parking lot. </a:t>
            </a:r>
            <a:endParaRPr/>
          </a:p>
          <a:p>
            <a:pPr marL="0" marR="0" lvl="0" indent="0" algn="l" rtl="0">
              <a:lnSpc>
                <a:spcPct val="107000"/>
              </a:lnSpc>
              <a:spcBef>
                <a:spcPts val="800"/>
              </a:spcBef>
              <a:spcAft>
                <a:spcPts val="0"/>
              </a:spcAft>
              <a:buNone/>
            </a:pPr>
            <a:r>
              <a:rPr lang="en-US" sz="1800">
                <a:latin typeface="Calibri"/>
                <a:ea typeface="Calibri"/>
                <a:cs typeface="Calibri"/>
                <a:sym typeface="Calibri"/>
              </a:rPr>
              <a:t>DVPO filing is often only available during prescribed hours, which sometimes means a victim must take time off work or coordinate childcare to arrive within that window of time. And in rural areas, getting to a courthouse may require long driving times. </a:t>
            </a:r>
            <a:endParaRPr/>
          </a:p>
          <a:p>
            <a:pPr marL="0" marR="0" lvl="0" indent="0" algn="l" rtl="0">
              <a:lnSpc>
                <a:spcPct val="107000"/>
              </a:lnSpc>
              <a:spcBef>
                <a:spcPts val="800"/>
              </a:spcBef>
              <a:spcAft>
                <a:spcPts val="0"/>
              </a:spcAft>
              <a:buNone/>
            </a:pPr>
            <a:r>
              <a:rPr lang="en-US" sz="1800">
                <a:latin typeface="Calibri"/>
                <a:ea typeface="Calibri"/>
                <a:cs typeface="Calibri"/>
                <a:sym typeface="Calibri"/>
              </a:rPr>
              <a:t>Also, the paperwork can be confusing or intimidating to a lay person. </a:t>
            </a:r>
            <a:endParaRPr/>
          </a:p>
          <a:p>
            <a:pPr marL="0" marR="0" lvl="0" indent="0" algn="l" rtl="0">
              <a:lnSpc>
                <a:spcPct val="107000"/>
              </a:lnSpc>
              <a:spcBef>
                <a:spcPts val="800"/>
              </a:spcBef>
              <a:spcAft>
                <a:spcPts val="0"/>
              </a:spcAft>
              <a:buNone/>
            </a:pPr>
            <a:r>
              <a:rPr lang="en-US" sz="1800">
                <a:latin typeface="Calibri"/>
                <a:ea typeface="Calibri"/>
                <a:cs typeface="Calibri"/>
                <a:sym typeface="Calibri"/>
              </a:rPr>
              <a:t>Finally, after a victim files their paperwork, the respondent must be notified about the hearing in a timely manner, which does not always happen. Sometimes, the hearing will be delayed to allow more time for the sheriff’s office to track down and serve the respondent. </a:t>
            </a:r>
            <a:endParaRPr sz="1800">
              <a:latin typeface="Calibri"/>
              <a:ea typeface="Calibri"/>
              <a:cs typeface="Calibri"/>
              <a:sym typeface="Calibri"/>
            </a:endParaRPr>
          </a:p>
          <a:p>
            <a:pPr marL="0" marR="0" lvl="0" indent="0" algn="l" rtl="0">
              <a:lnSpc>
                <a:spcPct val="107000"/>
              </a:lnSpc>
              <a:spcBef>
                <a:spcPts val="800"/>
              </a:spcBef>
              <a:spcAft>
                <a:spcPts val="0"/>
              </a:spcAft>
              <a:buNone/>
            </a:pPr>
            <a:r>
              <a:rPr lang="en-US" sz="1800">
                <a:latin typeface="Calibri"/>
                <a:ea typeface="Calibri"/>
                <a:cs typeface="Calibri"/>
                <a:sym typeface="Calibri"/>
              </a:rPr>
              <a:t>In some cases, the victim will travel to court numerous times before their case is finally heard. </a:t>
            </a:r>
            <a:endParaRPr/>
          </a:p>
        </p:txBody>
      </p:sp>
      <p:sp>
        <p:nvSpPr>
          <p:cNvPr id="165" name="Google Shape;16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To mitigate these barriers, the North Carolina Administrative Office of the Courts launched an innovative electronic filing system for DVPOs. </a:t>
            </a:r>
            <a:endParaRPr/>
          </a:p>
          <a:p>
            <a:pPr marL="0" marR="0" lvl="0" indent="0" algn="l" rtl="0">
              <a:lnSpc>
                <a:spcPct val="100000"/>
              </a:lnSpc>
              <a:spcBef>
                <a:spcPts val="0"/>
              </a:spcBef>
              <a:spcAft>
                <a:spcPts val="0"/>
              </a:spcAft>
              <a:buClr>
                <a:schemeClr val="dk1"/>
              </a:buClr>
              <a:buSzPts val="1800"/>
              <a:buFont typeface="Calibri"/>
              <a:buNone/>
            </a:pPr>
            <a:endParaRPr sz="18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E-filing allows victims to submit their DVPO request at their local domestic violence service agency or family justice center. A DV advocate will type up the details for their request in a secure online portal, then the electronic paperwork is instantaneously transmitted to the courts and subsequently to law enforcement to help jumpstart service. </a:t>
            </a:r>
            <a:endParaRPr/>
          </a:p>
          <a:p>
            <a:pPr marL="0" marR="0" lvl="0" indent="0" algn="l" rtl="0">
              <a:lnSpc>
                <a:spcPct val="100000"/>
              </a:lnSpc>
              <a:spcBef>
                <a:spcPts val="0"/>
              </a:spcBef>
              <a:spcAft>
                <a:spcPts val="0"/>
              </a:spcAft>
              <a:buClr>
                <a:schemeClr val="dk1"/>
              </a:buClr>
              <a:buSzPts val="1800"/>
              <a:buFont typeface="Calibri"/>
              <a:buNone/>
            </a:pPr>
            <a:endParaRPr sz="18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By streamlining DVPO requests, e-filing may facilitate faster processing times and decrease burdens on the court system.</a:t>
            </a:r>
            <a:endParaRPr/>
          </a:p>
          <a:p>
            <a:pPr marL="0" marR="0" lvl="0" indent="0" algn="l" rtl="0">
              <a:lnSpc>
                <a:spcPct val="100000"/>
              </a:lnSpc>
              <a:spcBef>
                <a:spcPts val="0"/>
              </a:spcBef>
              <a:spcAft>
                <a:spcPts val="0"/>
              </a:spcAft>
              <a:buClr>
                <a:schemeClr val="dk1"/>
              </a:buClr>
              <a:buSzPts val="1800"/>
              <a:buFont typeface="Calibri"/>
              <a:buNone/>
            </a:pPr>
            <a:endParaRPr sz="18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Because E-filing is facilitated by a DV advocate, they can provide emotional support while facilitating access to other local services, such as shelters or DV support groups. </a:t>
            </a:r>
            <a:endParaRPr/>
          </a:p>
          <a:p>
            <a:pPr marL="0" marR="0" lvl="0" indent="0" algn="l" rtl="0">
              <a:lnSpc>
                <a:spcPct val="100000"/>
              </a:lnSpc>
              <a:spcBef>
                <a:spcPts val="0"/>
              </a:spcBef>
              <a:spcAft>
                <a:spcPts val="0"/>
              </a:spcAft>
              <a:buClr>
                <a:schemeClr val="dk1"/>
              </a:buClr>
              <a:buSzPts val="1800"/>
              <a:buFont typeface="Calibri"/>
              <a:buNone/>
            </a:pPr>
            <a:endParaRPr sz="18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For these reasons, e-filing could increase safety for everyone involved, including victims, perpetrators, court personnel, and law enforcement. </a:t>
            </a:r>
            <a:endParaRPr sz="1800">
              <a:latin typeface="Calibri"/>
              <a:ea typeface="Calibri"/>
              <a:cs typeface="Calibri"/>
              <a:sym typeface="Calibri"/>
            </a:endParaRPr>
          </a:p>
        </p:txBody>
      </p:sp>
      <p:sp>
        <p:nvSpPr>
          <p:cNvPr id="175" name="Google Shape;175;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We wanted to examine the impacts of e-filing on key DVPO processes and outcomes. </a:t>
            </a:r>
            <a:endParaRPr/>
          </a:p>
          <a:p>
            <a:pPr marL="0" marR="0" lvl="0" indent="0" algn="l" rtl="0">
              <a:lnSpc>
                <a:spcPct val="100000"/>
              </a:lnSpc>
              <a:spcBef>
                <a:spcPts val="0"/>
              </a:spcBef>
              <a:spcAft>
                <a:spcPts val="0"/>
              </a:spcAft>
              <a:buClr>
                <a:schemeClr val="dk1"/>
              </a:buClr>
              <a:buSzPts val="1800"/>
              <a:buFont typeface="Calibri"/>
              <a:buNone/>
            </a:pPr>
            <a:endParaRPr sz="18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When we began analysis for this study, e-filing had been implemented in 10 counties across the state, representing a mix of urban and rural settings. </a:t>
            </a:r>
            <a:endParaRPr sz="1800"/>
          </a:p>
          <a:p>
            <a:pPr marL="0" marR="0" lvl="0" indent="0" algn="l" rtl="0">
              <a:lnSpc>
                <a:spcPct val="100000"/>
              </a:lnSpc>
              <a:spcBef>
                <a:spcPts val="0"/>
              </a:spcBef>
              <a:spcAft>
                <a:spcPts val="0"/>
              </a:spcAft>
              <a:buClr>
                <a:schemeClr val="dk1"/>
              </a:buClr>
              <a:buSzPts val="1800"/>
              <a:buFont typeface="Calibri"/>
              <a:buNone/>
            </a:pPr>
            <a:endParaRPr sz="1800"/>
          </a:p>
          <a:p>
            <a:pPr marL="0" marR="0" lvl="0" indent="0" algn="l" rtl="0">
              <a:lnSpc>
                <a:spcPct val="100000"/>
              </a:lnSpc>
              <a:spcBef>
                <a:spcPts val="0"/>
              </a:spcBef>
              <a:spcAft>
                <a:spcPts val="0"/>
              </a:spcAft>
              <a:buClr>
                <a:schemeClr val="dk1"/>
              </a:buClr>
              <a:buSzPts val="1800"/>
              <a:buFont typeface="Calibri"/>
              <a:buNone/>
            </a:pPr>
            <a:r>
              <a:rPr lang="en-US" sz="1800"/>
              <a:t>There are 100 total counties in NC, so with 10 already implementing the intervention, that left us with 90 potential comparison counties.</a:t>
            </a:r>
            <a:endParaRPr sz="1800"/>
          </a:p>
        </p:txBody>
      </p:sp>
      <p:sp>
        <p:nvSpPr>
          <p:cNvPr id="188" name="Google Shape;18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For this study, we used data from the North Carolina Admin Office of the courts to examine </a:t>
            </a:r>
            <a:r>
              <a:rPr lang="en-US" sz="1800"/>
              <a:t>the effects of e-filing on case dispositions. Here what I’m talking about is whether, proportionally, more or less cases are granted, denied, or dismissed after counties implemented e-filing. It was important for us to examine ALL these outcomes in case there were unintended effects of the intervention.</a:t>
            </a:r>
            <a:endParaRPr/>
          </a:p>
          <a:p>
            <a:pPr marL="0" marR="0" lvl="0" indent="0" algn="l" rtl="0">
              <a:lnSpc>
                <a:spcPct val="100000"/>
              </a:lnSpc>
              <a:spcBef>
                <a:spcPts val="0"/>
              </a:spcBef>
              <a:spcAft>
                <a:spcPts val="0"/>
              </a:spcAft>
              <a:buClr>
                <a:schemeClr val="dk1"/>
              </a:buClr>
              <a:buSzPts val="1800"/>
              <a:buFont typeface="Calibri"/>
              <a:buNone/>
            </a:pPr>
            <a:endParaRPr sz="1800"/>
          </a:p>
          <a:p>
            <a:pPr marL="0" marR="0" lvl="0" indent="0" algn="l" rtl="0">
              <a:lnSpc>
                <a:spcPct val="100000"/>
              </a:lnSpc>
              <a:spcBef>
                <a:spcPts val="0"/>
              </a:spcBef>
              <a:spcAft>
                <a:spcPts val="0"/>
              </a:spcAft>
              <a:buClr>
                <a:schemeClr val="dk1"/>
              </a:buClr>
              <a:buSzPts val="1800"/>
              <a:buFont typeface="Calibri"/>
              <a:buNone/>
            </a:pPr>
            <a:r>
              <a:rPr lang="en-US" sz="1800"/>
              <a:t>We also assessed whether the e-filing expedited the time it took to serve a DVPO, and how much time it took overall for a DVPO request to reach a final disposition. For these efficiency measures, we examined time in DAYS.</a:t>
            </a:r>
            <a:endParaRPr/>
          </a:p>
          <a:p>
            <a:pPr marL="0" marR="0" lvl="0" indent="0" algn="l" rtl="0">
              <a:lnSpc>
                <a:spcPct val="100000"/>
              </a:lnSpc>
              <a:spcBef>
                <a:spcPts val="0"/>
              </a:spcBef>
              <a:spcAft>
                <a:spcPts val="0"/>
              </a:spcAft>
              <a:buClr>
                <a:schemeClr val="dk1"/>
              </a:buClr>
              <a:buSzPts val="1800"/>
              <a:buFont typeface="Calibri"/>
              <a:buNone/>
            </a:pPr>
            <a:endParaRPr sz="1800"/>
          </a:p>
        </p:txBody>
      </p:sp>
      <p:sp>
        <p:nvSpPr>
          <p:cNvPr id="200" name="Google Shape;20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We conducted a controlled interrupted time series analysis (CITS) using autoregressive integrated moving average models. </a:t>
            </a:r>
            <a:endParaRPr/>
          </a:p>
          <a:p>
            <a:pPr marL="0" marR="0" lvl="0" indent="0" algn="l" rtl="0">
              <a:lnSpc>
                <a:spcPct val="100000"/>
              </a:lnSpc>
              <a:spcBef>
                <a:spcPts val="0"/>
              </a:spcBef>
              <a:spcAft>
                <a:spcPts val="0"/>
              </a:spcAft>
              <a:buClr>
                <a:schemeClr val="dk1"/>
              </a:buClr>
              <a:buSzPts val="1800"/>
              <a:buFont typeface="Calibri"/>
              <a:buNone/>
            </a:pPr>
            <a:endParaRPr sz="18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a:p>
        </p:txBody>
      </p:sp>
      <p:sp>
        <p:nvSpPr>
          <p:cNvPr id="213" name="Google Shape;21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 name="Google Shape;18;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4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42"/>
          <p:cNvSpPr>
            <a:spLocks noGrp="1"/>
          </p:cNvSpPr>
          <p:nvPr>
            <p:ph type="pic" idx="2"/>
          </p:nvPr>
        </p:nvSpPr>
        <p:spPr>
          <a:xfrm>
            <a:off x="5183188" y="987425"/>
            <a:ext cx="6172200" cy="4873625"/>
          </a:xfrm>
          <a:prstGeom prst="rect">
            <a:avLst/>
          </a:prstGeom>
          <a:noFill/>
          <a:ln>
            <a:noFill/>
          </a:ln>
        </p:spPr>
      </p:sp>
      <p:sp>
        <p:nvSpPr>
          <p:cNvPr id="80" name="Google Shape;80;p4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1" name="Google Shape;81;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4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4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4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3"/>
        <p:cNvGrpSpPr/>
        <p:nvPr/>
      </p:nvGrpSpPr>
      <p:grpSpPr>
        <a:xfrm>
          <a:off x="0" y="0"/>
          <a:ext cx="0" cy="0"/>
          <a:chOff x="0" y="0"/>
          <a:chExt cx="0" cy="0"/>
        </a:xfrm>
      </p:grpSpPr>
      <p:sp>
        <p:nvSpPr>
          <p:cNvPr id="34" name="Google Shape;34;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7"/>
        <p:cNvGrpSpPr/>
        <p:nvPr/>
      </p:nvGrpSpPr>
      <p:grpSpPr>
        <a:xfrm>
          <a:off x="0" y="0"/>
          <a:ext cx="0" cy="0"/>
          <a:chOff x="0" y="0"/>
          <a:chExt cx="0" cy="0"/>
        </a:xfrm>
      </p:grpSpPr>
      <p:sp>
        <p:nvSpPr>
          <p:cNvPr id="38" name="Google Shape;38;p3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3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0" name="Google Shape;40;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3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3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6" name="Google Shape;46;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3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3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3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1" name="Google Shape;61;p3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sp>
        <p:nvSpPr>
          <p:cNvPr id="66" name="Google Shape;66;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4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4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3" name="Google Shape;73;p4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Google Shape;22;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rgbClr val="888888"/>
                </a:solidFill>
                <a:latin typeface="Calibri"/>
                <a:ea typeface="Calibri"/>
                <a:cs typeface="Calibri"/>
                <a:sym typeface="Calibri"/>
              </a:defRPr>
            </a:lvl1pPr>
            <a:lvl2pPr marL="0" marR="0" lvl="1" indent="0" algn="r" rtl="0">
              <a:spcBef>
                <a:spcPts val="0"/>
              </a:spcBef>
              <a:buNone/>
              <a:defRPr sz="1200" b="0" u="none">
                <a:solidFill>
                  <a:srgbClr val="888888"/>
                </a:solidFill>
                <a:latin typeface="Calibri"/>
                <a:ea typeface="Calibri"/>
                <a:cs typeface="Calibri"/>
                <a:sym typeface="Calibri"/>
              </a:defRPr>
            </a:lvl2pPr>
            <a:lvl3pPr marL="0" marR="0" lvl="2" indent="0" algn="r" rtl="0">
              <a:spcBef>
                <a:spcPts val="0"/>
              </a:spcBef>
              <a:buNone/>
              <a:defRPr sz="1200" b="0" u="none">
                <a:solidFill>
                  <a:srgbClr val="888888"/>
                </a:solidFill>
                <a:latin typeface="Calibri"/>
                <a:ea typeface="Calibri"/>
                <a:cs typeface="Calibri"/>
                <a:sym typeface="Calibri"/>
              </a:defRPr>
            </a:lvl3pPr>
            <a:lvl4pPr marL="0" marR="0" lvl="3" indent="0" algn="r" rtl="0">
              <a:spcBef>
                <a:spcPts val="0"/>
              </a:spcBef>
              <a:buNone/>
              <a:defRPr sz="1200" b="0" u="none">
                <a:solidFill>
                  <a:srgbClr val="888888"/>
                </a:solidFill>
                <a:latin typeface="Calibri"/>
                <a:ea typeface="Calibri"/>
                <a:cs typeface="Calibri"/>
                <a:sym typeface="Calibri"/>
              </a:defRPr>
            </a:lvl4pPr>
            <a:lvl5pPr marL="0" marR="0" lvl="4" indent="0" algn="r" rtl="0">
              <a:spcBef>
                <a:spcPts val="0"/>
              </a:spcBef>
              <a:buNone/>
              <a:defRPr sz="1200" b="0" u="none">
                <a:solidFill>
                  <a:srgbClr val="888888"/>
                </a:solidFill>
                <a:latin typeface="Calibri"/>
                <a:ea typeface="Calibri"/>
                <a:cs typeface="Calibri"/>
                <a:sym typeface="Calibri"/>
              </a:defRPr>
            </a:lvl5pPr>
            <a:lvl6pPr marL="0" marR="0" lvl="5" indent="0" algn="r" rtl="0">
              <a:spcBef>
                <a:spcPts val="0"/>
              </a:spcBef>
              <a:buNone/>
              <a:defRPr sz="1200" b="0" u="none">
                <a:solidFill>
                  <a:srgbClr val="888888"/>
                </a:solidFill>
                <a:latin typeface="Calibri"/>
                <a:ea typeface="Calibri"/>
                <a:cs typeface="Calibri"/>
                <a:sym typeface="Calibri"/>
              </a:defRPr>
            </a:lvl6pPr>
            <a:lvl7pPr marL="0" marR="0" lvl="6" indent="0" algn="r" rtl="0">
              <a:spcBef>
                <a:spcPts val="0"/>
              </a:spcBef>
              <a:buNone/>
              <a:defRPr sz="1200" b="0" u="none">
                <a:solidFill>
                  <a:srgbClr val="888888"/>
                </a:solidFill>
                <a:latin typeface="Calibri"/>
                <a:ea typeface="Calibri"/>
                <a:cs typeface="Calibri"/>
                <a:sym typeface="Calibri"/>
              </a:defRPr>
            </a:lvl7pPr>
            <a:lvl8pPr marL="0" marR="0" lvl="7" indent="0" algn="r" rtl="0">
              <a:spcBef>
                <a:spcPts val="0"/>
              </a:spcBef>
              <a:buNone/>
              <a:defRPr sz="1200" b="0" u="none">
                <a:solidFill>
                  <a:srgbClr val="888888"/>
                </a:solidFill>
                <a:latin typeface="Calibri"/>
                <a:ea typeface="Calibri"/>
                <a:cs typeface="Calibri"/>
                <a:sym typeface="Calibri"/>
              </a:defRPr>
            </a:lvl8pPr>
            <a:lvl9pPr marL="0" marR="0" lvl="8" indent="0" algn="r" rtl="0">
              <a:spcBef>
                <a:spcPts val="0"/>
              </a:spcBef>
              <a:buNone/>
              <a:defRPr sz="1200" b="0" u="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0B_0.xm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microsoft.com/office/2018/10/relationships/comments" Target="../comments/modernComment_117_0.xm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hyperlink" Target="https://www.thehotline.org/" TargetMode="External"/><Relationship Id="rId4" Type="http://schemas.openxmlformats.org/officeDocument/2006/relationships/image" Target="../media/image2.png"/><Relationship Id="rId9"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100"/>
        <p:cNvGrpSpPr/>
        <p:nvPr/>
      </p:nvGrpSpPr>
      <p:grpSpPr>
        <a:xfrm>
          <a:off x="0" y="0"/>
          <a:ext cx="0" cy="0"/>
          <a:chOff x="0" y="0"/>
          <a:chExt cx="0" cy="0"/>
        </a:xfrm>
      </p:grpSpPr>
      <p:sp>
        <p:nvSpPr>
          <p:cNvPr id="101" name="Google Shape;101;p1"/>
          <p:cNvSpPr txBox="1">
            <a:spLocks noGrp="1"/>
          </p:cNvSpPr>
          <p:nvPr>
            <p:ph type="ctrTitle"/>
          </p:nvPr>
        </p:nvSpPr>
        <p:spPr>
          <a:xfrm>
            <a:off x="4375230" y="3899065"/>
            <a:ext cx="7687382" cy="13632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400"/>
              <a:buFont typeface="Libre Franklin"/>
              <a:buNone/>
            </a:pPr>
            <a:r>
              <a:rPr lang="en-US" sz="2400">
                <a:latin typeface="Libre Franklin"/>
                <a:ea typeface="Libre Franklin"/>
                <a:cs typeface="Libre Franklin"/>
                <a:sym typeface="Libre Franklin"/>
              </a:rPr>
              <a:t>eProtect: An evaluation of electronic filing for DVPO cases in North Carolina</a:t>
            </a:r>
            <a:endParaRPr/>
          </a:p>
        </p:txBody>
      </p:sp>
      <p:sp>
        <p:nvSpPr>
          <p:cNvPr id="102" name="Google Shape;102;p1"/>
          <p:cNvSpPr txBox="1">
            <a:spLocks noGrp="1"/>
          </p:cNvSpPr>
          <p:nvPr>
            <p:ph type="subTitle" idx="1"/>
          </p:nvPr>
        </p:nvSpPr>
        <p:spPr>
          <a:xfrm>
            <a:off x="4375230" y="4747070"/>
            <a:ext cx="7687382" cy="57673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1900"/>
              <a:buNone/>
            </a:pPr>
            <a:endParaRPr sz="1900">
              <a:latin typeface="Libre Franklin"/>
              <a:ea typeface="Libre Franklin"/>
              <a:cs typeface="Libre Franklin"/>
              <a:sym typeface="Libre Franklin"/>
            </a:endParaRPr>
          </a:p>
        </p:txBody>
      </p:sp>
      <p:sp>
        <p:nvSpPr>
          <p:cNvPr id="103" name="Google Shape;103;p1"/>
          <p:cNvSpPr/>
          <p:nvPr/>
        </p:nvSpPr>
        <p:spPr>
          <a:xfrm>
            <a:off x="0" y="2122218"/>
            <a:ext cx="3730752" cy="4735782"/>
          </a:xfrm>
          <a:custGeom>
            <a:avLst/>
            <a:gdLst/>
            <a:ahLst/>
            <a:cxnLst/>
            <a:rect l="l" t="t" r="r" b="b"/>
            <a:pathLst>
              <a:path w="3730752" h="4735782" extrusionOk="0">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4" name="Google Shape;104;p1"/>
          <p:cNvSpPr/>
          <p:nvPr/>
        </p:nvSpPr>
        <p:spPr>
          <a:xfrm>
            <a:off x="0" y="2288332"/>
            <a:ext cx="3564638" cy="4569668"/>
          </a:xfrm>
          <a:custGeom>
            <a:avLst/>
            <a:gdLst/>
            <a:ahLst/>
            <a:cxnLst/>
            <a:rect l="l" t="t" r="r" b="b"/>
            <a:pathLst>
              <a:path w="3564638" h="4569668" extrusionOk="0">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5" name="Google Shape;105;p1"/>
          <p:cNvSpPr/>
          <p:nvPr/>
        </p:nvSpPr>
        <p:spPr>
          <a:xfrm>
            <a:off x="1081982" y="-4332"/>
            <a:ext cx="4242816" cy="2454158"/>
          </a:xfrm>
          <a:custGeom>
            <a:avLst/>
            <a:gdLst/>
            <a:ahLst/>
            <a:cxnLst/>
            <a:rect l="l" t="t" r="r" b="b"/>
            <a:pathLst>
              <a:path w="4242816" h="2454158" extrusionOk="0">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6" name="Google Shape;106;p1"/>
          <p:cNvSpPr/>
          <p:nvPr/>
        </p:nvSpPr>
        <p:spPr>
          <a:xfrm>
            <a:off x="1246574" y="0"/>
            <a:ext cx="3913632" cy="2285234"/>
          </a:xfrm>
          <a:custGeom>
            <a:avLst/>
            <a:gdLst/>
            <a:ahLst/>
            <a:cxnLst/>
            <a:rect l="l" t="t" r="r" b="b"/>
            <a:pathLst>
              <a:path w="3913632" h="2285234" extrusionOk="0">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7" name="Google Shape;107;p1"/>
          <p:cNvSpPr/>
          <p:nvPr/>
        </p:nvSpPr>
        <p:spPr>
          <a:xfrm>
            <a:off x="5303117" y="615908"/>
            <a:ext cx="3182112" cy="3182112"/>
          </a:xfrm>
          <a:prstGeom prst="ellipse">
            <a:avLst/>
          </a:pr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8" name="Google Shape;108;p1"/>
          <p:cNvSpPr/>
          <p:nvPr/>
        </p:nvSpPr>
        <p:spPr>
          <a:xfrm>
            <a:off x="5467709" y="780500"/>
            <a:ext cx="2852928" cy="2852928"/>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9" name="Google Shape;109;p1"/>
          <p:cNvSpPr/>
          <p:nvPr/>
        </p:nvSpPr>
        <p:spPr>
          <a:xfrm>
            <a:off x="8752568" y="-4331"/>
            <a:ext cx="3439432" cy="3785157"/>
          </a:xfrm>
          <a:custGeom>
            <a:avLst/>
            <a:gdLst/>
            <a:ahLst/>
            <a:cxnLst/>
            <a:rect l="l" t="t" r="r" b="b"/>
            <a:pathLst>
              <a:path w="3439432" h="3785157" extrusionOk="0">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10" name="Google Shape;110;p1"/>
          <p:cNvSpPr/>
          <p:nvPr/>
        </p:nvSpPr>
        <p:spPr>
          <a:xfrm>
            <a:off x="8918761" y="-4332"/>
            <a:ext cx="3273238" cy="3618965"/>
          </a:xfrm>
          <a:custGeom>
            <a:avLst/>
            <a:gdLst/>
            <a:ahLst/>
            <a:cxnLst/>
            <a:rect l="l" t="t" r="r" b="b"/>
            <a:pathLst>
              <a:path w="3273238" h="3618965" extrusionOk="0">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111" name="Google Shape;111;p1"/>
          <p:cNvGrpSpPr/>
          <p:nvPr/>
        </p:nvGrpSpPr>
        <p:grpSpPr>
          <a:xfrm>
            <a:off x="5717671" y="1108037"/>
            <a:ext cx="2393129" cy="2153753"/>
            <a:chOff x="4649355" y="-2736468"/>
            <a:chExt cx="3042048" cy="3209512"/>
          </a:xfrm>
        </p:grpSpPr>
        <p:pic>
          <p:nvPicPr>
            <p:cNvPr id="112" name="Google Shape;112;p1" descr="Court with solid fill"/>
            <p:cNvPicPr preferRelativeResize="0"/>
            <p:nvPr/>
          </p:nvPicPr>
          <p:blipFill rotWithShape="1">
            <a:blip r:embed="rId3">
              <a:alphaModFix/>
            </a:blip>
            <a:srcRect/>
            <a:stretch/>
          </p:blipFill>
          <p:spPr>
            <a:xfrm>
              <a:off x="4649355" y="-2736468"/>
              <a:ext cx="2893289" cy="2875000"/>
            </a:xfrm>
            <a:prstGeom prst="rect">
              <a:avLst/>
            </a:prstGeom>
            <a:noFill/>
            <a:ln>
              <a:noFill/>
            </a:ln>
          </p:spPr>
        </p:pic>
        <p:pic>
          <p:nvPicPr>
            <p:cNvPr id="113" name="Google Shape;113;p1" descr="Cursor with solid fill"/>
            <p:cNvPicPr preferRelativeResize="0"/>
            <p:nvPr/>
          </p:nvPicPr>
          <p:blipFill rotWithShape="1">
            <a:blip r:embed="rId4">
              <a:alphaModFix/>
            </a:blip>
            <a:srcRect/>
            <a:stretch/>
          </p:blipFill>
          <p:spPr>
            <a:xfrm>
              <a:off x="6521854" y="-689112"/>
              <a:ext cx="1169549" cy="1162156"/>
            </a:xfrm>
            <a:prstGeom prst="rect">
              <a:avLst/>
            </a:prstGeom>
            <a:noFill/>
            <a:ln>
              <a:noFill/>
            </a:ln>
          </p:spPr>
        </p:pic>
      </p:grpSp>
      <p:pic>
        <p:nvPicPr>
          <p:cNvPr id="114" name="Google Shape;114;p1"/>
          <p:cNvPicPr preferRelativeResize="0"/>
          <p:nvPr/>
        </p:nvPicPr>
        <p:blipFill rotWithShape="1">
          <a:blip r:embed="rId5">
            <a:alphaModFix/>
          </a:blip>
          <a:srcRect/>
          <a:stretch/>
        </p:blipFill>
        <p:spPr>
          <a:xfrm>
            <a:off x="1709154" y="302117"/>
            <a:ext cx="2856454" cy="1153405"/>
          </a:xfrm>
          <a:prstGeom prst="rect">
            <a:avLst/>
          </a:prstGeom>
          <a:noFill/>
          <a:ln>
            <a:noFill/>
          </a:ln>
        </p:spPr>
      </p:pic>
      <p:pic>
        <p:nvPicPr>
          <p:cNvPr id="115" name="Google Shape;115;p1"/>
          <p:cNvPicPr preferRelativeResize="0"/>
          <p:nvPr/>
        </p:nvPicPr>
        <p:blipFill rotWithShape="1">
          <a:blip r:embed="rId6">
            <a:alphaModFix/>
          </a:blip>
          <a:srcRect l="1674" t="15697" r="-236" b="11177"/>
          <a:stretch/>
        </p:blipFill>
        <p:spPr>
          <a:xfrm>
            <a:off x="7165580" y="5490843"/>
            <a:ext cx="3730752" cy="627058"/>
          </a:xfrm>
          <a:prstGeom prst="rect">
            <a:avLst/>
          </a:prstGeom>
          <a:noFill/>
          <a:ln>
            <a:noFill/>
          </a:ln>
        </p:spPr>
      </p:pic>
      <p:pic>
        <p:nvPicPr>
          <p:cNvPr id="116" name="Google Shape;116;p1" descr="Scales of Justice"/>
          <p:cNvPicPr preferRelativeResize="0"/>
          <p:nvPr/>
        </p:nvPicPr>
        <p:blipFill rotWithShape="1">
          <a:blip r:embed="rId7">
            <a:alphaModFix/>
          </a:blip>
          <a:srcRect/>
          <a:stretch/>
        </p:blipFill>
        <p:spPr>
          <a:xfrm>
            <a:off x="9456089" y="-115324"/>
            <a:ext cx="2880487" cy="2880487"/>
          </a:xfrm>
          <a:prstGeom prst="rect">
            <a:avLst/>
          </a:prstGeom>
          <a:noFill/>
          <a:ln>
            <a:noFill/>
          </a:ln>
        </p:spPr>
      </p:pic>
      <p:pic>
        <p:nvPicPr>
          <p:cNvPr id="117" name="Google Shape;117;p1" descr="Care with solid fill"/>
          <p:cNvPicPr preferRelativeResize="0"/>
          <p:nvPr/>
        </p:nvPicPr>
        <p:blipFill rotWithShape="1">
          <a:blip r:embed="rId8">
            <a:alphaModFix/>
          </a:blip>
          <a:srcRect/>
          <a:stretch/>
        </p:blipFill>
        <p:spPr>
          <a:xfrm>
            <a:off x="-134795" y="3429000"/>
            <a:ext cx="2938634" cy="2938634"/>
          </a:xfrm>
          <a:prstGeom prst="rect">
            <a:avLst/>
          </a:prstGeom>
          <a:noFill/>
          <a:ln>
            <a:noFill/>
          </a:ln>
        </p:spPr>
      </p:pic>
      <p:sp>
        <p:nvSpPr>
          <p:cNvPr id="118" name="Google Shape;118;p1"/>
          <p:cNvSpPr txBox="1"/>
          <p:nvPr/>
        </p:nvSpPr>
        <p:spPr>
          <a:xfrm>
            <a:off x="4375230" y="5500965"/>
            <a:ext cx="3206342" cy="640724"/>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chemeClr val="lt1"/>
              </a:buClr>
              <a:buSzPts val="1800"/>
              <a:buFont typeface="Arial"/>
              <a:buNone/>
            </a:pPr>
            <a:r>
              <a:rPr lang="en-US" sz="1800" b="0" i="0" u="none" strike="noStrike" cap="none">
                <a:solidFill>
                  <a:schemeClr val="lt1"/>
                </a:solidFill>
                <a:latin typeface="Libre Franklin"/>
                <a:ea typeface="Libre Franklin"/>
                <a:cs typeface="Libre Franklin"/>
                <a:sym typeface="Libre Franklin"/>
              </a:rPr>
              <a:t>March 2022</a:t>
            </a:r>
            <a:endParaRPr/>
          </a:p>
          <a:p>
            <a:pPr marL="0" marR="0" lvl="0" indent="0" algn="l" rtl="0">
              <a:lnSpc>
                <a:spcPct val="90000"/>
              </a:lnSpc>
              <a:spcBef>
                <a:spcPts val="300"/>
              </a:spcBef>
              <a:spcAft>
                <a:spcPts val="0"/>
              </a:spcAft>
              <a:buClr>
                <a:schemeClr val="lt1"/>
              </a:buClr>
              <a:buSzPts val="1800"/>
              <a:buFont typeface="Arial"/>
              <a:buNone/>
            </a:pPr>
            <a:r>
              <a:rPr lang="en-US" sz="1800" b="0" i="0" u="none" strike="noStrike" cap="none">
                <a:solidFill>
                  <a:schemeClr val="lt1"/>
                </a:solidFill>
                <a:latin typeface="Libre Franklin"/>
                <a:ea typeface="Libre Franklin"/>
                <a:cs typeface="Libre Franklin"/>
                <a:sym typeface="Libre Franklin"/>
              </a:rPr>
              <a:t>SAVIR in Washington DC</a:t>
            </a:r>
            <a:endParaRPr/>
          </a:p>
        </p:txBody>
      </p:sp>
      <p:sp>
        <p:nvSpPr>
          <p:cNvPr id="119" name="Google Shape;119;p1"/>
          <p:cNvSpPr txBox="1"/>
          <p:nvPr/>
        </p:nvSpPr>
        <p:spPr>
          <a:xfrm>
            <a:off x="3381827" y="6302510"/>
            <a:ext cx="886822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0" i="1" u="none" strike="noStrike" cap="none">
                <a:solidFill>
                  <a:schemeClr val="accent5"/>
                </a:solidFill>
                <a:latin typeface="Libre Franklin"/>
                <a:ea typeface="Libre Franklin"/>
                <a:cs typeface="Libre Franklin"/>
                <a:sym typeface="Libre Franklin"/>
              </a:rPr>
              <a:t>Funded by the National Institute of Justice, Grant # 2019-X1584-NC-SI. Points of view  in this document are those of the author and do not necessarily represent the official position or policies of the US Department of Justice.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0"/>
          <p:cNvSpPr txBox="1"/>
          <p:nvPr/>
        </p:nvSpPr>
        <p:spPr>
          <a:xfrm>
            <a:off x="3991581" y="2905780"/>
            <a:ext cx="4511040" cy="13233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dirty="0">
                <a:solidFill>
                  <a:srgbClr val="BF9000"/>
                </a:solidFill>
                <a:latin typeface="Libre Franklin"/>
                <a:ea typeface="Libre Franklin"/>
                <a:cs typeface="Libre Franklin"/>
                <a:sym typeface="Libre Franklin"/>
              </a:rPr>
              <a:t>Involuntarily dismissals</a:t>
            </a:r>
            <a:endParaRPr sz="4000" b="1" dirty="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pic>
        <p:nvPicPr>
          <p:cNvPr id="261" name="Google Shape;261;p11"/>
          <p:cNvPicPr preferRelativeResize="0"/>
          <p:nvPr/>
        </p:nvPicPr>
        <p:blipFill rotWithShape="1">
          <a:blip r:embed="rId4">
            <a:alphaModFix/>
          </a:blip>
          <a:srcRect/>
          <a:stretch/>
        </p:blipFill>
        <p:spPr>
          <a:xfrm>
            <a:off x="2950746" y="608259"/>
            <a:ext cx="7171041" cy="5906012"/>
          </a:xfrm>
          <a:prstGeom prst="rect">
            <a:avLst/>
          </a:prstGeom>
          <a:noFill/>
          <a:ln>
            <a:noFill/>
          </a:ln>
        </p:spPr>
      </p:pic>
      <p:sp>
        <p:nvSpPr>
          <p:cNvPr id="262" name="Google Shape;262;p11"/>
          <p:cNvSpPr txBox="1"/>
          <p:nvPr/>
        </p:nvSpPr>
        <p:spPr>
          <a:xfrm>
            <a:off x="254959" y="106662"/>
            <a:ext cx="451104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Among intervention counties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(pre-intervention)</a:t>
            </a:r>
            <a:endParaRPr/>
          </a:p>
        </p:txBody>
      </p:sp>
    </p:spTree>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2"/>
          <p:cNvSpPr txBox="1"/>
          <p:nvPr/>
        </p:nvSpPr>
        <p:spPr>
          <a:xfrm>
            <a:off x="254959" y="106662"/>
            <a:ext cx="451104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Among intervention counties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(pre-intervention)</a:t>
            </a:r>
            <a:endParaRPr/>
          </a:p>
        </p:txBody>
      </p:sp>
      <p:sp>
        <p:nvSpPr>
          <p:cNvPr id="268" name="Google Shape;268;p12"/>
          <p:cNvSpPr txBox="1"/>
          <p:nvPr/>
        </p:nvSpPr>
        <p:spPr>
          <a:xfrm>
            <a:off x="3425595" y="398186"/>
            <a:ext cx="5340810"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chemeClr val="dk1"/>
                </a:solidFill>
                <a:latin typeface="Calibri"/>
                <a:ea typeface="Calibri"/>
                <a:cs typeface="Calibri"/>
                <a:sym typeface="Calibri"/>
              </a:rPr>
              <a:t>Pooled pre-intervention trends</a:t>
            </a:r>
            <a:endParaRPr dirty="0"/>
          </a:p>
        </p:txBody>
      </p:sp>
      <p:pic>
        <p:nvPicPr>
          <p:cNvPr id="269" name="Google Shape;269;p12"/>
          <p:cNvPicPr preferRelativeResize="0"/>
          <p:nvPr/>
        </p:nvPicPr>
        <p:blipFill rotWithShape="1">
          <a:blip r:embed="rId3">
            <a:alphaModFix/>
          </a:blip>
          <a:srcRect/>
          <a:stretch/>
        </p:blipFill>
        <p:spPr>
          <a:xfrm>
            <a:off x="2108344" y="1089738"/>
            <a:ext cx="7622679" cy="5768262"/>
          </a:xfrm>
          <a:prstGeom prst="rect">
            <a:avLst/>
          </a:prstGeom>
          <a:noFill/>
          <a:ln>
            <a:noFill/>
          </a:ln>
        </p:spPr>
      </p:pic>
      <p:cxnSp>
        <p:nvCxnSpPr>
          <p:cNvPr id="5" name="Straight Connector 4">
            <a:extLst>
              <a:ext uri="{FF2B5EF4-FFF2-40B4-BE49-F238E27FC236}">
                <a16:creationId xmlns:a16="http://schemas.microsoft.com/office/drawing/2014/main" id="{45833780-A988-43DB-8CE9-837DAB8D65E8}"/>
              </a:ext>
            </a:extLst>
          </p:cNvPr>
          <p:cNvCxnSpPr>
            <a:cxnSpLocks/>
          </p:cNvCxnSpPr>
          <p:nvPr/>
        </p:nvCxnSpPr>
        <p:spPr>
          <a:xfrm>
            <a:off x="9383843" y="1089738"/>
            <a:ext cx="0" cy="4846367"/>
          </a:xfrm>
          <a:prstGeom prst="line">
            <a:avLst/>
          </a:prstGeom>
          <a:ln w="57150">
            <a:prstDash val="dash"/>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274" name="Google Shape;274;p13"/>
          <p:cNvPicPr preferRelativeResize="0"/>
          <p:nvPr/>
        </p:nvPicPr>
        <p:blipFill rotWithShape="1">
          <a:blip r:embed="rId3">
            <a:alphaModFix/>
          </a:blip>
          <a:srcRect/>
          <a:stretch/>
        </p:blipFill>
        <p:spPr>
          <a:xfrm>
            <a:off x="1325698" y="136210"/>
            <a:ext cx="9540603" cy="672179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79" name="Google Shape;279;p14"/>
          <p:cNvPicPr preferRelativeResize="0"/>
          <p:nvPr/>
        </p:nvPicPr>
        <p:blipFill rotWithShape="1">
          <a:blip r:embed="rId3">
            <a:alphaModFix/>
          </a:blip>
          <a:srcRect/>
          <a:stretch/>
        </p:blipFill>
        <p:spPr>
          <a:xfrm>
            <a:off x="2901724" y="207832"/>
            <a:ext cx="7822241" cy="6442335"/>
          </a:xfrm>
          <a:prstGeom prst="rect">
            <a:avLst/>
          </a:prstGeom>
          <a:noFill/>
          <a:ln>
            <a:noFill/>
          </a:ln>
        </p:spPr>
      </p:pic>
      <p:sp>
        <p:nvSpPr>
          <p:cNvPr id="280" name="Google Shape;280;p14"/>
          <p:cNvSpPr txBox="1"/>
          <p:nvPr/>
        </p:nvSpPr>
        <p:spPr>
          <a:xfrm>
            <a:off x="254959" y="106662"/>
            <a:ext cx="451104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Among comparison counties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(pre-intervention time)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5"/>
          <p:cNvSpPr txBox="1"/>
          <p:nvPr/>
        </p:nvSpPr>
        <p:spPr>
          <a:xfrm>
            <a:off x="1765583" y="1052917"/>
            <a:ext cx="451104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Among pooled intervention counties</a:t>
            </a:r>
            <a:endParaRPr/>
          </a:p>
        </p:txBody>
      </p:sp>
      <p:sp>
        <p:nvSpPr>
          <p:cNvPr id="286" name="Google Shape;286;p15"/>
          <p:cNvSpPr txBox="1"/>
          <p:nvPr/>
        </p:nvSpPr>
        <p:spPr>
          <a:xfrm>
            <a:off x="6940361" y="1052917"/>
            <a:ext cx="451104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Among pooled controls</a:t>
            </a:r>
            <a:endParaRPr/>
          </a:p>
        </p:txBody>
      </p:sp>
      <p:pic>
        <p:nvPicPr>
          <p:cNvPr id="287" name="Google Shape;287;p15"/>
          <p:cNvPicPr preferRelativeResize="0"/>
          <p:nvPr/>
        </p:nvPicPr>
        <p:blipFill rotWithShape="1">
          <a:blip r:embed="rId3">
            <a:alphaModFix/>
          </a:blip>
          <a:srcRect/>
          <a:stretch/>
        </p:blipFill>
        <p:spPr>
          <a:xfrm>
            <a:off x="6404847" y="1691293"/>
            <a:ext cx="5582069" cy="4224084"/>
          </a:xfrm>
          <a:prstGeom prst="rect">
            <a:avLst/>
          </a:prstGeom>
          <a:noFill/>
          <a:ln>
            <a:noFill/>
          </a:ln>
        </p:spPr>
      </p:pic>
      <p:pic>
        <p:nvPicPr>
          <p:cNvPr id="288" name="Google Shape;288;p15"/>
          <p:cNvPicPr preferRelativeResize="0"/>
          <p:nvPr/>
        </p:nvPicPr>
        <p:blipFill rotWithShape="1">
          <a:blip r:embed="rId4">
            <a:alphaModFix/>
          </a:blip>
          <a:srcRect/>
          <a:stretch/>
        </p:blipFill>
        <p:spPr>
          <a:xfrm>
            <a:off x="694554" y="1691293"/>
            <a:ext cx="5582069" cy="4224084"/>
          </a:xfrm>
          <a:prstGeom prst="rect">
            <a:avLst/>
          </a:prstGeom>
          <a:noFill/>
          <a:ln>
            <a:noFill/>
          </a:ln>
        </p:spPr>
      </p:pic>
      <p:cxnSp>
        <p:nvCxnSpPr>
          <p:cNvPr id="6" name="Straight Connector 5">
            <a:extLst>
              <a:ext uri="{FF2B5EF4-FFF2-40B4-BE49-F238E27FC236}">
                <a16:creationId xmlns:a16="http://schemas.microsoft.com/office/drawing/2014/main" id="{9EC9D453-0BE4-442D-8593-E8548E0E60AB}"/>
              </a:ext>
            </a:extLst>
          </p:cNvPr>
          <p:cNvCxnSpPr>
            <a:cxnSpLocks/>
          </p:cNvCxnSpPr>
          <p:nvPr/>
        </p:nvCxnSpPr>
        <p:spPr>
          <a:xfrm>
            <a:off x="6081010" y="804925"/>
            <a:ext cx="0" cy="4846367"/>
          </a:xfrm>
          <a:prstGeom prst="line">
            <a:avLst/>
          </a:prstGeom>
          <a:ln w="57150">
            <a:prstDash val="dash"/>
          </a:ln>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17421AC8-B7F2-4C30-9559-0E554F99BA35}"/>
              </a:ext>
            </a:extLst>
          </p:cNvPr>
          <p:cNvCxnSpPr>
            <a:cxnSpLocks/>
          </p:cNvCxnSpPr>
          <p:nvPr/>
        </p:nvCxnSpPr>
        <p:spPr>
          <a:xfrm flipV="1">
            <a:off x="11707318" y="819915"/>
            <a:ext cx="0" cy="4741436"/>
          </a:xfrm>
          <a:prstGeom prst="line">
            <a:avLst/>
          </a:prstGeom>
          <a:ln w="57150">
            <a:solidFill>
              <a:schemeClr val="accent1"/>
            </a:solidFill>
            <a:prstDash val="dash"/>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9"/>
          <p:cNvSpPr/>
          <p:nvPr/>
        </p:nvSpPr>
        <p:spPr>
          <a:xfrm>
            <a:off x="0" y="3932499"/>
            <a:ext cx="12192000" cy="1727521"/>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400" dirty="0">
                <a:solidFill>
                  <a:schemeClr val="lt1"/>
                </a:solidFill>
                <a:latin typeface="Libre Franklin"/>
                <a:ea typeface="Libre Franklin"/>
                <a:cs typeface="Libre Franklin"/>
                <a:sym typeface="Libre Franklin"/>
              </a:rPr>
              <a:t>Setting up CITS ARIMA</a:t>
            </a:r>
            <a:endParaRPr dirty="0"/>
          </a:p>
        </p:txBody>
      </p:sp>
      <p:grpSp>
        <p:nvGrpSpPr>
          <p:cNvPr id="240" name="Google Shape;240;p9"/>
          <p:cNvGrpSpPr/>
          <p:nvPr/>
        </p:nvGrpSpPr>
        <p:grpSpPr>
          <a:xfrm>
            <a:off x="4899434" y="1778746"/>
            <a:ext cx="2393129" cy="2153753"/>
            <a:chOff x="4649355" y="-2736468"/>
            <a:chExt cx="3042048" cy="3209512"/>
          </a:xfrm>
        </p:grpSpPr>
        <p:pic>
          <p:nvPicPr>
            <p:cNvPr id="241" name="Google Shape;241;p9" descr="Court with solid fill"/>
            <p:cNvPicPr preferRelativeResize="0"/>
            <p:nvPr/>
          </p:nvPicPr>
          <p:blipFill rotWithShape="1">
            <a:blip r:embed="rId3">
              <a:alphaModFix/>
            </a:blip>
            <a:srcRect/>
            <a:stretch/>
          </p:blipFill>
          <p:spPr>
            <a:xfrm>
              <a:off x="4649355" y="-2736468"/>
              <a:ext cx="2893289" cy="2875000"/>
            </a:xfrm>
            <a:prstGeom prst="rect">
              <a:avLst/>
            </a:prstGeom>
            <a:noFill/>
            <a:ln>
              <a:noFill/>
            </a:ln>
          </p:spPr>
        </p:pic>
        <p:pic>
          <p:nvPicPr>
            <p:cNvPr id="242" name="Google Shape;242;p9" descr="Cursor with solid fill"/>
            <p:cNvPicPr preferRelativeResize="0"/>
            <p:nvPr/>
          </p:nvPicPr>
          <p:blipFill rotWithShape="1">
            <a:blip r:embed="rId4">
              <a:alphaModFix/>
            </a:blip>
            <a:srcRect/>
            <a:stretch/>
          </p:blipFill>
          <p:spPr>
            <a:xfrm>
              <a:off x="6521854" y="-689112"/>
              <a:ext cx="1169549" cy="1162156"/>
            </a:xfrm>
            <a:prstGeom prst="rect">
              <a:avLst/>
            </a:prstGeom>
            <a:noFill/>
            <a:ln>
              <a:noFill/>
            </a:ln>
          </p:spPr>
        </p:pic>
      </p:grpSp>
      <p:pic>
        <p:nvPicPr>
          <p:cNvPr id="243" name="Google Shape;243;p9" descr="Scales of Justice"/>
          <p:cNvPicPr preferRelativeResize="0"/>
          <p:nvPr/>
        </p:nvPicPr>
        <p:blipFill rotWithShape="1">
          <a:blip r:embed="rId5">
            <a:alphaModFix/>
          </a:blip>
          <a:srcRect/>
          <a:stretch/>
        </p:blipFill>
        <p:spPr>
          <a:xfrm>
            <a:off x="7426176" y="1508945"/>
            <a:ext cx="2199079" cy="2199079"/>
          </a:xfrm>
          <a:prstGeom prst="rect">
            <a:avLst/>
          </a:prstGeom>
          <a:noFill/>
          <a:ln>
            <a:noFill/>
          </a:ln>
        </p:spPr>
      </p:pic>
      <p:pic>
        <p:nvPicPr>
          <p:cNvPr id="244" name="Google Shape;244;p9" descr="Care with solid fill"/>
          <p:cNvPicPr preferRelativeResize="0"/>
          <p:nvPr/>
        </p:nvPicPr>
        <p:blipFill rotWithShape="1">
          <a:blip r:embed="rId6">
            <a:alphaModFix/>
          </a:blip>
          <a:srcRect/>
          <a:stretch/>
        </p:blipFill>
        <p:spPr>
          <a:xfrm>
            <a:off x="2449716" y="1643845"/>
            <a:ext cx="2199079" cy="2199079"/>
          </a:xfrm>
          <a:prstGeom prst="rect">
            <a:avLst/>
          </a:prstGeom>
          <a:noFill/>
          <a:ln>
            <a:noFill/>
          </a:ln>
        </p:spPr>
      </p:pic>
    </p:spTree>
    <p:extLst>
      <p:ext uri="{BB962C8B-B14F-4D97-AF65-F5344CB8AC3E}">
        <p14:creationId xmlns:p14="http://schemas.microsoft.com/office/powerpoint/2010/main" val="3260570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graphicFrame>
        <p:nvGraphicFramePr>
          <p:cNvPr id="250" name="Google Shape;250;g11f3e9ab5b9_0_0"/>
          <p:cNvGraphicFramePr/>
          <p:nvPr>
            <p:extLst>
              <p:ext uri="{D42A27DB-BD31-4B8C-83A1-F6EECF244321}">
                <p14:modId xmlns:p14="http://schemas.microsoft.com/office/powerpoint/2010/main" val="3002656607"/>
              </p:ext>
            </p:extLst>
          </p:nvPr>
        </p:nvGraphicFramePr>
        <p:xfrm>
          <a:off x="5584371" y="645999"/>
          <a:ext cx="5965369" cy="5943210"/>
        </p:xfrm>
        <a:graphic>
          <a:graphicData uri="http://schemas.openxmlformats.org/drawingml/2006/table">
            <a:tbl>
              <a:tblPr>
                <a:noFill/>
                <a:tableStyleId>{CFC2E314-4ACF-4EBD-BDA4-412C342264DB}</a:tableStyleId>
              </a:tblPr>
              <a:tblGrid>
                <a:gridCol w="1571714">
                  <a:extLst>
                    <a:ext uri="{9D8B030D-6E8A-4147-A177-3AD203B41FA5}">
                      <a16:colId xmlns:a16="http://schemas.microsoft.com/office/drawing/2014/main" val="20000"/>
                    </a:ext>
                  </a:extLst>
                </a:gridCol>
                <a:gridCol w="785858">
                  <a:extLst>
                    <a:ext uri="{9D8B030D-6E8A-4147-A177-3AD203B41FA5}">
                      <a16:colId xmlns:a16="http://schemas.microsoft.com/office/drawing/2014/main" val="20001"/>
                    </a:ext>
                  </a:extLst>
                </a:gridCol>
                <a:gridCol w="1221649">
                  <a:extLst>
                    <a:ext uri="{9D8B030D-6E8A-4147-A177-3AD203B41FA5}">
                      <a16:colId xmlns:a16="http://schemas.microsoft.com/office/drawing/2014/main" val="20002"/>
                    </a:ext>
                  </a:extLst>
                </a:gridCol>
                <a:gridCol w="1193074">
                  <a:extLst>
                    <a:ext uri="{9D8B030D-6E8A-4147-A177-3AD203B41FA5}">
                      <a16:colId xmlns:a16="http://schemas.microsoft.com/office/drawing/2014/main" val="20003"/>
                    </a:ext>
                  </a:extLst>
                </a:gridCol>
                <a:gridCol w="1193074">
                  <a:extLst>
                    <a:ext uri="{9D8B030D-6E8A-4147-A177-3AD203B41FA5}">
                      <a16:colId xmlns:a16="http://schemas.microsoft.com/office/drawing/2014/main" val="20004"/>
                    </a:ext>
                  </a:extLst>
                </a:gridCol>
              </a:tblGrid>
              <a:tr h="299017">
                <a:tc>
                  <a:txBody>
                    <a:bodyPr/>
                    <a:lstStyle/>
                    <a:p>
                      <a:pPr marL="0" lvl="0" indent="0" algn="l" rtl="0">
                        <a:spcBef>
                          <a:spcPts val="0"/>
                        </a:spcBef>
                        <a:spcAft>
                          <a:spcPts val="0"/>
                        </a:spcAft>
                        <a:buNone/>
                      </a:pPr>
                      <a:r>
                        <a:rPr lang="en-US" sz="1800" b="1" dirty="0"/>
                        <a:t>Month-Year</a:t>
                      </a:r>
                      <a:endParaRPr sz="1800" b="1" dirty="0"/>
                    </a:p>
                  </a:txBody>
                  <a:tcPr marL="91425" marR="91425" marT="91425" marB="91425">
                    <a:solidFill>
                      <a:schemeClr val="accent2">
                        <a:lumMod val="40000"/>
                        <a:lumOff val="60000"/>
                      </a:schemeClr>
                    </a:solidFill>
                  </a:tcPr>
                </a:tc>
                <a:tc>
                  <a:txBody>
                    <a:bodyPr/>
                    <a:lstStyle/>
                    <a:p>
                      <a:pPr marL="0" lvl="0" indent="0" algn="l" rtl="0">
                        <a:spcBef>
                          <a:spcPts val="0"/>
                        </a:spcBef>
                        <a:spcAft>
                          <a:spcPts val="0"/>
                        </a:spcAft>
                        <a:buNone/>
                      </a:pPr>
                      <a:r>
                        <a:rPr lang="en-US" sz="1800" b="1" dirty="0"/>
                        <a:t>Time</a:t>
                      </a:r>
                      <a:endParaRPr sz="1800" b="1" dirty="0"/>
                    </a:p>
                  </a:txBody>
                  <a:tcPr marL="91425" marR="91425" marT="91425" marB="91425">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t>Outcome</a:t>
                      </a:r>
                    </a:p>
                  </a:txBody>
                  <a:tcPr marL="91425" marR="91425" marT="91425" marB="91425">
                    <a:solidFill>
                      <a:schemeClr val="accent2">
                        <a:lumMod val="40000"/>
                        <a:lumOff val="60000"/>
                      </a:schemeClr>
                    </a:solidFill>
                  </a:tcPr>
                </a:tc>
                <a:tc>
                  <a:txBody>
                    <a:bodyPr/>
                    <a:lstStyle/>
                    <a:p>
                      <a:pPr marL="0" lvl="0" indent="0" algn="l" rtl="0">
                        <a:spcBef>
                          <a:spcPts val="0"/>
                        </a:spcBef>
                        <a:spcAft>
                          <a:spcPts val="0"/>
                        </a:spcAft>
                        <a:buNone/>
                      </a:pPr>
                      <a:r>
                        <a:rPr lang="en-US" sz="1800" b="1" dirty="0"/>
                        <a:t>Policy</a:t>
                      </a:r>
                      <a:endParaRPr sz="1800" b="1" dirty="0"/>
                    </a:p>
                  </a:txBody>
                  <a:tcPr marL="91425" marR="91425" marT="91425" marB="91425">
                    <a:solidFill>
                      <a:schemeClr val="accent2">
                        <a:lumMod val="40000"/>
                        <a:lumOff val="60000"/>
                      </a:schemeClr>
                    </a:solidFill>
                  </a:tcPr>
                </a:tc>
                <a:tc>
                  <a:txBody>
                    <a:bodyPr/>
                    <a:lstStyle/>
                    <a:p>
                      <a:pPr marL="0" lvl="0" indent="0" algn="l" rtl="0">
                        <a:spcBef>
                          <a:spcPts val="0"/>
                        </a:spcBef>
                        <a:spcAft>
                          <a:spcPts val="0"/>
                        </a:spcAft>
                        <a:buNone/>
                      </a:pPr>
                      <a:r>
                        <a:rPr lang="en-US" sz="1800" b="1" dirty="0" err="1"/>
                        <a:t>Posttime</a:t>
                      </a:r>
                      <a:endParaRPr sz="1800" b="1" dirty="0"/>
                    </a:p>
                  </a:txBody>
                  <a:tcPr marL="91425" marR="91425" marT="91425" marB="91425">
                    <a:solidFill>
                      <a:schemeClr val="accent2">
                        <a:lumMod val="40000"/>
                        <a:lumOff val="60000"/>
                      </a:schemeClr>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sz="1800" dirty="0"/>
                        <a:t>2018-02</a:t>
                      </a:r>
                      <a:endParaRPr sz="1800" dirty="0"/>
                    </a:p>
                  </a:txBody>
                  <a:tcPr marL="91425" marR="91425" marT="91425" marB="91425"/>
                </a:tc>
                <a:tc>
                  <a:txBody>
                    <a:bodyPr/>
                    <a:lstStyle/>
                    <a:p>
                      <a:pPr marL="0" lvl="0" indent="0" algn="l" rtl="0">
                        <a:spcBef>
                          <a:spcPts val="0"/>
                        </a:spcBef>
                        <a:spcAft>
                          <a:spcPts val="0"/>
                        </a:spcAft>
                        <a:buNone/>
                      </a:pPr>
                      <a:r>
                        <a:rPr lang="en-US" sz="1800" dirty="0"/>
                        <a:t>-4</a:t>
                      </a:r>
                      <a:endParaRPr sz="1800" dirty="0"/>
                    </a:p>
                  </a:txBody>
                  <a:tcPr marL="91425" marR="91425" marT="91425" marB="91425"/>
                </a:tc>
                <a:tc>
                  <a:txBody>
                    <a:bodyPr/>
                    <a:lstStyle/>
                    <a:p>
                      <a:pPr marL="0" lvl="0" indent="0" algn="l" rtl="0">
                        <a:spcBef>
                          <a:spcPts val="0"/>
                        </a:spcBef>
                        <a:spcAft>
                          <a:spcPts val="0"/>
                        </a:spcAft>
                        <a:buNone/>
                      </a:pPr>
                      <a:r>
                        <a:rPr lang="en-US" sz="1800" dirty="0"/>
                        <a:t>34.6</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sz="1800" dirty="0"/>
                        <a:t>2018-03</a:t>
                      </a:r>
                      <a:endParaRPr sz="1800" dirty="0"/>
                    </a:p>
                  </a:txBody>
                  <a:tcPr marL="91425" marR="91425" marT="91425" marB="91425"/>
                </a:tc>
                <a:tc>
                  <a:txBody>
                    <a:bodyPr/>
                    <a:lstStyle/>
                    <a:p>
                      <a:pPr marL="0" lvl="0" indent="0" algn="l" rtl="0">
                        <a:spcBef>
                          <a:spcPts val="0"/>
                        </a:spcBef>
                        <a:spcAft>
                          <a:spcPts val="0"/>
                        </a:spcAft>
                        <a:buNone/>
                      </a:pPr>
                      <a:r>
                        <a:rPr lang="en-US" sz="1800" dirty="0"/>
                        <a:t>-3</a:t>
                      </a:r>
                      <a:endParaRPr sz="1800" dirty="0"/>
                    </a:p>
                  </a:txBody>
                  <a:tcPr marL="91425" marR="91425" marT="91425" marB="91425"/>
                </a:tc>
                <a:tc>
                  <a:txBody>
                    <a:bodyPr/>
                    <a:lstStyle/>
                    <a:p>
                      <a:pPr marL="0" lvl="0" indent="0" algn="l" rtl="0">
                        <a:spcBef>
                          <a:spcPts val="0"/>
                        </a:spcBef>
                        <a:spcAft>
                          <a:spcPts val="0"/>
                        </a:spcAft>
                        <a:buNone/>
                      </a:pPr>
                      <a:r>
                        <a:rPr lang="en-US" sz="1800" dirty="0"/>
                        <a:t>33.7</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824952138"/>
                  </a:ext>
                </a:extLst>
              </a:tr>
              <a:tr h="381000">
                <a:tc>
                  <a:txBody>
                    <a:bodyPr/>
                    <a:lstStyle/>
                    <a:p>
                      <a:pPr marL="0" lvl="0" indent="0" algn="l" rtl="0">
                        <a:spcBef>
                          <a:spcPts val="0"/>
                        </a:spcBef>
                        <a:spcAft>
                          <a:spcPts val="0"/>
                        </a:spcAft>
                        <a:buNone/>
                      </a:pPr>
                      <a:r>
                        <a:rPr lang="en-US" sz="1800" dirty="0"/>
                        <a:t>2018-04</a:t>
                      </a:r>
                      <a:endParaRPr sz="1800" dirty="0"/>
                    </a:p>
                  </a:txBody>
                  <a:tcPr marL="91425" marR="91425" marT="91425" marB="91425"/>
                </a:tc>
                <a:tc>
                  <a:txBody>
                    <a:bodyPr/>
                    <a:lstStyle/>
                    <a:p>
                      <a:pPr marL="0" lvl="0" indent="0" algn="l" rtl="0">
                        <a:spcBef>
                          <a:spcPts val="0"/>
                        </a:spcBef>
                        <a:spcAft>
                          <a:spcPts val="0"/>
                        </a:spcAft>
                        <a:buNone/>
                      </a:pPr>
                      <a:r>
                        <a:rPr lang="en-US" sz="1800" dirty="0"/>
                        <a:t>-2</a:t>
                      </a:r>
                      <a:endParaRPr sz="1800" dirty="0"/>
                    </a:p>
                  </a:txBody>
                  <a:tcPr marL="91425" marR="91425" marT="91425" marB="91425"/>
                </a:tc>
                <a:tc>
                  <a:txBody>
                    <a:bodyPr/>
                    <a:lstStyle/>
                    <a:p>
                      <a:pPr marL="0" lvl="0" indent="0" algn="l" rtl="0">
                        <a:spcBef>
                          <a:spcPts val="0"/>
                        </a:spcBef>
                        <a:spcAft>
                          <a:spcPts val="0"/>
                        </a:spcAft>
                        <a:buNone/>
                      </a:pPr>
                      <a:r>
                        <a:rPr lang="en-US" sz="1800" dirty="0"/>
                        <a:t>33.5</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3796728172"/>
                  </a:ext>
                </a:extLst>
              </a:tr>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2018-05</a:t>
                      </a:r>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35.3</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sz="1800" dirty="0"/>
                        <a:t>2018-06</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34.9</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sz="1800" dirty="0"/>
                        <a:t>2018-07</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33.2</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US" sz="1800" dirty="0"/>
                        <a:t>2018-08</a:t>
                      </a:r>
                      <a:endParaRPr sz="1800" dirty="0"/>
                    </a:p>
                  </a:txBody>
                  <a:tcPr marL="91425" marR="91425" marT="91425" marB="91425"/>
                </a:tc>
                <a:tc>
                  <a:txBody>
                    <a:bodyPr/>
                    <a:lstStyle/>
                    <a:p>
                      <a:pPr marL="0" lvl="0" indent="0" algn="l" rtl="0">
                        <a:spcBef>
                          <a:spcPts val="0"/>
                        </a:spcBef>
                        <a:spcAft>
                          <a:spcPts val="0"/>
                        </a:spcAft>
                        <a:buNone/>
                      </a:pPr>
                      <a:r>
                        <a:rPr lang="en-US" sz="1800" dirty="0"/>
                        <a:t>2</a:t>
                      </a:r>
                      <a:endParaRPr sz="1800" dirty="0"/>
                    </a:p>
                  </a:txBody>
                  <a:tcPr marL="91425" marR="91425" marT="91425" marB="91425"/>
                </a:tc>
                <a:tc>
                  <a:txBody>
                    <a:bodyPr/>
                    <a:lstStyle/>
                    <a:p>
                      <a:pPr marL="0" lvl="0" indent="0" algn="l" rtl="0">
                        <a:spcBef>
                          <a:spcPts val="0"/>
                        </a:spcBef>
                        <a:spcAft>
                          <a:spcPts val="0"/>
                        </a:spcAft>
                        <a:buNone/>
                      </a:pPr>
                      <a:r>
                        <a:rPr lang="en-US" sz="1800" dirty="0"/>
                        <a:t>32.1</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2</a:t>
                      </a:r>
                      <a:endParaRPr sz="1800" dirty="0"/>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US" sz="1800" dirty="0"/>
                        <a:t>2018-09</a:t>
                      </a:r>
                      <a:endParaRPr sz="1800" dirty="0"/>
                    </a:p>
                  </a:txBody>
                  <a:tcPr marL="91425" marR="91425" marT="91425" marB="91425"/>
                </a:tc>
                <a:tc>
                  <a:txBody>
                    <a:bodyPr/>
                    <a:lstStyle/>
                    <a:p>
                      <a:pPr marL="0" lvl="0" indent="0" algn="l" rtl="0">
                        <a:spcBef>
                          <a:spcPts val="0"/>
                        </a:spcBef>
                        <a:spcAft>
                          <a:spcPts val="0"/>
                        </a:spcAft>
                        <a:buNone/>
                      </a:pPr>
                      <a:r>
                        <a:rPr lang="en-US" sz="1800" dirty="0"/>
                        <a:t>3</a:t>
                      </a:r>
                      <a:endParaRPr sz="1800" dirty="0"/>
                    </a:p>
                  </a:txBody>
                  <a:tcPr marL="91425" marR="91425" marT="91425" marB="91425"/>
                </a:tc>
                <a:tc>
                  <a:txBody>
                    <a:bodyPr/>
                    <a:lstStyle/>
                    <a:p>
                      <a:pPr marL="0" lvl="0" indent="0" algn="l" rtl="0">
                        <a:spcBef>
                          <a:spcPts val="0"/>
                        </a:spcBef>
                        <a:spcAft>
                          <a:spcPts val="0"/>
                        </a:spcAft>
                        <a:buNone/>
                      </a:pPr>
                      <a:r>
                        <a:rPr lang="en-US" sz="1800" dirty="0"/>
                        <a:t>34.3</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3</a:t>
                      </a:r>
                      <a:endParaRPr sz="1800" dirty="0"/>
                    </a:p>
                  </a:txBody>
                  <a:tcPr marL="91425" marR="91425" marT="91425" marB="91425"/>
                </a:tc>
                <a:extLst>
                  <a:ext uri="{0D108BD9-81ED-4DB2-BD59-A6C34878D82A}">
                    <a16:rowId xmlns:a16="http://schemas.microsoft.com/office/drawing/2014/main" val="1848856063"/>
                  </a:ext>
                </a:extLst>
              </a:tr>
              <a:tr h="381000">
                <a:tc>
                  <a:txBody>
                    <a:bodyPr/>
                    <a:lstStyle/>
                    <a:p>
                      <a:pPr marL="0" lvl="0" indent="0" algn="l" rtl="0">
                        <a:spcBef>
                          <a:spcPts val="0"/>
                        </a:spcBef>
                        <a:spcAft>
                          <a:spcPts val="0"/>
                        </a:spcAft>
                        <a:buNone/>
                      </a:pPr>
                      <a:r>
                        <a:rPr lang="en-US" sz="1800" dirty="0"/>
                        <a:t>2018-10</a:t>
                      </a:r>
                      <a:endParaRPr sz="1800" dirty="0"/>
                    </a:p>
                  </a:txBody>
                  <a:tcPr marL="91425" marR="91425" marT="91425" marB="91425"/>
                </a:tc>
                <a:tc>
                  <a:txBody>
                    <a:bodyPr/>
                    <a:lstStyle/>
                    <a:p>
                      <a:pPr marL="0" lvl="0" indent="0" algn="l" rtl="0">
                        <a:spcBef>
                          <a:spcPts val="0"/>
                        </a:spcBef>
                        <a:spcAft>
                          <a:spcPts val="0"/>
                        </a:spcAft>
                        <a:buNone/>
                      </a:pPr>
                      <a:r>
                        <a:rPr lang="en-US" sz="1800" dirty="0"/>
                        <a:t>4</a:t>
                      </a:r>
                      <a:endParaRPr sz="1800" dirty="0"/>
                    </a:p>
                  </a:txBody>
                  <a:tcPr marL="91425" marR="91425" marT="91425" marB="91425"/>
                </a:tc>
                <a:tc>
                  <a:txBody>
                    <a:bodyPr/>
                    <a:lstStyle/>
                    <a:p>
                      <a:pPr marL="0" lvl="0" indent="0" algn="l" rtl="0">
                        <a:spcBef>
                          <a:spcPts val="0"/>
                        </a:spcBef>
                        <a:spcAft>
                          <a:spcPts val="0"/>
                        </a:spcAft>
                        <a:buNone/>
                      </a:pPr>
                      <a:r>
                        <a:rPr lang="en-US" sz="1800" dirty="0"/>
                        <a:t>32.7</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4</a:t>
                      </a:r>
                      <a:endParaRPr sz="1800" dirty="0"/>
                    </a:p>
                  </a:txBody>
                  <a:tcPr marL="91425" marR="91425" marT="91425" marB="91425"/>
                </a:tc>
                <a:extLst>
                  <a:ext uri="{0D108BD9-81ED-4DB2-BD59-A6C34878D82A}">
                    <a16:rowId xmlns:a16="http://schemas.microsoft.com/office/drawing/2014/main" val="754041981"/>
                  </a:ext>
                </a:extLst>
              </a:tr>
              <a:tr h="381000">
                <a:tc>
                  <a:txBody>
                    <a:bodyPr/>
                    <a:lstStyle/>
                    <a:p>
                      <a:pPr marL="0" lvl="0" indent="0" algn="l" rtl="0">
                        <a:spcBef>
                          <a:spcPts val="0"/>
                        </a:spcBef>
                        <a:spcAft>
                          <a:spcPts val="0"/>
                        </a:spcAft>
                        <a:buNone/>
                      </a:pPr>
                      <a:r>
                        <a:rPr lang="en-US" sz="1800" dirty="0"/>
                        <a:t>2018-11</a:t>
                      </a:r>
                      <a:endParaRPr sz="1800" dirty="0"/>
                    </a:p>
                  </a:txBody>
                  <a:tcPr marL="91425" marR="91425" marT="91425" marB="91425"/>
                </a:tc>
                <a:tc>
                  <a:txBody>
                    <a:bodyPr/>
                    <a:lstStyle/>
                    <a:p>
                      <a:pPr marL="0" lvl="0" indent="0" algn="l" rtl="0">
                        <a:spcBef>
                          <a:spcPts val="0"/>
                        </a:spcBef>
                        <a:spcAft>
                          <a:spcPts val="0"/>
                        </a:spcAft>
                        <a:buNone/>
                      </a:pPr>
                      <a:r>
                        <a:rPr lang="en-US" sz="1800" dirty="0"/>
                        <a:t>5</a:t>
                      </a:r>
                      <a:endParaRPr sz="1800" dirty="0"/>
                    </a:p>
                  </a:txBody>
                  <a:tcPr marL="91425" marR="91425" marT="91425" marB="91425"/>
                </a:tc>
                <a:tc>
                  <a:txBody>
                    <a:bodyPr/>
                    <a:lstStyle/>
                    <a:p>
                      <a:pPr marL="0" lvl="0" indent="0" algn="l" rtl="0">
                        <a:spcBef>
                          <a:spcPts val="0"/>
                        </a:spcBef>
                        <a:spcAft>
                          <a:spcPts val="0"/>
                        </a:spcAft>
                        <a:buNone/>
                      </a:pPr>
                      <a:r>
                        <a:rPr lang="en-US" sz="1800" dirty="0"/>
                        <a:t>32.5</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5</a:t>
                      </a:r>
                      <a:endParaRPr sz="1800" dirty="0"/>
                    </a:p>
                  </a:txBody>
                  <a:tcPr marL="91425" marR="91425" marT="91425" marB="91425"/>
                </a:tc>
                <a:extLst>
                  <a:ext uri="{0D108BD9-81ED-4DB2-BD59-A6C34878D82A}">
                    <a16:rowId xmlns:a16="http://schemas.microsoft.com/office/drawing/2014/main" val="2853128078"/>
                  </a:ext>
                </a:extLst>
              </a:tr>
              <a:tr h="381000">
                <a:tc>
                  <a:txBody>
                    <a:bodyPr/>
                    <a:lstStyle/>
                    <a:p>
                      <a:pPr marL="0" lvl="0" indent="0" algn="l" rtl="0">
                        <a:spcBef>
                          <a:spcPts val="0"/>
                        </a:spcBef>
                        <a:spcAft>
                          <a:spcPts val="0"/>
                        </a:spcAft>
                        <a:buNone/>
                      </a:pPr>
                      <a:r>
                        <a:rPr lang="en-US" sz="1800" dirty="0"/>
                        <a:t>2018-12</a:t>
                      </a:r>
                      <a:endParaRPr sz="1800" dirty="0"/>
                    </a:p>
                  </a:txBody>
                  <a:tcPr marL="91425" marR="91425" marT="91425" marB="91425"/>
                </a:tc>
                <a:tc>
                  <a:txBody>
                    <a:bodyPr/>
                    <a:lstStyle/>
                    <a:p>
                      <a:pPr marL="0" lvl="0" indent="0" algn="l" rtl="0">
                        <a:spcBef>
                          <a:spcPts val="0"/>
                        </a:spcBef>
                        <a:spcAft>
                          <a:spcPts val="0"/>
                        </a:spcAft>
                        <a:buNone/>
                      </a:pPr>
                      <a:r>
                        <a:rPr lang="en-US" sz="1800" dirty="0"/>
                        <a:t>6</a:t>
                      </a:r>
                      <a:endParaRPr sz="1800" dirty="0"/>
                    </a:p>
                  </a:txBody>
                  <a:tcPr marL="91425" marR="91425" marT="91425" marB="91425"/>
                </a:tc>
                <a:tc>
                  <a:txBody>
                    <a:bodyPr/>
                    <a:lstStyle/>
                    <a:p>
                      <a:pPr marL="0" lvl="0" indent="0" algn="l" rtl="0">
                        <a:spcBef>
                          <a:spcPts val="0"/>
                        </a:spcBef>
                        <a:spcAft>
                          <a:spcPts val="0"/>
                        </a:spcAft>
                        <a:buNone/>
                      </a:pPr>
                      <a:r>
                        <a:rPr lang="en-US" sz="1800" dirty="0"/>
                        <a:t>33.2</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6</a:t>
                      </a:r>
                      <a:endParaRPr sz="1800" dirty="0"/>
                    </a:p>
                  </a:txBody>
                  <a:tcPr marL="91425" marR="91425" marT="91425" marB="91425"/>
                </a:tc>
                <a:extLst>
                  <a:ext uri="{0D108BD9-81ED-4DB2-BD59-A6C34878D82A}">
                    <a16:rowId xmlns:a16="http://schemas.microsoft.com/office/drawing/2014/main" val="3875094508"/>
                  </a:ext>
                </a:extLst>
              </a:tr>
              <a:tr h="381000">
                <a:tc>
                  <a:txBody>
                    <a:bodyPr/>
                    <a:lstStyle/>
                    <a:p>
                      <a:pPr marL="0" lvl="0" indent="0" algn="l" rtl="0">
                        <a:spcBef>
                          <a:spcPts val="0"/>
                        </a:spcBef>
                        <a:spcAft>
                          <a:spcPts val="0"/>
                        </a:spcAft>
                        <a:buNone/>
                      </a:pPr>
                      <a:r>
                        <a:rPr lang="en-US" sz="1800" dirty="0"/>
                        <a:t>….</a:t>
                      </a:r>
                      <a:endParaRPr sz="1800" dirty="0"/>
                    </a:p>
                  </a:txBody>
                  <a:tcPr marL="91425" marR="91425" marT="91425" marB="91425"/>
                </a:tc>
                <a:tc>
                  <a:txBody>
                    <a:bodyPr/>
                    <a:lstStyle/>
                    <a:p>
                      <a:pPr marL="0" lvl="0" indent="0" algn="l" rtl="0">
                        <a:spcBef>
                          <a:spcPts val="0"/>
                        </a:spcBef>
                        <a:spcAft>
                          <a:spcPts val="0"/>
                        </a:spcAft>
                        <a:buNone/>
                      </a:pPr>
                      <a:r>
                        <a:rPr lang="en-US" sz="1800" dirty="0"/>
                        <a:t>…</a:t>
                      </a:r>
                      <a:endParaRPr sz="1800" dirty="0"/>
                    </a:p>
                  </a:txBody>
                  <a:tcPr marL="91425" marR="91425" marT="91425" marB="91425"/>
                </a:tc>
                <a:tc>
                  <a:txBody>
                    <a:bodyPr/>
                    <a:lstStyle/>
                    <a:p>
                      <a:pPr marL="0" lvl="0" indent="0" algn="l" rtl="0">
                        <a:spcBef>
                          <a:spcPts val="0"/>
                        </a:spcBef>
                        <a:spcAft>
                          <a:spcPts val="0"/>
                        </a:spcAft>
                        <a:buNone/>
                      </a:pPr>
                      <a:r>
                        <a:rPr lang="en-US" sz="1800" dirty="0"/>
                        <a:t>…</a:t>
                      </a:r>
                      <a:endParaRPr sz="1800" dirty="0"/>
                    </a:p>
                  </a:txBody>
                  <a:tcPr marL="91425" marR="91425" marT="91425" marB="91425"/>
                </a:tc>
                <a:tc>
                  <a:txBody>
                    <a:bodyPr/>
                    <a:lstStyle/>
                    <a:p>
                      <a:pPr marL="0" lvl="0" indent="0" algn="l" rtl="0">
                        <a:spcBef>
                          <a:spcPts val="0"/>
                        </a:spcBef>
                        <a:spcAft>
                          <a:spcPts val="0"/>
                        </a:spcAft>
                        <a:buNone/>
                      </a:pPr>
                      <a:r>
                        <a:rPr lang="en-US" sz="1800" dirty="0"/>
                        <a:t>…</a:t>
                      </a:r>
                      <a:endParaRPr sz="1800" dirty="0"/>
                    </a:p>
                  </a:txBody>
                  <a:tcPr marL="91425" marR="91425" marT="91425" marB="91425"/>
                </a:tc>
                <a:tc>
                  <a:txBody>
                    <a:bodyPr/>
                    <a:lstStyle/>
                    <a:p>
                      <a:pPr marL="0" lvl="0" indent="0" algn="l" rtl="0">
                        <a:spcBef>
                          <a:spcPts val="0"/>
                        </a:spcBef>
                        <a:spcAft>
                          <a:spcPts val="0"/>
                        </a:spcAft>
                        <a:buNone/>
                      </a:pPr>
                      <a:r>
                        <a:rPr lang="en-US" sz="1800" dirty="0"/>
                        <a:t>…</a:t>
                      </a:r>
                      <a:endParaRPr sz="1800" dirty="0"/>
                    </a:p>
                  </a:txBody>
                  <a:tcPr marL="91425" marR="91425" marT="91425" marB="91425"/>
                </a:tc>
                <a:extLst>
                  <a:ext uri="{0D108BD9-81ED-4DB2-BD59-A6C34878D82A}">
                    <a16:rowId xmlns:a16="http://schemas.microsoft.com/office/drawing/2014/main" val="2512912609"/>
                  </a:ext>
                </a:extLst>
              </a:tr>
            </a:tbl>
          </a:graphicData>
        </a:graphic>
      </p:graphicFrame>
      <p:sp>
        <p:nvSpPr>
          <p:cNvPr id="6" name="Google Shape;219;p8">
            <a:extLst>
              <a:ext uri="{FF2B5EF4-FFF2-40B4-BE49-F238E27FC236}">
                <a16:creationId xmlns:a16="http://schemas.microsoft.com/office/drawing/2014/main" id="{F6EF89B7-354A-4F08-B1E0-13C1DC2856CB}"/>
              </a:ext>
            </a:extLst>
          </p:cNvPr>
          <p:cNvSpPr txBox="1"/>
          <p:nvPr/>
        </p:nvSpPr>
        <p:spPr>
          <a:xfrm>
            <a:off x="190501" y="1018819"/>
            <a:ext cx="5116285" cy="43396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Libre Franklin"/>
                <a:ea typeface="Libre Franklin"/>
                <a:cs typeface="Libre Franklin"/>
                <a:sym typeface="Libre Franklin"/>
              </a:rPr>
              <a:t>Single series setup: </a:t>
            </a:r>
            <a:r>
              <a:rPr lang="en-US" sz="2400" dirty="0">
                <a:solidFill>
                  <a:schemeClr val="dk1"/>
                </a:solidFill>
                <a:latin typeface="Libre Franklin"/>
                <a:ea typeface="Libre Franklin"/>
                <a:cs typeface="Libre Franklin"/>
                <a:sym typeface="Libre Franklin"/>
              </a:rPr>
              <a:t>One row for each pooled time period</a:t>
            </a:r>
          </a:p>
          <a:p>
            <a:pPr marL="0" marR="0" lvl="0" indent="0" algn="l" rtl="0">
              <a:spcBef>
                <a:spcPts val="0"/>
              </a:spcBef>
              <a:spcAft>
                <a:spcPts val="0"/>
              </a:spcAft>
              <a:buNone/>
            </a:pPr>
            <a:endParaRPr lang="en-US" sz="2400" b="1" dirty="0">
              <a:solidFill>
                <a:schemeClr val="dk1"/>
              </a:solidFill>
              <a:latin typeface="Libre Franklin"/>
              <a:ea typeface="Libre Franklin"/>
              <a:cs typeface="Libre Franklin"/>
              <a:sym typeface="Libre Franklin"/>
            </a:endParaRPr>
          </a:p>
          <a:p>
            <a:pPr marL="0" marR="0" lvl="0" indent="0" algn="l" rtl="0">
              <a:spcBef>
                <a:spcPts val="0"/>
              </a:spcBef>
              <a:spcAft>
                <a:spcPts val="0"/>
              </a:spcAft>
              <a:buNone/>
            </a:pPr>
            <a:r>
              <a:rPr lang="en-US" sz="2400" b="1" dirty="0">
                <a:solidFill>
                  <a:schemeClr val="dk1"/>
                </a:solidFill>
                <a:latin typeface="Libre Franklin"/>
                <a:ea typeface="Libre Franklin"/>
                <a:cs typeface="Libre Franklin"/>
                <a:sym typeface="Libre Franklin"/>
              </a:rPr>
              <a:t>Variables:</a:t>
            </a:r>
            <a:endParaRPr dirty="0"/>
          </a:p>
          <a:p>
            <a:pPr marL="342900" marR="0" lvl="0" indent="-342900" algn="l" rtl="0">
              <a:spcBef>
                <a:spcPts val="600"/>
              </a:spcBef>
              <a:spcAft>
                <a:spcPts val="0"/>
              </a:spcAft>
              <a:buClr>
                <a:schemeClr val="dk1"/>
              </a:buClr>
              <a:buSzPts val="2400"/>
              <a:buFont typeface="Arial"/>
              <a:buChar char="•"/>
            </a:pPr>
            <a:r>
              <a:rPr lang="en-US" sz="2000" i="1" dirty="0">
                <a:solidFill>
                  <a:schemeClr val="dk1"/>
                </a:solidFill>
                <a:latin typeface="Libre Franklin"/>
                <a:sym typeface="Libre Franklin"/>
              </a:rPr>
              <a:t>Outcome</a:t>
            </a:r>
            <a:endParaRPr lang="en-US" sz="2000" dirty="0">
              <a:solidFill>
                <a:schemeClr val="dk1"/>
              </a:solidFill>
              <a:latin typeface="Libre Franklin"/>
              <a:sym typeface="Libre Franklin"/>
            </a:endParaRPr>
          </a:p>
          <a:p>
            <a:pPr marL="342900" marR="0" lvl="0" indent="-342900" algn="l" rtl="0">
              <a:spcBef>
                <a:spcPts val="600"/>
              </a:spcBef>
              <a:spcAft>
                <a:spcPts val="0"/>
              </a:spcAft>
              <a:buClr>
                <a:schemeClr val="dk1"/>
              </a:buClr>
              <a:buSzPts val="2400"/>
              <a:buFont typeface="Arial"/>
              <a:buChar char="•"/>
            </a:pPr>
            <a:r>
              <a:rPr lang="en-US" sz="2000" i="1" dirty="0">
                <a:solidFill>
                  <a:schemeClr val="dk1"/>
                </a:solidFill>
                <a:latin typeface="Libre Franklin"/>
                <a:ea typeface="Libre Franklin"/>
                <a:cs typeface="Libre Franklin"/>
                <a:sym typeface="Libre Franklin"/>
              </a:rPr>
              <a:t>Time:</a:t>
            </a:r>
            <a:r>
              <a:rPr lang="en-US" sz="2000" dirty="0">
                <a:solidFill>
                  <a:schemeClr val="dk1"/>
                </a:solidFill>
                <a:latin typeface="Libre Franklin"/>
                <a:ea typeface="Libre Franklin"/>
                <a:cs typeface="Libre Franklin"/>
                <a:sym typeface="Libre Franklin"/>
              </a:rPr>
              <a:t> Time counter centered on the intervention date. </a:t>
            </a:r>
          </a:p>
          <a:p>
            <a:pPr marL="342900" marR="0" lvl="0" indent="-342900" algn="l" rtl="0">
              <a:spcBef>
                <a:spcPts val="600"/>
              </a:spcBef>
              <a:spcAft>
                <a:spcPts val="0"/>
              </a:spcAft>
              <a:buClr>
                <a:schemeClr val="dk1"/>
              </a:buClr>
              <a:buSzPts val="2400"/>
              <a:buFont typeface="Arial"/>
              <a:buChar char="•"/>
            </a:pPr>
            <a:r>
              <a:rPr lang="en-US" sz="2000" i="1" dirty="0">
                <a:solidFill>
                  <a:schemeClr val="dk1"/>
                </a:solidFill>
                <a:latin typeface="Libre Franklin"/>
                <a:sym typeface="Libre Franklin"/>
              </a:rPr>
              <a:t>Policy</a:t>
            </a:r>
            <a:r>
              <a:rPr lang="en-US" sz="2000" dirty="0">
                <a:solidFill>
                  <a:schemeClr val="dk1"/>
                </a:solidFill>
                <a:latin typeface="Libre Franklin"/>
                <a:sym typeface="Libre Franklin"/>
              </a:rPr>
              <a:t>: Turns on (0/1) after implementation</a:t>
            </a:r>
          </a:p>
          <a:p>
            <a:pPr marL="342900" marR="0" lvl="0" indent="-342900" algn="l" rtl="0">
              <a:spcBef>
                <a:spcPts val="600"/>
              </a:spcBef>
              <a:spcAft>
                <a:spcPts val="0"/>
              </a:spcAft>
              <a:buClr>
                <a:schemeClr val="dk1"/>
              </a:buClr>
              <a:buSzPts val="2400"/>
              <a:buFont typeface="Arial"/>
              <a:buChar char="•"/>
            </a:pPr>
            <a:r>
              <a:rPr lang="en-US" sz="2000" i="1" dirty="0" err="1">
                <a:solidFill>
                  <a:schemeClr val="dk1"/>
                </a:solidFill>
                <a:latin typeface="Libre Franklin"/>
                <a:sym typeface="Libre Franklin"/>
              </a:rPr>
              <a:t>Posttime</a:t>
            </a:r>
            <a:r>
              <a:rPr lang="en-US" sz="2000" dirty="0">
                <a:solidFill>
                  <a:schemeClr val="dk1"/>
                </a:solidFill>
                <a:latin typeface="Libre Franklin"/>
                <a:sym typeface="Libre Franklin"/>
              </a:rPr>
              <a:t>: Turns on after implementation and starts counting up (0/1, 2, 3, 4…)</a:t>
            </a:r>
          </a:p>
        </p:txBody>
      </p:sp>
      <p:cxnSp>
        <p:nvCxnSpPr>
          <p:cNvPr id="4" name="Straight Connector 3">
            <a:extLst>
              <a:ext uri="{FF2B5EF4-FFF2-40B4-BE49-F238E27FC236}">
                <a16:creationId xmlns:a16="http://schemas.microsoft.com/office/drawing/2014/main" id="{342055EC-C35E-48AB-9449-7BC714B42177}"/>
              </a:ext>
            </a:extLst>
          </p:cNvPr>
          <p:cNvCxnSpPr/>
          <p:nvPr/>
        </p:nvCxnSpPr>
        <p:spPr>
          <a:xfrm flipH="1">
            <a:off x="5306786" y="3396342"/>
            <a:ext cx="6694713" cy="0"/>
          </a:xfrm>
          <a:prstGeom prst="line">
            <a:avLst/>
          </a:prstGeom>
          <a:ln w="57150">
            <a:prstDash val="dash"/>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graphicFrame>
        <p:nvGraphicFramePr>
          <p:cNvPr id="250" name="Google Shape;250;g11f3e9ab5b9_0_0"/>
          <p:cNvGraphicFramePr/>
          <p:nvPr>
            <p:extLst>
              <p:ext uri="{D42A27DB-BD31-4B8C-83A1-F6EECF244321}">
                <p14:modId xmlns:p14="http://schemas.microsoft.com/office/powerpoint/2010/main" val="3061710655"/>
              </p:ext>
            </p:extLst>
          </p:nvPr>
        </p:nvGraphicFramePr>
        <p:xfrm>
          <a:off x="452972" y="990240"/>
          <a:ext cx="5965369" cy="3657360"/>
        </p:xfrm>
        <a:graphic>
          <a:graphicData uri="http://schemas.openxmlformats.org/drawingml/2006/table">
            <a:tbl>
              <a:tblPr>
                <a:noFill/>
                <a:tableStyleId>{CFC2E314-4ACF-4EBD-BDA4-412C342264DB}</a:tableStyleId>
              </a:tblPr>
              <a:tblGrid>
                <a:gridCol w="1571714">
                  <a:extLst>
                    <a:ext uri="{9D8B030D-6E8A-4147-A177-3AD203B41FA5}">
                      <a16:colId xmlns:a16="http://schemas.microsoft.com/office/drawing/2014/main" val="20000"/>
                    </a:ext>
                  </a:extLst>
                </a:gridCol>
                <a:gridCol w="785858">
                  <a:extLst>
                    <a:ext uri="{9D8B030D-6E8A-4147-A177-3AD203B41FA5}">
                      <a16:colId xmlns:a16="http://schemas.microsoft.com/office/drawing/2014/main" val="20001"/>
                    </a:ext>
                  </a:extLst>
                </a:gridCol>
                <a:gridCol w="1221649">
                  <a:extLst>
                    <a:ext uri="{9D8B030D-6E8A-4147-A177-3AD203B41FA5}">
                      <a16:colId xmlns:a16="http://schemas.microsoft.com/office/drawing/2014/main" val="20002"/>
                    </a:ext>
                  </a:extLst>
                </a:gridCol>
                <a:gridCol w="1193074">
                  <a:extLst>
                    <a:ext uri="{9D8B030D-6E8A-4147-A177-3AD203B41FA5}">
                      <a16:colId xmlns:a16="http://schemas.microsoft.com/office/drawing/2014/main" val="20003"/>
                    </a:ext>
                  </a:extLst>
                </a:gridCol>
                <a:gridCol w="1193074">
                  <a:extLst>
                    <a:ext uri="{9D8B030D-6E8A-4147-A177-3AD203B41FA5}">
                      <a16:colId xmlns:a16="http://schemas.microsoft.com/office/drawing/2014/main" val="20004"/>
                    </a:ext>
                  </a:extLst>
                </a:gridCol>
              </a:tblGrid>
              <a:tr h="299017">
                <a:tc>
                  <a:txBody>
                    <a:bodyPr/>
                    <a:lstStyle/>
                    <a:p>
                      <a:pPr marL="0" lvl="0" indent="0" algn="l" rtl="0">
                        <a:spcBef>
                          <a:spcPts val="0"/>
                        </a:spcBef>
                        <a:spcAft>
                          <a:spcPts val="0"/>
                        </a:spcAft>
                        <a:buNone/>
                      </a:pPr>
                      <a:r>
                        <a:rPr lang="en-US" sz="1800" b="1" dirty="0"/>
                        <a:t>Month-Year</a:t>
                      </a:r>
                      <a:endParaRPr sz="1800" b="1" dirty="0"/>
                    </a:p>
                  </a:txBody>
                  <a:tcPr marL="91425" marR="91425" marT="91425" marB="91425">
                    <a:solidFill>
                      <a:schemeClr val="accent2">
                        <a:lumMod val="40000"/>
                        <a:lumOff val="60000"/>
                      </a:schemeClr>
                    </a:solidFill>
                  </a:tcPr>
                </a:tc>
                <a:tc>
                  <a:txBody>
                    <a:bodyPr/>
                    <a:lstStyle/>
                    <a:p>
                      <a:pPr marL="0" lvl="0" indent="0" algn="l" rtl="0">
                        <a:spcBef>
                          <a:spcPts val="0"/>
                        </a:spcBef>
                        <a:spcAft>
                          <a:spcPts val="0"/>
                        </a:spcAft>
                        <a:buNone/>
                      </a:pPr>
                      <a:r>
                        <a:rPr lang="en-US" sz="1800" b="1" dirty="0"/>
                        <a:t>Time</a:t>
                      </a:r>
                      <a:endParaRPr sz="1800" b="1" dirty="0"/>
                    </a:p>
                  </a:txBody>
                  <a:tcPr marL="91425" marR="91425" marT="91425" marB="91425">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t>Outcome</a:t>
                      </a:r>
                    </a:p>
                  </a:txBody>
                  <a:tcPr marL="91425" marR="91425" marT="91425" marB="91425">
                    <a:solidFill>
                      <a:schemeClr val="accent2">
                        <a:lumMod val="40000"/>
                        <a:lumOff val="60000"/>
                      </a:schemeClr>
                    </a:solidFill>
                  </a:tcPr>
                </a:tc>
                <a:tc>
                  <a:txBody>
                    <a:bodyPr/>
                    <a:lstStyle/>
                    <a:p>
                      <a:pPr marL="0" lvl="0" indent="0" algn="l" rtl="0">
                        <a:spcBef>
                          <a:spcPts val="0"/>
                        </a:spcBef>
                        <a:spcAft>
                          <a:spcPts val="0"/>
                        </a:spcAft>
                        <a:buNone/>
                      </a:pPr>
                      <a:r>
                        <a:rPr lang="en-US" sz="1800" b="1" dirty="0"/>
                        <a:t>Policy</a:t>
                      </a:r>
                      <a:endParaRPr sz="1800" b="1" dirty="0"/>
                    </a:p>
                  </a:txBody>
                  <a:tcPr marL="91425" marR="91425" marT="91425" marB="91425">
                    <a:solidFill>
                      <a:schemeClr val="accent2">
                        <a:lumMod val="40000"/>
                        <a:lumOff val="60000"/>
                      </a:schemeClr>
                    </a:solidFill>
                  </a:tcPr>
                </a:tc>
                <a:tc>
                  <a:txBody>
                    <a:bodyPr/>
                    <a:lstStyle/>
                    <a:p>
                      <a:pPr marL="0" lvl="0" indent="0" algn="l" rtl="0">
                        <a:spcBef>
                          <a:spcPts val="0"/>
                        </a:spcBef>
                        <a:spcAft>
                          <a:spcPts val="0"/>
                        </a:spcAft>
                        <a:buNone/>
                      </a:pPr>
                      <a:r>
                        <a:rPr lang="en-US" sz="1800" b="1" dirty="0" err="1"/>
                        <a:t>Posttime</a:t>
                      </a:r>
                      <a:endParaRPr sz="1800" b="1" dirty="0"/>
                    </a:p>
                  </a:txBody>
                  <a:tcPr marL="91425" marR="91425" marT="91425" marB="91425">
                    <a:solidFill>
                      <a:schemeClr val="accent2">
                        <a:lumMod val="40000"/>
                        <a:lumOff val="60000"/>
                      </a:schemeClr>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sz="1800" dirty="0"/>
                        <a:t>2018-04</a:t>
                      </a:r>
                      <a:endParaRPr sz="1800" dirty="0"/>
                    </a:p>
                  </a:txBody>
                  <a:tcPr marL="91425" marR="91425" marT="91425" marB="91425"/>
                </a:tc>
                <a:tc>
                  <a:txBody>
                    <a:bodyPr/>
                    <a:lstStyle/>
                    <a:p>
                      <a:pPr marL="0" lvl="0" indent="0" algn="l" rtl="0">
                        <a:spcBef>
                          <a:spcPts val="0"/>
                        </a:spcBef>
                        <a:spcAft>
                          <a:spcPts val="0"/>
                        </a:spcAft>
                        <a:buNone/>
                      </a:pPr>
                      <a:r>
                        <a:rPr lang="en-US" sz="1800" dirty="0"/>
                        <a:t>-2</a:t>
                      </a:r>
                      <a:endParaRPr sz="1800" dirty="0"/>
                    </a:p>
                  </a:txBody>
                  <a:tcPr marL="91425" marR="91425" marT="91425" marB="91425"/>
                </a:tc>
                <a:tc>
                  <a:txBody>
                    <a:bodyPr/>
                    <a:lstStyle/>
                    <a:p>
                      <a:pPr marL="0" lvl="0" indent="0" algn="l" rtl="0">
                        <a:spcBef>
                          <a:spcPts val="0"/>
                        </a:spcBef>
                        <a:spcAft>
                          <a:spcPts val="0"/>
                        </a:spcAft>
                        <a:buNone/>
                      </a:pPr>
                      <a:r>
                        <a:rPr lang="en-US" sz="1800" dirty="0"/>
                        <a:t>33.5</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3796728172"/>
                  </a:ext>
                </a:extLst>
              </a:tr>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2018-05</a:t>
                      </a:r>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35.3</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sz="1800" dirty="0"/>
                        <a:t>2018-06</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34.9</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sz="1800" dirty="0"/>
                        <a:t>2018-07</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33.2</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US" sz="1800" dirty="0"/>
                        <a:t>2018-08</a:t>
                      </a:r>
                      <a:endParaRPr sz="1800" dirty="0"/>
                    </a:p>
                  </a:txBody>
                  <a:tcPr marL="91425" marR="91425" marT="91425" marB="91425"/>
                </a:tc>
                <a:tc>
                  <a:txBody>
                    <a:bodyPr/>
                    <a:lstStyle/>
                    <a:p>
                      <a:pPr marL="0" lvl="0" indent="0" algn="l" rtl="0">
                        <a:spcBef>
                          <a:spcPts val="0"/>
                        </a:spcBef>
                        <a:spcAft>
                          <a:spcPts val="0"/>
                        </a:spcAft>
                        <a:buNone/>
                      </a:pPr>
                      <a:r>
                        <a:rPr lang="en-US" sz="1800" dirty="0"/>
                        <a:t>2</a:t>
                      </a:r>
                      <a:endParaRPr sz="1800" dirty="0"/>
                    </a:p>
                  </a:txBody>
                  <a:tcPr marL="91425" marR="91425" marT="91425" marB="91425"/>
                </a:tc>
                <a:tc>
                  <a:txBody>
                    <a:bodyPr/>
                    <a:lstStyle/>
                    <a:p>
                      <a:pPr marL="0" lvl="0" indent="0" algn="l" rtl="0">
                        <a:spcBef>
                          <a:spcPts val="0"/>
                        </a:spcBef>
                        <a:spcAft>
                          <a:spcPts val="0"/>
                        </a:spcAft>
                        <a:buNone/>
                      </a:pPr>
                      <a:r>
                        <a:rPr lang="en-US" sz="1800" dirty="0"/>
                        <a:t>32.1</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2</a:t>
                      </a:r>
                      <a:endParaRPr sz="1800" dirty="0"/>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US" sz="1800" dirty="0"/>
                        <a:t>2018-09</a:t>
                      </a:r>
                      <a:endParaRPr sz="1800" dirty="0"/>
                    </a:p>
                  </a:txBody>
                  <a:tcPr marL="91425" marR="91425" marT="91425" marB="91425"/>
                </a:tc>
                <a:tc>
                  <a:txBody>
                    <a:bodyPr/>
                    <a:lstStyle/>
                    <a:p>
                      <a:pPr marL="0" lvl="0" indent="0" algn="l" rtl="0">
                        <a:spcBef>
                          <a:spcPts val="0"/>
                        </a:spcBef>
                        <a:spcAft>
                          <a:spcPts val="0"/>
                        </a:spcAft>
                        <a:buNone/>
                      </a:pPr>
                      <a:r>
                        <a:rPr lang="en-US" sz="1800" dirty="0"/>
                        <a:t>3</a:t>
                      </a:r>
                      <a:endParaRPr sz="1800" dirty="0"/>
                    </a:p>
                  </a:txBody>
                  <a:tcPr marL="91425" marR="91425" marT="91425" marB="91425"/>
                </a:tc>
                <a:tc>
                  <a:txBody>
                    <a:bodyPr/>
                    <a:lstStyle/>
                    <a:p>
                      <a:pPr marL="0" lvl="0" indent="0" algn="l" rtl="0">
                        <a:spcBef>
                          <a:spcPts val="0"/>
                        </a:spcBef>
                        <a:spcAft>
                          <a:spcPts val="0"/>
                        </a:spcAft>
                        <a:buNone/>
                      </a:pPr>
                      <a:r>
                        <a:rPr lang="en-US" sz="1800" dirty="0"/>
                        <a:t>34.3</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3</a:t>
                      </a:r>
                      <a:endParaRPr sz="1800" dirty="0"/>
                    </a:p>
                  </a:txBody>
                  <a:tcPr marL="91425" marR="91425" marT="91425" marB="91425"/>
                </a:tc>
                <a:extLst>
                  <a:ext uri="{0D108BD9-81ED-4DB2-BD59-A6C34878D82A}">
                    <a16:rowId xmlns:a16="http://schemas.microsoft.com/office/drawing/2014/main" val="1848856063"/>
                  </a:ext>
                </a:extLst>
              </a:tr>
              <a:tr h="381000">
                <a:tc>
                  <a:txBody>
                    <a:bodyPr/>
                    <a:lstStyle/>
                    <a:p>
                      <a:pPr marL="0" lvl="0" indent="0" algn="l" rtl="0">
                        <a:spcBef>
                          <a:spcPts val="0"/>
                        </a:spcBef>
                        <a:spcAft>
                          <a:spcPts val="0"/>
                        </a:spcAft>
                        <a:buNone/>
                      </a:pPr>
                      <a:r>
                        <a:rPr lang="en-US" sz="1800" dirty="0"/>
                        <a:t>….</a:t>
                      </a:r>
                      <a:endParaRPr sz="1800" dirty="0"/>
                    </a:p>
                  </a:txBody>
                  <a:tcPr marL="91425" marR="91425" marT="91425" marB="91425"/>
                </a:tc>
                <a:tc>
                  <a:txBody>
                    <a:bodyPr/>
                    <a:lstStyle/>
                    <a:p>
                      <a:pPr marL="0" lvl="0" indent="0" algn="l" rtl="0">
                        <a:spcBef>
                          <a:spcPts val="0"/>
                        </a:spcBef>
                        <a:spcAft>
                          <a:spcPts val="0"/>
                        </a:spcAft>
                        <a:buNone/>
                      </a:pPr>
                      <a:r>
                        <a:rPr lang="en-US" sz="1800" dirty="0"/>
                        <a:t>…</a:t>
                      </a:r>
                      <a:endParaRPr sz="1800" dirty="0"/>
                    </a:p>
                  </a:txBody>
                  <a:tcPr marL="91425" marR="91425" marT="91425" marB="91425"/>
                </a:tc>
                <a:tc>
                  <a:txBody>
                    <a:bodyPr/>
                    <a:lstStyle/>
                    <a:p>
                      <a:pPr marL="0" lvl="0" indent="0" algn="l" rtl="0">
                        <a:spcBef>
                          <a:spcPts val="0"/>
                        </a:spcBef>
                        <a:spcAft>
                          <a:spcPts val="0"/>
                        </a:spcAft>
                        <a:buNone/>
                      </a:pPr>
                      <a:r>
                        <a:rPr lang="en-US" sz="1800" dirty="0"/>
                        <a:t>…</a:t>
                      </a:r>
                      <a:endParaRPr sz="1800" dirty="0"/>
                    </a:p>
                  </a:txBody>
                  <a:tcPr marL="91425" marR="91425" marT="91425" marB="91425"/>
                </a:tc>
                <a:tc>
                  <a:txBody>
                    <a:bodyPr/>
                    <a:lstStyle/>
                    <a:p>
                      <a:pPr marL="0" lvl="0" indent="0" algn="l" rtl="0">
                        <a:spcBef>
                          <a:spcPts val="0"/>
                        </a:spcBef>
                        <a:spcAft>
                          <a:spcPts val="0"/>
                        </a:spcAft>
                        <a:buNone/>
                      </a:pPr>
                      <a:r>
                        <a:rPr lang="en-US" sz="1800" dirty="0"/>
                        <a:t>…</a:t>
                      </a:r>
                      <a:endParaRPr sz="1800" dirty="0"/>
                    </a:p>
                  </a:txBody>
                  <a:tcPr marL="91425" marR="91425" marT="91425" marB="91425"/>
                </a:tc>
                <a:tc>
                  <a:txBody>
                    <a:bodyPr/>
                    <a:lstStyle/>
                    <a:p>
                      <a:pPr marL="0" lvl="0" indent="0" algn="l" rtl="0">
                        <a:spcBef>
                          <a:spcPts val="0"/>
                        </a:spcBef>
                        <a:spcAft>
                          <a:spcPts val="0"/>
                        </a:spcAft>
                        <a:buNone/>
                      </a:pPr>
                      <a:r>
                        <a:rPr lang="en-US" sz="1800" dirty="0"/>
                        <a:t>…</a:t>
                      </a:r>
                      <a:endParaRPr sz="1800" dirty="0"/>
                    </a:p>
                  </a:txBody>
                  <a:tcPr marL="91425" marR="91425" marT="91425" marB="91425"/>
                </a:tc>
                <a:extLst>
                  <a:ext uri="{0D108BD9-81ED-4DB2-BD59-A6C34878D82A}">
                    <a16:rowId xmlns:a16="http://schemas.microsoft.com/office/drawing/2014/main" val="754041981"/>
                  </a:ext>
                </a:extLst>
              </a:tr>
            </a:tbl>
          </a:graphicData>
        </a:graphic>
      </p:graphicFrame>
      <p:sp>
        <p:nvSpPr>
          <p:cNvPr id="6" name="Google Shape;219;p8">
            <a:extLst>
              <a:ext uri="{FF2B5EF4-FFF2-40B4-BE49-F238E27FC236}">
                <a16:creationId xmlns:a16="http://schemas.microsoft.com/office/drawing/2014/main" id="{F6EF89B7-354A-4F08-B1E0-13C1DC2856CB}"/>
              </a:ext>
            </a:extLst>
          </p:cNvPr>
          <p:cNvSpPr txBox="1"/>
          <p:nvPr/>
        </p:nvSpPr>
        <p:spPr>
          <a:xfrm>
            <a:off x="190500" y="82219"/>
            <a:ext cx="11359239"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Libre Franklin"/>
                <a:ea typeface="Libre Franklin"/>
                <a:cs typeface="Libre Franklin"/>
                <a:sym typeface="Libre Franklin"/>
              </a:rPr>
              <a:t>ITS with comparison : </a:t>
            </a:r>
            <a:r>
              <a:rPr lang="en-US" sz="2000" dirty="0">
                <a:solidFill>
                  <a:schemeClr val="dk1"/>
                </a:solidFill>
                <a:latin typeface="Libre Franklin"/>
                <a:ea typeface="Libre Franklin"/>
                <a:cs typeface="Libre Franklin"/>
                <a:sym typeface="Libre Franklin"/>
              </a:rPr>
              <a:t>one row for each pooled time period among intervention counties and one row for each pooled time period among control counties</a:t>
            </a:r>
            <a:endParaRPr lang="en-US" sz="2400" dirty="0">
              <a:solidFill>
                <a:schemeClr val="dk1"/>
              </a:solidFill>
              <a:latin typeface="Libre Franklin"/>
              <a:ea typeface="Libre Franklin"/>
              <a:cs typeface="Libre Franklin"/>
              <a:sym typeface="Libre Franklin"/>
            </a:endParaRPr>
          </a:p>
        </p:txBody>
      </p:sp>
      <p:cxnSp>
        <p:nvCxnSpPr>
          <p:cNvPr id="4" name="Straight Connector 3">
            <a:extLst>
              <a:ext uri="{FF2B5EF4-FFF2-40B4-BE49-F238E27FC236}">
                <a16:creationId xmlns:a16="http://schemas.microsoft.com/office/drawing/2014/main" id="{342055EC-C35E-48AB-9449-7BC714B42177}"/>
              </a:ext>
            </a:extLst>
          </p:cNvPr>
          <p:cNvCxnSpPr>
            <a:cxnSpLocks/>
            <a:endCxn id="250" idx="1"/>
          </p:cNvCxnSpPr>
          <p:nvPr/>
        </p:nvCxnSpPr>
        <p:spPr>
          <a:xfrm flipH="1" flipV="1">
            <a:off x="452972" y="2818920"/>
            <a:ext cx="11434228" cy="7263"/>
          </a:xfrm>
          <a:prstGeom prst="line">
            <a:avLst/>
          </a:prstGeom>
          <a:ln w="57150">
            <a:prstDash val="dash"/>
          </a:ln>
        </p:spPr>
        <p:style>
          <a:lnRef idx="1">
            <a:schemeClr val="accent2"/>
          </a:lnRef>
          <a:fillRef idx="0">
            <a:schemeClr val="accent2"/>
          </a:fillRef>
          <a:effectRef idx="0">
            <a:schemeClr val="accent2"/>
          </a:effectRef>
          <a:fontRef idx="minor">
            <a:schemeClr val="tx1"/>
          </a:fontRef>
        </p:style>
      </p:cxnSp>
      <p:graphicFrame>
        <p:nvGraphicFramePr>
          <p:cNvPr id="5" name="Google Shape;250;g11f3e9ab5b9_0_0">
            <a:extLst>
              <a:ext uri="{FF2B5EF4-FFF2-40B4-BE49-F238E27FC236}">
                <a16:creationId xmlns:a16="http://schemas.microsoft.com/office/drawing/2014/main" id="{EE08141A-10E4-4C8F-AB54-4CAA077BCD31}"/>
              </a:ext>
            </a:extLst>
          </p:cNvPr>
          <p:cNvGraphicFramePr/>
          <p:nvPr>
            <p:extLst>
              <p:ext uri="{D42A27DB-BD31-4B8C-83A1-F6EECF244321}">
                <p14:modId xmlns:p14="http://schemas.microsoft.com/office/powerpoint/2010/main" val="1798770989"/>
              </p:ext>
            </p:extLst>
          </p:nvPr>
        </p:nvGraphicFramePr>
        <p:xfrm>
          <a:off x="6418340" y="990240"/>
          <a:ext cx="5468860" cy="5943210"/>
        </p:xfrm>
        <a:graphic>
          <a:graphicData uri="http://schemas.openxmlformats.org/drawingml/2006/table">
            <a:tbl>
              <a:tblPr>
                <a:noFill/>
                <a:tableStyleId>{CFC2E314-4ACF-4EBD-BDA4-412C342264DB}</a:tableStyleId>
              </a:tblPr>
              <a:tblGrid>
                <a:gridCol w="885709">
                  <a:extLst>
                    <a:ext uri="{9D8B030D-6E8A-4147-A177-3AD203B41FA5}">
                      <a16:colId xmlns:a16="http://schemas.microsoft.com/office/drawing/2014/main" val="20000"/>
                    </a:ext>
                  </a:extLst>
                </a:gridCol>
                <a:gridCol w="1271239">
                  <a:extLst>
                    <a:ext uri="{9D8B030D-6E8A-4147-A177-3AD203B41FA5}">
                      <a16:colId xmlns:a16="http://schemas.microsoft.com/office/drawing/2014/main" val="20001"/>
                    </a:ext>
                  </a:extLst>
                </a:gridCol>
                <a:gridCol w="1416205">
                  <a:extLst>
                    <a:ext uri="{9D8B030D-6E8A-4147-A177-3AD203B41FA5}">
                      <a16:colId xmlns:a16="http://schemas.microsoft.com/office/drawing/2014/main" val="4259447629"/>
                    </a:ext>
                  </a:extLst>
                </a:gridCol>
                <a:gridCol w="1895707">
                  <a:extLst>
                    <a:ext uri="{9D8B030D-6E8A-4147-A177-3AD203B41FA5}">
                      <a16:colId xmlns:a16="http://schemas.microsoft.com/office/drawing/2014/main" val="20002"/>
                    </a:ext>
                  </a:extLst>
                </a:gridCol>
              </a:tblGrid>
              <a:tr h="299017">
                <a:tc>
                  <a:txBody>
                    <a:bodyPr/>
                    <a:lstStyle/>
                    <a:p>
                      <a:pPr marL="0" lvl="0" indent="0" algn="l" rtl="0">
                        <a:spcBef>
                          <a:spcPts val="0"/>
                        </a:spcBef>
                        <a:spcAft>
                          <a:spcPts val="0"/>
                        </a:spcAft>
                        <a:buNone/>
                      </a:pPr>
                      <a:r>
                        <a:rPr lang="en-US" sz="1800" b="1" dirty="0"/>
                        <a:t>Group</a:t>
                      </a:r>
                      <a:endParaRPr sz="1800" b="1" dirty="0"/>
                    </a:p>
                  </a:txBody>
                  <a:tcPr marL="91425" marR="91425" marT="91425" marB="91425">
                    <a:solidFill>
                      <a:schemeClr val="accent2">
                        <a:lumMod val="40000"/>
                        <a:lumOff val="60000"/>
                      </a:schemeClr>
                    </a:solidFill>
                  </a:tcPr>
                </a:tc>
                <a:tc>
                  <a:txBody>
                    <a:bodyPr/>
                    <a:lstStyle/>
                    <a:p>
                      <a:pPr marL="0" lvl="0" indent="0" algn="l" rtl="0">
                        <a:spcBef>
                          <a:spcPts val="0"/>
                        </a:spcBef>
                        <a:spcAft>
                          <a:spcPts val="0"/>
                        </a:spcAft>
                        <a:buNone/>
                      </a:pPr>
                      <a:r>
                        <a:rPr lang="en-US" sz="1800" b="1" dirty="0"/>
                        <a:t>Grp*Time</a:t>
                      </a:r>
                      <a:endParaRPr sz="1800" b="1" dirty="0"/>
                    </a:p>
                  </a:txBody>
                  <a:tcPr marL="91425" marR="91425" marT="91425" marB="91425">
                    <a:solidFill>
                      <a:schemeClr val="accent2">
                        <a:lumMod val="40000"/>
                        <a:lumOff val="60000"/>
                      </a:schemeClr>
                    </a:solidFill>
                  </a:tcPr>
                </a:tc>
                <a:tc>
                  <a:txBody>
                    <a:bodyPr/>
                    <a:lstStyle/>
                    <a:p>
                      <a:pPr marL="0" lvl="0" indent="0" algn="l" rtl="0">
                        <a:spcBef>
                          <a:spcPts val="0"/>
                        </a:spcBef>
                        <a:spcAft>
                          <a:spcPts val="0"/>
                        </a:spcAft>
                        <a:buNone/>
                      </a:pPr>
                      <a:r>
                        <a:rPr lang="en-US" sz="1800" b="1" dirty="0"/>
                        <a:t>Grp*Policy</a:t>
                      </a:r>
                      <a:endParaRPr sz="1800" b="1" dirty="0"/>
                    </a:p>
                  </a:txBody>
                  <a:tcPr marL="91425" marR="91425" marT="91425" marB="91425">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t>Grp*</a:t>
                      </a:r>
                      <a:r>
                        <a:rPr lang="en-US" sz="1800" b="1" dirty="0" err="1"/>
                        <a:t>posttime</a:t>
                      </a:r>
                      <a:endParaRPr lang="en-US" sz="1800" b="1" dirty="0"/>
                    </a:p>
                  </a:txBody>
                  <a:tcPr marL="91425" marR="91425" marT="91425" marB="91425">
                    <a:solidFill>
                      <a:schemeClr val="accent2">
                        <a:lumMod val="40000"/>
                        <a:lumOff val="60000"/>
                      </a:schemeClr>
                    </a:solidFill>
                  </a:tcPr>
                </a:tc>
                <a:extLst>
                  <a:ext uri="{0D108BD9-81ED-4DB2-BD59-A6C34878D82A}">
                    <a16:rowId xmlns:a16="http://schemas.microsoft.com/office/drawing/2014/main" val="10000"/>
                  </a:ext>
                </a:extLst>
              </a:tr>
              <a:tr h="299017">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-2</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0</a:t>
                      </a:r>
                      <a:endParaRPr sz="1800" b="1" dirty="0">
                        <a:solidFill>
                          <a:schemeClr val="accent2">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2">
                              <a:lumMod val="75000"/>
                            </a:schemeClr>
                          </a:solidFill>
                        </a:rPr>
                        <a:t>0</a:t>
                      </a:r>
                    </a:p>
                  </a:txBody>
                  <a:tcPr marL="91425" marR="91425" marT="91425" marB="91425">
                    <a:noFill/>
                  </a:tcPr>
                </a:tc>
                <a:extLst>
                  <a:ext uri="{0D108BD9-81ED-4DB2-BD59-A6C34878D82A}">
                    <a16:rowId xmlns:a16="http://schemas.microsoft.com/office/drawing/2014/main" val="562703379"/>
                  </a:ext>
                </a:extLst>
              </a:tr>
              <a:tr h="299017">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0</a:t>
                      </a:r>
                      <a:endParaRPr sz="1800" b="1" dirty="0">
                        <a:solidFill>
                          <a:schemeClr val="accent2">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2">
                              <a:lumMod val="75000"/>
                            </a:schemeClr>
                          </a:solidFill>
                        </a:rPr>
                        <a:t>0</a:t>
                      </a:r>
                    </a:p>
                  </a:txBody>
                  <a:tcPr marL="91425" marR="91425" marT="91425" marB="91425">
                    <a:noFill/>
                  </a:tcPr>
                </a:tc>
                <a:extLst>
                  <a:ext uri="{0D108BD9-81ED-4DB2-BD59-A6C34878D82A}">
                    <a16:rowId xmlns:a16="http://schemas.microsoft.com/office/drawing/2014/main" val="4224682288"/>
                  </a:ext>
                </a:extLst>
              </a:tr>
              <a:tr h="299017">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0</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0</a:t>
                      </a:r>
                      <a:endParaRPr sz="1800" b="1" dirty="0">
                        <a:solidFill>
                          <a:schemeClr val="accent2">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2">
                              <a:lumMod val="75000"/>
                            </a:schemeClr>
                          </a:solidFill>
                        </a:rPr>
                        <a:t>0</a:t>
                      </a:r>
                    </a:p>
                  </a:txBody>
                  <a:tcPr marL="91425" marR="91425" marT="91425" marB="91425">
                    <a:noFill/>
                  </a:tcPr>
                </a:tc>
                <a:extLst>
                  <a:ext uri="{0D108BD9-81ED-4DB2-BD59-A6C34878D82A}">
                    <a16:rowId xmlns:a16="http://schemas.microsoft.com/office/drawing/2014/main" val="3766706489"/>
                  </a:ext>
                </a:extLst>
              </a:tr>
              <a:tr h="299017">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2">
                              <a:lumMod val="75000"/>
                            </a:schemeClr>
                          </a:solidFill>
                        </a:rPr>
                        <a:t>1</a:t>
                      </a:r>
                    </a:p>
                  </a:txBody>
                  <a:tcPr marL="91425" marR="91425" marT="91425" marB="91425">
                    <a:noFill/>
                  </a:tcPr>
                </a:tc>
                <a:extLst>
                  <a:ext uri="{0D108BD9-81ED-4DB2-BD59-A6C34878D82A}">
                    <a16:rowId xmlns:a16="http://schemas.microsoft.com/office/drawing/2014/main" val="4169831304"/>
                  </a:ext>
                </a:extLst>
              </a:tr>
              <a:tr h="298661">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2</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2">
                              <a:lumMod val="75000"/>
                            </a:schemeClr>
                          </a:solidFill>
                        </a:rPr>
                        <a:t>2</a:t>
                      </a:r>
                    </a:p>
                  </a:txBody>
                  <a:tcPr marL="91425" marR="91425" marT="91425" marB="91425">
                    <a:noFill/>
                  </a:tcPr>
                </a:tc>
                <a:extLst>
                  <a:ext uri="{0D108BD9-81ED-4DB2-BD59-A6C34878D82A}">
                    <a16:rowId xmlns:a16="http://schemas.microsoft.com/office/drawing/2014/main" val="1139271344"/>
                  </a:ext>
                </a:extLst>
              </a:tr>
              <a:tr h="299017">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3</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2">
                              <a:lumMod val="75000"/>
                            </a:schemeClr>
                          </a:solidFill>
                        </a:rPr>
                        <a:t>3</a:t>
                      </a:r>
                    </a:p>
                  </a:txBody>
                  <a:tcPr marL="91425" marR="91425" marT="91425" marB="91425">
                    <a:noFill/>
                  </a:tcPr>
                </a:tc>
                <a:extLst>
                  <a:ext uri="{0D108BD9-81ED-4DB2-BD59-A6C34878D82A}">
                    <a16:rowId xmlns:a16="http://schemas.microsoft.com/office/drawing/2014/main" val="2785660023"/>
                  </a:ext>
                </a:extLst>
              </a:tr>
              <a:tr h="299017">
                <a:tc>
                  <a:txBody>
                    <a:bodyPr/>
                    <a:lstStyle/>
                    <a:p>
                      <a:pPr marL="0" lvl="0" indent="0" algn="l" rtl="0">
                        <a:spcBef>
                          <a:spcPts val="0"/>
                        </a:spcBef>
                        <a:spcAft>
                          <a:spcPts val="0"/>
                        </a:spcAft>
                        <a:buNone/>
                      </a:pPr>
                      <a:r>
                        <a:rPr lang="en-US" sz="1800" b="0" dirty="0"/>
                        <a:t>…</a:t>
                      </a:r>
                      <a:endParaRPr sz="1800" b="0" dirty="0"/>
                    </a:p>
                  </a:txBody>
                  <a:tcPr marL="91425" marR="91425" marT="91425" marB="91425">
                    <a:noFill/>
                  </a:tcPr>
                </a:tc>
                <a:tc>
                  <a:txBody>
                    <a:bodyPr/>
                    <a:lstStyle/>
                    <a:p>
                      <a:pPr marL="0" lvl="0" indent="0" algn="l" rtl="0">
                        <a:spcBef>
                          <a:spcPts val="0"/>
                        </a:spcBef>
                        <a:spcAft>
                          <a:spcPts val="0"/>
                        </a:spcAft>
                        <a:buNone/>
                      </a:pPr>
                      <a:endParaRPr sz="1800" b="0" dirty="0"/>
                    </a:p>
                  </a:txBody>
                  <a:tcPr marL="91425" marR="91425" marT="91425" marB="91425">
                    <a:noFill/>
                  </a:tcPr>
                </a:tc>
                <a:tc>
                  <a:txBody>
                    <a:bodyPr/>
                    <a:lstStyle/>
                    <a:p>
                      <a:pPr marL="0" lvl="0" indent="0" algn="l" rtl="0">
                        <a:spcBef>
                          <a:spcPts val="0"/>
                        </a:spcBef>
                        <a:spcAft>
                          <a:spcPts val="0"/>
                        </a:spcAft>
                        <a:buNone/>
                      </a:pPr>
                      <a:endParaRPr sz="1800" b="0" dirty="0"/>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b="1" dirty="0"/>
                    </a:p>
                  </a:txBody>
                  <a:tcPr marL="91425" marR="91425" marT="91425" marB="91425">
                    <a:noFill/>
                  </a:tcPr>
                </a:tc>
                <a:extLst>
                  <a:ext uri="{0D108BD9-81ED-4DB2-BD59-A6C34878D82A}">
                    <a16:rowId xmlns:a16="http://schemas.microsoft.com/office/drawing/2014/main" val="457313758"/>
                  </a:ext>
                </a:extLst>
              </a:tr>
              <a:tr h="299017">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5">
                              <a:lumMod val="75000"/>
                            </a:schemeClr>
                          </a:solidFill>
                        </a:rPr>
                        <a:t>0</a:t>
                      </a:r>
                    </a:p>
                  </a:txBody>
                  <a:tcPr marL="91425" marR="91425" marT="91425" marB="91425">
                    <a:noFill/>
                  </a:tcPr>
                </a:tc>
                <a:extLst>
                  <a:ext uri="{0D108BD9-81ED-4DB2-BD59-A6C34878D82A}">
                    <a16:rowId xmlns:a16="http://schemas.microsoft.com/office/drawing/2014/main" val="3702081737"/>
                  </a:ext>
                </a:extLst>
              </a:tr>
              <a:tr h="299017">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5">
                              <a:lumMod val="75000"/>
                            </a:schemeClr>
                          </a:solidFill>
                        </a:rPr>
                        <a:t>0</a:t>
                      </a:r>
                    </a:p>
                  </a:txBody>
                  <a:tcPr marL="91425" marR="91425" marT="91425" marB="91425">
                    <a:noFill/>
                  </a:tcPr>
                </a:tc>
                <a:extLst>
                  <a:ext uri="{0D108BD9-81ED-4DB2-BD59-A6C34878D82A}">
                    <a16:rowId xmlns:a16="http://schemas.microsoft.com/office/drawing/2014/main" val="1477500122"/>
                  </a:ext>
                </a:extLst>
              </a:tr>
              <a:tr h="299017">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5">
                              <a:lumMod val="75000"/>
                            </a:schemeClr>
                          </a:solidFill>
                        </a:rPr>
                        <a:t>0</a:t>
                      </a:r>
                    </a:p>
                  </a:txBody>
                  <a:tcPr marL="91425" marR="91425" marT="91425" marB="91425">
                    <a:noFill/>
                  </a:tcPr>
                </a:tc>
                <a:extLst>
                  <a:ext uri="{0D108BD9-81ED-4DB2-BD59-A6C34878D82A}">
                    <a16:rowId xmlns:a16="http://schemas.microsoft.com/office/drawing/2014/main" val="2134048981"/>
                  </a:ext>
                </a:extLst>
              </a:tr>
              <a:tr h="299017">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5">
                              <a:lumMod val="75000"/>
                            </a:schemeClr>
                          </a:solidFill>
                        </a:rPr>
                        <a:t>0</a:t>
                      </a:r>
                    </a:p>
                  </a:txBody>
                  <a:tcPr marL="91425" marR="91425" marT="91425" marB="91425">
                    <a:noFill/>
                  </a:tcPr>
                </a:tc>
                <a:extLst>
                  <a:ext uri="{0D108BD9-81ED-4DB2-BD59-A6C34878D82A}">
                    <a16:rowId xmlns:a16="http://schemas.microsoft.com/office/drawing/2014/main" val="2666628715"/>
                  </a:ext>
                </a:extLst>
              </a:tr>
              <a:tr h="299017">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5">
                              <a:lumMod val="75000"/>
                            </a:schemeClr>
                          </a:solidFill>
                        </a:rPr>
                        <a:t>0</a:t>
                      </a:r>
                    </a:p>
                  </a:txBody>
                  <a:tcPr marL="91425" marR="91425" marT="91425" marB="91425">
                    <a:noFill/>
                  </a:tcPr>
                </a:tc>
                <a:extLst>
                  <a:ext uri="{0D108BD9-81ED-4DB2-BD59-A6C34878D82A}">
                    <a16:rowId xmlns:a16="http://schemas.microsoft.com/office/drawing/2014/main" val="23650375"/>
                  </a:ext>
                </a:extLst>
              </a:tr>
            </a:tbl>
          </a:graphicData>
        </a:graphic>
      </p:graphicFrame>
      <p:graphicFrame>
        <p:nvGraphicFramePr>
          <p:cNvPr id="3" name="Table 2">
            <a:extLst>
              <a:ext uri="{FF2B5EF4-FFF2-40B4-BE49-F238E27FC236}">
                <a16:creationId xmlns:a16="http://schemas.microsoft.com/office/drawing/2014/main" id="{54E92D18-6956-4BEF-946F-BCBD93841342}"/>
              </a:ext>
            </a:extLst>
          </p:cNvPr>
          <p:cNvGraphicFramePr>
            <a:graphicFrameLocks noGrp="1"/>
          </p:cNvGraphicFramePr>
          <p:nvPr>
            <p:extLst>
              <p:ext uri="{D42A27DB-BD31-4B8C-83A1-F6EECF244321}">
                <p14:modId xmlns:p14="http://schemas.microsoft.com/office/powerpoint/2010/main" val="3598742957"/>
              </p:ext>
            </p:extLst>
          </p:nvPr>
        </p:nvGraphicFramePr>
        <p:xfrm>
          <a:off x="452971" y="4639825"/>
          <a:ext cx="5965369" cy="2285850"/>
        </p:xfrm>
        <a:graphic>
          <a:graphicData uri="http://schemas.openxmlformats.org/drawingml/2006/table">
            <a:tbl>
              <a:tblPr>
                <a:noFill/>
                <a:tableStyleId>{CFC2E314-4ACF-4EBD-BDA4-412C342264DB}</a:tableStyleId>
              </a:tblPr>
              <a:tblGrid>
                <a:gridCol w="1571714">
                  <a:extLst>
                    <a:ext uri="{9D8B030D-6E8A-4147-A177-3AD203B41FA5}">
                      <a16:colId xmlns:a16="http://schemas.microsoft.com/office/drawing/2014/main" val="3298459448"/>
                    </a:ext>
                  </a:extLst>
                </a:gridCol>
                <a:gridCol w="785858">
                  <a:extLst>
                    <a:ext uri="{9D8B030D-6E8A-4147-A177-3AD203B41FA5}">
                      <a16:colId xmlns:a16="http://schemas.microsoft.com/office/drawing/2014/main" val="406139357"/>
                    </a:ext>
                  </a:extLst>
                </a:gridCol>
                <a:gridCol w="1221649">
                  <a:extLst>
                    <a:ext uri="{9D8B030D-6E8A-4147-A177-3AD203B41FA5}">
                      <a16:colId xmlns:a16="http://schemas.microsoft.com/office/drawing/2014/main" val="378036752"/>
                    </a:ext>
                  </a:extLst>
                </a:gridCol>
                <a:gridCol w="1193074">
                  <a:extLst>
                    <a:ext uri="{9D8B030D-6E8A-4147-A177-3AD203B41FA5}">
                      <a16:colId xmlns:a16="http://schemas.microsoft.com/office/drawing/2014/main" val="1100417369"/>
                    </a:ext>
                  </a:extLst>
                </a:gridCol>
                <a:gridCol w="1193074">
                  <a:extLst>
                    <a:ext uri="{9D8B030D-6E8A-4147-A177-3AD203B41FA5}">
                      <a16:colId xmlns:a16="http://schemas.microsoft.com/office/drawing/2014/main" val="3029254806"/>
                    </a:ext>
                  </a:extLst>
                </a:gridCol>
              </a:tblGrid>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2018-05</a:t>
                      </a:r>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36.3</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2524043309"/>
                  </a:ext>
                </a:extLst>
              </a:tr>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2018-06</a:t>
                      </a:r>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34.5</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782760515"/>
                  </a:ext>
                </a:extLst>
              </a:tr>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2018-07</a:t>
                      </a:r>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34.9</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extLst>
                  <a:ext uri="{0D108BD9-81ED-4DB2-BD59-A6C34878D82A}">
                    <a16:rowId xmlns:a16="http://schemas.microsoft.com/office/drawing/2014/main" val="1772711751"/>
                  </a:ext>
                </a:extLst>
              </a:tr>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2018-08</a:t>
                      </a:r>
                    </a:p>
                  </a:txBody>
                  <a:tcPr marL="91425" marR="91425" marT="91425" marB="91425"/>
                </a:tc>
                <a:tc>
                  <a:txBody>
                    <a:bodyPr/>
                    <a:lstStyle/>
                    <a:p>
                      <a:pPr marL="0" lvl="0" indent="0" algn="l" rtl="0">
                        <a:spcBef>
                          <a:spcPts val="0"/>
                        </a:spcBef>
                        <a:spcAft>
                          <a:spcPts val="0"/>
                        </a:spcAft>
                        <a:buNone/>
                      </a:pPr>
                      <a:r>
                        <a:rPr lang="en-US" sz="1800" dirty="0"/>
                        <a:t>2</a:t>
                      </a:r>
                      <a:endParaRPr sz="1800" dirty="0"/>
                    </a:p>
                  </a:txBody>
                  <a:tcPr marL="91425" marR="91425" marT="91425" marB="91425"/>
                </a:tc>
                <a:tc>
                  <a:txBody>
                    <a:bodyPr/>
                    <a:lstStyle/>
                    <a:p>
                      <a:pPr marL="0" lvl="0" indent="0" algn="l" rtl="0">
                        <a:spcBef>
                          <a:spcPts val="0"/>
                        </a:spcBef>
                        <a:spcAft>
                          <a:spcPts val="0"/>
                        </a:spcAft>
                        <a:buNone/>
                      </a:pPr>
                      <a:r>
                        <a:rPr lang="en-US" sz="1800" dirty="0"/>
                        <a:t>35.4</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2</a:t>
                      </a:r>
                      <a:endParaRPr sz="1800" dirty="0"/>
                    </a:p>
                  </a:txBody>
                  <a:tcPr marL="91425" marR="91425" marT="91425" marB="91425"/>
                </a:tc>
                <a:extLst>
                  <a:ext uri="{0D108BD9-81ED-4DB2-BD59-A6C34878D82A}">
                    <a16:rowId xmlns:a16="http://schemas.microsoft.com/office/drawing/2014/main" val="1485502848"/>
                  </a:ext>
                </a:extLst>
              </a:tr>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2018-09</a:t>
                      </a:r>
                    </a:p>
                  </a:txBody>
                  <a:tcPr marL="91425" marR="91425" marT="91425" marB="91425"/>
                </a:tc>
                <a:tc>
                  <a:txBody>
                    <a:bodyPr/>
                    <a:lstStyle/>
                    <a:p>
                      <a:pPr marL="0" lvl="0" indent="0" algn="l" rtl="0">
                        <a:spcBef>
                          <a:spcPts val="0"/>
                        </a:spcBef>
                        <a:spcAft>
                          <a:spcPts val="0"/>
                        </a:spcAft>
                        <a:buNone/>
                      </a:pPr>
                      <a:r>
                        <a:rPr lang="en-US" sz="1800" dirty="0"/>
                        <a:t>3</a:t>
                      </a:r>
                      <a:endParaRPr sz="1800" dirty="0"/>
                    </a:p>
                  </a:txBody>
                  <a:tcPr marL="91425" marR="91425" marT="91425" marB="91425"/>
                </a:tc>
                <a:tc>
                  <a:txBody>
                    <a:bodyPr/>
                    <a:lstStyle/>
                    <a:p>
                      <a:pPr marL="0" lvl="0" indent="0" algn="l" rtl="0">
                        <a:spcBef>
                          <a:spcPts val="0"/>
                        </a:spcBef>
                        <a:spcAft>
                          <a:spcPts val="0"/>
                        </a:spcAft>
                        <a:buNone/>
                      </a:pPr>
                      <a:r>
                        <a:rPr lang="en-US" sz="1800" dirty="0"/>
                        <a:t>34.1</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3</a:t>
                      </a:r>
                      <a:endParaRPr sz="1800" dirty="0"/>
                    </a:p>
                  </a:txBody>
                  <a:tcPr marL="91425" marR="91425" marT="91425" marB="91425"/>
                </a:tc>
                <a:extLst>
                  <a:ext uri="{0D108BD9-81ED-4DB2-BD59-A6C34878D82A}">
                    <a16:rowId xmlns:a16="http://schemas.microsoft.com/office/drawing/2014/main" val="3636960785"/>
                  </a:ext>
                </a:extLst>
              </a:tr>
            </a:tbl>
          </a:graphicData>
        </a:graphic>
      </p:graphicFrame>
      <p:sp>
        <p:nvSpPr>
          <p:cNvPr id="11" name="TextBox 10">
            <a:extLst>
              <a:ext uri="{FF2B5EF4-FFF2-40B4-BE49-F238E27FC236}">
                <a16:creationId xmlns:a16="http://schemas.microsoft.com/office/drawing/2014/main" id="{D635A9C8-3A61-412C-BD7D-80F382137A92}"/>
              </a:ext>
            </a:extLst>
          </p:cNvPr>
          <p:cNvSpPr txBox="1"/>
          <p:nvPr/>
        </p:nvSpPr>
        <p:spPr>
          <a:xfrm rot="16200000">
            <a:off x="-494896" y="5612748"/>
            <a:ext cx="1407971" cy="307776"/>
          </a:xfrm>
          <a:prstGeom prst="rect">
            <a:avLst/>
          </a:prstGeom>
          <a:noFill/>
        </p:spPr>
        <p:txBody>
          <a:bodyPr wrap="square">
            <a:spAutoFit/>
          </a:bodyPr>
          <a:lstStyle/>
          <a:p>
            <a:pPr marL="0" lvl="0" indent="0" algn="l" rtl="0">
              <a:spcBef>
                <a:spcPts val="0"/>
              </a:spcBef>
              <a:spcAft>
                <a:spcPts val="0"/>
              </a:spcAft>
              <a:buNone/>
            </a:pPr>
            <a:r>
              <a:rPr lang="en-US" sz="1400" b="1" dirty="0">
                <a:solidFill>
                  <a:schemeClr val="accent1">
                    <a:lumMod val="75000"/>
                  </a:schemeClr>
                </a:solidFill>
              </a:rPr>
              <a:t>Control group</a:t>
            </a:r>
          </a:p>
        </p:txBody>
      </p:sp>
      <p:sp>
        <p:nvSpPr>
          <p:cNvPr id="12" name="TextBox 11">
            <a:extLst>
              <a:ext uri="{FF2B5EF4-FFF2-40B4-BE49-F238E27FC236}">
                <a16:creationId xmlns:a16="http://schemas.microsoft.com/office/drawing/2014/main" id="{34068169-76EC-4CE7-A386-E1F5E9DC5133}"/>
              </a:ext>
            </a:extLst>
          </p:cNvPr>
          <p:cNvSpPr txBox="1"/>
          <p:nvPr/>
        </p:nvSpPr>
        <p:spPr>
          <a:xfrm rot="16200000">
            <a:off x="-704270" y="2817431"/>
            <a:ext cx="1826715" cy="307777"/>
          </a:xfrm>
          <a:prstGeom prst="rect">
            <a:avLst/>
          </a:prstGeom>
          <a:noFill/>
        </p:spPr>
        <p:txBody>
          <a:bodyPr wrap="square">
            <a:spAutoFit/>
          </a:bodyPr>
          <a:lstStyle/>
          <a:p>
            <a:pPr marL="0" lvl="0" indent="0" algn="l" rtl="0">
              <a:spcBef>
                <a:spcPts val="0"/>
              </a:spcBef>
              <a:spcAft>
                <a:spcPts val="0"/>
              </a:spcAft>
              <a:buNone/>
            </a:pPr>
            <a:r>
              <a:rPr lang="en-US" sz="1400" b="1" dirty="0">
                <a:solidFill>
                  <a:schemeClr val="accent2">
                    <a:lumMod val="75000"/>
                  </a:schemeClr>
                </a:solidFill>
              </a:rPr>
              <a:t>Intervention group</a:t>
            </a:r>
          </a:p>
        </p:txBody>
      </p:sp>
      <p:cxnSp>
        <p:nvCxnSpPr>
          <p:cNvPr id="14" name="Straight Connector 13">
            <a:extLst>
              <a:ext uri="{FF2B5EF4-FFF2-40B4-BE49-F238E27FC236}">
                <a16:creationId xmlns:a16="http://schemas.microsoft.com/office/drawing/2014/main" id="{B931A47E-1F89-4CA1-9B87-CAC5CDFABC8D}"/>
              </a:ext>
            </a:extLst>
          </p:cNvPr>
          <p:cNvCxnSpPr>
            <a:cxnSpLocks/>
          </p:cNvCxnSpPr>
          <p:nvPr/>
        </p:nvCxnSpPr>
        <p:spPr>
          <a:xfrm flipH="1" flipV="1">
            <a:off x="452971" y="5576034"/>
            <a:ext cx="11434228" cy="7263"/>
          </a:xfrm>
          <a:prstGeom prst="line">
            <a:avLst/>
          </a:prstGeom>
          <a:ln w="57150">
            <a:solidFill>
              <a:schemeClr val="accent1"/>
            </a:solidFill>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5425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19;p8">
            <a:extLst>
              <a:ext uri="{FF2B5EF4-FFF2-40B4-BE49-F238E27FC236}">
                <a16:creationId xmlns:a16="http://schemas.microsoft.com/office/drawing/2014/main" id="{05A0ACED-0063-44AB-965A-B2253D677512}"/>
              </a:ext>
            </a:extLst>
          </p:cNvPr>
          <p:cNvSpPr txBox="1"/>
          <p:nvPr/>
        </p:nvSpPr>
        <p:spPr>
          <a:xfrm>
            <a:off x="554636" y="1542508"/>
            <a:ext cx="10751796" cy="3770223"/>
          </a:xfrm>
          <a:prstGeom prst="rect">
            <a:avLst/>
          </a:prstGeom>
          <a:noFill/>
          <a:ln>
            <a:noFill/>
          </a:ln>
        </p:spPr>
        <p:txBody>
          <a:bodyPr spcFirstLastPara="1" wrap="square" lIns="91425" tIns="45700" rIns="91425" bIns="45700" anchor="t" anchorCtr="0">
            <a:spAutoFit/>
          </a:bodyPr>
          <a:lstStyle/>
          <a:p>
            <a:pPr lvl="0"/>
            <a:r>
              <a:rPr lang="en-US" sz="2400" b="1" dirty="0">
                <a:solidFill>
                  <a:schemeClr val="dk1"/>
                </a:solidFill>
                <a:latin typeface="Libre Franklin"/>
                <a:ea typeface="Libre Franklin"/>
                <a:cs typeface="Libre Franklin"/>
                <a:sym typeface="Libre Franklin"/>
              </a:rPr>
              <a:t>Interpreting B Coefficients in ITS with comparison :</a:t>
            </a:r>
            <a:endParaRPr dirty="0"/>
          </a:p>
          <a:p>
            <a:pPr marL="342900" marR="0" lvl="0" indent="-342900" algn="l" rtl="0">
              <a:spcBef>
                <a:spcPts val="600"/>
              </a:spcBef>
              <a:spcAft>
                <a:spcPts val="0"/>
              </a:spcAft>
              <a:buClr>
                <a:schemeClr val="dk1"/>
              </a:buClr>
              <a:buSzPts val="2400"/>
              <a:buFont typeface="Arial"/>
              <a:buChar char="•"/>
            </a:pPr>
            <a:r>
              <a:rPr lang="en-US" sz="2000" i="1" dirty="0">
                <a:solidFill>
                  <a:schemeClr val="dk1"/>
                </a:solidFill>
                <a:latin typeface="Libre Franklin"/>
                <a:ea typeface="Libre Franklin"/>
                <a:cs typeface="Libre Franklin"/>
                <a:sym typeface="Libre Franklin"/>
              </a:rPr>
              <a:t>Time:</a:t>
            </a:r>
            <a:r>
              <a:rPr lang="en-US" sz="2000" dirty="0">
                <a:solidFill>
                  <a:schemeClr val="dk1"/>
                </a:solidFill>
                <a:latin typeface="Libre Franklin"/>
                <a:ea typeface="Libre Franklin"/>
                <a:cs typeface="Libre Franklin"/>
                <a:sym typeface="Libre Franklin"/>
              </a:rPr>
              <a:t>  Existing trend (overall)</a:t>
            </a:r>
          </a:p>
          <a:p>
            <a:pPr marL="342900" marR="0" lvl="0" indent="-342900" algn="l" rtl="0">
              <a:spcBef>
                <a:spcPts val="600"/>
              </a:spcBef>
              <a:spcAft>
                <a:spcPts val="0"/>
              </a:spcAft>
              <a:buClr>
                <a:schemeClr val="dk1"/>
              </a:buClr>
              <a:buSzPts val="2400"/>
              <a:buFont typeface="Arial"/>
              <a:buChar char="•"/>
            </a:pPr>
            <a:r>
              <a:rPr lang="en-US" sz="2000" i="1" dirty="0">
                <a:solidFill>
                  <a:schemeClr val="dk1"/>
                </a:solidFill>
                <a:latin typeface="Libre Franklin"/>
                <a:sym typeface="Libre Franklin"/>
              </a:rPr>
              <a:t>Policy</a:t>
            </a:r>
            <a:r>
              <a:rPr lang="en-US" sz="2000" dirty="0">
                <a:solidFill>
                  <a:schemeClr val="dk1"/>
                </a:solidFill>
                <a:latin typeface="Libre Franklin"/>
                <a:sym typeface="Libre Franklin"/>
              </a:rPr>
              <a:t>:  Post-intervention level change (overall)</a:t>
            </a:r>
          </a:p>
          <a:p>
            <a:pPr marL="342900" marR="0" lvl="0" indent="-342900" algn="l" rtl="0">
              <a:spcBef>
                <a:spcPts val="600"/>
              </a:spcBef>
              <a:spcAft>
                <a:spcPts val="0"/>
              </a:spcAft>
              <a:buClr>
                <a:schemeClr val="dk1"/>
              </a:buClr>
              <a:buSzPts val="2400"/>
              <a:buFont typeface="Arial"/>
              <a:buChar char="•"/>
            </a:pPr>
            <a:r>
              <a:rPr lang="en-US" sz="2000" i="1" dirty="0" err="1">
                <a:solidFill>
                  <a:schemeClr val="dk1"/>
                </a:solidFill>
                <a:latin typeface="Libre Franklin"/>
                <a:sym typeface="Libre Franklin"/>
              </a:rPr>
              <a:t>Posttime</a:t>
            </a:r>
            <a:r>
              <a:rPr lang="en-US" sz="2000" dirty="0">
                <a:solidFill>
                  <a:schemeClr val="dk1"/>
                </a:solidFill>
                <a:latin typeface="Libre Franklin"/>
                <a:sym typeface="Libre Franklin"/>
              </a:rPr>
              <a:t>: Post-intervention trend change (overall)</a:t>
            </a:r>
          </a:p>
          <a:p>
            <a:pPr marL="342900" lvl="0" indent="-342900">
              <a:spcBef>
                <a:spcPts val="600"/>
              </a:spcBef>
              <a:buClr>
                <a:schemeClr val="dk1"/>
              </a:buClr>
              <a:buSzPts val="2400"/>
              <a:buFont typeface="Arial"/>
              <a:buChar char="•"/>
            </a:pPr>
            <a:r>
              <a:rPr lang="en-US" sz="2000" i="1" dirty="0">
                <a:solidFill>
                  <a:schemeClr val="dk1"/>
                </a:solidFill>
                <a:latin typeface="Libre Franklin"/>
                <a:sym typeface="Libre Franklin"/>
              </a:rPr>
              <a:t>Group</a:t>
            </a:r>
            <a:r>
              <a:rPr lang="en-US" sz="2000" dirty="0">
                <a:solidFill>
                  <a:schemeClr val="dk1"/>
                </a:solidFill>
                <a:latin typeface="Libre Franklin"/>
                <a:sym typeface="Libre Franklin"/>
              </a:rPr>
              <a:t>:  Existing level difference (between interventions and controls)</a:t>
            </a:r>
          </a:p>
          <a:p>
            <a:pPr marL="342900" lvl="0" indent="-342900">
              <a:spcBef>
                <a:spcPts val="600"/>
              </a:spcBef>
              <a:buClr>
                <a:schemeClr val="dk1"/>
              </a:buClr>
              <a:buSzPts val="2400"/>
              <a:buFont typeface="Arial"/>
              <a:buChar char="•"/>
            </a:pPr>
            <a:r>
              <a:rPr lang="en-US" sz="2000" i="1" dirty="0">
                <a:solidFill>
                  <a:schemeClr val="dk1"/>
                </a:solidFill>
                <a:latin typeface="Libre Franklin"/>
                <a:ea typeface="Libre Franklin"/>
                <a:cs typeface="Libre Franklin"/>
                <a:sym typeface="Libre Franklin"/>
              </a:rPr>
              <a:t>Grp*Time: </a:t>
            </a:r>
            <a:r>
              <a:rPr lang="en-US" sz="2000" dirty="0">
                <a:solidFill>
                  <a:schemeClr val="dk1"/>
                </a:solidFill>
                <a:latin typeface="Libre Franklin"/>
                <a:ea typeface="Libre Franklin"/>
                <a:cs typeface="Libre Franklin"/>
                <a:sym typeface="Libre Franklin"/>
              </a:rPr>
              <a:t>Existing trend difference </a:t>
            </a:r>
            <a:r>
              <a:rPr lang="en-US" sz="2000" dirty="0">
                <a:solidFill>
                  <a:schemeClr val="dk1"/>
                </a:solidFill>
                <a:latin typeface="Libre Franklin"/>
                <a:sym typeface="Libre Franklin"/>
              </a:rPr>
              <a:t>(between interventions and controls)</a:t>
            </a:r>
            <a:endParaRPr lang="en-US" sz="2000" dirty="0">
              <a:solidFill>
                <a:schemeClr val="dk1"/>
              </a:solidFill>
              <a:latin typeface="Libre Franklin"/>
              <a:ea typeface="Libre Franklin"/>
              <a:cs typeface="Libre Franklin"/>
              <a:sym typeface="Libre Franklin"/>
            </a:endParaRPr>
          </a:p>
          <a:p>
            <a:pPr marL="342900" lvl="0" indent="-342900">
              <a:spcBef>
                <a:spcPts val="600"/>
              </a:spcBef>
              <a:buClr>
                <a:schemeClr val="dk1"/>
              </a:buClr>
              <a:buSzPts val="2400"/>
              <a:buFont typeface="Arial"/>
              <a:buChar char="•"/>
            </a:pPr>
            <a:r>
              <a:rPr lang="en-US" sz="2000" i="1" dirty="0">
                <a:solidFill>
                  <a:schemeClr val="dk1"/>
                </a:solidFill>
                <a:latin typeface="Libre Franklin"/>
                <a:sym typeface="Libre Franklin"/>
              </a:rPr>
              <a:t>Grp*Policy</a:t>
            </a:r>
            <a:r>
              <a:rPr lang="en-US" sz="2000" dirty="0">
                <a:solidFill>
                  <a:schemeClr val="dk1"/>
                </a:solidFill>
                <a:latin typeface="Libre Franklin"/>
                <a:sym typeface="Libre Franklin"/>
              </a:rPr>
              <a:t>: Post-intervention immediate change (level change difference between interventions and controls)</a:t>
            </a:r>
          </a:p>
          <a:p>
            <a:pPr marL="342900" lvl="0" indent="-342900">
              <a:spcBef>
                <a:spcPts val="600"/>
              </a:spcBef>
              <a:buClr>
                <a:schemeClr val="dk1"/>
              </a:buClr>
              <a:buSzPts val="2400"/>
              <a:buFont typeface="Arial"/>
              <a:buChar char="•"/>
            </a:pPr>
            <a:r>
              <a:rPr lang="en-US" sz="2000" i="1" dirty="0">
                <a:solidFill>
                  <a:schemeClr val="dk1"/>
                </a:solidFill>
                <a:latin typeface="Libre Franklin"/>
                <a:sym typeface="Libre Franklin"/>
              </a:rPr>
              <a:t>Grp*</a:t>
            </a:r>
            <a:r>
              <a:rPr lang="en-US" sz="2000" i="1" dirty="0" err="1">
                <a:solidFill>
                  <a:schemeClr val="dk1"/>
                </a:solidFill>
                <a:latin typeface="Libre Franklin"/>
                <a:sym typeface="Libre Franklin"/>
              </a:rPr>
              <a:t>Posttime</a:t>
            </a:r>
            <a:r>
              <a:rPr lang="en-US" sz="2000" dirty="0">
                <a:solidFill>
                  <a:schemeClr val="dk1"/>
                </a:solidFill>
                <a:latin typeface="Libre Franklin"/>
                <a:sym typeface="Libre Franklin"/>
              </a:rPr>
              <a:t>: Post-intervention sustained trend change (trend change difference between interventions and controls)</a:t>
            </a:r>
          </a:p>
        </p:txBody>
      </p:sp>
    </p:spTree>
    <p:extLst>
      <p:ext uri="{BB962C8B-B14F-4D97-AF65-F5344CB8AC3E}">
        <p14:creationId xmlns:p14="http://schemas.microsoft.com/office/powerpoint/2010/main" val="1565928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
          <p:cNvSpPr txBox="1">
            <a:spLocks noGrp="1"/>
          </p:cNvSpPr>
          <p:nvPr>
            <p:ph type="title"/>
          </p:nvPr>
        </p:nvSpPr>
        <p:spPr>
          <a:xfrm>
            <a:off x="283308" y="169573"/>
            <a:ext cx="117181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Libre Franklin"/>
              <a:buNone/>
            </a:pPr>
            <a:r>
              <a:rPr lang="en-US" sz="3600">
                <a:latin typeface="Libre Franklin"/>
                <a:ea typeface="Libre Franklin"/>
                <a:cs typeface="Libre Franklin"/>
                <a:sym typeface="Libre Franklin"/>
              </a:rPr>
              <a:t>Background: Domestic Violence Protective Orders (DVPOs)</a:t>
            </a:r>
            <a:endParaRPr>
              <a:latin typeface="Libre Franklin"/>
              <a:ea typeface="Libre Franklin"/>
              <a:cs typeface="Libre Franklin"/>
              <a:sym typeface="Libre Franklin"/>
            </a:endParaRPr>
          </a:p>
        </p:txBody>
      </p:sp>
      <p:pic>
        <p:nvPicPr>
          <p:cNvPr id="126" name="Google Shape;126;p2" descr="A close up of a sign&#10;&#10;Description automatically generated"/>
          <p:cNvPicPr preferRelativeResize="0"/>
          <p:nvPr/>
        </p:nvPicPr>
        <p:blipFill rotWithShape="1">
          <a:blip r:embed="rId3">
            <a:alphaModFix/>
          </a:blip>
          <a:srcRect/>
          <a:stretch/>
        </p:blipFill>
        <p:spPr>
          <a:xfrm>
            <a:off x="6502258" y="5947258"/>
            <a:ext cx="5269195" cy="729283"/>
          </a:xfrm>
          <a:prstGeom prst="rect">
            <a:avLst/>
          </a:prstGeom>
          <a:noFill/>
          <a:ln>
            <a:noFill/>
          </a:ln>
        </p:spPr>
      </p:pic>
      <p:sp>
        <p:nvSpPr>
          <p:cNvPr id="127" name="Google Shape;127;p2"/>
          <p:cNvSpPr txBox="1"/>
          <p:nvPr/>
        </p:nvSpPr>
        <p:spPr>
          <a:xfrm>
            <a:off x="4597400" y="1814761"/>
            <a:ext cx="7174053" cy="3395801"/>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Domestic violence (DV): Includes any physical, sexual, or emotional abuse or stalking by an intimate partner or family member</a:t>
            </a:r>
            <a:endParaRPr/>
          </a:p>
          <a:p>
            <a:pPr marL="342900" marR="0" lvl="0" indent="-342900" algn="l" rtl="0">
              <a:spcBef>
                <a:spcPts val="28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Domestic violence Protective Order (DVPO): Civil restraining order to interrupt abuse</a:t>
            </a:r>
            <a:endParaRPr/>
          </a:p>
          <a:p>
            <a:pPr marL="342900" marR="0" lvl="0" indent="-342900" algn="l" rtl="0">
              <a:spcBef>
                <a:spcPts val="28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DVPOs are the most widely used legal intervention that directly addresses IPV in the US</a:t>
            </a:r>
            <a:endParaRPr/>
          </a:p>
        </p:txBody>
      </p:sp>
      <p:sp>
        <p:nvSpPr>
          <p:cNvPr id="128" name="Google Shape;128;p2"/>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 name="Google Shape;129;p2"/>
          <p:cNvSpPr txBox="1"/>
          <p:nvPr/>
        </p:nvSpPr>
        <p:spPr>
          <a:xfrm>
            <a:off x="283308" y="6128717"/>
            <a:ext cx="6218950" cy="729283"/>
          </a:xfrm>
          <a:prstGeom prst="rect">
            <a:avLst/>
          </a:prstGeom>
          <a:solidFill>
            <a:schemeClr val="lt1"/>
          </a:solid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1500"/>
              <a:buFont typeface="Arial"/>
              <a:buNone/>
            </a:pPr>
            <a:r>
              <a:rPr lang="en-US" sz="1500">
                <a:solidFill>
                  <a:schemeClr val="dk1"/>
                </a:solidFill>
                <a:latin typeface="Arial"/>
                <a:ea typeface="Arial"/>
                <a:cs typeface="Arial"/>
                <a:sym typeface="Arial"/>
              </a:rPr>
              <a:t>Sources: </a:t>
            </a:r>
            <a:endParaRPr/>
          </a:p>
          <a:p>
            <a:pPr marL="0" marR="0" lvl="0" indent="0" algn="l" rtl="0">
              <a:lnSpc>
                <a:spcPct val="100000"/>
              </a:lnSpc>
              <a:spcBef>
                <a:spcPts val="0"/>
              </a:spcBef>
              <a:spcAft>
                <a:spcPts val="0"/>
              </a:spcAft>
              <a:buClr>
                <a:schemeClr val="dk1"/>
              </a:buClr>
              <a:buSzPts val="1500"/>
              <a:buFont typeface="Arial"/>
              <a:buNone/>
            </a:pPr>
            <a:r>
              <a:rPr lang="en-US" sz="1500">
                <a:solidFill>
                  <a:schemeClr val="dk1"/>
                </a:solidFill>
                <a:latin typeface="Arial"/>
                <a:ea typeface="Arial"/>
                <a:cs typeface="Arial"/>
                <a:sym typeface="Arial"/>
              </a:rPr>
              <a:t>Benitez et al., 2010; Richards et al., 2018; Bejinariu et al., 2019</a:t>
            </a:r>
            <a:endParaRPr/>
          </a:p>
        </p:txBody>
      </p:sp>
      <p:pic>
        <p:nvPicPr>
          <p:cNvPr id="130" name="Google Shape;130;p2" descr="Archived | Perspectives on Civil Protective Orders in Domestic Violence  Cases: The Rural and Urban Divide | National Institute of Justice"/>
          <p:cNvPicPr preferRelativeResize="0"/>
          <p:nvPr/>
        </p:nvPicPr>
        <p:blipFill rotWithShape="1">
          <a:blip r:embed="rId4">
            <a:alphaModFix/>
          </a:blip>
          <a:srcRect/>
          <a:stretch/>
        </p:blipFill>
        <p:spPr>
          <a:xfrm>
            <a:off x="1291404" y="1883547"/>
            <a:ext cx="2932253" cy="323604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2"/>
          <p:cNvSpPr/>
          <p:nvPr/>
        </p:nvSpPr>
        <p:spPr>
          <a:xfrm>
            <a:off x="0" y="3932499"/>
            <a:ext cx="12192000" cy="1727521"/>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400">
                <a:solidFill>
                  <a:schemeClr val="lt1"/>
                </a:solidFill>
                <a:latin typeface="Libre Franklin"/>
                <a:ea typeface="Libre Franklin"/>
                <a:cs typeface="Libre Franklin"/>
                <a:sym typeface="Libre Franklin"/>
              </a:rPr>
              <a:t>Results</a:t>
            </a:r>
            <a:endParaRPr/>
          </a:p>
        </p:txBody>
      </p:sp>
      <p:grpSp>
        <p:nvGrpSpPr>
          <p:cNvPr id="331" name="Google Shape;331;p22"/>
          <p:cNvGrpSpPr/>
          <p:nvPr/>
        </p:nvGrpSpPr>
        <p:grpSpPr>
          <a:xfrm>
            <a:off x="4899434" y="1778746"/>
            <a:ext cx="2393129" cy="2153753"/>
            <a:chOff x="4649355" y="-2736468"/>
            <a:chExt cx="3042048" cy="3209512"/>
          </a:xfrm>
        </p:grpSpPr>
        <p:pic>
          <p:nvPicPr>
            <p:cNvPr id="332" name="Google Shape;332;p22" descr="Court with solid fill"/>
            <p:cNvPicPr preferRelativeResize="0"/>
            <p:nvPr/>
          </p:nvPicPr>
          <p:blipFill rotWithShape="1">
            <a:blip r:embed="rId3">
              <a:alphaModFix/>
            </a:blip>
            <a:srcRect/>
            <a:stretch/>
          </p:blipFill>
          <p:spPr>
            <a:xfrm>
              <a:off x="4649355" y="-2736468"/>
              <a:ext cx="2893289" cy="2875000"/>
            </a:xfrm>
            <a:prstGeom prst="rect">
              <a:avLst/>
            </a:prstGeom>
            <a:noFill/>
            <a:ln>
              <a:noFill/>
            </a:ln>
          </p:spPr>
        </p:pic>
        <p:pic>
          <p:nvPicPr>
            <p:cNvPr id="333" name="Google Shape;333;p22" descr="Cursor with solid fill"/>
            <p:cNvPicPr preferRelativeResize="0"/>
            <p:nvPr/>
          </p:nvPicPr>
          <p:blipFill rotWithShape="1">
            <a:blip r:embed="rId4">
              <a:alphaModFix/>
            </a:blip>
            <a:srcRect/>
            <a:stretch/>
          </p:blipFill>
          <p:spPr>
            <a:xfrm>
              <a:off x="6521854" y="-689112"/>
              <a:ext cx="1169549" cy="1162156"/>
            </a:xfrm>
            <a:prstGeom prst="rect">
              <a:avLst/>
            </a:prstGeom>
            <a:noFill/>
            <a:ln>
              <a:noFill/>
            </a:ln>
          </p:spPr>
        </p:pic>
      </p:grpSp>
      <p:pic>
        <p:nvPicPr>
          <p:cNvPr id="334" name="Google Shape;334;p22" descr="Scales of Justice"/>
          <p:cNvPicPr preferRelativeResize="0"/>
          <p:nvPr/>
        </p:nvPicPr>
        <p:blipFill rotWithShape="1">
          <a:blip r:embed="rId5">
            <a:alphaModFix/>
          </a:blip>
          <a:srcRect/>
          <a:stretch/>
        </p:blipFill>
        <p:spPr>
          <a:xfrm>
            <a:off x="7426176" y="1508945"/>
            <a:ext cx="2199079" cy="2199079"/>
          </a:xfrm>
          <a:prstGeom prst="rect">
            <a:avLst/>
          </a:prstGeom>
          <a:noFill/>
          <a:ln>
            <a:noFill/>
          </a:ln>
        </p:spPr>
      </p:pic>
      <p:pic>
        <p:nvPicPr>
          <p:cNvPr id="335" name="Google Shape;335;p22" descr="Care with solid fill"/>
          <p:cNvPicPr preferRelativeResize="0"/>
          <p:nvPr/>
        </p:nvPicPr>
        <p:blipFill rotWithShape="1">
          <a:blip r:embed="rId6">
            <a:alphaModFix/>
          </a:blip>
          <a:srcRect/>
          <a:stretch/>
        </p:blipFill>
        <p:spPr>
          <a:xfrm>
            <a:off x="2449716" y="1643845"/>
            <a:ext cx="2199079" cy="219907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pic>
        <p:nvPicPr>
          <p:cNvPr id="341" name="Google Shape;341;p23" descr="Chart, scatter chart&#10;&#10;Description automatically generated"/>
          <p:cNvPicPr preferRelativeResize="0"/>
          <p:nvPr/>
        </p:nvPicPr>
        <p:blipFill rotWithShape="1">
          <a:blip r:embed="rId4">
            <a:alphaModFix/>
          </a:blip>
          <a:srcRect/>
          <a:stretch/>
        </p:blipFill>
        <p:spPr>
          <a:xfrm>
            <a:off x="4757096" y="1517852"/>
            <a:ext cx="6759714" cy="5069784"/>
          </a:xfrm>
          <a:prstGeom prst="rect">
            <a:avLst/>
          </a:prstGeom>
          <a:noFill/>
          <a:ln>
            <a:noFill/>
          </a:ln>
        </p:spPr>
      </p:pic>
      <p:sp>
        <p:nvSpPr>
          <p:cNvPr id="342" name="Google Shape;342;p23"/>
          <p:cNvSpPr txBox="1">
            <a:spLocks noGrp="1"/>
          </p:cNvSpPr>
          <p:nvPr>
            <p:ph type="title"/>
          </p:nvPr>
        </p:nvSpPr>
        <p:spPr>
          <a:xfrm>
            <a:off x="283308" y="169573"/>
            <a:ext cx="117181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48135"/>
              </a:buClr>
              <a:buSzPts val="3600"/>
              <a:buFont typeface="Libre Franklin"/>
              <a:buNone/>
            </a:pPr>
            <a:r>
              <a:rPr lang="en-US" sz="3600" b="1">
                <a:solidFill>
                  <a:srgbClr val="548135"/>
                </a:solidFill>
                <a:latin typeface="Libre Franklin"/>
                <a:ea typeface="Libre Franklin"/>
                <a:cs typeface="Libre Franklin"/>
                <a:sym typeface="Libre Franklin"/>
              </a:rPr>
              <a:t>DVPO granting</a:t>
            </a:r>
            <a:r>
              <a:rPr lang="en-US" sz="3600">
                <a:latin typeface="Libre Franklin"/>
                <a:ea typeface="Libre Franklin"/>
                <a:cs typeface="Libre Franklin"/>
                <a:sym typeface="Libre Franklin"/>
              </a:rPr>
              <a:t>: </a:t>
            </a:r>
            <a:r>
              <a:rPr lang="en-US" sz="3200">
                <a:latin typeface="Libre Franklin"/>
                <a:ea typeface="Libre Franklin"/>
                <a:cs typeface="Libre Franklin"/>
                <a:sym typeface="Libre Franklin"/>
              </a:rPr>
              <a:t>No significant changes</a:t>
            </a:r>
            <a:endParaRPr>
              <a:latin typeface="Libre Franklin"/>
              <a:ea typeface="Libre Franklin"/>
              <a:cs typeface="Libre Franklin"/>
              <a:sym typeface="Libre Franklin"/>
            </a:endParaRPr>
          </a:p>
        </p:txBody>
      </p:sp>
      <p:sp>
        <p:nvSpPr>
          <p:cNvPr id="343" name="Google Shape;343;p23"/>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44" name="Google Shape;344;p23" descr="Scales of Justice"/>
          <p:cNvPicPr preferRelativeResize="0"/>
          <p:nvPr/>
        </p:nvPicPr>
        <p:blipFill rotWithShape="1">
          <a:blip r:embed="rId5">
            <a:alphaModFix/>
          </a:blip>
          <a:srcRect/>
          <a:stretch/>
        </p:blipFill>
        <p:spPr>
          <a:xfrm>
            <a:off x="10725150" y="-3665"/>
            <a:ext cx="1276350" cy="1276350"/>
          </a:xfrm>
          <a:prstGeom prst="rect">
            <a:avLst/>
          </a:prstGeom>
          <a:noFill/>
          <a:ln>
            <a:noFill/>
          </a:ln>
        </p:spPr>
      </p:pic>
      <p:sp>
        <p:nvSpPr>
          <p:cNvPr id="345" name="Google Shape;345;p23"/>
          <p:cNvSpPr txBox="1"/>
          <p:nvPr/>
        </p:nvSpPr>
        <p:spPr>
          <a:xfrm>
            <a:off x="262359" y="1697634"/>
            <a:ext cx="4494737" cy="22467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u="sng" dirty="0">
                <a:solidFill>
                  <a:schemeClr val="dk1"/>
                </a:solidFill>
                <a:latin typeface="Libre Franklin"/>
                <a:ea typeface="Libre Franklin"/>
                <a:cs typeface="Libre Franklin"/>
                <a:sym typeface="Libre Franklin"/>
              </a:rPr>
              <a:t>CITS results</a:t>
            </a:r>
          </a:p>
          <a:p>
            <a:pPr marL="0" marR="0" lvl="0" indent="0" algn="l" rtl="0">
              <a:spcBef>
                <a:spcPts val="0"/>
              </a:spcBef>
              <a:spcAft>
                <a:spcPts val="0"/>
              </a:spcAft>
              <a:buNone/>
            </a:pPr>
            <a:r>
              <a:rPr lang="en-US" sz="2000" dirty="0">
                <a:solidFill>
                  <a:schemeClr val="dk1"/>
                </a:solidFill>
                <a:latin typeface="Libre Franklin"/>
                <a:ea typeface="Libre Franklin"/>
                <a:cs typeface="Libre Franklin"/>
                <a:sym typeface="Libre Franklin"/>
              </a:rPr>
              <a:t>Immediate change:  </a:t>
            </a:r>
            <a:r>
              <a:rPr lang="en-US" sz="2000" b="0" i="0" u="none" strike="noStrike" dirty="0">
                <a:solidFill>
                  <a:srgbClr val="7F7F7F"/>
                </a:solidFill>
                <a:latin typeface="Libre Franklin"/>
                <a:ea typeface="Libre Franklin"/>
                <a:cs typeface="Libre Franklin"/>
                <a:sym typeface="Libre Franklin"/>
              </a:rPr>
              <a:t>2.27 </a:t>
            </a:r>
            <a:r>
              <a:rPr lang="en-US" sz="2000" dirty="0">
                <a:solidFill>
                  <a:srgbClr val="7F7F7F"/>
                </a:solidFill>
                <a:latin typeface="Libre Franklin"/>
                <a:ea typeface="Libre Franklin"/>
                <a:cs typeface="Libre Franklin"/>
                <a:sym typeface="Libre Franklin"/>
              </a:rPr>
              <a:t>percentage point</a:t>
            </a:r>
            <a:r>
              <a:rPr lang="en-US" sz="2000" b="0" i="0" u="none" strike="noStrike" dirty="0">
                <a:solidFill>
                  <a:srgbClr val="7F7F7F"/>
                </a:solidFill>
                <a:latin typeface="Libre Franklin"/>
                <a:ea typeface="Libre Franklin"/>
                <a:cs typeface="Libre Franklin"/>
                <a:sym typeface="Libre Franklin"/>
              </a:rPr>
              <a:t> increase (-0.16, 4.71)</a:t>
            </a:r>
            <a:endParaRPr dirty="0"/>
          </a:p>
          <a:p>
            <a:pPr marL="0" marR="0" lvl="0" indent="0" algn="l" rtl="0">
              <a:spcBef>
                <a:spcPts val="0"/>
              </a:spcBef>
              <a:spcAft>
                <a:spcPts val="0"/>
              </a:spcAft>
              <a:buNone/>
            </a:pPr>
            <a:endParaRPr sz="2000" b="1" i="0" u="none" strike="noStrike" dirty="0">
              <a:latin typeface="Libre Franklin"/>
              <a:ea typeface="Libre Franklin"/>
              <a:cs typeface="Libre Franklin"/>
              <a:sym typeface="Libre Franklin"/>
            </a:endParaRPr>
          </a:p>
          <a:p>
            <a:pPr marL="0" marR="0" lvl="0" indent="0" algn="l" rtl="0">
              <a:spcBef>
                <a:spcPts val="0"/>
              </a:spcBef>
              <a:spcAft>
                <a:spcPts val="0"/>
              </a:spcAft>
              <a:buNone/>
            </a:pPr>
            <a:r>
              <a:rPr lang="en-US" sz="2000" dirty="0">
                <a:solidFill>
                  <a:schemeClr val="dk1"/>
                </a:solidFill>
                <a:latin typeface="Libre Franklin"/>
                <a:ea typeface="Libre Franklin"/>
                <a:cs typeface="Libre Franklin"/>
                <a:sym typeface="Libre Franklin"/>
              </a:rPr>
              <a:t>Sustained change: </a:t>
            </a:r>
            <a:r>
              <a:rPr lang="en-US" sz="2000" b="0" i="0" u="none" strike="noStrike" dirty="0">
                <a:solidFill>
                  <a:srgbClr val="7F7F7F"/>
                </a:solidFill>
                <a:latin typeface="Libre Franklin"/>
                <a:ea typeface="Libre Franklin"/>
                <a:cs typeface="Libre Franklin"/>
                <a:sym typeface="Libre Franklin"/>
              </a:rPr>
              <a:t>0.01 </a:t>
            </a:r>
            <a:r>
              <a:rPr lang="en-US" sz="2000" dirty="0">
                <a:solidFill>
                  <a:srgbClr val="7F7F7F"/>
                </a:solidFill>
                <a:latin typeface="Libre Franklin"/>
                <a:ea typeface="Libre Franklin"/>
                <a:cs typeface="Libre Franklin"/>
                <a:sym typeface="Libre Franklin"/>
              </a:rPr>
              <a:t>percentage point</a:t>
            </a:r>
            <a:r>
              <a:rPr lang="en-US" sz="2000" b="0" i="0" u="none" strike="noStrike" dirty="0">
                <a:solidFill>
                  <a:srgbClr val="7F7F7F"/>
                </a:solidFill>
                <a:latin typeface="Libre Franklin"/>
                <a:ea typeface="Libre Franklin"/>
                <a:cs typeface="Libre Franklin"/>
                <a:sym typeface="Libre Franklin"/>
              </a:rPr>
              <a:t> increase (-0.14, 0.17)</a:t>
            </a:r>
            <a:endParaRPr dirty="0"/>
          </a:p>
          <a:p>
            <a:pPr marL="0" marR="0" lvl="0" indent="0" algn="l" rtl="0">
              <a:spcBef>
                <a:spcPts val="0"/>
              </a:spcBef>
              <a:spcAft>
                <a:spcPts val="0"/>
              </a:spcAft>
              <a:buNone/>
            </a:pPr>
            <a:endParaRPr sz="2000" b="0" i="0" u="none" strike="noStrike" dirty="0">
              <a:solidFill>
                <a:schemeClr val="dk1"/>
              </a:solidFill>
              <a:latin typeface="Arial"/>
              <a:ea typeface="Arial"/>
              <a:cs typeface="Arial"/>
              <a:sym typeface="Arial"/>
            </a:endParaRPr>
          </a:p>
        </p:txBody>
      </p:sp>
      <p:sp>
        <p:nvSpPr>
          <p:cNvPr id="346" name="Google Shape;346;p23"/>
          <p:cNvSpPr/>
          <p:nvPr/>
        </p:nvSpPr>
        <p:spPr>
          <a:xfrm>
            <a:off x="9931400" y="3848100"/>
            <a:ext cx="215900" cy="800100"/>
          </a:xfrm>
          <a:prstGeom prst="leftBrace">
            <a:avLst>
              <a:gd name="adj1" fmla="val 8333"/>
              <a:gd name="adj2" fmla="val 50000"/>
            </a:avLst>
          </a:prstGeom>
          <a:noFill/>
          <a:ln w="381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47" name="Google Shape;347;p23"/>
          <p:cNvSpPr/>
          <p:nvPr/>
        </p:nvSpPr>
        <p:spPr>
          <a:xfrm rot="3335264">
            <a:off x="10442161" y="3104461"/>
            <a:ext cx="284859" cy="800100"/>
          </a:xfrm>
          <a:prstGeom prst="leftBrace">
            <a:avLst>
              <a:gd name="adj1" fmla="val 8333"/>
              <a:gd name="adj2" fmla="val 50000"/>
            </a:avLst>
          </a:prstGeom>
          <a:noFill/>
          <a:ln w="381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345;p23">
            <a:extLst>
              <a:ext uri="{FF2B5EF4-FFF2-40B4-BE49-F238E27FC236}">
                <a16:creationId xmlns:a16="http://schemas.microsoft.com/office/drawing/2014/main" id="{97F63A72-D582-4C26-B650-EC95ECF84533}"/>
              </a:ext>
            </a:extLst>
          </p:cNvPr>
          <p:cNvSpPr txBox="1"/>
          <p:nvPr/>
        </p:nvSpPr>
        <p:spPr>
          <a:xfrm>
            <a:off x="262359" y="4300876"/>
            <a:ext cx="4494737"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u="sng" dirty="0" err="1">
                <a:solidFill>
                  <a:schemeClr val="tx1"/>
                </a:solidFill>
                <a:latin typeface="Libre Franklin"/>
                <a:ea typeface="Libre Franklin"/>
                <a:cs typeface="Libre Franklin"/>
                <a:sym typeface="Libre Franklin"/>
              </a:rPr>
              <a:t>DiD</a:t>
            </a:r>
            <a:r>
              <a:rPr lang="en-US" sz="2000" u="sng" dirty="0">
                <a:solidFill>
                  <a:schemeClr val="tx1"/>
                </a:solidFill>
                <a:latin typeface="Libre Franklin"/>
                <a:ea typeface="Libre Franklin"/>
                <a:cs typeface="Libre Franklin"/>
                <a:sym typeface="Libre Franklin"/>
              </a:rPr>
              <a:t> results</a:t>
            </a:r>
          </a:p>
          <a:p>
            <a:pPr marL="0" marR="0" lvl="0" indent="0" algn="l" rtl="0">
              <a:spcBef>
                <a:spcPts val="0"/>
              </a:spcBef>
              <a:spcAft>
                <a:spcPts val="0"/>
              </a:spcAft>
              <a:buNone/>
            </a:pPr>
            <a:r>
              <a:rPr lang="en-US" sz="2000" dirty="0">
                <a:solidFill>
                  <a:schemeClr val="tx1"/>
                </a:solidFill>
                <a:latin typeface="Libre Franklin"/>
                <a:ea typeface="Libre Franklin"/>
                <a:cs typeface="Libre Franklin"/>
                <a:sym typeface="Libre Franklin"/>
              </a:rPr>
              <a:t>Overall change:  3. 05 percentage point</a:t>
            </a:r>
            <a:r>
              <a:rPr lang="en-US" sz="2000" b="0" i="0" u="none" strike="noStrike" dirty="0">
                <a:solidFill>
                  <a:schemeClr val="tx1"/>
                </a:solidFill>
                <a:latin typeface="Libre Franklin"/>
                <a:ea typeface="Libre Franklin"/>
                <a:cs typeface="Libre Franklin"/>
                <a:sym typeface="Libre Franklin"/>
              </a:rPr>
              <a:t> increase (1.74, 4.32)</a:t>
            </a:r>
            <a:endParaRPr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
                                          </p:stCondLst>
                                        </p:cTn>
                                        <p:tgtEl>
                                          <p:spTgt spid="346"/>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3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4"/>
          <p:cNvSpPr txBox="1">
            <a:spLocks noGrp="1"/>
          </p:cNvSpPr>
          <p:nvPr>
            <p:ph type="title"/>
          </p:nvPr>
        </p:nvSpPr>
        <p:spPr>
          <a:xfrm>
            <a:off x="283308" y="169573"/>
            <a:ext cx="117181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55A11"/>
              </a:buClr>
              <a:buSzPts val="3600"/>
              <a:buFont typeface="Libre Franklin"/>
              <a:buNone/>
            </a:pPr>
            <a:r>
              <a:rPr lang="en-US" sz="3600" b="1">
                <a:solidFill>
                  <a:srgbClr val="C55A11"/>
                </a:solidFill>
                <a:latin typeface="Libre Franklin"/>
                <a:ea typeface="Libre Franklin"/>
                <a:cs typeface="Libre Franklin"/>
                <a:sym typeface="Libre Franklin"/>
              </a:rPr>
              <a:t>DVPO denials</a:t>
            </a:r>
            <a:r>
              <a:rPr lang="en-US" sz="3600">
                <a:latin typeface="Libre Franklin"/>
                <a:ea typeface="Libre Franklin"/>
                <a:cs typeface="Libre Franklin"/>
                <a:sym typeface="Libre Franklin"/>
              </a:rPr>
              <a:t>:</a:t>
            </a:r>
            <a:r>
              <a:rPr lang="en-US" sz="2800">
                <a:latin typeface="Libre Franklin"/>
                <a:ea typeface="Libre Franklin"/>
                <a:cs typeface="Libre Franklin"/>
                <a:sym typeface="Libre Franklin"/>
              </a:rPr>
              <a:t> Immediate decrease, sustained (small) increase</a:t>
            </a:r>
            <a:endParaRPr>
              <a:latin typeface="Libre Franklin"/>
              <a:ea typeface="Libre Franklin"/>
              <a:cs typeface="Libre Franklin"/>
              <a:sym typeface="Libre Franklin"/>
            </a:endParaRPr>
          </a:p>
        </p:txBody>
      </p:sp>
      <p:sp>
        <p:nvSpPr>
          <p:cNvPr id="354" name="Google Shape;354;p24"/>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55" name="Google Shape;355;p24" descr="Scales of Justice"/>
          <p:cNvPicPr preferRelativeResize="0"/>
          <p:nvPr/>
        </p:nvPicPr>
        <p:blipFill rotWithShape="1">
          <a:blip r:embed="rId3">
            <a:alphaModFix/>
          </a:blip>
          <a:srcRect/>
          <a:stretch/>
        </p:blipFill>
        <p:spPr>
          <a:xfrm>
            <a:off x="10725150" y="-3665"/>
            <a:ext cx="1276350" cy="1276350"/>
          </a:xfrm>
          <a:prstGeom prst="rect">
            <a:avLst/>
          </a:prstGeom>
          <a:noFill/>
          <a:ln>
            <a:noFill/>
          </a:ln>
        </p:spPr>
      </p:pic>
      <p:sp>
        <p:nvSpPr>
          <p:cNvPr id="356" name="Google Shape;356;p24"/>
          <p:cNvSpPr txBox="1"/>
          <p:nvPr/>
        </p:nvSpPr>
        <p:spPr>
          <a:xfrm>
            <a:off x="262359" y="1697634"/>
            <a:ext cx="4494737" cy="2246729"/>
          </a:xfrm>
          <a:prstGeom prst="rect">
            <a:avLst/>
          </a:prstGeom>
          <a:noFill/>
          <a:ln>
            <a:noFill/>
          </a:ln>
        </p:spPr>
        <p:txBody>
          <a:bodyPr spcFirstLastPara="1" wrap="square" lIns="91425" tIns="45700" rIns="91425" bIns="45700" anchor="t" anchorCtr="0">
            <a:spAutoFit/>
          </a:bodyPr>
          <a:lstStyle/>
          <a:p>
            <a:r>
              <a:rPr lang="en-US" sz="2000" u="sng" dirty="0">
                <a:solidFill>
                  <a:schemeClr val="dk1"/>
                </a:solidFill>
                <a:latin typeface="Libre Franklin"/>
                <a:ea typeface="Libre Franklin"/>
                <a:cs typeface="Libre Franklin"/>
                <a:sym typeface="Libre Franklin"/>
              </a:rPr>
              <a:t>CITS results</a:t>
            </a:r>
          </a:p>
          <a:p>
            <a:pPr marL="0" marR="0" lvl="0" indent="0" algn="l" rtl="0">
              <a:spcBef>
                <a:spcPts val="0"/>
              </a:spcBef>
              <a:spcAft>
                <a:spcPts val="0"/>
              </a:spcAft>
              <a:buNone/>
            </a:pPr>
            <a:r>
              <a:rPr lang="en-US" sz="2000" b="1" dirty="0">
                <a:solidFill>
                  <a:schemeClr val="dk1"/>
                </a:solidFill>
                <a:latin typeface="Libre Franklin"/>
                <a:ea typeface="Libre Franklin"/>
                <a:cs typeface="Libre Franklin"/>
                <a:sym typeface="Libre Franklin"/>
              </a:rPr>
              <a:t>Immediate change: </a:t>
            </a:r>
            <a:r>
              <a:rPr lang="en-US" sz="2000" dirty="0">
                <a:solidFill>
                  <a:schemeClr val="dk1"/>
                </a:solidFill>
                <a:latin typeface="Libre Franklin"/>
                <a:ea typeface="Libre Franklin"/>
                <a:cs typeface="Libre Franklin"/>
                <a:sym typeface="Libre Franklin"/>
              </a:rPr>
              <a:t> </a:t>
            </a:r>
            <a:r>
              <a:rPr lang="en-US" sz="2000" dirty="0">
                <a:solidFill>
                  <a:srgbClr val="000000"/>
                </a:solidFill>
                <a:latin typeface="Libre Franklin"/>
                <a:ea typeface="Libre Franklin"/>
                <a:cs typeface="Libre Franklin"/>
                <a:sym typeface="Libre Franklin"/>
              </a:rPr>
              <a:t>-2.63 percentage point decrease (-4.74, -0.52)*</a:t>
            </a:r>
            <a:endParaRPr dirty="0"/>
          </a:p>
          <a:p>
            <a:pPr marL="0" marR="0" lvl="0" indent="0" algn="l" rtl="0">
              <a:spcBef>
                <a:spcPts val="0"/>
              </a:spcBef>
              <a:spcAft>
                <a:spcPts val="0"/>
              </a:spcAft>
              <a:buNone/>
            </a:pPr>
            <a:endParaRPr sz="2000" b="0" i="0" u="none" strike="noStrike" dirty="0">
              <a:solidFill>
                <a:srgbClr val="000000"/>
              </a:solidFill>
              <a:latin typeface="Libre Franklin"/>
              <a:ea typeface="Libre Franklin"/>
              <a:cs typeface="Libre Franklin"/>
              <a:sym typeface="Libre Franklin"/>
            </a:endParaRPr>
          </a:p>
          <a:p>
            <a:pPr marL="0" marR="0" lvl="0" indent="0" algn="l" rtl="0">
              <a:spcBef>
                <a:spcPts val="0"/>
              </a:spcBef>
              <a:spcAft>
                <a:spcPts val="0"/>
              </a:spcAft>
              <a:buNone/>
            </a:pPr>
            <a:r>
              <a:rPr lang="en-US" sz="2000" b="1" dirty="0">
                <a:solidFill>
                  <a:schemeClr val="dk1"/>
                </a:solidFill>
                <a:latin typeface="Libre Franklin"/>
                <a:ea typeface="Libre Franklin"/>
                <a:cs typeface="Libre Franklin"/>
                <a:sym typeface="Libre Franklin"/>
              </a:rPr>
              <a:t>Sustained change: </a:t>
            </a:r>
            <a:r>
              <a:rPr lang="en-US" sz="2000" dirty="0">
                <a:solidFill>
                  <a:srgbClr val="000000"/>
                </a:solidFill>
                <a:latin typeface="Libre Franklin"/>
                <a:ea typeface="Libre Franklin"/>
                <a:cs typeface="Libre Franklin"/>
                <a:sym typeface="Libre Franklin"/>
              </a:rPr>
              <a:t>0.29 percentage point increase (0.16, 0.43)*</a:t>
            </a:r>
            <a:endParaRPr dirty="0"/>
          </a:p>
        </p:txBody>
      </p:sp>
      <p:pic>
        <p:nvPicPr>
          <p:cNvPr id="357" name="Google Shape;357;p24" descr="Chart, scatter chart&#10;&#10;Description automatically generated"/>
          <p:cNvPicPr preferRelativeResize="0"/>
          <p:nvPr/>
        </p:nvPicPr>
        <p:blipFill rotWithShape="1">
          <a:blip r:embed="rId4">
            <a:alphaModFix/>
          </a:blip>
          <a:srcRect/>
          <a:stretch/>
        </p:blipFill>
        <p:spPr>
          <a:xfrm>
            <a:off x="4757096" y="1572067"/>
            <a:ext cx="6717812" cy="5038358"/>
          </a:xfrm>
          <a:prstGeom prst="rect">
            <a:avLst/>
          </a:prstGeom>
          <a:noFill/>
          <a:ln>
            <a:noFill/>
          </a:ln>
        </p:spPr>
      </p:pic>
      <p:sp>
        <p:nvSpPr>
          <p:cNvPr id="8" name="Google Shape;356;p24">
            <a:extLst>
              <a:ext uri="{FF2B5EF4-FFF2-40B4-BE49-F238E27FC236}">
                <a16:creationId xmlns:a16="http://schemas.microsoft.com/office/drawing/2014/main" id="{2D568DA9-0D3C-4987-8DBB-9B106E43D8F7}"/>
              </a:ext>
            </a:extLst>
          </p:cNvPr>
          <p:cNvSpPr txBox="1"/>
          <p:nvPr/>
        </p:nvSpPr>
        <p:spPr>
          <a:xfrm>
            <a:off x="262358" y="4769583"/>
            <a:ext cx="4494737" cy="1015622"/>
          </a:xfrm>
          <a:prstGeom prst="rect">
            <a:avLst/>
          </a:prstGeom>
          <a:noFill/>
          <a:ln>
            <a:noFill/>
          </a:ln>
        </p:spPr>
        <p:txBody>
          <a:bodyPr spcFirstLastPara="1" wrap="square" lIns="91425" tIns="45700" rIns="91425" bIns="45700" anchor="t" anchorCtr="0">
            <a:spAutoFit/>
          </a:bodyPr>
          <a:lstStyle/>
          <a:p>
            <a:r>
              <a:rPr lang="en-US" sz="2000" u="sng" dirty="0" err="1">
                <a:solidFill>
                  <a:schemeClr val="dk1"/>
                </a:solidFill>
                <a:latin typeface="Libre Franklin"/>
                <a:ea typeface="Libre Franklin"/>
                <a:cs typeface="Libre Franklin"/>
                <a:sym typeface="Libre Franklin"/>
              </a:rPr>
              <a:t>DiD</a:t>
            </a:r>
            <a:r>
              <a:rPr lang="en-US" sz="2000" u="sng" dirty="0">
                <a:solidFill>
                  <a:schemeClr val="dk1"/>
                </a:solidFill>
                <a:latin typeface="Libre Franklin"/>
                <a:ea typeface="Libre Franklin"/>
                <a:cs typeface="Libre Franklin"/>
                <a:sym typeface="Libre Franklin"/>
              </a:rPr>
              <a:t> results</a:t>
            </a:r>
          </a:p>
          <a:p>
            <a:pPr marL="0" marR="0" lvl="0" indent="0" algn="l" rtl="0">
              <a:spcBef>
                <a:spcPts val="0"/>
              </a:spcBef>
              <a:spcAft>
                <a:spcPts val="0"/>
              </a:spcAft>
              <a:buNone/>
            </a:pPr>
            <a:r>
              <a:rPr lang="en-US" sz="2000" b="1" dirty="0">
                <a:solidFill>
                  <a:schemeClr val="dk1"/>
                </a:solidFill>
                <a:latin typeface="Libre Franklin"/>
                <a:ea typeface="Libre Franklin"/>
                <a:cs typeface="Libre Franklin"/>
                <a:sym typeface="Libre Franklin"/>
              </a:rPr>
              <a:t>Overall change: </a:t>
            </a:r>
            <a:r>
              <a:rPr lang="en-US" sz="2000" dirty="0">
                <a:solidFill>
                  <a:schemeClr val="dk1"/>
                </a:solidFill>
                <a:latin typeface="Libre Franklin"/>
                <a:ea typeface="Libre Franklin"/>
                <a:cs typeface="Libre Franklin"/>
                <a:sym typeface="Libre Franklin"/>
              </a:rPr>
              <a:t> </a:t>
            </a:r>
            <a:r>
              <a:rPr lang="en-US" sz="2000" dirty="0">
                <a:solidFill>
                  <a:srgbClr val="000000"/>
                </a:solidFill>
                <a:latin typeface="Libre Franklin"/>
                <a:ea typeface="Libre Franklin"/>
                <a:cs typeface="Libre Franklin"/>
                <a:sym typeface="Libre Franklin"/>
              </a:rPr>
              <a:t>-2.04 percentage point decrease (-3.49, -0.60)*</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5"/>
          <p:cNvSpPr txBox="1">
            <a:spLocks noGrp="1"/>
          </p:cNvSpPr>
          <p:nvPr>
            <p:ph type="title"/>
          </p:nvPr>
        </p:nvSpPr>
        <p:spPr>
          <a:xfrm>
            <a:off x="283308" y="169573"/>
            <a:ext cx="106132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600"/>
              <a:buFont typeface="Libre Franklin"/>
              <a:buNone/>
            </a:pPr>
            <a:r>
              <a:rPr lang="en-US" sz="3600" b="1">
                <a:solidFill>
                  <a:schemeClr val="accent1"/>
                </a:solidFill>
                <a:latin typeface="Libre Franklin"/>
                <a:ea typeface="Libre Franklin"/>
                <a:cs typeface="Libre Franklin"/>
                <a:sym typeface="Libre Franklin"/>
              </a:rPr>
              <a:t>Voluntary dismissals</a:t>
            </a:r>
            <a:r>
              <a:rPr lang="en-US" sz="3600">
                <a:solidFill>
                  <a:schemeClr val="accent1"/>
                </a:solidFill>
                <a:latin typeface="Libre Franklin"/>
                <a:ea typeface="Libre Franklin"/>
                <a:cs typeface="Libre Franklin"/>
                <a:sym typeface="Libre Franklin"/>
              </a:rPr>
              <a:t>:</a:t>
            </a:r>
            <a:r>
              <a:rPr lang="en-US" sz="2800">
                <a:latin typeface="Libre Franklin"/>
                <a:ea typeface="Libre Franklin"/>
                <a:cs typeface="Libre Franklin"/>
                <a:sym typeface="Libre Franklin"/>
              </a:rPr>
              <a:t> Sustained (small) increase</a:t>
            </a:r>
            <a:endParaRPr>
              <a:latin typeface="Libre Franklin"/>
              <a:ea typeface="Libre Franklin"/>
              <a:cs typeface="Libre Franklin"/>
              <a:sym typeface="Libre Franklin"/>
            </a:endParaRPr>
          </a:p>
        </p:txBody>
      </p:sp>
      <p:sp>
        <p:nvSpPr>
          <p:cNvPr id="365" name="Google Shape;365;p25"/>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66" name="Google Shape;366;p25" descr="Scales of Justice"/>
          <p:cNvPicPr preferRelativeResize="0"/>
          <p:nvPr/>
        </p:nvPicPr>
        <p:blipFill rotWithShape="1">
          <a:blip r:embed="rId3">
            <a:alphaModFix/>
          </a:blip>
          <a:srcRect/>
          <a:stretch/>
        </p:blipFill>
        <p:spPr>
          <a:xfrm>
            <a:off x="10725150" y="-3665"/>
            <a:ext cx="1276350" cy="1276350"/>
          </a:xfrm>
          <a:prstGeom prst="rect">
            <a:avLst/>
          </a:prstGeom>
          <a:noFill/>
          <a:ln>
            <a:noFill/>
          </a:ln>
        </p:spPr>
      </p:pic>
      <p:sp>
        <p:nvSpPr>
          <p:cNvPr id="367" name="Google Shape;367;p25"/>
          <p:cNvSpPr txBox="1"/>
          <p:nvPr/>
        </p:nvSpPr>
        <p:spPr>
          <a:xfrm>
            <a:off x="262359" y="1697634"/>
            <a:ext cx="4494737" cy="2246729"/>
          </a:xfrm>
          <a:prstGeom prst="rect">
            <a:avLst/>
          </a:prstGeom>
          <a:noFill/>
          <a:ln>
            <a:noFill/>
          </a:ln>
        </p:spPr>
        <p:txBody>
          <a:bodyPr spcFirstLastPara="1" wrap="square" lIns="91425" tIns="45700" rIns="91425" bIns="45700" anchor="t" anchorCtr="0">
            <a:spAutoFit/>
          </a:bodyPr>
          <a:lstStyle/>
          <a:p>
            <a:r>
              <a:rPr lang="en-US" sz="2000" u="sng" dirty="0">
                <a:solidFill>
                  <a:schemeClr val="dk1"/>
                </a:solidFill>
                <a:latin typeface="Libre Franklin"/>
                <a:ea typeface="Libre Franklin"/>
                <a:cs typeface="Libre Franklin"/>
                <a:sym typeface="Libre Franklin"/>
              </a:rPr>
              <a:t>CITS results</a:t>
            </a:r>
          </a:p>
          <a:p>
            <a:pPr marL="0" marR="0" lvl="0" indent="0" algn="l" rtl="0">
              <a:spcBef>
                <a:spcPts val="0"/>
              </a:spcBef>
              <a:spcAft>
                <a:spcPts val="0"/>
              </a:spcAft>
              <a:buNone/>
            </a:pPr>
            <a:r>
              <a:rPr lang="en-US" sz="2000" dirty="0">
                <a:solidFill>
                  <a:schemeClr val="dk1"/>
                </a:solidFill>
                <a:latin typeface="Libre Franklin"/>
                <a:ea typeface="Libre Franklin"/>
                <a:cs typeface="Libre Franklin"/>
                <a:sym typeface="Libre Franklin"/>
              </a:rPr>
              <a:t>Immediate change:</a:t>
            </a:r>
            <a:r>
              <a:rPr lang="en-US" sz="2000" dirty="0">
                <a:solidFill>
                  <a:srgbClr val="7F7F7F"/>
                </a:solidFill>
                <a:latin typeface="Libre Franklin"/>
                <a:ea typeface="Libre Franklin"/>
                <a:cs typeface="Libre Franklin"/>
                <a:sym typeface="Libre Franklin"/>
              </a:rPr>
              <a:t> </a:t>
            </a:r>
            <a:r>
              <a:rPr lang="en-US" sz="2000" b="0" i="0" u="none" strike="noStrike" dirty="0">
                <a:solidFill>
                  <a:srgbClr val="7F7F7F"/>
                </a:solidFill>
                <a:latin typeface="Libre Franklin"/>
                <a:ea typeface="Libre Franklin"/>
                <a:cs typeface="Libre Franklin"/>
                <a:sym typeface="Libre Franklin"/>
              </a:rPr>
              <a:t>0.96 </a:t>
            </a:r>
            <a:r>
              <a:rPr lang="en-US" sz="2000" i="0" u="none" strike="noStrike" dirty="0">
                <a:solidFill>
                  <a:srgbClr val="7F7F7F"/>
                </a:solidFill>
                <a:latin typeface="Libre Franklin"/>
                <a:ea typeface="Libre Franklin"/>
                <a:cs typeface="Libre Franklin"/>
                <a:sym typeface="Libre Franklin"/>
              </a:rPr>
              <a:t>percentage point</a:t>
            </a:r>
            <a:r>
              <a:rPr lang="en-US" sz="2000" b="0" i="0" u="none" strike="noStrike" dirty="0">
                <a:solidFill>
                  <a:srgbClr val="7F7F7F"/>
                </a:solidFill>
                <a:latin typeface="Libre Franklin"/>
                <a:ea typeface="Libre Franklin"/>
                <a:cs typeface="Libre Franklin"/>
                <a:sym typeface="Libre Franklin"/>
              </a:rPr>
              <a:t> increase (-1.51, 3.42)</a:t>
            </a:r>
            <a:endParaRPr sz="2000" b="0" i="0" u="none" strike="noStrike" dirty="0">
              <a:solidFill>
                <a:srgbClr val="7F7F7F"/>
              </a:solidFill>
              <a:latin typeface="Arial"/>
              <a:ea typeface="Arial"/>
              <a:cs typeface="Arial"/>
              <a:sym typeface="Arial"/>
            </a:endParaRPr>
          </a:p>
          <a:p>
            <a:pPr marL="0" marR="0" lvl="0" indent="0" algn="ctr" rtl="0">
              <a:spcBef>
                <a:spcPts val="0"/>
              </a:spcBef>
              <a:spcAft>
                <a:spcPts val="0"/>
              </a:spcAft>
              <a:buNone/>
            </a:pPr>
            <a:endParaRPr sz="2000" dirty="0">
              <a:solidFill>
                <a:srgbClr val="000000"/>
              </a:solidFill>
              <a:latin typeface="Libre Franklin"/>
              <a:ea typeface="Libre Franklin"/>
              <a:cs typeface="Libre Franklin"/>
              <a:sym typeface="Libre Franklin"/>
            </a:endParaRPr>
          </a:p>
          <a:p>
            <a:pPr marL="0" marR="0" lvl="0" indent="0" algn="l" rtl="0">
              <a:spcBef>
                <a:spcPts val="0"/>
              </a:spcBef>
              <a:spcAft>
                <a:spcPts val="0"/>
              </a:spcAft>
              <a:buNone/>
            </a:pPr>
            <a:r>
              <a:rPr lang="en-US" sz="2000" b="1" dirty="0">
                <a:solidFill>
                  <a:schemeClr val="dk1"/>
                </a:solidFill>
                <a:latin typeface="Libre Franklin"/>
                <a:ea typeface="Libre Franklin"/>
                <a:cs typeface="Libre Franklin"/>
                <a:sym typeface="Libre Franklin"/>
              </a:rPr>
              <a:t>Sustained change</a:t>
            </a:r>
            <a:r>
              <a:rPr lang="en-US" sz="2000" dirty="0">
                <a:solidFill>
                  <a:schemeClr val="dk1"/>
                </a:solidFill>
                <a:latin typeface="Libre Franklin"/>
                <a:ea typeface="Libre Franklin"/>
                <a:cs typeface="Libre Franklin"/>
                <a:sym typeface="Libre Franklin"/>
              </a:rPr>
              <a:t>: </a:t>
            </a:r>
            <a:r>
              <a:rPr lang="en-US" sz="2000" i="0" u="none" strike="noStrike" dirty="0">
                <a:solidFill>
                  <a:srgbClr val="000000"/>
                </a:solidFill>
                <a:latin typeface="Libre Franklin"/>
                <a:ea typeface="Libre Franklin"/>
                <a:cs typeface="Libre Franklin"/>
                <a:sym typeface="Libre Franklin"/>
              </a:rPr>
              <a:t>0.19 percentage point increase (0.03, 0.35)*</a:t>
            </a:r>
            <a:endParaRPr sz="2000" i="0" u="none" strike="noStrike"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rgbClr val="000000"/>
              </a:solidFill>
              <a:latin typeface="Libre Franklin"/>
              <a:ea typeface="Libre Franklin"/>
              <a:cs typeface="Libre Franklin"/>
              <a:sym typeface="Libre Franklin"/>
            </a:endParaRPr>
          </a:p>
        </p:txBody>
      </p:sp>
      <p:pic>
        <p:nvPicPr>
          <p:cNvPr id="368" name="Google Shape;368;p25" descr="Chart, scatter chart&#10;&#10;Description automatically generated"/>
          <p:cNvPicPr preferRelativeResize="0"/>
          <p:nvPr/>
        </p:nvPicPr>
        <p:blipFill rotWithShape="1">
          <a:blip r:embed="rId4">
            <a:alphaModFix/>
          </a:blip>
          <a:srcRect/>
          <a:stretch/>
        </p:blipFill>
        <p:spPr>
          <a:xfrm>
            <a:off x="4757096" y="1495136"/>
            <a:ext cx="6802470" cy="5101853"/>
          </a:xfrm>
          <a:prstGeom prst="rect">
            <a:avLst/>
          </a:prstGeom>
          <a:noFill/>
          <a:ln>
            <a:noFill/>
          </a:ln>
        </p:spPr>
      </p:pic>
      <p:sp>
        <p:nvSpPr>
          <p:cNvPr id="8" name="Google Shape;356;p24">
            <a:extLst>
              <a:ext uri="{FF2B5EF4-FFF2-40B4-BE49-F238E27FC236}">
                <a16:creationId xmlns:a16="http://schemas.microsoft.com/office/drawing/2014/main" id="{5589BBB1-81F3-4B5F-8542-230855B6FD52}"/>
              </a:ext>
            </a:extLst>
          </p:cNvPr>
          <p:cNvSpPr txBox="1"/>
          <p:nvPr/>
        </p:nvSpPr>
        <p:spPr>
          <a:xfrm>
            <a:off x="262358" y="4769583"/>
            <a:ext cx="4494737" cy="1015622"/>
          </a:xfrm>
          <a:prstGeom prst="rect">
            <a:avLst/>
          </a:prstGeom>
          <a:noFill/>
          <a:ln>
            <a:noFill/>
          </a:ln>
        </p:spPr>
        <p:txBody>
          <a:bodyPr spcFirstLastPara="1" wrap="square" lIns="91425" tIns="45700" rIns="91425" bIns="45700" anchor="t" anchorCtr="0">
            <a:spAutoFit/>
          </a:bodyPr>
          <a:lstStyle/>
          <a:p>
            <a:r>
              <a:rPr lang="en-US" sz="2000" u="sng" dirty="0" err="1">
                <a:solidFill>
                  <a:schemeClr val="dk1"/>
                </a:solidFill>
                <a:latin typeface="Libre Franklin"/>
                <a:ea typeface="Libre Franklin"/>
                <a:cs typeface="Libre Franklin"/>
                <a:sym typeface="Libre Franklin"/>
              </a:rPr>
              <a:t>DiD</a:t>
            </a:r>
            <a:r>
              <a:rPr lang="en-US" sz="2000" u="sng" dirty="0">
                <a:solidFill>
                  <a:schemeClr val="dk1"/>
                </a:solidFill>
                <a:latin typeface="Libre Franklin"/>
                <a:ea typeface="Libre Franklin"/>
                <a:cs typeface="Libre Franklin"/>
                <a:sym typeface="Libre Franklin"/>
              </a:rPr>
              <a:t> results</a:t>
            </a:r>
          </a:p>
          <a:p>
            <a:pPr marL="0" marR="0" lvl="0" indent="0" algn="l" rtl="0">
              <a:spcBef>
                <a:spcPts val="0"/>
              </a:spcBef>
              <a:spcAft>
                <a:spcPts val="0"/>
              </a:spcAft>
              <a:buNone/>
            </a:pPr>
            <a:r>
              <a:rPr lang="en-US" sz="2000" b="1" dirty="0">
                <a:solidFill>
                  <a:schemeClr val="dk1"/>
                </a:solidFill>
                <a:latin typeface="Libre Franklin"/>
                <a:ea typeface="Libre Franklin"/>
                <a:cs typeface="Libre Franklin"/>
                <a:sym typeface="Libre Franklin"/>
              </a:rPr>
              <a:t>Overall change: </a:t>
            </a:r>
            <a:r>
              <a:rPr lang="en-US" sz="2000" dirty="0">
                <a:solidFill>
                  <a:schemeClr val="dk1"/>
                </a:solidFill>
                <a:latin typeface="Libre Franklin"/>
                <a:ea typeface="Libre Franklin"/>
                <a:cs typeface="Libre Franklin"/>
                <a:sym typeface="Libre Franklin"/>
              </a:rPr>
              <a:t> 2.90 </a:t>
            </a:r>
            <a:r>
              <a:rPr lang="en-US" sz="2000" dirty="0">
                <a:solidFill>
                  <a:srgbClr val="000000"/>
                </a:solidFill>
                <a:latin typeface="Libre Franklin"/>
                <a:ea typeface="Libre Franklin"/>
                <a:cs typeface="Libre Franklin"/>
                <a:sym typeface="Libre Franklin"/>
              </a:rPr>
              <a:t>percentage point increase (1.60, 4.19)*</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6"/>
          <p:cNvSpPr txBox="1">
            <a:spLocks noGrp="1"/>
          </p:cNvSpPr>
          <p:nvPr>
            <p:ph type="title"/>
          </p:nvPr>
        </p:nvSpPr>
        <p:spPr>
          <a:xfrm>
            <a:off x="283308" y="169573"/>
            <a:ext cx="106132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BF9000"/>
              </a:buClr>
              <a:buSzPts val="3600"/>
              <a:buFont typeface="Libre Franklin"/>
              <a:buNone/>
            </a:pPr>
            <a:r>
              <a:rPr lang="en-US" sz="3600" b="1">
                <a:solidFill>
                  <a:srgbClr val="BF9000"/>
                </a:solidFill>
                <a:latin typeface="Libre Franklin"/>
                <a:ea typeface="Libre Franklin"/>
                <a:cs typeface="Libre Franklin"/>
                <a:sym typeface="Libre Franklin"/>
              </a:rPr>
              <a:t>Involuntary dismissals</a:t>
            </a:r>
            <a:r>
              <a:rPr lang="en-US" sz="3600">
                <a:latin typeface="Libre Franklin"/>
                <a:ea typeface="Libre Franklin"/>
                <a:cs typeface="Libre Franklin"/>
                <a:sym typeface="Libre Franklin"/>
              </a:rPr>
              <a:t>:</a:t>
            </a:r>
            <a:r>
              <a:rPr lang="en-US" sz="2800">
                <a:latin typeface="Libre Franklin"/>
                <a:ea typeface="Libre Franklin"/>
                <a:cs typeface="Libre Franklin"/>
                <a:sym typeface="Libre Franklin"/>
              </a:rPr>
              <a:t> Sustained decrease</a:t>
            </a:r>
            <a:endParaRPr>
              <a:latin typeface="Libre Franklin"/>
              <a:ea typeface="Libre Franklin"/>
              <a:cs typeface="Libre Franklin"/>
              <a:sym typeface="Libre Franklin"/>
            </a:endParaRPr>
          </a:p>
        </p:txBody>
      </p:sp>
      <p:sp>
        <p:nvSpPr>
          <p:cNvPr id="376" name="Google Shape;376;p26"/>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77" name="Google Shape;377;p26" descr="Scales of Justice"/>
          <p:cNvPicPr preferRelativeResize="0"/>
          <p:nvPr/>
        </p:nvPicPr>
        <p:blipFill rotWithShape="1">
          <a:blip r:embed="rId3">
            <a:alphaModFix/>
          </a:blip>
          <a:srcRect/>
          <a:stretch/>
        </p:blipFill>
        <p:spPr>
          <a:xfrm>
            <a:off x="10725150" y="-3665"/>
            <a:ext cx="1276350" cy="1276350"/>
          </a:xfrm>
          <a:prstGeom prst="rect">
            <a:avLst/>
          </a:prstGeom>
          <a:noFill/>
          <a:ln>
            <a:noFill/>
          </a:ln>
        </p:spPr>
      </p:pic>
      <p:sp>
        <p:nvSpPr>
          <p:cNvPr id="378" name="Google Shape;378;p26"/>
          <p:cNvSpPr txBox="1"/>
          <p:nvPr/>
        </p:nvSpPr>
        <p:spPr>
          <a:xfrm>
            <a:off x="262359" y="1697634"/>
            <a:ext cx="4494737" cy="2554505"/>
          </a:xfrm>
          <a:prstGeom prst="rect">
            <a:avLst/>
          </a:prstGeom>
          <a:noFill/>
          <a:ln>
            <a:noFill/>
          </a:ln>
        </p:spPr>
        <p:txBody>
          <a:bodyPr spcFirstLastPara="1" wrap="square" lIns="91425" tIns="45700" rIns="91425" bIns="45700" anchor="t" anchorCtr="0">
            <a:spAutoFit/>
          </a:bodyPr>
          <a:lstStyle/>
          <a:p>
            <a:r>
              <a:rPr lang="en-US" sz="2000" u="sng" dirty="0">
                <a:solidFill>
                  <a:schemeClr val="dk1"/>
                </a:solidFill>
                <a:latin typeface="Libre Franklin"/>
                <a:ea typeface="Libre Franklin"/>
                <a:cs typeface="Libre Franklin"/>
                <a:sym typeface="Libre Franklin"/>
              </a:rPr>
              <a:t>CITS results</a:t>
            </a:r>
          </a:p>
          <a:p>
            <a:pPr marL="0" marR="0" lvl="0" indent="0" algn="l" rtl="0">
              <a:spcBef>
                <a:spcPts val="0"/>
              </a:spcBef>
              <a:spcAft>
                <a:spcPts val="0"/>
              </a:spcAft>
              <a:buNone/>
            </a:pPr>
            <a:r>
              <a:rPr lang="en-US" sz="2000" dirty="0">
                <a:solidFill>
                  <a:schemeClr val="dk1"/>
                </a:solidFill>
                <a:latin typeface="Libre Franklin"/>
                <a:ea typeface="Libre Franklin"/>
                <a:cs typeface="Libre Franklin"/>
                <a:sym typeface="Libre Franklin"/>
              </a:rPr>
              <a:t>Immediate change:</a:t>
            </a:r>
            <a:r>
              <a:rPr lang="en-US" sz="2000" dirty="0">
                <a:solidFill>
                  <a:srgbClr val="7F7F7F"/>
                </a:solidFill>
                <a:latin typeface="Libre Franklin"/>
                <a:ea typeface="Libre Franklin"/>
                <a:cs typeface="Libre Franklin"/>
                <a:sym typeface="Libre Franklin"/>
              </a:rPr>
              <a:t> -</a:t>
            </a:r>
            <a:r>
              <a:rPr lang="en-US" sz="2000" b="0" i="0" u="none" strike="noStrike" dirty="0">
                <a:solidFill>
                  <a:srgbClr val="7F7F7F"/>
                </a:solidFill>
                <a:latin typeface="Libre Franklin"/>
                <a:ea typeface="Libre Franklin"/>
                <a:cs typeface="Libre Franklin"/>
                <a:sym typeface="Libre Franklin"/>
              </a:rPr>
              <a:t>0.09 percentage point decrease (-2.80, 2.98)</a:t>
            </a:r>
            <a:endParaRPr sz="2000" b="0" i="0" u="none" strike="noStrike" dirty="0">
              <a:solidFill>
                <a:srgbClr val="7F7F7F"/>
              </a:solidFill>
              <a:latin typeface="Arial"/>
              <a:ea typeface="Arial"/>
              <a:cs typeface="Arial"/>
              <a:sym typeface="Arial"/>
            </a:endParaRPr>
          </a:p>
          <a:p>
            <a:pPr marL="0" marR="0" lvl="0" indent="0" algn="l" rtl="0">
              <a:spcBef>
                <a:spcPts val="0"/>
              </a:spcBef>
              <a:spcAft>
                <a:spcPts val="0"/>
              </a:spcAft>
              <a:buNone/>
            </a:pPr>
            <a:endParaRPr sz="2000" b="0" i="0" u="none" strike="noStrike" dirty="0">
              <a:solidFill>
                <a:srgbClr val="000000"/>
              </a:solidFill>
              <a:latin typeface="Libre Franklin"/>
              <a:ea typeface="Libre Franklin"/>
              <a:cs typeface="Libre Franklin"/>
              <a:sym typeface="Libre Franklin"/>
            </a:endParaRPr>
          </a:p>
          <a:p>
            <a:pPr marL="0" marR="0" lvl="0" indent="0" algn="l" rtl="0">
              <a:spcBef>
                <a:spcPts val="0"/>
              </a:spcBef>
              <a:spcAft>
                <a:spcPts val="0"/>
              </a:spcAft>
              <a:buNone/>
            </a:pPr>
            <a:r>
              <a:rPr lang="en-US" sz="2000" b="1" dirty="0">
                <a:solidFill>
                  <a:schemeClr val="dk1"/>
                </a:solidFill>
                <a:latin typeface="Libre Franklin"/>
                <a:ea typeface="Libre Franklin"/>
                <a:cs typeface="Libre Franklin"/>
                <a:sym typeface="Libre Franklin"/>
              </a:rPr>
              <a:t>Sustained change</a:t>
            </a:r>
            <a:r>
              <a:rPr lang="en-US" sz="2000" dirty="0">
                <a:solidFill>
                  <a:schemeClr val="dk1"/>
                </a:solidFill>
                <a:latin typeface="Libre Franklin"/>
                <a:ea typeface="Libre Franklin"/>
                <a:cs typeface="Libre Franklin"/>
                <a:sym typeface="Libre Franklin"/>
              </a:rPr>
              <a:t>: </a:t>
            </a:r>
            <a:r>
              <a:rPr lang="en-US" sz="2000" i="0" u="none" strike="noStrike" dirty="0">
                <a:solidFill>
                  <a:srgbClr val="000000"/>
                </a:solidFill>
                <a:latin typeface="Libre Franklin"/>
                <a:ea typeface="Libre Franklin"/>
                <a:cs typeface="Libre Franklin"/>
                <a:sym typeface="Libre Franklin"/>
              </a:rPr>
              <a:t>-0.36 percentage point decrease (-0.55, -0.18)*</a:t>
            </a:r>
            <a:endParaRPr sz="2000" i="0" u="none" strike="noStrike" dirty="0">
              <a:solidFill>
                <a:schemeClr val="dk1"/>
              </a:solidFill>
              <a:latin typeface="Arial"/>
              <a:ea typeface="Arial"/>
              <a:cs typeface="Arial"/>
              <a:sym typeface="Arial"/>
            </a:endParaRPr>
          </a:p>
        </p:txBody>
      </p:sp>
      <p:pic>
        <p:nvPicPr>
          <p:cNvPr id="379" name="Google Shape;379;p26" descr="Chart, scatter chart&#10;&#10;Description automatically generated"/>
          <p:cNvPicPr preferRelativeResize="0"/>
          <p:nvPr/>
        </p:nvPicPr>
        <p:blipFill rotWithShape="1">
          <a:blip r:embed="rId4">
            <a:alphaModFix/>
          </a:blip>
          <a:srcRect/>
          <a:stretch/>
        </p:blipFill>
        <p:spPr>
          <a:xfrm>
            <a:off x="4757096" y="1549277"/>
            <a:ext cx="6717812" cy="5038359"/>
          </a:xfrm>
          <a:prstGeom prst="rect">
            <a:avLst/>
          </a:prstGeom>
          <a:noFill/>
          <a:ln>
            <a:noFill/>
          </a:ln>
        </p:spPr>
      </p:pic>
      <p:sp>
        <p:nvSpPr>
          <p:cNvPr id="380" name="Google Shape;380;p26"/>
          <p:cNvSpPr txBox="1"/>
          <p:nvPr/>
        </p:nvSpPr>
        <p:spPr>
          <a:xfrm>
            <a:off x="262358" y="6210315"/>
            <a:ext cx="449473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0000"/>
                </a:solidFill>
                <a:latin typeface="Libre Franklin"/>
                <a:ea typeface="Libre Franklin"/>
                <a:cs typeface="Libre Franklin"/>
                <a:sym typeface="Libre Franklin"/>
              </a:rPr>
              <a:t>*</a:t>
            </a:r>
            <a:r>
              <a:rPr lang="en-US" sz="2000">
                <a:solidFill>
                  <a:srgbClr val="000000"/>
                </a:solidFill>
                <a:latin typeface="Libre Franklin"/>
                <a:ea typeface="Libre Franklin"/>
                <a:cs typeface="Libre Franklin"/>
                <a:sym typeface="Libre Franklin"/>
              </a:rPr>
              <a:t>Significant findings</a:t>
            </a:r>
            <a:endParaRPr/>
          </a:p>
        </p:txBody>
      </p:sp>
      <p:sp>
        <p:nvSpPr>
          <p:cNvPr id="381" name="Google Shape;381;p26"/>
          <p:cNvSpPr txBox="1"/>
          <p:nvPr/>
        </p:nvSpPr>
        <p:spPr>
          <a:xfrm>
            <a:off x="6442841" y="4006396"/>
            <a:ext cx="4775761"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a:solidFill>
                  <a:schemeClr val="dk1"/>
                </a:solidFill>
                <a:latin typeface="Libre Franklin"/>
                <a:ea typeface="Libre Franklin"/>
                <a:cs typeface="Libre Franklin"/>
                <a:sym typeface="Libre Franklin"/>
              </a:rPr>
              <a:t>For e-filing counties, there were 790 fewer involuntary dismissals due to e-filing over the two-year post implementation period</a:t>
            </a:r>
            <a:endParaRPr sz="2400" i="1">
              <a:solidFill>
                <a:schemeClr val="dk1"/>
              </a:solidFill>
              <a:latin typeface="Libre Franklin"/>
              <a:ea typeface="Libre Franklin"/>
              <a:cs typeface="Libre Franklin"/>
              <a:sym typeface="Libre Franklin"/>
            </a:endParaRPr>
          </a:p>
        </p:txBody>
      </p:sp>
      <p:sp>
        <p:nvSpPr>
          <p:cNvPr id="9" name="Google Shape;356;p24">
            <a:extLst>
              <a:ext uri="{FF2B5EF4-FFF2-40B4-BE49-F238E27FC236}">
                <a16:creationId xmlns:a16="http://schemas.microsoft.com/office/drawing/2014/main" id="{34C3859F-FC55-4DC4-923B-E53703BE1D8C}"/>
              </a:ext>
            </a:extLst>
          </p:cNvPr>
          <p:cNvSpPr txBox="1"/>
          <p:nvPr/>
        </p:nvSpPr>
        <p:spPr>
          <a:xfrm>
            <a:off x="262356" y="4546978"/>
            <a:ext cx="4494737" cy="1015622"/>
          </a:xfrm>
          <a:prstGeom prst="rect">
            <a:avLst/>
          </a:prstGeom>
          <a:noFill/>
          <a:ln>
            <a:noFill/>
          </a:ln>
        </p:spPr>
        <p:txBody>
          <a:bodyPr spcFirstLastPara="1" wrap="square" lIns="91425" tIns="45700" rIns="91425" bIns="45700" anchor="t" anchorCtr="0">
            <a:spAutoFit/>
          </a:bodyPr>
          <a:lstStyle/>
          <a:p>
            <a:r>
              <a:rPr lang="en-US" sz="2000" u="sng" dirty="0" err="1">
                <a:solidFill>
                  <a:schemeClr val="dk1"/>
                </a:solidFill>
                <a:latin typeface="Libre Franklin"/>
                <a:ea typeface="Libre Franklin"/>
                <a:cs typeface="Libre Franklin"/>
                <a:sym typeface="Libre Franklin"/>
              </a:rPr>
              <a:t>DiD</a:t>
            </a:r>
            <a:r>
              <a:rPr lang="en-US" sz="2000" u="sng" dirty="0">
                <a:solidFill>
                  <a:schemeClr val="dk1"/>
                </a:solidFill>
                <a:latin typeface="Libre Franklin"/>
                <a:ea typeface="Libre Franklin"/>
                <a:cs typeface="Libre Franklin"/>
                <a:sym typeface="Libre Franklin"/>
              </a:rPr>
              <a:t> results</a:t>
            </a:r>
          </a:p>
          <a:p>
            <a:pPr marL="0" marR="0" lvl="0" indent="0" algn="l" rtl="0">
              <a:spcBef>
                <a:spcPts val="0"/>
              </a:spcBef>
              <a:spcAft>
                <a:spcPts val="0"/>
              </a:spcAft>
              <a:buNone/>
            </a:pPr>
            <a:r>
              <a:rPr lang="en-US" sz="2000" b="1" dirty="0">
                <a:solidFill>
                  <a:schemeClr val="dk1"/>
                </a:solidFill>
                <a:latin typeface="Libre Franklin"/>
                <a:ea typeface="Libre Franklin"/>
                <a:cs typeface="Libre Franklin"/>
                <a:sym typeface="Libre Franklin"/>
              </a:rPr>
              <a:t>Overall change: </a:t>
            </a:r>
            <a:r>
              <a:rPr lang="en-US" sz="2000" dirty="0">
                <a:solidFill>
                  <a:schemeClr val="dk1"/>
                </a:solidFill>
                <a:latin typeface="Libre Franklin"/>
                <a:ea typeface="Libre Franklin"/>
                <a:cs typeface="Libre Franklin"/>
                <a:sym typeface="Libre Franklin"/>
              </a:rPr>
              <a:t> </a:t>
            </a:r>
            <a:r>
              <a:rPr lang="en-US" sz="2000" dirty="0">
                <a:solidFill>
                  <a:srgbClr val="000000"/>
                </a:solidFill>
                <a:latin typeface="Libre Franklin"/>
                <a:ea typeface="Libre Franklin"/>
                <a:cs typeface="Libre Franklin"/>
                <a:sym typeface="Libre Franklin"/>
              </a:rPr>
              <a:t>-3.49 percentage point decrease (-5.00, -1.98)*</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8"/>
          <p:cNvSpPr txBox="1">
            <a:spLocks noGrp="1"/>
          </p:cNvSpPr>
          <p:nvPr>
            <p:ph type="title"/>
          </p:nvPr>
        </p:nvSpPr>
        <p:spPr>
          <a:xfrm>
            <a:off x="283308" y="169573"/>
            <a:ext cx="106132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Libre Franklin"/>
              <a:buNone/>
            </a:pPr>
            <a:r>
              <a:rPr lang="en-US" sz="3600" b="1">
                <a:latin typeface="Libre Franklin"/>
                <a:ea typeface="Libre Franklin"/>
                <a:cs typeface="Libre Franklin"/>
                <a:sym typeface="Libre Franklin"/>
              </a:rPr>
              <a:t>Time to DVPO disposition</a:t>
            </a:r>
            <a:r>
              <a:rPr lang="en-US" sz="3600">
                <a:latin typeface="Libre Franklin"/>
                <a:ea typeface="Libre Franklin"/>
                <a:cs typeface="Libre Franklin"/>
                <a:sym typeface="Libre Franklin"/>
              </a:rPr>
              <a:t>:</a:t>
            </a:r>
            <a:r>
              <a:rPr lang="en-US" sz="2800">
                <a:latin typeface="Libre Franklin"/>
                <a:ea typeface="Libre Franklin"/>
                <a:cs typeface="Libre Franklin"/>
                <a:sym typeface="Libre Franklin"/>
              </a:rPr>
              <a:t> Sustained decrease</a:t>
            </a:r>
            <a:endParaRPr>
              <a:latin typeface="Libre Franklin"/>
              <a:ea typeface="Libre Franklin"/>
              <a:cs typeface="Libre Franklin"/>
              <a:sym typeface="Libre Franklin"/>
            </a:endParaRPr>
          </a:p>
        </p:txBody>
      </p:sp>
      <p:sp>
        <p:nvSpPr>
          <p:cNvPr id="400" name="Google Shape;400;p28"/>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1" name="Google Shape;401;p28"/>
          <p:cNvSpPr txBox="1"/>
          <p:nvPr/>
        </p:nvSpPr>
        <p:spPr>
          <a:xfrm>
            <a:off x="262359" y="1697634"/>
            <a:ext cx="4494737" cy="2554505"/>
          </a:xfrm>
          <a:prstGeom prst="rect">
            <a:avLst/>
          </a:prstGeom>
          <a:noFill/>
          <a:ln>
            <a:noFill/>
          </a:ln>
        </p:spPr>
        <p:txBody>
          <a:bodyPr spcFirstLastPara="1" wrap="square" lIns="91425" tIns="45700" rIns="91425" bIns="45700" anchor="t" anchorCtr="0">
            <a:spAutoFit/>
          </a:bodyPr>
          <a:lstStyle/>
          <a:p>
            <a:r>
              <a:rPr lang="en-US" sz="2000" u="sng" dirty="0">
                <a:solidFill>
                  <a:schemeClr val="dk1"/>
                </a:solidFill>
                <a:latin typeface="Libre Franklin"/>
                <a:ea typeface="Libre Franklin"/>
                <a:cs typeface="Libre Franklin"/>
                <a:sym typeface="Libre Franklin"/>
              </a:rPr>
              <a:t>CITS results</a:t>
            </a:r>
          </a:p>
          <a:p>
            <a:pPr marL="0" marR="0" lvl="0" indent="0" algn="l" rtl="0">
              <a:spcBef>
                <a:spcPts val="0"/>
              </a:spcBef>
              <a:spcAft>
                <a:spcPts val="0"/>
              </a:spcAft>
              <a:buNone/>
            </a:pPr>
            <a:r>
              <a:rPr lang="en-US" sz="2000" dirty="0">
                <a:solidFill>
                  <a:schemeClr val="dk1"/>
                </a:solidFill>
                <a:latin typeface="Libre Franklin"/>
                <a:ea typeface="Libre Franklin"/>
                <a:cs typeface="Libre Franklin"/>
                <a:sym typeface="Libre Franklin"/>
              </a:rPr>
              <a:t>Immediate change:</a:t>
            </a:r>
            <a:r>
              <a:rPr lang="en-US" sz="2000" dirty="0">
                <a:solidFill>
                  <a:srgbClr val="7F7F7F"/>
                </a:solidFill>
                <a:latin typeface="Libre Franklin"/>
                <a:ea typeface="Libre Franklin"/>
                <a:cs typeface="Libre Franklin"/>
                <a:sym typeface="Libre Franklin"/>
              </a:rPr>
              <a:t> </a:t>
            </a:r>
            <a:r>
              <a:rPr lang="en-US" sz="2000" i="0" u="none" strike="noStrike" dirty="0">
                <a:solidFill>
                  <a:srgbClr val="7F7F7F"/>
                </a:solidFill>
                <a:latin typeface="Libre Franklin"/>
                <a:ea typeface="Libre Franklin"/>
                <a:cs typeface="Libre Franklin"/>
                <a:sym typeface="Libre Franklin"/>
              </a:rPr>
              <a:t>0.49-day increase </a:t>
            </a:r>
            <a:endParaRPr dirty="0"/>
          </a:p>
          <a:p>
            <a:pPr marL="0" marR="0" lvl="0" indent="0" algn="l" rtl="0">
              <a:spcBef>
                <a:spcPts val="0"/>
              </a:spcBef>
              <a:spcAft>
                <a:spcPts val="0"/>
              </a:spcAft>
              <a:buNone/>
            </a:pPr>
            <a:r>
              <a:rPr lang="en-US" sz="2000" i="0" u="none" strike="noStrike" dirty="0">
                <a:solidFill>
                  <a:srgbClr val="7F7F7F"/>
                </a:solidFill>
                <a:latin typeface="Libre Franklin"/>
                <a:ea typeface="Libre Franklin"/>
                <a:cs typeface="Libre Franklin"/>
                <a:sym typeface="Libre Franklin"/>
              </a:rPr>
              <a:t>(-1.62, 2.61)</a:t>
            </a:r>
            <a:endParaRPr sz="2000" i="0" u="none" strike="noStrike" dirty="0">
              <a:solidFill>
                <a:srgbClr val="7F7F7F"/>
              </a:solidFill>
              <a:latin typeface="Arial"/>
              <a:ea typeface="Arial"/>
              <a:cs typeface="Arial"/>
              <a:sym typeface="Arial"/>
            </a:endParaRPr>
          </a:p>
          <a:p>
            <a:pPr marL="0" marR="0" lvl="0" indent="0" algn="l" rtl="0">
              <a:spcBef>
                <a:spcPts val="0"/>
              </a:spcBef>
              <a:spcAft>
                <a:spcPts val="0"/>
              </a:spcAft>
              <a:buNone/>
            </a:pPr>
            <a:endParaRPr sz="2000" b="0" i="0" u="none" strike="noStrike" dirty="0">
              <a:solidFill>
                <a:srgbClr val="000000"/>
              </a:solidFill>
              <a:latin typeface="Libre Franklin"/>
              <a:ea typeface="Libre Franklin"/>
              <a:cs typeface="Libre Franklin"/>
              <a:sym typeface="Libre Franklin"/>
            </a:endParaRPr>
          </a:p>
          <a:p>
            <a:pPr marL="0" marR="0" lvl="0" indent="0" algn="l" rtl="0">
              <a:spcBef>
                <a:spcPts val="0"/>
              </a:spcBef>
              <a:spcAft>
                <a:spcPts val="0"/>
              </a:spcAft>
              <a:buNone/>
            </a:pPr>
            <a:r>
              <a:rPr lang="en-US" sz="2000" b="1" dirty="0">
                <a:solidFill>
                  <a:schemeClr val="dk1"/>
                </a:solidFill>
                <a:latin typeface="Libre Franklin"/>
                <a:ea typeface="Libre Franklin"/>
                <a:cs typeface="Libre Franklin"/>
                <a:sym typeface="Libre Franklin"/>
              </a:rPr>
              <a:t>Sustained change</a:t>
            </a:r>
            <a:r>
              <a:rPr lang="en-US" sz="2000" dirty="0">
                <a:solidFill>
                  <a:schemeClr val="dk1"/>
                </a:solidFill>
                <a:latin typeface="Libre Franklin"/>
                <a:ea typeface="Libre Franklin"/>
                <a:cs typeface="Libre Franklin"/>
                <a:sym typeface="Libre Franklin"/>
              </a:rPr>
              <a:t>: </a:t>
            </a:r>
            <a:r>
              <a:rPr lang="en-US" sz="2000" i="0" u="none" strike="noStrike" dirty="0">
                <a:solidFill>
                  <a:srgbClr val="000000"/>
                </a:solidFill>
                <a:latin typeface="Libre Franklin"/>
                <a:ea typeface="Libre Franklin"/>
                <a:cs typeface="Libre Franklin"/>
                <a:sym typeface="Libre Franklin"/>
              </a:rPr>
              <a:t>-0.16-day decrease </a:t>
            </a:r>
            <a:endParaRPr dirty="0"/>
          </a:p>
          <a:p>
            <a:pPr marL="0" marR="0" lvl="0" indent="0" algn="l" rtl="0">
              <a:spcBef>
                <a:spcPts val="0"/>
              </a:spcBef>
              <a:spcAft>
                <a:spcPts val="0"/>
              </a:spcAft>
              <a:buNone/>
            </a:pPr>
            <a:r>
              <a:rPr lang="en-US" sz="2000" i="0" u="none" strike="noStrike" dirty="0">
                <a:solidFill>
                  <a:srgbClr val="000000"/>
                </a:solidFill>
                <a:latin typeface="Libre Franklin"/>
                <a:ea typeface="Libre Franklin"/>
                <a:cs typeface="Libre Franklin"/>
                <a:sym typeface="Libre Franklin"/>
              </a:rPr>
              <a:t>(-0.29, -0.02)*</a:t>
            </a:r>
            <a:endParaRPr sz="2000" i="0" u="none" strike="noStrike" dirty="0">
              <a:solidFill>
                <a:schemeClr val="dk1"/>
              </a:solidFill>
              <a:latin typeface="Arial"/>
              <a:ea typeface="Arial"/>
              <a:cs typeface="Arial"/>
              <a:sym typeface="Arial"/>
            </a:endParaRPr>
          </a:p>
        </p:txBody>
      </p:sp>
      <p:pic>
        <p:nvPicPr>
          <p:cNvPr id="403" name="Google Shape;403;p28" descr="Stopwatch with solid fill"/>
          <p:cNvPicPr preferRelativeResize="0"/>
          <p:nvPr/>
        </p:nvPicPr>
        <p:blipFill rotWithShape="1">
          <a:blip r:embed="rId3">
            <a:alphaModFix/>
          </a:blip>
          <a:srcRect/>
          <a:stretch/>
        </p:blipFill>
        <p:spPr>
          <a:xfrm>
            <a:off x="10748728" y="0"/>
            <a:ext cx="1348022" cy="1348022"/>
          </a:xfrm>
          <a:prstGeom prst="rect">
            <a:avLst/>
          </a:prstGeom>
          <a:noFill/>
          <a:ln>
            <a:noFill/>
          </a:ln>
        </p:spPr>
      </p:pic>
      <p:pic>
        <p:nvPicPr>
          <p:cNvPr id="404" name="Google Shape;404;p28"/>
          <p:cNvPicPr preferRelativeResize="0"/>
          <p:nvPr/>
        </p:nvPicPr>
        <p:blipFill rotWithShape="1">
          <a:blip r:embed="rId4">
            <a:alphaModFix/>
          </a:blip>
          <a:srcRect/>
          <a:stretch/>
        </p:blipFill>
        <p:spPr>
          <a:xfrm>
            <a:off x="4785894" y="1549328"/>
            <a:ext cx="6717744" cy="5038308"/>
          </a:xfrm>
          <a:prstGeom prst="rect">
            <a:avLst/>
          </a:prstGeom>
          <a:noFill/>
          <a:ln>
            <a:noFill/>
          </a:ln>
        </p:spPr>
      </p:pic>
      <p:sp>
        <p:nvSpPr>
          <p:cNvPr id="405" name="Google Shape;405;p28"/>
          <p:cNvSpPr txBox="1"/>
          <p:nvPr/>
        </p:nvSpPr>
        <p:spPr>
          <a:xfrm>
            <a:off x="5990896" y="3985233"/>
            <a:ext cx="5248726"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a:solidFill>
                  <a:schemeClr val="dk1"/>
                </a:solidFill>
                <a:latin typeface="Libre Franklin"/>
                <a:ea typeface="Libre Franklin"/>
                <a:cs typeface="Libre Franklin"/>
                <a:sym typeface="Libre Franklin"/>
              </a:rPr>
              <a:t>For e-filing counties, this amounted to 48 FTE saved for the court/legal system due to e-filing over the two-year post implementation period</a:t>
            </a:r>
            <a:endParaRPr sz="2400" i="1">
              <a:solidFill>
                <a:schemeClr val="dk1"/>
              </a:solidFill>
              <a:latin typeface="Libre Franklin"/>
              <a:ea typeface="Libre Franklin"/>
              <a:cs typeface="Libre Franklin"/>
              <a:sym typeface="Libre Franklin"/>
            </a:endParaRPr>
          </a:p>
        </p:txBody>
      </p:sp>
      <p:sp>
        <p:nvSpPr>
          <p:cNvPr id="9" name="Google Shape;356;p24">
            <a:extLst>
              <a:ext uri="{FF2B5EF4-FFF2-40B4-BE49-F238E27FC236}">
                <a16:creationId xmlns:a16="http://schemas.microsoft.com/office/drawing/2014/main" id="{7E86E853-805C-4C14-A876-DFB5731CF350}"/>
              </a:ext>
            </a:extLst>
          </p:cNvPr>
          <p:cNvSpPr txBox="1"/>
          <p:nvPr/>
        </p:nvSpPr>
        <p:spPr>
          <a:xfrm>
            <a:off x="276758" y="4815663"/>
            <a:ext cx="4494737" cy="1015622"/>
          </a:xfrm>
          <a:prstGeom prst="rect">
            <a:avLst/>
          </a:prstGeom>
          <a:noFill/>
          <a:ln>
            <a:noFill/>
          </a:ln>
        </p:spPr>
        <p:txBody>
          <a:bodyPr spcFirstLastPara="1" wrap="square" lIns="91425" tIns="45700" rIns="91425" bIns="45700" anchor="t" anchorCtr="0">
            <a:spAutoFit/>
          </a:bodyPr>
          <a:lstStyle/>
          <a:p>
            <a:r>
              <a:rPr lang="en-US" sz="2000" u="sng" dirty="0" err="1">
                <a:solidFill>
                  <a:schemeClr val="dk1"/>
                </a:solidFill>
                <a:latin typeface="Libre Franklin"/>
                <a:ea typeface="Libre Franklin"/>
                <a:cs typeface="Libre Franklin"/>
                <a:sym typeface="Libre Franklin"/>
              </a:rPr>
              <a:t>DiD</a:t>
            </a:r>
            <a:r>
              <a:rPr lang="en-US" sz="2000" u="sng" dirty="0">
                <a:solidFill>
                  <a:schemeClr val="dk1"/>
                </a:solidFill>
                <a:latin typeface="Libre Franklin"/>
                <a:ea typeface="Libre Franklin"/>
                <a:cs typeface="Libre Franklin"/>
                <a:sym typeface="Libre Franklin"/>
              </a:rPr>
              <a:t> results</a:t>
            </a:r>
          </a:p>
          <a:p>
            <a:pPr marL="0" marR="0" lvl="0" indent="0" algn="l" rtl="0">
              <a:spcBef>
                <a:spcPts val="0"/>
              </a:spcBef>
              <a:spcAft>
                <a:spcPts val="0"/>
              </a:spcAft>
              <a:buNone/>
            </a:pPr>
            <a:r>
              <a:rPr lang="en-US" sz="2000" b="1" dirty="0">
                <a:solidFill>
                  <a:schemeClr val="dk1"/>
                </a:solidFill>
                <a:latin typeface="Libre Franklin"/>
                <a:ea typeface="Libre Franklin"/>
                <a:cs typeface="Libre Franklin"/>
                <a:sym typeface="Libre Franklin"/>
              </a:rPr>
              <a:t>Overall change: </a:t>
            </a:r>
            <a:r>
              <a:rPr lang="en-US" sz="2000" dirty="0">
                <a:solidFill>
                  <a:schemeClr val="dk1"/>
                </a:solidFill>
                <a:latin typeface="Libre Franklin"/>
                <a:ea typeface="Libre Franklin"/>
                <a:cs typeface="Libre Franklin"/>
                <a:sym typeface="Libre Franklin"/>
              </a:rPr>
              <a:t> </a:t>
            </a:r>
            <a:r>
              <a:rPr lang="en-US" sz="2000" dirty="0">
                <a:solidFill>
                  <a:schemeClr val="bg1">
                    <a:lumMod val="50000"/>
                  </a:schemeClr>
                </a:solidFill>
                <a:latin typeface="Libre Franklin"/>
                <a:ea typeface="Libre Franklin"/>
                <a:cs typeface="Libre Franklin"/>
                <a:sym typeface="Libre Franklin"/>
              </a:rPr>
              <a:t>-0.70-day decrease (-1.74, 0.34)</a:t>
            </a:r>
            <a:endParaRPr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7"/>
          <p:cNvSpPr txBox="1">
            <a:spLocks noGrp="1"/>
          </p:cNvSpPr>
          <p:nvPr>
            <p:ph type="title"/>
          </p:nvPr>
        </p:nvSpPr>
        <p:spPr>
          <a:xfrm>
            <a:off x="283308" y="169573"/>
            <a:ext cx="106132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Libre Franklin"/>
              <a:buNone/>
            </a:pPr>
            <a:r>
              <a:rPr lang="en-US" sz="3600" b="1">
                <a:latin typeface="Libre Franklin"/>
                <a:ea typeface="Libre Franklin"/>
                <a:cs typeface="Libre Franklin"/>
                <a:sym typeface="Libre Franklin"/>
              </a:rPr>
              <a:t>Time to DVPO service</a:t>
            </a:r>
            <a:r>
              <a:rPr lang="en-US" sz="3600">
                <a:latin typeface="Libre Franklin"/>
                <a:ea typeface="Libre Franklin"/>
                <a:cs typeface="Libre Franklin"/>
                <a:sym typeface="Libre Franklin"/>
              </a:rPr>
              <a:t>:</a:t>
            </a:r>
            <a:r>
              <a:rPr lang="en-US" sz="2800">
                <a:latin typeface="Libre Franklin"/>
                <a:ea typeface="Libre Franklin"/>
                <a:cs typeface="Libre Franklin"/>
                <a:sym typeface="Libre Franklin"/>
              </a:rPr>
              <a:t> Sustained decrease</a:t>
            </a:r>
            <a:endParaRPr>
              <a:latin typeface="Libre Franklin"/>
              <a:ea typeface="Libre Franklin"/>
              <a:cs typeface="Libre Franklin"/>
              <a:sym typeface="Libre Franklin"/>
            </a:endParaRPr>
          </a:p>
        </p:txBody>
      </p:sp>
      <p:sp>
        <p:nvSpPr>
          <p:cNvPr id="388" name="Google Shape;388;p27"/>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9" name="Google Shape;389;p27"/>
          <p:cNvSpPr txBox="1"/>
          <p:nvPr/>
        </p:nvSpPr>
        <p:spPr>
          <a:xfrm>
            <a:off x="262359" y="1697634"/>
            <a:ext cx="4494737" cy="2246729"/>
          </a:xfrm>
          <a:prstGeom prst="rect">
            <a:avLst/>
          </a:prstGeom>
          <a:noFill/>
          <a:ln>
            <a:noFill/>
          </a:ln>
        </p:spPr>
        <p:txBody>
          <a:bodyPr spcFirstLastPara="1" wrap="square" lIns="91425" tIns="45700" rIns="91425" bIns="45700" anchor="t" anchorCtr="0">
            <a:spAutoFit/>
          </a:bodyPr>
          <a:lstStyle/>
          <a:p>
            <a:r>
              <a:rPr lang="en-US" sz="2000" u="sng" dirty="0">
                <a:solidFill>
                  <a:schemeClr val="dk1"/>
                </a:solidFill>
                <a:latin typeface="Libre Franklin"/>
                <a:ea typeface="Libre Franklin"/>
                <a:cs typeface="Libre Franklin"/>
                <a:sym typeface="Libre Franklin"/>
              </a:rPr>
              <a:t>CITS results</a:t>
            </a:r>
          </a:p>
          <a:p>
            <a:pPr marL="0" marR="0" lvl="0" indent="0" algn="l" rtl="0">
              <a:spcBef>
                <a:spcPts val="0"/>
              </a:spcBef>
              <a:spcAft>
                <a:spcPts val="0"/>
              </a:spcAft>
              <a:buNone/>
            </a:pPr>
            <a:r>
              <a:rPr lang="en-US" sz="2000" dirty="0">
                <a:solidFill>
                  <a:schemeClr val="dk1"/>
                </a:solidFill>
                <a:latin typeface="Libre Franklin"/>
                <a:ea typeface="Libre Franklin"/>
                <a:cs typeface="Libre Franklin"/>
                <a:sym typeface="Libre Franklin"/>
              </a:rPr>
              <a:t>Immediate change:</a:t>
            </a:r>
            <a:r>
              <a:rPr lang="en-US" sz="2000" dirty="0">
                <a:solidFill>
                  <a:srgbClr val="7F7F7F"/>
                </a:solidFill>
                <a:latin typeface="Libre Franklin"/>
                <a:ea typeface="Libre Franklin"/>
                <a:cs typeface="Libre Franklin"/>
                <a:sym typeface="Libre Franklin"/>
              </a:rPr>
              <a:t> </a:t>
            </a:r>
            <a:r>
              <a:rPr lang="en-US" sz="2000" i="0" u="none" strike="noStrike" dirty="0">
                <a:solidFill>
                  <a:srgbClr val="7F7F7F"/>
                </a:solidFill>
                <a:latin typeface="Libre Franklin"/>
                <a:ea typeface="Libre Franklin"/>
                <a:cs typeface="Libre Franklin"/>
                <a:sym typeface="Libre Franklin"/>
              </a:rPr>
              <a:t>0.13-day increase  </a:t>
            </a:r>
            <a:endParaRPr dirty="0"/>
          </a:p>
          <a:p>
            <a:pPr marL="0" marR="0" lvl="0" indent="0" algn="l" rtl="0">
              <a:spcBef>
                <a:spcPts val="0"/>
              </a:spcBef>
              <a:spcAft>
                <a:spcPts val="0"/>
              </a:spcAft>
              <a:buNone/>
            </a:pPr>
            <a:r>
              <a:rPr lang="en-US" sz="2000" i="0" u="none" strike="noStrike" dirty="0">
                <a:solidFill>
                  <a:srgbClr val="7F7F7F"/>
                </a:solidFill>
                <a:latin typeface="Libre Franklin"/>
                <a:ea typeface="Libre Franklin"/>
                <a:cs typeface="Libre Franklin"/>
                <a:sym typeface="Libre Franklin"/>
              </a:rPr>
              <a:t>(-0.31, 0.58)</a:t>
            </a:r>
            <a:endParaRPr sz="2000" i="0" u="none" strike="noStrike" dirty="0">
              <a:solidFill>
                <a:srgbClr val="7F7F7F"/>
              </a:solidFill>
              <a:latin typeface="Arial"/>
              <a:ea typeface="Arial"/>
              <a:cs typeface="Arial"/>
              <a:sym typeface="Arial"/>
            </a:endParaRPr>
          </a:p>
          <a:p>
            <a:pPr marL="0" marR="0" lvl="0" indent="0" algn="l" rtl="0">
              <a:spcBef>
                <a:spcPts val="0"/>
              </a:spcBef>
              <a:spcAft>
                <a:spcPts val="0"/>
              </a:spcAft>
              <a:buNone/>
            </a:pPr>
            <a:endParaRPr sz="2000" b="0" i="0" u="none" strike="noStrike" dirty="0">
              <a:solidFill>
                <a:srgbClr val="000000"/>
              </a:solidFill>
              <a:latin typeface="Libre Franklin"/>
              <a:ea typeface="Libre Franklin"/>
              <a:cs typeface="Libre Franklin"/>
              <a:sym typeface="Libre Franklin"/>
            </a:endParaRPr>
          </a:p>
          <a:p>
            <a:pPr marL="0" marR="0" lvl="0" indent="0" algn="l" rtl="0">
              <a:spcBef>
                <a:spcPts val="0"/>
              </a:spcBef>
              <a:spcAft>
                <a:spcPts val="0"/>
              </a:spcAft>
              <a:buNone/>
            </a:pPr>
            <a:r>
              <a:rPr lang="en-US" sz="2000" b="1" dirty="0">
                <a:solidFill>
                  <a:schemeClr val="dk1"/>
                </a:solidFill>
                <a:latin typeface="Libre Franklin"/>
                <a:ea typeface="Libre Franklin"/>
                <a:cs typeface="Libre Franklin"/>
                <a:sym typeface="Libre Franklin"/>
              </a:rPr>
              <a:t>Sustained change</a:t>
            </a:r>
            <a:r>
              <a:rPr lang="en-US" sz="2000" dirty="0">
                <a:solidFill>
                  <a:schemeClr val="dk1"/>
                </a:solidFill>
                <a:latin typeface="Libre Franklin"/>
                <a:ea typeface="Libre Franklin"/>
                <a:cs typeface="Libre Franklin"/>
                <a:sym typeface="Libre Franklin"/>
              </a:rPr>
              <a:t>: </a:t>
            </a:r>
            <a:r>
              <a:rPr lang="en-US" sz="2000" i="0" u="none" strike="noStrike" dirty="0">
                <a:solidFill>
                  <a:srgbClr val="000000"/>
                </a:solidFill>
                <a:latin typeface="Libre Franklin"/>
                <a:ea typeface="Libre Franklin"/>
                <a:cs typeface="Libre Franklin"/>
                <a:sym typeface="Libre Franklin"/>
              </a:rPr>
              <a:t>-0.04-day decrease (-0.07, -0.01)*</a:t>
            </a:r>
            <a:endParaRPr sz="2000" i="0" u="none" strike="noStrike" dirty="0">
              <a:solidFill>
                <a:schemeClr val="dk1"/>
              </a:solidFill>
              <a:latin typeface="Arial"/>
              <a:ea typeface="Arial"/>
              <a:cs typeface="Arial"/>
              <a:sym typeface="Arial"/>
            </a:endParaRPr>
          </a:p>
        </p:txBody>
      </p:sp>
      <p:pic>
        <p:nvPicPr>
          <p:cNvPr id="391" name="Google Shape;391;p27" descr="Stopwatch with solid fill"/>
          <p:cNvPicPr preferRelativeResize="0"/>
          <p:nvPr/>
        </p:nvPicPr>
        <p:blipFill rotWithShape="1">
          <a:blip r:embed="rId3">
            <a:alphaModFix/>
          </a:blip>
          <a:srcRect/>
          <a:stretch/>
        </p:blipFill>
        <p:spPr>
          <a:xfrm>
            <a:off x="10748728" y="0"/>
            <a:ext cx="1348022" cy="1348022"/>
          </a:xfrm>
          <a:prstGeom prst="rect">
            <a:avLst/>
          </a:prstGeom>
          <a:noFill/>
          <a:ln>
            <a:noFill/>
          </a:ln>
        </p:spPr>
      </p:pic>
      <p:pic>
        <p:nvPicPr>
          <p:cNvPr id="392" name="Google Shape;392;p27" descr="Chart, scatter chart&#10;&#10;Description automatically generated"/>
          <p:cNvPicPr preferRelativeResize="0"/>
          <p:nvPr/>
        </p:nvPicPr>
        <p:blipFill rotWithShape="1">
          <a:blip r:embed="rId4">
            <a:alphaModFix/>
          </a:blip>
          <a:srcRect/>
          <a:stretch/>
        </p:blipFill>
        <p:spPr>
          <a:xfrm>
            <a:off x="4757094" y="1542375"/>
            <a:ext cx="6727015" cy="5045261"/>
          </a:xfrm>
          <a:prstGeom prst="rect">
            <a:avLst/>
          </a:prstGeom>
          <a:noFill/>
          <a:ln>
            <a:noFill/>
          </a:ln>
        </p:spPr>
      </p:pic>
      <p:sp>
        <p:nvSpPr>
          <p:cNvPr id="393" name="Google Shape;393;p27"/>
          <p:cNvSpPr txBox="1"/>
          <p:nvPr/>
        </p:nvSpPr>
        <p:spPr>
          <a:xfrm>
            <a:off x="6096000" y="2128689"/>
            <a:ext cx="5248726"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a:solidFill>
                  <a:schemeClr val="dk1"/>
                </a:solidFill>
                <a:latin typeface="Libre Franklin"/>
                <a:ea typeface="Libre Franklin"/>
                <a:cs typeface="Libre Franklin"/>
                <a:sym typeface="Libre Franklin"/>
              </a:rPr>
              <a:t>For e-filing counties, this amounted to 12 FTE  saved for the court/legal system due to e-filing over the two-year post implementation period</a:t>
            </a:r>
            <a:endParaRPr sz="2400" i="1">
              <a:solidFill>
                <a:schemeClr val="dk1"/>
              </a:solidFill>
              <a:latin typeface="Libre Franklin"/>
              <a:ea typeface="Libre Franklin"/>
              <a:cs typeface="Libre Franklin"/>
              <a:sym typeface="Libre Franklin"/>
            </a:endParaRPr>
          </a:p>
        </p:txBody>
      </p:sp>
      <p:sp>
        <p:nvSpPr>
          <p:cNvPr id="10" name="Google Shape;356;p24">
            <a:extLst>
              <a:ext uri="{FF2B5EF4-FFF2-40B4-BE49-F238E27FC236}">
                <a16:creationId xmlns:a16="http://schemas.microsoft.com/office/drawing/2014/main" id="{FF11C162-F8EE-4DE4-A1FB-A19E4FE847B6}"/>
              </a:ext>
            </a:extLst>
          </p:cNvPr>
          <p:cNvSpPr txBox="1"/>
          <p:nvPr/>
        </p:nvSpPr>
        <p:spPr>
          <a:xfrm>
            <a:off x="276758" y="4815663"/>
            <a:ext cx="4494737" cy="1015622"/>
          </a:xfrm>
          <a:prstGeom prst="rect">
            <a:avLst/>
          </a:prstGeom>
          <a:noFill/>
          <a:ln>
            <a:noFill/>
          </a:ln>
        </p:spPr>
        <p:txBody>
          <a:bodyPr spcFirstLastPara="1" wrap="square" lIns="91425" tIns="45700" rIns="91425" bIns="45700" anchor="t" anchorCtr="0">
            <a:spAutoFit/>
          </a:bodyPr>
          <a:lstStyle/>
          <a:p>
            <a:r>
              <a:rPr lang="en-US" sz="2000" u="sng" dirty="0" err="1">
                <a:solidFill>
                  <a:schemeClr val="dk1"/>
                </a:solidFill>
                <a:latin typeface="Libre Franklin"/>
                <a:ea typeface="Libre Franklin"/>
                <a:cs typeface="Libre Franklin"/>
                <a:sym typeface="Libre Franklin"/>
              </a:rPr>
              <a:t>DiD</a:t>
            </a:r>
            <a:r>
              <a:rPr lang="en-US" sz="2000" u="sng" dirty="0">
                <a:solidFill>
                  <a:schemeClr val="dk1"/>
                </a:solidFill>
                <a:latin typeface="Libre Franklin"/>
                <a:ea typeface="Libre Franklin"/>
                <a:cs typeface="Libre Franklin"/>
                <a:sym typeface="Libre Franklin"/>
              </a:rPr>
              <a:t> results</a:t>
            </a:r>
          </a:p>
          <a:p>
            <a:pPr marL="0" marR="0" lvl="0" indent="0" algn="l" rtl="0">
              <a:spcBef>
                <a:spcPts val="0"/>
              </a:spcBef>
              <a:spcAft>
                <a:spcPts val="0"/>
              </a:spcAft>
              <a:buNone/>
            </a:pPr>
            <a:r>
              <a:rPr lang="en-US" sz="2000" b="1" dirty="0">
                <a:solidFill>
                  <a:schemeClr val="dk1"/>
                </a:solidFill>
                <a:latin typeface="Libre Franklin"/>
                <a:ea typeface="Libre Franklin"/>
                <a:cs typeface="Libre Franklin"/>
                <a:sym typeface="Libre Franklin"/>
              </a:rPr>
              <a:t>Overall change: </a:t>
            </a:r>
            <a:r>
              <a:rPr lang="en-US" sz="2000" dirty="0">
                <a:solidFill>
                  <a:schemeClr val="dk1"/>
                </a:solidFill>
                <a:latin typeface="Libre Franklin"/>
                <a:ea typeface="Libre Franklin"/>
                <a:cs typeface="Libre Franklin"/>
                <a:sym typeface="Libre Franklin"/>
              </a:rPr>
              <a:t> </a:t>
            </a:r>
            <a:r>
              <a:rPr lang="en-US" sz="2000" dirty="0">
                <a:solidFill>
                  <a:schemeClr val="bg1">
                    <a:lumMod val="50000"/>
                  </a:schemeClr>
                </a:solidFill>
                <a:latin typeface="Libre Franklin"/>
                <a:ea typeface="Libre Franklin"/>
                <a:cs typeface="Libre Franklin"/>
                <a:sym typeface="Libre Franklin"/>
              </a:rPr>
              <a:t>-0.18-day decrease (-0.42, 0.06)</a:t>
            </a:r>
            <a:endParaRPr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0"/>
          <p:cNvSpPr/>
          <p:nvPr/>
        </p:nvSpPr>
        <p:spPr>
          <a:xfrm>
            <a:off x="8928099" y="2265831"/>
            <a:ext cx="2974889" cy="2735431"/>
          </a:xfrm>
          <a:prstGeom prst="ellipse">
            <a:avLst/>
          </a:prstGeom>
          <a:solidFill>
            <a:srgbClr val="EDEDED"/>
          </a:solidFill>
          <a:ln w="76200" cap="flat" cmpd="sng">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25" name="Google Shape;425;p30"/>
          <p:cNvGrpSpPr/>
          <p:nvPr/>
        </p:nvGrpSpPr>
        <p:grpSpPr>
          <a:xfrm>
            <a:off x="9238040" y="2578717"/>
            <a:ext cx="2393129" cy="2153753"/>
            <a:chOff x="4649355" y="-2736468"/>
            <a:chExt cx="3042048" cy="3209512"/>
          </a:xfrm>
        </p:grpSpPr>
        <p:pic>
          <p:nvPicPr>
            <p:cNvPr id="426" name="Google Shape;426;p30" descr="Court with solid fill"/>
            <p:cNvPicPr preferRelativeResize="0"/>
            <p:nvPr/>
          </p:nvPicPr>
          <p:blipFill rotWithShape="1">
            <a:blip r:embed="rId3">
              <a:alphaModFix/>
            </a:blip>
            <a:srcRect/>
            <a:stretch/>
          </p:blipFill>
          <p:spPr>
            <a:xfrm>
              <a:off x="4649355" y="-2736468"/>
              <a:ext cx="2893289" cy="2875000"/>
            </a:xfrm>
            <a:prstGeom prst="rect">
              <a:avLst/>
            </a:prstGeom>
            <a:noFill/>
            <a:ln>
              <a:noFill/>
            </a:ln>
          </p:spPr>
        </p:pic>
        <p:pic>
          <p:nvPicPr>
            <p:cNvPr id="427" name="Google Shape;427;p30" descr="Cursor with solid fill"/>
            <p:cNvPicPr preferRelativeResize="0"/>
            <p:nvPr/>
          </p:nvPicPr>
          <p:blipFill rotWithShape="1">
            <a:blip r:embed="rId4">
              <a:alphaModFix/>
            </a:blip>
            <a:srcRect/>
            <a:stretch/>
          </p:blipFill>
          <p:spPr>
            <a:xfrm>
              <a:off x="6521854" y="-689112"/>
              <a:ext cx="1169549" cy="1162156"/>
            </a:xfrm>
            <a:prstGeom prst="rect">
              <a:avLst/>
            </a:prstGeom>
            <a:noFill/>
            <a:ln>
              <a:noFill/>
            </a:ln>
          </p:spPr>
        </p:pic>
      </p:grpSp>
      <p:sp>
        <p:nvSpPr>
          <p:cNvPr id="428" name="Google Shape;428;p30"/>
          <p:cNvSpPr/>
          <p:nvPr/>
        </p:nvSpPr>
        <p:spPr>
          <a:xfrm>
            <a:off x="6945145" y="1525763"/>
            <a:ext cx="5151605" cy="429268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9" name="Google Shape;429;p30"/>
          <p:cNvSpPr txBox="1">
            <a:spLocks noGrp="1"/>
          </p:cNvSpPr>
          <p:nvPr>
            <p:ph type="title"/>
          </p:nvPr>
        </p:nvSpPr>
        <p:spPr>
          <a:xfrm>
            <a:off x="283308" y="169573"/>
            <a:ext cx="117181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Libre Franklin"/>
              <a:buNone/>
            </a:pPr>
            <a:r>
              <a:rPr lang="en-US" sz="3600">
                <a:latin typeface="Libre Franklin"/>
                <a:ea typeface="Libre Franklin"/>
                <a:cs typeface="Libre Franklin"/>
                <a:sym typeface="Libre Franklin"/>
              </a:rPr>
              <a:t>Conclusions: Saving time and serving protection</a:t>
            </a:r>
            <a:endParaRPr>
              <a:latin typeface="Libre Franklin"/>
              <a:ea typeface="Libre Franklin"/>
              <a:cs typeface="Libre Franklin"/>
              <a:sym typeface="Libre Franklin"/>
            </a:endParaRPr>
          </a:p>
        </p:txBody>
      </p:sp>
      <p:pic>
        <p:nvPicPr>
          <p:cNvPr id="430" name="Google Shape;430;p30" descr="A close up of a sign&#10;&#10;Description automatically generated"/>
          <p:cNvPicPr preferRelativeResize="0"/>
          <p:nvPr/>
        </p:nvPicPr>
        <p:blipFill rotWithShape="1">
          <a:blip r:embed="rId5">
            <a:alphaModFix/>
          </a:blip>
          <a:srcRect/>
          <a:stretch/>
        </p:blipFill>
        <p:spPr>
          <a:xfrm>
            <a:off x="7605207" y="6131330"/>
            <a:ext cx="4396292" cy="598472"/>
          </a:xfrm>
          <a:prstGeom prst="rect">
            <a:avLst/>
          </a:prstGeom>
          <a:noFill/>
          <a:ln>
            <a:noFill/>
          </a:ln>
        </p:spPr>
      </p:pic>
      <p:sp>
        <p:nvSpPr>
          <p:cNvPr id="431" name="Google Shape;431;p30"/>
          <p:cNvSpPr txBox="1"/>
          <p:nvPr/>
        </p:nvSpPr>
        <p:spPr>
          <a:xfrm>
            <a:off x="625884" y="1618093"/>
            <a:ext cx="8403815" cy="461664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Libre Franklin"/>
                <a:ea typeface="Libre Franklin"/>
                <a:cs typeface="Libre Franklin"/>
                <a:sym typeface="Libre Franklin"/>
              </a:rPr>
              <a:t>DVPO disposition rates</a:t>
            </a:r>
            <a:endParaRPr sz="2300" dirty="0">
              <a:solidFill>
                <a:schemeClr val="dk1"/>
              </a:solidFill>
              <a:latin typeface="Libre Franklin"/>
              <a:ea typeface="Libre Franklin"/>
              <a:cs typeface="Libre Franklin"/>
              <a:sym typeface="Libre Franklin"/>
            </a:endParaRPr>
          </a:p>
          <a:p>
            <a:pPr marL="342900" marR="0" lvl="0" indent="-342900" algn="l" rtl="0">
              <a:spcBef>
                <a:spcPts val="1200"/>
              </a:spcBef>
              <a:spcAft>
                <a:spcPts val="0"/>
              </a:spcAft>
              <a:buClr>
                <a:srgbClr val="548135"/>
              </a:buClr>
              <a:buSzPts val="2300"/>
              <a:buFont typeface="Arial"/>
              <a:buChar char="•"/>
            </a:pPr>
            <a:r>
              <a:rPr lang="en-US" sz="2300" b="1" dirty="0">
                <a:solidFill>
                  <a:srgbClr val="548135"/>
                </a:solidFill>
                <a:latin typeface="Libre Franklin"/>
                <a:ea typeface="Libre Franklin"/>
                <a:cs typeface="Libre Franklin"/>
                <a:sym typeface="Libre Franklin"/>
              </a:rPr>
              <a:t>Granting</a:t>
            </a:r>
            <a:r>
              <a:rPr lang="en-US" sz="2300" dirty="0">
                <a:solidFill>
                  <a:schemeClr val="dk1"/>
                </a:solidFill>
                <a:latin typeface="Libre Franklin"/>
                <a:ea typeface="Libre Franklin"/>
                <a:cs typeface="Libre Franklin"/>
                <a:sym typeface="Libre Franklin"/>
              </a:rPr>
              <a:t>: No significant changes</a:t>
            </a:r>
            <a:endParaRPr dirty="0"/>
          </a:p>
          <a:p>
            <a:pPr marL="342900" marR="0" lvl="0" indent="-342900" algn="l" rtl="0">
              <a:spcBef>
                <a:spcPts val="1200"/>
              </a:spcBef>
              <a:spcAft>
                <a:spcPts val="0"/>
              </a:spcAft>
              <a:buClr>
                <a:srgbClr val="C55A11"/>
              </a:buClr>
              <a:buSzPts val="2300"/>
              <a:buFont typeface="Arial"/>
              <a:buChar char="•"/>
            </a:pPr>
            <a:r>
              <a:rPr lang="en-US" sz="2300" b="1" dirty="0">
                <a:solidFill>
                  <a:srgbClr val="C55A11"/>
                </a:solidFill>
                <a:latin typeface="Libre Franklin"/>
                <a:ea typeface="Libre Franklin"/>
                <a:cs typeface="Libre Franklin"/>
                <a:sym typeface="Libre Franklin"/>
              </a:rPr>
              <a:t>DVPO denials</a:t>
            </a:r>
            <a:r>
              <a:rPr lang="en-US" sz="2300" dirty="0">
                <a:solidFill>
                  <a:schemeClr val="dk1"/>
                </a:solidFill>
                <a:latin typeface="Libre Franklin"/>
                <a:ea typeface="Libre Franklin"/>
                <a:cs typeface="Libre Franklin"/>
                <a:sym typeface="Libre Franklin"/>
              </a:rPr>
              <a:t>: Immediate decrease, sustained (small) increase</a:t>
            </a:r>
            <a:endParaRPr dirty="0"/>
          </a:p>
          <a:p>
            <a:pPr marL="342900" marR="0" lvl="0" indent="-342900" algn="l" rtl="0">
              <a:spcBef>
                <a:spcPts val="1200"/>
              </a:spcBef>
              <a:spcAft>
                <a:spcPts val="0"/>
              </a:spcAft>
              <a:buClr>
                <a:schemeClr val="accent1"/>
              </a:buClr>
              <a:buSzPts val="2300"/>
              <a:buFont typeface="Arial"/>
              <a:buChar char="•"/>
            </a:pPr>
            <a:r>
              <a:rPr lang="en-US" sz="2300" b="1" dirty="0">
                <a:solidFill>
                  <a:schemeClr val="accent1"/>
                </a:solidFill>
                <a:latin typeface="Libre Franklin"/>
                <a:ea typeface="Libre Franklin"/>
                <a:cs typeface="Libre Franklin"/>
                <a:sym typeface="Libre Franklin"/>
              </a:rPr>
              <a:t>Voluntary dismissals</a:t>
            </a:r>
            <a:r>
              <a:rPr lang="en-US" sz="2300" dirty="0">
                <a:solidFill>
                  <a:schemeClr val="accent1"/>
                </a:solidFill>
                <a:latin typeface="Libre Franklin"/>
                <a:ea typeface="Libre Franklin"/>
                <a:cs typeface="Libre Franklin"/>
                <a:sym typeface="Libre Franklin"/>
              </a:rPr>
              <a:t>:</a:t>
            </a:r>
            <a:r>
              <a:rPr lang="en-US" sz="2300" dirty="0">
                <a:solidFill>
                  <a:schemeClr val="dk1"/>
                </a:solidFill>
                <a:latin typeface="Libre Franklin"/>
                <a:ea typeface="Libre Franklin"/>
                <a:cs typeface="Libre Franklin"/>
                <a:sym typeface="Libre Franklin"/>
              </a:rPr>
              <a:t> Sustained (small) increase</a:t>
            </a:r>
            <a:endParaRPr dirty="0"/>
          </a:p>
          <a:p>
            <a:pPr marL="342900" marR="0" lvl="0" indent="-342900" algn="l" rtl="0">
              <a:spcBef>
                <a:spcPts val="1200"/>
              </a:spcBef>
              <a:spcAft>
                <a:spcPts val="0"/>
              </a:spcAft>
              <a:buClr>
                <a:srgbClr val="BF9000"/>
              </a:buClr>
              <a:buSzPts val="2300"/>
              <a:buFont typeface="Arial"/>
              <a:buChar char="•"/>
            </a:pPr>
            <a:r>
              <a:rPr lang="en-US" sz="2300" b="1" dirty="0">
                <a:solidFill>
                  <a:srgbClr val="BF9000"/>
                </a:solidFill>
                <a:latin typeface="Libre Franklin"/>
                <a:ea typeface="Libre Franklin"/>
                <a:cs typeface="Libre Franklin"/>
                <a:sym typeface="Libre Franklin"/>
              </a:rPr>
              <a:t>Involuntary dismissals</a:t>
            </a:r>
            <a:r>
              <a:rPr lang="en-US" sz="2300" dirty="0">
                <a:solidFill>
                  <a:schemeClr val="dk1"/>
                </a:solidFill>
                <a:latin typeface="Libre Franklin"/>
                <a:ea typeface="Libre Franklin"/>
                <a:cs typeface="Libre Franklin"/>
                <a:sym typeface="Libre Franklin"/>
              </a:rPr>
              <a:t>: Sustained decrease</a:t>
            </a:r>
            <a:endParaRPr dirty="0"/>
          </a:p>
          <a:p>
            <a:pPr marL="0" marR="0" lvl="0" indent="0" algn="l" rtl="0">
              <a:spcBef>
                <a:spcPts val="1800"/>
              </a:spcBef>
              <a:spcAft>
                <a:spcPts val="0"/>
              </a:spcAft>
              <a:buNone/>
            </a:pPr>
            <a:r>
              <a:rPr lang="en-US" sz="2400" dirty="0">
                <a:solidFill>
                  <a:schemeClr val="dk1"/>
                </a:solidFill>
                <a:latin typeface="Libre Franklin"/>
                <a:ea typeface="Libre Franklin"/>
                <a:cs typeface="Libre Franklin"/>
                <a:sym typeface="Libre Franklin"/>
              </a:rPr>
              <a:t>DVPO process efficiency</a:t>
            </a:r>
            <a:endParaRPr sz="2300" dirty="0">
              <a:solidFill>
                <a:schemeClr val="dk1"/>
              </a:solidFill>
              <a:latin typeface="Libre Franklin"/>
              <a:ea typeface="Libre Franklin"/>
              <a:cs typeface="Libre Franklin"/>
              <a:sym typeface="Libre Franklin"/>
            </a:endParaRPr>
          </a:p>
          <a:p>
            <a:pPr marL="342900" marR="0" lvl="0" indent="-342900" algn="l" rtl="0">
              <a:spcBef>
                <a:spcPts val="1200"/>
              </a:spcBef>
              <a:spcAft>
                <a:spcPts val="0"/>
              </a:spcAft>
              <a:buClr>
                <a:schemeClr val="dk1"/>
              </a:buClr>
              <a:buSzPts val="2300"/>
              <a:buFont typeface="Arial"/>
              <a:buChar char="•"/>
            </a:pPr>
            <a:r>
              <a:rPr lang="en-US" sz="2300" b="1" dirty="0">
                <a:solidFill>
                  <a:schemeClr val="dk1"/>
                </a:solidFill>
                <a:latin typeface="Libre Franklin"/>
                <a:ea typeface="Libre Franklin"/>
                <a:cs typeface="Libre Franklin"/>
                <a:sym typeface="Libre Franklin"/>
              </a:rPr>
              <a:t>Time to DVPO service: </a:t>
            </a:r>
            <a:r>
              <a:rPr lang="en-US" sz="2300" dirty="0">
                <a:solidFill>
                  <a:schemeClr val="dk1"/>
                </a:solidFill>
                <a:latin typeface="Libre Franklin"/>
                <a:ea typeface="Libre Franklin"/>
                <a:cs typeface="Libre Franklin"/>
                <a:sym typeface="Libre Franklin"/>
              </a:rPr>
              <a:t>Sustained decrease</a:t>
            </a:r>
            <a:endParaRPr dirty="0"/>
          </a:p>
          <a:p>
            <a:pPr marL="342900" marR="0" lvl="0" indent="-342900" algn="l" rtl="0">
              <a:spcBef>
                <a:spcPts val="1200"/>
              </a:spcBef>
              <a:spcAft>
                <a:spcPts val="0"/>
              </a:spcAft>
              <a:buClr>
                <a:schemeClr val="dk1"/>
              </a:buClr>
              <a:buSzPts val="2300"/>
              <a:buFont typeface="Arial"/>
              <a:buChar char="•"/>
            </a:pPr>
            <a:r>
              <a:rPr lang="en-US" sz="2300" b="1" dirty="0">
                <a:solidFill>
                  <a:schemeClr val="dk1"/>
                </a:solidFill>
                <a:latin typeface="Libre Franklin"/>
                <a:ea typeface="Libre Franklin"/>
                <a:cs typeface="Libre Franklin"/>
                <a:sym typeface="Libre Franklin"/>
              </a:rPr>
              <a:t>Time to DVPO disposition</a:t>
            </a:r>
            <a:r>
              <a:rPr lang="en-US" sz="2300" dirty="0">
                <a:solidFill>
                  <a:schemeClr val="dk1"/>
                </a:solidFill>
                <a:latin typeface="Libre Franklin"/>
                <a:ea typeface="Libre Franklin"/>
                <a:cs typeface="Libre Franklin"/>
                <a:sym typeface="Libre Franklin"/>
              </a:rPr>
              <a:t>: Sustained decrease</a:t>
            </a:r>
            <a:endParaRPr dirty="0"/>
          </a:p>
          <a:p>
            <a:pPr marL="342900" marR="0" lvl="0" indent="-196850" algn="l" rtl="0">
              <a:spcBef>
                <a:spcPts val="1200"/>
              </a:spcBef>
              <a:spcAft>
                <a:spcPts val="0"/>
              </a:spcAft>
              <a:buClr>
                <a:schemeClr val="dk1"/>
              </a:buClr>
              <a:buSzPts val="2300"/>
              <a:buFont typeface="Arial"/>
              <a:buNone/>
            </a:pPr>
            <a:endParaRPr sz="2300" dirty="0">
              <a:solidFill>
                <a:schemeClr val="dk1"/>
              </a:solidFill>
              <a:latin typeface="Libre Franklin"/>
              <a:ea typeface="Libre Franklin"/>
              <a:cs typeface="Libre Franklin"/>
              <a:sym typeface="Libre Franklin"/>
            </a:endParaRPr>
          </a:p>
        </p:txBody>
      </p:sp>
      <p:sp>
        <p:nvSpPr>
          <p:cNvPr id="432" name="Google Shape;432;p30"/>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4" name="Google Shape;434;p30"/>
          <p:cNvSpPr/>
          <p:nvPr/>
        </p:nvSpPr>
        <p:spPr>
          <a:xfrm>
            <a:off x="485170" y="2075331"/>
            <a:ext cx="296857" cy="1036169"/>
          </a:xfrm>
          <a:prstGeom prst="leftBracket">
            <a:avLst>
              <a:gd name="adj" fmla="val 8333"/>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35" name="Google Shape;435;p30"/>
          <p:cNvSpPr/>
          <p:nvPr/>
        </p:nvSpPr>
        <p:spPr>
          <a:xfrm>
            <a:off x="445198" y="3691695"/>
            <a:ext cx="287357" cy="549409"/>
          </a:xfrm>
          <a:prstGeom prst="leftBracket">
            <a:avLst>
              <a:gd name="adj" fmla="val 8333"/>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36" name="Google Shape;436;p30"/>
          <p:cNvSpPr/>
          <p:nvPr/>
        </p:nvSpPr>
        <p:spPr>
          <a:xfrm>
            <a:off x="476558" y="4830127"/>
            <a:ext cx="296857" cy="1211441"/>
          </a:xfrm>
          <a:prstGeom prst="leftBracket">
            <a:avLst>
              <a:gd name="adj" fmla="val 8333"/>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437" name="Google Shape;437;p30" descr="Scales of Justice"/>
          <p:cNvPicPr preferRelativeResize="0"/>
          <p:nvPr/>
        </p:nvPicPr>
        <p:blipFill rotWithShape="1">
          <a:blip r:embed="rId6">
            <a:alphaModFix/>
          </a:blip>
          <a:srcRect/>
          <a:stretch/>
        </p:blipFill>
        <p:spPr>
          <a:xfrm>
            <a:off x="20617" y="1475458"/>
            <a:ext cx="645799" cy="645799"/>
          </a:xfrm>
          <a:prstGeom prst="rect">
            <a:avLst/>
          </a:prstGeom>
          <a:noFill/>
          <a:ln>
            <a:noFill/>
          </a:ln>
        </p:spPr>
      </p:pic>
      <p:pic>
        <p:nvPicPr>
          <p:cNvPr id="438" name="Google Shape;438;p30" descr="Stopwatch with solid fill"/>
          <p:cNvPicPr preferRelativeResize="0"/>
          <p:nvPr/>
        </p:nvPicPr>
        <p:blipFill rotWithShape="1">
          <a:blip r:embed="rId7">
            <a:alphaModFix/>
          </a:blip>
          <a:srcRect/>
          <a:stretch/>
        </p:blipFill>
        <p:spPr>
          <a:xfrm>
            <a:off x="-4422" y="4507995"/>
            <a:ext cx="645799" cy="645799"/>
          </a:xfrm>
          <a:prstGeom prst="rect">
            <a:avLst/>
          </a:prstGeom>
          <a:noFill/>
          <a:ln>
            <a:noFill/>
          </a:ln>
        </p:spPr>
      </p:pic>
      <p:sp>
        <p:nvSpPr>
          <p:cNvPr id="439" name="Google Shape;439;p30"/>
          <p:cNvSpPr txBox="1"/>
          <p:nvPr/>
        </p:nvSpPr>
        <p:spPr>
          <a:xfrm>
            <a:off x="190500" y="75131"/>
            <a:ext cx="1181099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i="1" dirty="0">
                <a:solidFill>
                  <a:schemeClr val="accent5"/>
                </a:solidFill>
                <a:latin typeface="Libre Franklin"/>
                <a:ea typeface="Libre Franklin"/>
                <a:cs typeface="Libre Franklin"/>
                <a:sym typeface="Libre Franklin"/>
              </a:rPr>
              <a:t>Funded by the National Institute of Justice, Grant # 2019-X1584-NC-SI. Points of view  in this document are those of the author and do not necessarily represent the official position or policies of the US Department of Justice.</a:t>
            </a:r>
            <a:endParaRPr dirty="0"/>
          </a:p>
        </p:txBody>
      </p:sp>
      <p:grpSp>
        <p:nvGrpSpPr>
          <p:cNvPr id="440" name="Google Shape;440;p30"/>
          <p:cNvGrpSpPr/>
          <p:nvPr/>
        </p:nvGrpSpPr>
        <p:grpSpPr>
          <a:xfrm>
            <a:off x="7568050" y="2053600"/>
            <a:ext cx="4603333" cy="3411773"/>
            <a:chOff x="7299655" y="1426988"/>
            <a:chExt cx="6139470" cy="4873303"/>
          </a:xfrm>
        </p:grpSpPr>
        <p:pic>
          <p:nvPicPr>
            <p:cNvPr id="441" name="Google Shape;441;p30" descr="Text&#10;&#10;Description automatically generated"/>
            <p:cNvPicPr preferRelativeResize="0"/>
            <p:nvPr/>
          </p:nvPicPr>
          <p:blipFill rotWithShape="1">
            <a:blip r:embed="rId8">
              <a:alphaModFix/>
            </a:blip>
            <a:srcRect/>
            <a:stretch/>
          </p:blipFill>
          <p:spPr>
            <a:xfrm>
              <a:off x="9485982" y="1426988"/>
              <a:ext cx="2397878" cy="2397877"/>
            </a:xfrm>
            <a:prstGeom prst="rect">
              <a:avLst/>
            </a:prstGeom>
            <a:noFill/>
            <a:ln>
              <a:noFill/>
            </a:ln>
          </p:spPr>
        </p:pic>
        <p:pic>
          <p:nvPicPr>
            <p:cNvPr id="442" name="Google Shape;442;p30" descr="Text&#10;&#10;Description automatically generated"/>
            <p:cNvPicPr preferRelativeResize="0"/>
            <p:nvPr/>
          </p:nvPicPr>
          <p:blipFill rotWithShape="1">
            <a:blip r:embed="rId9">
              <a:alphaModFix/>
            </a:blip>
            <a:srcRect l="57198" t="16481" r="11887" b="27404"/>
            <a:stretch/>
          </p:blipFill>
          <p:spPr>
            <a:xfrm>
              <a:off x="7299655" y="3912681"/>
              <a:ext cx="2565399" cy="1816100"/>
            </a:xfrm>
            <a:prstGeom prst="rect">
              <a:avLst/>
            </a:prstGeom>
            <a:noFill/>
            <a:ln>
              <a:noFill/>
            </a:ln>
          </p:spPr>
        </p:pic>
        <p:sp>
          <p:nvSpPr>
            <p:cNvPr id="443" name="Google Shape;443;p30"/>
            <p:cNvSpPr txBox="1"/>
            <p:nvPr/>
          </p:nvSpPr>
          <p:spPr>
            <a:xfrm>
              <a:off x="7463096" y="5728782"/>
              <a:ext cx="2733003" cy="5715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u="sng">
                  <a:solidFill>
                    <a:srgbClr val="800080"/>
                  </a:solidFill>
                  <a:latin typeface="Calibri"/>
                  <a:ea typeface="Calibri"/>
                  <a:cs typeface="Calibri"/>
                  <a:sym typeface="Calibri"/>
                  <a:hlinkClick r:id="rId10">
                    <a:extLst>
                      <a:ext uri="{A12FA001-AC4F-418D-AE19-62706E023703}">
                        <ahyp:hlinkClr xmlns:ahyp="http://schemas.microsoft.com/office/drawing/2018/hyperlinkcolor" val="tx"/>
                      </a:ext>
                    </a:extLst>
                  </a:hlinkClick>
                </a:rPr>
                <a:t>thehotline.org</a:t>
              </a:r>
              <a:endParaRPr sz="2000">
                <a:solidFill>
                  <a:srgbClr val="800080"/>
                </a:solidFill>
                <a:latin typeface="Calibri"/>
                <a:ea typeface="Calibri"/>
                <a:cs typeface="Calibri"/>
                <a:sym typeface="Calibri"/>
              </a:endParaRPr>
            </a:p>
          </p:txBody>
        </p:sp>
        <p:pic>
          <p:nvPicPr>
            <p:cNvPr id="444" name="Google Shape;444;p30" descr="Text&#10;&#10;Description automatically generated"/>
            <p:cNvPicPr preferRelativeResize="0"/>
            <p:nvPr/>
          </p:nvPicPr>
          <p:blipFill rotWithShape="1">
            <a:blip r:embed="rId9">
              <a:alphaModFix/>
            </a:blip>
            <a:srcRect l="8637" t="13912" r="54856" b="41863"/>
            <a:stretch/>
          </p:blipFill>
          <p:spPr>
            <a:xfrm>
              <a:off x="9949005" y="3932221"/>
              <a:ext cx="3149601" cy="1488064"/>
            </a:xfrm>
            <a:prstGeom prst="rect">
              <a:avLst/>
            </a:prstGeom>
            <a:noFill/>
            <a:ln>
              <a:noFill/>
            </a:ln>
          </p:spPr>
        </p:pic>
        <p:pic>
          <p:nvPicPr>
            <p:cNvPr id="445" name="Google Shape;445;p30" descr="Text&#10;&#10;Description automatically generated"/>
            <p:cNvPicPr preferRelativeResize="0"/>
            <p:nvPr/>
          </p:nvPicPr>
          <p:blipFill rotWithShape="1">
            <a:blip r:embed="rId9">
              <a:alphaModFix/>
            </a:blip>
            <a:srcRect l="12191" t="58977" r="59880" b="21890"/>
            <a:stretch/>
          </p:blipFill>
          <p:spPr>
            <a:xfrm>
              <a:off x="9832887" y="5282257"/>
              <a:ext cx="3606238" cy="969744"/>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
                                          </p:stCondLst>
                                        </p:cTn>
                                        <p:tgtEl>
                                          <p:spTgt spid="434"/>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4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1"/>
                                          </p:stCondLst>
                                        </p:cTn>
                                        <p:tgtEl>
                                          <p:spTgt spid="435"/>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4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cxnSp>
        <p:nvCxnSpPr>
          <p:cNvPr id="136" name="Google Shape;136;p3"/>
          <p:cNvCxnSpPr/>
          <p:nvPr/>
        </p:nvCxnSpPr>
        <p:spPr>
          <a:xfrm>
            <a:off x="4027990" y="4953109"/>
            <a:ext cx="4163510" cy="0"/>
          </a:xfrm>
          <a:prstGeom prst="straightConnector1">
            <a:avLst/>
          </a:prstGeom>
          <a:noFill/>
          <a:ln w="9525" cap="flat" cmpd="sng">
            <a:solidFill>
              <a:schemeClr val="dk1"/>
            </a:solidFill>
            <a:prstDash val="solid"/>
            <a:miter lim="800000"/>
            <a:headEnd type="none" w="sm" len="sm"/>
            <a:tailEnd type="none" w="sm" len="sm"/>
          </a:ln>
        </p:spPr>
      </p:cxnSp>
      <p:cxnSp>
        <p:nvCxnSpPr>
          <p:cNvPr id="137" name="Google Shape;137;p3"/>
          <p:cNvCxnSpPr>
            <a:stCxn id="138" idx="0"/>
          </p:cNvCxnSpPr>
          <p:nvPr/>
        </p:nvCxnSpPr>
        <p:spPr>
          <a:xfrm rot="10800000">
            <a:off x="4027899" y="4953137"/>
            <a:ext cx="2100" cy="223200"/>
          </a:xfrm>
          <a:prstGeom prst="straightConnector1">
            <a:avLst/>
          </a:prstGeom>
          <a:noFill/>
          <a:ln w="9525" cap="flat" cmpd="sng">
            <a:solidFill>
              <a:schemeClr val="dk1"/>
            </a:solidFill>
            <a:prstDash val="solid"/>
            <a:miter lim="800000"/>
            <a:headEnd type="none" w="sm" len="sm"/>
            <a:tailEnd type="none" w="sm" len="sm"/>
          </a:ln>
        </p:spPr>
      </p:cxnSp>
      <p:cxnSp>
        <p:nvCxnSpPr>
          <p:cNvPr id="139" name="Google Shape;139;p3"/>
          <p:cNvCxnSpPr/>
          <p:nvPr/>
        </p:nvCxnSpPr>
        <p:spPr>
          <a:xfrm rot="10800000">
            <a:off x="5247796" y="4944899"/>
            <a:ext cx="2009" cy="223228"/>
          </a:xfrm>
          <a:prstGeom prst="straightConnector1">
            <a:avLst/>
          </a:prstGeom>
          <a:noFill/>
          <a:ln w="9525" cap="flat" cmpd="sng">
            <a:solidFill>
              <a:schemeClr val="dk1"/>
            </a:solidFill>
            <a:prstDash val="solid"/>
            <a:miter lim="800000"/>
            <a:headEnd type="none" w="sm" len="sm"/>
            <a:tailEnd type="none" w="sm" len="sm"/>
          </a:ln>
        </p:spPr>
      </p:cxnSp>
      <p:cxnSp>
        <p:nvCxnSpPr>
          <p:cNvPr id="140" name="Google Shape;140;p3"/>
          <p:cNvCxnSpPr/>
          <p:nvPr/>
        </p:nvCxnSpPr>
        <p:spPr>
          <a:xfrm rot="10800000">
            <a:off x="6572143" y="4962429"/>
            <a:ext cx="2009" cy="223228"/>
          </a:xfrm>
          <a:prstGeom prst="straightConnector1">
            <a:avLst/>
          </a:prstGeom>
          <a:noFill/>
          <a:ln w="9525" cap="flat" cmpd="sng">
            <a:solidFill>
              <a:schemeClr val="dk1"/>
            </a:solidFill>
            <a:prstDash val="solid"/>
            <a:miter lim="800000"/>
            <a:headEnd type="none" w="sm" len="sm"/>
            <a:tailEnd type="none" w="sm" len="sm"/>
          </a:ln>
        </p:spPr>
      </p:cxnSp>
      <p:cxnSp>
        <p:nvCxnSpPr>
          <p:cNvPr id="141" name="Google Shape;141;p3"/>
          <p:cNvCxnSpPr/>
          <p:nvPr/>
        </p:nvCxnSpPr>
        <p:spPr>
          <a:xfrm rot="10800000">
            <a:off x="8191500" y="4953109"/>
            <a:ext cx="2009" cy="223228"/>
          </a:xfrm>
          <a:prstGeom prst="straightConnector1">
            <a:avLst/>
          </a:prstGeom>
          <a:noFill/>
          <a:ln w="9525" cap="flat" cmpd="sng">
            <a:solidFill>
              <a:schemeClr val="dk1"/>
            </a:solidFill>
            <a:prstDash val="solid"/>
            <a:miter lim="800000"/>
            <a:headEnd type="none" w="sm" len="sm"/>
            <a:tailEnd type="none" w="sm" len="sm"/>
          </a:ln>
        </p:spPr>
      </p:cxnSp>
      <p:cxnSp>
        <p:nvCxnSpPr>
          <p:cNvPr id="142" name="Google Shape;142;p3"/>
          <p:cNvCxnSpPr>
            <a:endCxn id="143" idx="2"/>
          </p:cNvCxnSpPr>
          <p:nvPr/>
        </p:nvCxnSpPr>
        <p:spPr>
          <a:xfrm rot="10800000">
            <a:off x="6150011" y="4777491"/>
            <a:ext cx="0" cy="244200"/>
          </a:xfrm>
          <a:prstGeom prst="straightConnector1">
            <a:avLst/>
          </a:prstGeom>
          <a:noFill/>
          <a:ln w="9525" cap="flat" cmpd="sng">
            <a:solidFill>
              <a:schemeClr val="dk1"/>
            </a:solidFill>
            <a:prstDash val="solid"/>
            <a:miter lim="800000"/>
            <a:headEnd type="none" w="sm" len="sm"/>
            <a:tailEnd type="none" w="sm" len="sm"/>
          </a:ln>
        </p:spPr>
      </p:cxnSp>
      <p:sp>
        <p:nvSpPr>
          <p:cNvPr id="144" name="Google Shape;144;p3"/>
          <p:cNvSpPr txBox="1">
            <a:spLocks noGrp="1"/>
          </p:cNvSpPr>
          <p:nvPr>
            <p:ph type="title"/>
          </p:nvPr>
        </p:nvSpPr>
        <p:spPr>
          <a:xfrm>
            <a:off x="283308" y="169573"/>
            <a:ext cx="117181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Libre Franklin"/>
              <a:buNone/>
            </a:pPr>
            <a:r>
              <a:rPr lang="en-US" sz="3600">
                <a:latin typeface="Libre Franklin"/>
                <a:ea typeface="Libre Franklin"/>
                <a:cs typeface="Libre Franklin"/>
                <a:sym typeface="Libre Franklin"/>
              </a:rPr>
              <a:t>Background: Domestic Violence Protective Orders (DVPOs)</a:t>
            </a:r>
            <a:endParaRPr>
              <a:latin typeface="Libre Franklin"/>
              <a:ea typeface="Libre Franklin"/>
              <a:cs typeface="Libre Franklin"/>
              <a:sym typeface="Libre Franklin"/>
            </a:endParaRPr>
          </a:p>
        </p:txBody>
      </p:sp>
      <p:pic>
        <p:nvPicPr>
          <p:cNvPr id="145" name="Google Shape;145;p3" descr="A close up of a sign&#10;&#10;Description automatically generated"/>
          <p:cNvPicPr preferRelativeResize="0"/>
          <p:nvPr/>
        </p:nvPicPr>
        <p:blipFill rotWithShape="1">
          <a:blip r:embed="rId3">
            <a:alphaModFix/>
          </a:blip>
          <a:srcRect/>
          <a:stretch/>
        </p:blipFill>
        <p:spPr>
          <a:xfrm>
            <a:off x="6502258" y="5947258"/>
            <a:ext cx="5269195" cy="729283"/>
          </a:xfrm>
          <a:prstGeom prst="rect">
            <a:avLst/>
          </a:prstGeom>
          <a:noFill/>
          <a:ln>
            <a:noFill/>
          </a:ln>
        </p:spPr>
      </p:pic>
      <p:sp>
        <p:nvSpPr>
          <p:cNvPr id="146" name="Google Shape;146;p3"/>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nvGrpSpPr>
          <p:cNvPr id="147" name="Google Shape;147;p3"/>
          <p:cNvGrpSpPr/>
          <p:nvPr/>
        </p:nvGrpSpPr>
        <p:grpSpPr>
          <a:xfrm>
            <a:off x="1869675" y="1765141"/>
            <a:ext cx="8476922" cy="2623856"/>
            <a:chOff x="736601" y="-924374"/>
            <a:chExt cx="11102427" cy="2415628"/>
          </a:xfrm>
        </p:grpSpPr>
        <p:sp>
          <p:nvSpPr>
            <p:cNvPr id="148" name="Google Shape;148;p3"/>
            <p:cNvSpPr/>
            <p:nvPr/>
          </p:nvSpPr>
          <p:spPr>
            <a:xfrm>
              <a:off x="736601" y="-924374"/>
              <a:ext cx="11102427" cy="2415628"/>
            </a:xfrm>
            <a:prstGeom prst="rect">
              <a:avLst/>
            </a:prstGeom>
            <a:solidFill>
              <a:srgbClr val="BDE5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Libre Franklin"/>
                <a:ea typeface="Libre Franklin"/>
                <a:cs typeface="Libre Franklin"/>
                <a:sym typeface="Libre Franklin"/>
              </a:endParaRPr>
            </a:p>
          </p:txBody>
        </p:sp>
        <p:sp>
          <p:nvSpPr>
            <p:cNvPr id="149" name="Google Shape;149;p3"/>
            <p:cNvSpPr txBox="1"/>
            <p:nvPr/>
          </p:nvSpPr>
          <p:spPr>
            <a:xfrm>
              <a:off x="788274" y="156934"/>
              <a:ext cx="2249614" cy="838811"/>
            </a:xfrm>
            <a:prstGeom prst="rect">
              <a:avLst/>
            </a:prstGeom>
            <a:solidFill>
              <a:srgbClr val="BDE5D7"/>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i="1">
                  <a:solidFill>
                    <a:schemeClr val="dk1"/>
                  </a:solidFill>
                  <a:latin typeface="Libre Franklin"/>
                  <a:ea typeface="Libre Franklin"/>
                  <a:cs typeface="Libre Franklin"/>
                  <a:sym typeface="Libre Franklin"/>
                </a:rPr>
                <a:t>10-14 day </a:t>
              </a:r>
              <a:endParaRPr/>
            </a:p>
            <a:p>
              <a:pPr marL="0" marR="0" lvl="0" indent="0" algn="l" rtl="0">
                <a:spcBef>
                  <a:spcPts val="0"/>
                </a:spcBef>
                <a:spcAft>
                  <a:spcPts val="0"/>
                </a:spcAft>
                <a:buNone/>
              </a:pPr>
              <a:r>
                <a:rPr lang="en-US" sz="1700" i="1">
                  <a:solidFill>
                    <a:schemeClr val="dk1"/>
                  </a:solidFill>
                  <a:latin typeface="Libre Franklin"/>
                  <a:ea typeface="Libre Franklin"/>
                  <a:cs typeface="Libre Franklin"/>
                  <a:sym typeface="Libre Franklin"/>
                </a:rPr>
                <a:t>period</a:t>
              </a:r>
              <a:endParaRPr/>
            </a:p>
          </p:txBody>
        </p:sp>
      </p:grpSp>
      <p:grpSp>
        <p:nvGrpSpPr>
          <p:cNvPr id="150" name="Google Shape;150;p3"/>
          <p:cNvGrpSpPr/>
          <p:nvPr/>
        </p:nvGrpSpPr>
        <p:grpSpPr>
          <a:xfrm>
            <a:off x="1857539" y="1765141"/>
            <a:ext cx="8476922" cy="846782"/>
            <a:chOff x="484791" y="772509"/>
            <a:chExt cx="11302562" cy="1129043"/>
          </a:xfrm>
        </p:grpSpPr>
        <p:sp>
          <p:nvSpPr>
            <p:cNvPr id="151" name="Google Shape;151;p3"/>
            <p:cNvSpPr/>
            <p:nvPr/>
          </p:nvSpPr>
          <p:spPr>
            <a:xfrm>
              <a:off x="484791" y="772509"/>
              <a:ext cx="11302562" cy="1129043"/>
            </a:xfrm>
            <a:prstGeom prst="rect">
              <a:avLst/>
            </a:prstGeom>
            <a:solidFill>
              <a:srgbClr val="90C1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Libre Franklin"/>
                <a:ea typeface="Libre Franklin"/>
                <a:cs typeface="Libre Franklin"/>
                <a:sym typeface="Libre Franklin"/>
              </a:endParaRPr>
            </a:p>
          </p:txBody>
        </p:sp>
        <p:sp>
          <p:nvSpPr>
            <p:cNvPr id="152" name="Google Shape;152;p3"/>
            <p:cNvSpPr txBox="1"/>
            <p:nvPr/>
          </p:nvSpPr>
          <p:spPr>
            <a:xfrm>
              <a:off x="500972" y="1189406"/>
              <a:ext cx="3047125" cy="471924"/>
            </a:xfrm>
            <a:prstGeom prst="rect">
              <a:avLst/>
            </a:prstGeom>
            <a:solidFill>
              <a:srgbClr val="90C1E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i="1" dirty="0">
                  <a:solidFill>
                    <a:schemeClr val="dk1"/>
                  </a:solidFill>
                  <a:latin typeface="Libre Franklin"/>
                  <a:ea typeface="Libre Franklin"/>
                  <a:cs typeface="Libre Franklin"/>
                  <a:sym typeface="Libre Franklin"/>
                </a:rPr>
                <a:t>24 hours (maximum)</a:t>
              </a:r>
              <a:endParaRPr dirty="0"/>
            </a:p>
          </p:txBody>
        </p:sp>
      </p:grpSp>
      <p:sp>
        <p:nvSpPr>
          <p:cNvPr id="153" name="Google Shape;153;p3"/>
          <p:cNvSpPr txBox="1"/>
          <p:nvPr/>
        </p:nvSpPr>
        <p:spPr>
          <a:xfrm>
            <a:off x="4451421" y="3287216"/>
            <a:ext cx="3396342" cy="646331"/>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Sheriff’s Office serves respondent (abuser)</a:t>
            </a:r>
            <a:endParaRPr/>
          </a:p>
        </p:txBody>
      </p:sp>
      <p:sp>
        <p:nvSpPr>
          <p:cNvPr id="143" name="Google Shape;143;p3"/>
          <p:cNvSpPr txBox="1"/>
          <p:nvPr/>
        </p:nvSpPr>
        <p:spPr>
          <a:xfrm>
            <a:off x="3428156" y="4254271"/>
            <a:ext cx="5443709" cy="523220"/>
          </a:xfrm>
          <a:prstGeom prst="rect">
            <a:avLst/>
          </a:prstGeom>
          <a:solidFill>
            <a:srgbClr val="DBDBDB"/>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endParaRPr sz="500">
              <a:solidFill>
                <a:schemeClr val="dk1"/>
              </a:solidFill>
              <a:latin typeface="Libre Franklin"/>
              <a:ea typeface="Libre Franklin"/>
              <a:cs typeface="Libre Franklin"/>
              <a:sym typeface="Libre Franklin"/>
            </a:endParaRPr>
          </a:p>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“Full” DVPO hearing in District Court</a:t>
            </a:r>
            <a:endParaRPr/>
          </a:p>
          <a:p>
            <a:pPr marL="0" marR="0" lvl="0" indent="0" algn="ctr" rtl="0">
              <a:spcBef>
                <a:spcPts val="0"/>
              </a:spcBef>
              <a:spcAft>
                <a:spcPts val="0"/>
              </a:spcAft>
              <a:buNone/>
            </a:pPr>
            <a:endParaRPr sz="500">
              <a:solidFill>
                <a:schemeClr val="dk1"/>
              </a:solidFill>
              <a:latin typeface="Libre Franklin"/>
              <a:ea typeface="Libre Franklin"/>
              <a:cs typeface="Libre Franklin"/>
              <a:sym typeface="Libre Franklin"/>
            </a:endParaRPr>
          </a:p>
        </p:txBody>
      </p:sp>
      <p:sp>
        <p:nvSpPr>
          <p:cNvPr id="154" name="Google Shape;154;p3"/>
          <p:cNvSpPr txBox="1"/>
          <p:nvPr/>
        </p:nvSpPr>
        <p:spPr>
          <a:xfrm>
            <a:off x="5891936" y="5187859"/>
            <a:ext cx="1360414" cy="584775"/>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a:solidFill>
                  <a:srgbClr val="2E75B5"/>
                </a:solidFill>
                <a:latin typeface="Libre Franklin"/>
                <a:ea typeface="Libre Franklin"/>
                <a:cs typeface="Libre Franklin"/>
                <a:sym typeface="Libre Franklin"/>
              </a:rPr>
              <a:t>Voluntarily dismissed</a:t>
            </a:r>
            <a:endParaRPr/>
          </a:p>
        </p:txBody>
      </p:sp>
      <p:sp>
        <p:nvSpPr>
          <p:cNvPr id="155" name="Google Shape;155;p3"/>
          <p:cNvSpPr txBox="1"/>
          <p:nvPr/>
        </p:nvSpPr>
        <p:spPr>
          <a:xfrm>
            <a:off x="7501274" y="5185925"/>
            <a:ext cx="1593000" cy="5850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a:solidFill>
                  <a:srgbClr val="BF9000"/>
                </a:solidFill>
                <a:latin typeface="Libre Franklin"/>
                <a:ea typeface="Libre Franklin"/>
                <a:cs typeface="Libre Franklin"/>
                <a:sym typeface="Libre Franklin"/>
              </a:rPr>
              <a:t>Involuntarily dismissed</a:t>
            </a:r>
            <a:endParaRPr/>
          </a:p>
        </p:txBody>
      </p:sp>
      <p:sp>
        <p:nvSpPr>
          <p:cNvPr id="156" name="Google Shape;156;p3"/>
          <p:cNvSpPr txBox="1"/>
          <p:nvPr/>
        </p:nvSpPr>
        <p:spPr>
          <a:xfrm>
            <a:off x="4713259" y="5176337"/>
            <a:ext cx="1046437" cy="338554"/>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a:solidFill>
                  <a:srgbClr val="C55A11"/>
                </a:solidFill>
                <a:latin typeface="Libre Franklin"/>
                <a:ea typeface="Libre Franklin"/>
                <a:cs typeface="Libre Franklin"/>
                <a:sym typeface="Libre Franklin"/>
              </a:rPr>
              <a:t>Denied</a:t>
            </a:r>
            <a:endParaRPr/>
          </a:p>
        </p:txBody>
      </p:sp>
      <p:cxnSp>
        <p:nvCxnSpPr>
          <p:cNvPr id="157" name="Google Shape;157;p3"/>
          <p:cNvCxnSpPr>
            <a:stCxn id="158" idx="2"/>
            <a:endCxn id="159" idx="0"/>
          </p:cNvCxnSpPr>
          <p:nvPr/>
        </p:nvCxnSpPr>
        <p:spPr>
          <a:xfrm>
            <a:off x="6153201" y="2058925"/>
            <a:ext cx="3000" cy="315900"/>
          </a:xfrm>
          <a:prstGeom prst="straightConnector1">
            <a:avLst/>
          </a:prstGeom>
          <a:noFill/>
          <a:ln w="15875" cap="flat" cmpd="sng">
            <a:solidFill>
              <a:schemeClr val="dk1"/>
            </a:solidFill>
            <a:prstDash val="solid"/>
            <a:miter lim="800000"/>
            <a:headEnd type="none" w="sm" len="sm"/>
            <a:tailEnd type="stealth" w="med" len="med"/>
          </a:ln>
        </p:spPr>
      </p:cxnSp>
      <p:cxnSp>
        <p:nvCxnSpPr>
          <p:cNvPr id="160" name="Google Shape;160;p3"/>
          <p:cNvCxnSpPr>
            <a:endCxn id="153" idx="0"/>
          </p:cNvCxnSpPr>
          <p:nvPr/>
        </p:nvCxnSpPr>
        <p:spPr>
          <a:xfrm>
            <a:off x="6148992" y="2700116"/>
            <a:ext cx="600" cy="587100"/>
          </a:xfrm>
          <a:prstGeom prst="straightConnector1">
            <a:avLst/>
          </a:prstGeom>
          <a:noFill/>
          <a:ln w="15875" cap="flat" cmpd="sng">
            <a:solidFill>
              <a:schemeClr val="dk1"/>
            </a:solidFill>
            <a:prstDash val="solid"/>
            <a:miter lim="800000"/>
            <a:headEnd type="none" w="sm" len="sm"/>
            <a:tailEnd type="stealth" w="med" len="med"/>
          </a:ln>
        </p:spPr>
      </p:cxnSp>
      <p:cxnSp>
        <p:nvCxnSpPr>
          <p:cNvPr id="161" name="Google Shape;161;p3"/>
          <p:cNvCxnSpPr>
            <a:stCxn id="153" idx="2"/>
            <a:endCxn id="143" idx="0"/>
          </p:cNvCxnSpPr>
          <p:nvPr/>
        </p:nvCxnSpPr>
        <p:spPr>
          <a:xfrm>
            <a:off x="6149592" y="3933547"/>
            <a:ext cx="300" cy="320700"/>
          </a:xfrm>
          <a:prstGeom prst="straightConnector1">
            <a:avLst/>
          </a:prstGeom>
          <a:noFill/>
          <a:ln w="15875" cap="flat" cmpd="sng">
            <a:solidFill>
              <a:schemeClr val="dk1"/>
            </a:solidFill>
            <a:prstDash val="solid"/>
            <a:miter lim="800000"/>
            <a:headEnd type="none" w="sm" len="sm"/>
            <a:tailEnd type="stealth" w="med" len="med"/>
          </a:ln>
        </p:spPr>
      </p:cxnSp>
      <p:sp>
        <p:nvSpPr>
          <p:cNvPr id="158" name="Google Shape;158;p3"/>
          <p:cNvSpPr txBox="1"/>
          <p:nvPr/>
        </p:nvSpPr>
        <p:spPr>
          <a:xfrm>
            <a:off x="2950401" y="1535725"/>
            <a:ext cx="6405600" cy="523200"/>
          </a:xfrm>
          <a:prstGeom prst="rect">
            <a:avLst/>
          </a:prstGeom>
          <a:solidFill>
            <a:srgbClr val="F2F2F2"/>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endParaRPr sz="500">
              <a:solidFill>
                <a:schemeClr val="dk1"/>
              </a:solidFill>
              <a:latin typeface="Libre Franklin"/>
              <a:ea typeface="Libre Franklin"/>
              <a:cs typeface="Libre Franklin"/>
              <a:sym typeface="Libre Franklin"/>
            </a:endParaRPr>
          </a:p>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Petitioner (victim) files for DVPO in District Courthouse</a:t>
            </a:r>
            <a:endParaRPr/>
          </a:p>
          <a:p>
            <a:pPr marL="0" marR="0" lvl="0" indent="0" algn="ctr" rtl="0">
              <a:spcBef>
                <a:spcPts val="0"/>
              </a:spcBef>
              <a:spcAft>
                <a:spcPts val="0"/>
              </a:spcAft>
              <a:buNone/>
            </a:pPr>
            <a:endParaRPr sz="500">
              <a:solidFill>
                <a:schemeClr val="dk1"/>
              </a:solidFill>
              <a:latin typeface="Libre Franklin"/>
              <a:ea typeface="Libre Franklin"/>
              <a:cs typeface="Libre Franklin"/>
              <a:sym typeface="Libre Franklin"/>
            </a:endParaRPr>
          </a:p>
        </p:txBody>
      </p:sp>
      <p:sp>
        <p:nvSpPr>
          <p:cNvPr id="138" name="Google Shape;138;p3"/>
          <p:cNvSpPr txBox="1"/>
          <p:nvPr/>
        </p:nvSpPr>
        <p:spPr>
          <a:xfrm>
            <a:off x="3506780" y="5176337"/>
            <a:ext cx="1046437" cy="338554"/>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a:solidFill>
                  <a:srgbClr val="548135"/>
                </a:solidFill>
                <a:latin typeface="Libre Franklin"/>
                <a:ea typeface="Libre Franklin"/>
                <a:cs typeface="Libre Franklin"/>
                <a:sym typeface="Libre Franklin"/>
              </a:rPr>
              <a:t>Granted</a:t>
            </a:r>
            <a:endParaRPr/>
          </a:p>
        </p:txBody>
      </p:sp>
      <p:sp>
        <p:nvSpPr>
          <p:cNvPr id="159" name="Google Shape;159;p3"/>
          <p:cNvSpPr txBox="1"/>
          <p:nvPr/>
        </p:nvSpPr>
        <p:spPr>
          <a:xfrm>
            <a:off x="4171920" y="2374889"/>
            <a:ext cx="3968679" cy="646331"/>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Civil summons issued, </a:t>
            </a:r>
            <a:endParaRPr/>
          </a:p>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Temporary PO may also be granted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4"/>
          <p:cNvSpPr txBox="1">
            <a:spLocks noGrp="1"/>
          </p:cNvSpPr>
          <p:nvPr>
            <p:ph type="title"/>
          </p:nvPr>
        </p:nvSpPr>
        <p:spPr>
          <a:xfrm>
            <a:off x="283308" y="169573"/>
            <a:ext cx="117181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Libre Franklin"/>
              <a:buNone/>
            </a:pPr>
            <a:r>
              <a:rPr lang="en-US" sz="3600">
                <a:latin typeface="Libre Franklin"/>
                <a:ea typeface="Libre Franklin"/>
                <a:cs typeface="Libre Franklin"/>
                <a:sym typeface="Libre Franklin"/>
              </a:rPr>
              <a:t>Background: Domestic Violence Protective Orders (DVPOs)</a:t>
            </a:r>
            <a:endParaRPr>
              <a:latin typeface="Libre Franklin"/>
              <a:ea typeface="Libre Franklin"/>
              <a:cs typeface="Libre Franklin"/>
              <a:sym typeface="Libre Franklin"/>
            </a:endParaRPr>
          </a:p>
        </p:txBody>
      </p:sp>
      <p:pic>
        <p:nvPicPr>
          <p:cNvPr id="168" name="Google Shape;168;p4" descr="A close up of a sign&#10;&#10;Description automatically generated"/>
          <p:cNvPicPr preferRelativeResize="0"/>
          <p:nvPr/>
        </p:nvPicPr>
        <p:blipFill rotWithShape="1">
          <a:blip r:embed="rId3">
            <a:alphaModFix/>
          </a:blip>
          <a:srcRect/>
          <a:stretch/>
        </p:blipFill>
        <p:spPr>
          <a:xfrm>
            <a:off x="6502258" y="5947258"/>
            <a:ext cx="5269195" cy="729283"/>
          </a:xfrm>
          <a:prstGeom prst="rect">
            <a:avLst/>
          </a:prstGeom>
          <a:noFill/>
          <a:ln>
            <a:noFill/>
          </a:ln>
        </p:spPr>
      </p:pic>
      <p:sp>
        <p:nvSpPr>
          <p:cNvPr id="169" name="Google Shape;169;p4"/>
          <p:cNvSpPr txBox="1"/>
          <p:nvPr/>
        </p:nvSpPr>
        <p:spPr>
          <a:xfrm>
            <a:off x="4597400" y="1602918"/>
            <a:ext cx="7174053" cy="38164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Libre Franklin"/>
                <a:ea typeface="Libre Franklin"/>
                <a:cs typeface="Libre Franklin"/>
                <a:sym typeface="Libre Franklin"/>
              </a:rPr>
              <a:t>Barriers to receiving a DVPO:</a:t>
            </a:r>
            <a:endParaRPr/>
          </a:p>
          <a:p>
            <a:pPr marL="342900" marR="0" lvl="0" indent="-342900" algn="l" rtl="0">
              <a:spcBef>
                <a:spcPts val="12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Victim must go to district courthouse in-person to request DVPO</a:t>
            </a:r>
            <a:endParaRPr/>
          </a:p>
          <a:p>
            <a:pPr marL="342900" marR="0" lvl="0" indent="-342900" algn="l" rtl="0">
              <a:spcBef>
                <a:spcPts val="12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Must submit DVPO request during working hours</a:t>
            </a:r>
            <a:endParaRPr/>
          </a:p>
          <a:p>
            <a:pPr marL="342900" marR="0" lvl="0" indent="-342900" algn="l" rtl="0">
              <a:spcBef>
                <a:spcPts val="12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Paperwork in “legalese”</a:t>
            </a:r>
            <a:endParaRPr/>
          </a:p>
          <a:p>
            <a:pPr marL="342900" marR="0" lvl="0" indent="-342900" algn="l" rtl="0">
              <a:spcBef>
                <a:spcPts val="12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Takes time for sheriff’s office to serve the respondent</a:t>
            </a:r>
            <a:endParaRPr/>
          </a:p>
          <a:p>
            <a:pPr marL="342900" marR="0" lvl="0" indent="-342900" algn="l" rtl="0">
              <a:spcBef>
                <a:spcPts val="12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Hearing delays</a:t>
            </a:r>
            <a:endParaRPr/>
          </a:p>
        </p:txBody>
      </p:sp>
      <p:sp>
        <p:nvSpPr>
          <p:cNvPr id="170" name="Google Shape;170;p4"/>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71" name="Google Shape;171;p4" descr="Archived | Perspectives on Civil Protective Orders in Domestic Violence  Cases: The Rural and Urban Divide | National Institute of Justice"/>
          <p:cNvPicPr preferRelativeResize="0"/>
          <p:nvPr/>
        </p:nvPicPr>
        <p:blipFill rotWithShape="1">
          <a:blip r:embed="rId4">
            <a:alphaModFix/>
          </a:blip>
          <a:srcRect/>
          <a:stretch/>
        </p:blipFill>
        <p:spPr>
          <a:xfrm>
            <a:off x="1291404" y="1883547"/>
            <a:ext cx="2932253" cy="323604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5"/>
          <p:cNvSpPr/>
          <p:nvPr/>
        </p:nvSpPr>
        <p:spPr>
          <a:xfrm>
            <a:off x="8288931" y="2220112"/>
            <a:ext cx="3220357" cy="2966694"/>
          </a:xfrm>
          <a:prstGeom prst="ellipse">
            <a:avLst/>
          </a:prstGeom>
          <a:solidFill>
            <a:srgbClr val="EDEDED"/>
          </a:solidFill>
          <a:ln w="76200" cap="flat" cmpd="sng">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8" name="Google Shape;178;p5"/>
          <p:cNvSpPr txBox="1">
            <a:spLocks noGrp="1"/>
          </p:cNvSpPr>
          <p:nvPr>
            <p:ph type="title"/>
          </p:nvPr>
        </p:nvSpPr>
        <p:spPr>
          <a:xfrm>
            <a:off x="283308" y="169573"/>
            <a:ext cx="117181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Libre Franklin"/>
              <a:buNone/>
            </a:pPr>
            <a:r>
              <a:rPr lang="en-US" sz="3600">
                <a:latin typeface="Libre Franklin"/>
                <a:ea typeface="Libre Franklin"/>
                <a:cs typeface="Libre Franklin"/>
                <a:sym typeface="Libre Franklin"/>
              </a:rPr>
              <a:t>Innovation: E-filing for DVPOs</a:t>
            </a:r>
            <a:endParaRPr>
              <a:latin typeface="Libre Franklin"/>
              <a:ea typeface="Libre Franklin"/>
              <a:cs typeface="Libre Franklin"/>
              <a:sym typeface="Libre Franklin"/>
            </a:endParaRPr>
          </a:p>
        </p:txBody>
      </p:sp>
      <p:pic>
        <p:nvPicPr>
          <p:cNvPr id="179" name="Google Shape;179;p5" descr="A close up of a sign&#10;&#10;Description automatically generated"/>
          <p:cNvPicPr preferRelativeResize="0"/>
          <p:nvPr/>
        </p:nvPicPr>
        <p:blipFill rotWithShape="1">
          <a:blip r:embed="rId3">
            <a:alphaModFix/>
          </a:blip>
          <a:srcRect/>
          <a:stretch/>
        </p:blipFill>
        <p:spPr>
          <a:xfrm>
            <a:off x="6502258" y="5947258"/>
            <a:ext cx="5269195" cy="729283"/>
          </a:xfrm>
          <a:prstGeom prst="rect">
            <a:avLst/>
          </a:prstGeom>
          <a:noFill/>
          <a:ln>
            <a:noFill/>
          </a:ln>
        </p:spPr>
      </p:pic>
      <p:sp>
        <p:nvSpPr>
          <p:cNvPr id="180" name="Google Shape;180;p5"/>
          <p:cNvSpPr txBox="1"/>
          <p:nvPr/>
        </p:nvSpPr>
        <p:spPr>
          <a:xfrm>
            <a:off x="562428" y="1599768"/>
            <a:ext cx="7451272" cy="54476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Libre Franklin"/>
                <a:ea typeface="Libre Franklin"/>
                <a:cs typeface="Libre Franklin"/>
                <a:sym typeface="Libre Franklin"/>
              </a:rPr>
              <a:t>eCourts Civil Domestic Violence System</a:t>
            </a:r>
            <a:r>
              <a:rPr lang="en-US" sz="2400">
                <a:solidFill>
                  <a:schemeClr val="dk1"/>
                </a:solidFill>
                <a:latin typeface="Libre Franklin"/>
                <a:ea typeface="Libre Franklin"/>
                <a:cs typeface="Libre Franklin"/>
                <a:sym typeface="Libre Franklin"/>
              </a:rPr>
              <a:t> (e-filing)</a:t>
            </a:r>
            <a:endParaRPr/>
          </a:p>
          <a:p>
            <a:pPr marL="342900" marR="0" lvl="0" indent="-342900" algn="l" rtl="0">
              <a:spcBef>
                <a:spcPts val="12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Can request at DV service agency or Family Justice Center instead of traveling to courthouse</a:t>
            </a:r>
            <a:endParaRPr/>
          </a:p>
          <a:p>
            <a:pPr marL="342900" marR="0" lvl="0" indent="-342900" algn="l" rtl="0">
              <a:spcBef>
                <a:spcPts val="12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Paperwork submitted securely online and triaged to law enforcement for service</a:t>
            </a:r>
            <a:endParaRPr/>
          </a:p>
          <a:p>
            <a:pPr marL="342900" marR="0" lvl="0" indent="-342900" algn="l" rtl="0">
              <a:spcBef>
                <a:spcPts val="12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May streamline and expedite the DVPO process</a:t>
            </a:r>
            <a:endParaRPr/>
          </a:p>
          <a:p>
            <a:pPr marL="342900" marR="0" lvl="0" indent="-342900" algn="l" rtl="0">
              <a:spcBef>
                <a:spcPts val="12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Facilitated by an advocate, who can provide emotional support and connect victim to wraparound services</a:t>
            </a:r>
            <a:endParaRPr/>
          </a:p>
          <a:p>
            <a:pPr marL="342900" marR="0" lvl="0" indent="-342900" algn="l" rtl="0">
              <a:spcBef>
                <a:spcPts val="12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May increase safety for victims, perpetrators, court personnel, and law enforcement</a:t>
            </a:r>
            <a:endParaRPr/>
          </a:p>
          <a:p>
            <a:pPr marL="342900" marR="0" lvl="0" indent="-190500" algn="l" rtl="0">
              <a:spcBef>
                <a:spcPts val="1200"/>
              </a:spcBef>
              <a:spcAft>
                <a:spcPts val="0"/>
              </a:spcAft>
              <a:buClr>
                <a:schemeClr val="dk1"/>
              </a:buClr>
              <a:buSzPts val="2400"/>
              <a:buFont typeface="Arial"/>
              <a:buNone/>
            </a:pPr>
            <a:endParaRPr sz="2400">
              <a:solidFill>
                <a:schemeClr val="dk1"/>
              </a:solidFill>
              <a:latin typeface="Libre Franklin"/>
              <a:ea typeface="Libre Franklin"/>
              <a:cs typeface="Libre Franklin"/>
              <a:sym typeface="Libre Franklin"/>
            </a:endParaRPr>
          </a:p>
        </p:txBody>
      </p:sp>
      <p:sp>
        <p:nvSpPr>
          <p:cNvPr id="181" name="Google Shape;181;p5"/>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82" name="Google Shape;182;p5"/>
          <p:cNvGrpSpPr/>
          <p:nvPr/>
        </p:nvGrpSpPr>
        <p:grpSpPr>
          <a:xfrm>
            <a:off x="8742740" y="2578717"/>
            <a:ext cx="2393129" cy="2153753"/>
            <a:chOff x="4649355" y="-2736468"/>
            <a:chExt cx="3042048" cy="3209512"/>
          </a:xfrm>
        </p:grpSpPr>
        <p:pic>
          <p:nvPicPr>
            <p:cNvPr id="183" name="Google Shape;183;p5" descr="Court with solid fill"/>
            <p:cNvPicPr preferRelativeResize="0"/>
            <p:nvPr/>
          </p:nvPicPr>
          <p:blipFill rotWithShape="1">
            <a:blip r:embed="rId4">
              <a:alphaModFix/>
            </a:blip>
            <a:srcRect/>
            <a:stretch/>
          </p:blipFill>
          <p:spPr>
            <a:xfrm>
              <a:off x="4649355" y="-2736468"/>
              <a:ext cx="2893289" cy="2875000"/>
            </a:xfrm>
            <a:prstGeom prst="rect">
              <a:avLst/>
            </a:prstGeom>
            <a:noFill/>
            <a:ln>
              <a:noFill/>
            </a:ln>
          </p:spPr>
        </p:pic>
        <p:pic>
          <p:nvPicPr>
            <p:cNvPr id="184" name="Google Shape;184;p5" descr="Cursor with solid fill"/>
            <p:cNvPicPr preferRelativeResize="0"/>
            <p:nvPr/>
          </p:nvPicPr>
          <p:blipFill rotWithShape="1">
            <a:blip r:embed="rId5">
              <a:alphaModFix/>
            </a:blip>
            <a:srcRect/>
            <a:stretch/>
          </p:blipFill>
          <p:spPr>
            <a:xfrm>
              <a:off x="6521854" y="-689112"/>
              <a:ext cx="1169549" cy="1162156"/>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6"/>
          <p:cNvSpPr txBox="1">
            <a:spLocks noGrp="1"/>
          </p:cNvSpPr>
          <p:nvPr>
            <p:ph type="title"/>
          </p:nvPr>
        </p:nvSpPr>
        <p:spPr>
          <a:xfrm>
            <a:off x="283308" y="169573"/>
            <a:ext cx="117181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Libre Franklin"/>
              <a:buNone/>
            </a:pPr>
            <a:r>
              <a:rPr lang="en-US" sz="3600">
                <a:latin typeface="Libre Franklin"/>
                <a:ea typeface="Libre Franklin"/>
                <a:cs typeface="Libre Franklin"/>
                <a:sym typeface="Libre Franklin"/>
              </a:rPr>
              <a:t>Innovation: E-filing for DVPOs</a:t>
            </a:r>
            <a:endParaRPr>
              <a:latin typeface="Libre Franklin"/>
              <a:ea typeface="Libre Franklin"/>
              <a:cs typeface="Libre Franklin"/>
              <a:sym typeface="Libre Franklin"/>
            </a:endParaRPr>
          </a:p>
        </p:txBody>
      </p:sp>
      <p:pic>
        <p:nvPicPr>
          <p:cNvPr id="191" name="Google Shape;191;p6" descr="A close up of a sign&#10;&#10;Description automatically generated"/>
          <p:cNvPicPr preferRelativeResize="0"/>
          <p:nvPr/>
        </p:nvPicPr>
        <p:blipFill rotWithShape="1">
          <a:blip r:embed="rId3">
            <a:alphaModFix/>
          </a:blip>
          <a:srcRect/>
          <a:stretch/>
        </p:blipFill>
        <p:spPr>
          <a:xfrm>
            <a:off x="6502258" y="5947258"/>
            <a:ext cx="5269195" cy="729283"/>
          </a:xfrm>
          <a:prstGeom prst="rect">
            <a:avLst/>
          </a:prstGeom>
          <a:noFill/>
          <a:ln>
            <a:noFill/>
          </a:ln>
        </p:spPr>
      </p:pic>
      <p:sp>
        <p:nvSpPr>
          <p:cNvPr id="192" name="Google Shape;192;p6"/>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3" name="Google Shape;193;p6" descr="Diagram&#10;&#10;Description automatically generated"/>
          <p:cNvPicPr preferRelativeResize="0"/>
          <p:nvPr/>
        </p:nvPicPr>
        <p:blipFill rotWithShape="1">
          <a:blip r:embed="rId4">
            <a:alphaModFix/>
          </a:blip>
          <a:srcRect l="3432" t="20373" r="8191" b="15139"/>
          <a:stretch/>
        </p:blipFill>
        <p:spPr>
          <a:xfrm>
            <a:off x="3771277" y="2791745"/>
            <a:ext cx="7372167" cy="2756309"/>
          </a:xfrm>
          <a:prstGeom prst="rect">
            <a:avLst/>
          </a:prstGeom>
          <a:noFill/>
          <a:ln>
            <a:noFill/>
          </a:ln>
        </p:spPr>
      </p:pic>
      <p:sp>
        <p:nvSpPr>
          <p:cNvPr id="194" name="Google Shape;194;p6"/>
          <p:cNvSpPr txBox="1"/>
          <p:nvPr/>
        </p:nvSpPr>
        <p:spPr>
          <a:xfrm>
            <a:off x="283308" y="6080370"/>
            <a:ext cx="7174053"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a:solidFill>
                  <a:schemeClr val="dk1"/>
                </a:solidFill>
                <a:latin typeface="Libre Franklin"/>
                <a:ea typeface="Libre Franklin"/>
                <a:cs typeface="Libre Franklin"/>
                <a:sym typeface="Libre Franklin"/>
              </a:rPr>
              <a:t>Note: There are 100 counties total in NC</a:t>
            </a:r>
            <a:endParaRPr/>
          </a:p>
        </p:txBody>
      </p:sp>
      <p:sp>
        <p:nvSpPr>
          <p:cNvPr id="195" name="Google Shape;195;p6"/>
          <p:cNvSpPr txBox="1"/>
          <p:nvPr/>
        </p:nvSpPr>
        <p:spPr>
          <a:xfrm>
            <a:off x="422868" y="1733994"/>
            <a:ext cx="11083332"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Libre Franklin"/>
                <a:ea typeface="Libre Franklin"/>
                <a:cs typeface="Libre Franklin"/>
                <a:sym typeface="Libre Franklin"/>
              </a:rPr>
              <a:t>Goal</a:t>
            </a:r>
            <a:r>
              <a:rPr lang="en-US" sz="2800">
                <a:solidFill>
                  <a:schemeClr val="dk1"/>
                </a:solidFill>
                <a:latin typeface="Libre Franklin"/>
                <a:ea typeface="Libre Franklin"/>
                <a:cs typeface="Libre Franklin"/>
                <a:sym typeface="Libre Franklin"/>
              </a:rPr>
              <a:t>: Evaluate the effects of e-filing for counties that implemented this innovative practice</a:t>
            </a:r>
            <a:endParaRPr/>
          </a:p>
        </p:txBody>
      </p:sp>
      <p:sp>
        <p:nvSpPr>
          <p:cNvPr id="196" name="Google Shape;196;p6"/>
          <p:cNvSpPr txBox="1"/>
          <p:nvPr/>
        </p:nvSpPr>
        <p:spPr>
          <a:xfrm>
            <a:off x="1917700" y="4544557"/>
            <a:ext cx="6365161"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Libre Franklin"/>
                <a:ea typeface="Libre Franklin"/>
                <a:cs typeface="Libre Franklin"/>
                <a:sym typeface="Libre Franklin"/>
              </a:rPr>
              <a:t>As of January 2020, e-filing had been implemented in 10 counties in North Carolina</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7"/>
          <p:cNvSpPr txBox="1">
            <a:spLocks noGrp="1"/>
          </p:cNvSpPr>
          <p:nvPr>
            <p:ph type="title"/>
          </p:nvPr>
        </p:nvSpPr>
        <p:spPr>
          <a:xfrm>
            <a:off x="283308" y="169573"/>
            <a:ext cx="117181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Libre Franklin"/>
              <a:buNone/>
            </a:pPr>
            <a:r>
              <a:rPr lang="en-US" sz="3600">
                <a:latin typeface="Libre Franklin"/>
                <a:ea typeface="Libre Franklin"/>
                <a:cs typeface="Libre Franklin"/>
                <a:sym typeface="Libre Franklin"/>
              </a:rPr>
              <a:t>Outcome variables</a:t>
            </a:r>
            <a:r>
              <a:rPr lang="en-US" sz="3200">
                <a:latin typeface="Libre Franklin"/>
                <a:ea typeface="Libre Franklin"/>
                <a:cs typeface="Libre Franklin"/>
                <a:sym typeface="Libre Franklin"/>
              </a:rPr>
              <a:t> (NC AOC data, 2005-2019)</a:t>
            </a:r>
            <a:endParaRPr>
              <a:latin typeface="Libre Franklin"/>
              <a:ea typeface="Libre Franklin"/>
              <a:cs typeface="Libre Franklin"/>
              <a:sym typeface="Libre Franklin"/>
            </a:endParaRPr>
          </a:p>
        </p:txBody>
      </p:sp>
      <p:sp>
        <p:nvSpPr>
          <p:cNvPr id="203" name="Google Shape;203;p7"/>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4" name="Google Shape;204;p7" descr="Scales of Justice"/>
          <p:cNvPicPr preferRelativeResize="0"/>
          <p:nvPr/>
        </p:nvPicPr>
        <p:blipFill rotWithShape="1">
          <a:blip r:embed="rId3">
            <a:alphaModFix/>
          </a:blip>
          <a:srcRect/>
          <a:stretch/>
        </p:blipFill>
        <p:spPr>
          <a:xfrm>
            <a:off x="1886863" y="1400357"/>
            <a:ext cx="1801574" cy="1801574"/>
          </a:xfrm>
          <a:prstGeom prst="rect">
            <a:avLst/>
          </a:prstGeom>
          <a:noFill/>
          <a:ln>
            <a:noFill/>
          </a:ln>
        </p:spPr>
      </p:pic>
      <p:pic>
        <p:nvPicPr>
          <p:cNvPr id="205" name="Google Shape;205;p7" descr="Stopwatch with solid fill"/>
          <p:cNvPicPr preferRelativeResize="0"/>
          <p:nvPr/>
        </p:nvPicPr>
        <p:blipFill rotWithShape="1">
          <a:blip r:embed="rId4">
            <a:alphaModFix/>
          </a:blip>
          <a:srcRect/>
          <a:stretch/>
        </p:blipFill>
        <p:spPr>
          <a:xfrm>
            <a:off x="8180743" y="1612551"/>
            <a:ext cx="1708794" cy="1708794"/>
          </a:xfrm>
          <a:prstGeom prst="rect">
            <a:avLst/>
          </a:prstGeom>
          <a:noFill/>
          <a:ln>
            <a:noFill/>
          </a:ln>
        </p:spPr>
      </p:pic>
      <p:sp>
        <p:nvSpPr>
          <p:cNvPr id="206" name="Google Shape;206;p7"/>
          <p:cNvSpPr txBox="1"/>
          <p:nvPr/>
        </p:nvSpPr>
        <p:spPr>
          <a:xfrm>
            <a:off x="639264" y="3167400"/>
            <a:ext cx="44388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Libre Franklin"/>
                <a:ea typeface="Libre Franklin"/>
                <a:cs typeface="Libre Franklin"/>
                <a:sym typeface="Libre Franklin"/>
              </a:rPr>
              <a:t>DVPO disposition rates</a:t>
            </a:r>
            <a:endParaRPr sz="2800">
              <a:solidFill>
                <a:srgbClr val="BF9000"/>
              </a:solidFill>
              <a:latin typeface="Libre Franklin"/>
              <a:ea typeface="Libre Franklin"/>
              <a:cs typeface="Libre Franklin"/>
              <a:sym typeface="Libre Franklin"/>
            </a:endParaRPr>
          </a:p>
        </p:txBody>
      </p:sp>
      <p:sp>
        <p:nvSpPr>
          <p:cNvPr id="207" name="Google Shape;207;p7"/>
          <p:cNvSpPr txBox="1"/>
          <p:nvPr/>
        </p:nvSpPr>
        <p:spPr>
          <a:xfrm>
            <a:off x="7482001" y="3321350"/>
            <a:ext cx="39678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Libre Franklin"/>
                <a:ea typeface="Libre Franklin"/>
                <a:cs typeface="Libre Franklin"/>
                <a:sym typeface="Libre Franklin"/>
              </a:rPr>
              <a:t>Process efficiency</a:t>
            </a:r>
            <a:endParaRPr sz="2800">
              <a:solidFill>
                <a:srgbClr val="BF9000"/>
              </a:solidFill>
              <a:latin typeface="Libre Franklin"/>
              <a:ea typeface="Libre Franklin"/>
              <a:cs typeface="Libre Franklin"/>
              <a:sym typeface="Libre Franklin"/>
            </a:endParaRPr>
          </a:p>
        </p:txBody>
      </p:sp>
      <p:sp>
        <p:nvSpPr>
          <p:cNvPr id="208" name="Google Shape;208;p7"/>
          <p:cNvSpPr txBox="1"/>
          <p:nvPr/>
        </p:nvSpPr>
        <p:spPr>
          <a:xfrm>
            <a:off x="283308" y="3833587"/>
            <a:ext cx="5597973" cy="2708434"/>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548135"/>
              </a:buClr>
              <a:buSzPts val="2000"/>
              <a:buFont typeface="Arial"/>
              <a:buChar char="•"/>
            </a:pPr>
            <a:r>
              <a:rPr lang="en-US" sz="2000" b="1">
                <a:solidFill>
                  <a:srgbClr val="548135"/>
                </a:solidFill>
                <a:latin typeface="Libre Franklin"/>
                <a:ea typeface="Libre Franklin"/>
                <a:cs typeface="Libre Franklin"/>
                <a:sym typeface="Libre Franklin"/>
              </a:rPr>
              <a:t>Granted</a:t>
            </a:r>
            <a:r>
              <a:rPr lang="en-US" sz="2000">
                <a:solidFill>
                  <a:schemeClr val="dk1"/>
                </a:solidFill>
                <a:latin typeface="Libre Franklin"/>
                <a:ea typeface="Libre Franklin"/>
                <a:cs typeface="Libre Franklin"/>
                <a:sym typeface="Libre Franklin"/>
              </a:rPr>
              <a:t>: Rate at which full DVPOs are awarded</a:t>
            </a:r>
            <a:endParaRPr/>
          </a:p>
          <a:p>
            <a:pPr marL="342900" marR="0" lvl="0" indent="-342900" algn="l" rtl="0">
              <a:spcBef>
                <a:spcPts val="1200"/>
              </a:spcBef>
              <a:spcAft>
                <a:spcPts val="0"/>
              </a:spcAft>
              <a:buClr>
                <a:srgbClr val="C55A11"/>
              </a:buClr>
              <a:buSzPts val="2000"/>
              <a:buFont typeface="Arial"/>
              <a:buChar char="•"/>
            </a:pPr>
            <a:r>
              <a:rPr lang="en-US" sz="2000" b="1">
                <a:solidFill>
                  <a:srgbClr val="C55A11"/>
                </a:solidFill>
                <a:latin typeface="Libre Franklin"/>
                <a:ea typeface="Libre Franklin"/>
                <a:cs typeface="Libre Franklin"/>
                <a:sym typeface="Libre Franklin"/>
              </a:rPr>
              <a:t>Denied</a:t>
            </a:r>
            <a:r>
              <a:rPr lang="en-US" sz="2000">
                <a:solidFill>
                  <a:schemeClr val="dk1"/>
                </a:solidFill>
                <a:latin typeface="Libre Franklin"/>
                <a:ea typeface="Libre Franklin"/>
                <a:cs typeface="Libre Franklin"/>
                <a:sym typeface="Libre Franklin"/>
              </a:rPr>
              <a:t>: Rate of full DVPO request denied</a:t>
            </a:r>
            <a:endParaRPr/>
          </a:p>
          <a:p>
            <a:pPr marL="342900" marR="0" lvl="0" indent="-342900" algn="l" rtl="0">
              <a:spcBef>
                <a:spcPts val="1200"/>
              </a:spcBef>
              <a:spcAft>
                <a:spcPts val="0"/>
              </a:spcAft>
              <a:buClr>
                <a:srgbClr val="2E75B5"/>
              </a:buClr>
              <a:buSzPts val="2000"/>
              <a:buFont typeface="Arial"/>
              <a:buChar char="•"/>
            </a:pPr>
            <a:r>
              <a:rPr lang="en-US" sz="2000" b="1">
                <a:solidFill>
                  <a:srgbClr val="2E75B5"/>
                </a:solidFill>
                <a:latin typeface="Libre Franklin"/>
                <a:ea typeface="Libre Franklin"/>
                <a:cs typeface="Libre Franklin"/>
                <a:sym typeface="Libre Franklin"/>
              </a:rPr>
              <a:t>Voluntarily dismissed</a:t>
            </a:r>
            <a:r>
              <a:rPr lang="en-US" sz="2000">
                <a:solidFill>
                  <a:schemeClr val="dk1"/>
                </a:solidFill>
                <a:latin typeface="Libre Franklin"/>
                <a:ea typeface="Libre Franklin"/>
                <a:cs typeface="Libre Franklin"/>
                <a:sym typeface="Libre Franklin"/>
              </a:rPr>
              <a:t>: Rate at which petitioners rescind their DVPO request</a:t>
            </a:r>
            <a:endParaRPr/>
          </a:p>
          <a:p>
            <a:pPr marL="342900" marR="0" lvl="0" indent="-342900" algn="l" rtl="0">
              <a:spcBef>
                <a:spcPts val="1200"/>
              </a:spcBef>
              <a:spcAft>
                <a:spcPts val="0"/>
              </a:spcAft>
              <a:buClr>
                <a:srgbClr val="BF9000"/>
              </a:buClr>
              <a:buSzPts val="2000"/>
              <a:buFont typeface="Arial"/>
              <a:buChar char="•"/>
            </a:pPr>
            <a:r>
              <a:rPr lang="en-US" sz="2000" b="1">
                <a:solidFill>
                  <a:srgbClr val="BF9000"/>
                </a:solidFill>
                <a:latin typeface="Libre Franklin"/>
                <a:ea typeface="Libre Franklin"/>
                <a:cs typeface="Libre Franklin"/>
                <a:sym typeface="Libre Franklin"/>
              </a:rPr>
              <a:t>Involuntarily dismissed</a:t>
            </a:r>
            <a:r>
              <a:rPr lang="en-US" sz="2000">
                <a:solidFill>
                  <a:schemeClr val="dk1"/>
                </a:solidFill>
                <a:latin typeface="Libre Franklin"/>
                <a:ea typeface="Libre Franklin"/>
                <a:cs typeface="Libre Franklin"/>
                <a:sym typeface="Libre Franklin"/>
              </a:rPr>
              <a:t>: Rate at which petitioner does not attend the full hearing and case is dismissed</a:t>
            </a:r>
            <a:endParaRPr sz="2000" b="1">
              <a:solidFill>
                <a:srgbClr val="BF9000"/>
              </a:solidFill>
              <a:latin typeface="Libre Franklin"/>
              <a:ea typeface="Libre Franklin"/>
              <a:cs typeface="Libre Franklin"/>
              <a:sym typeface="Libre Franklin"/>
            </a:endParaRPr>
          </a:p>
        </p:txBody>
      </p:sp>
      <p:sp>
        <p:nvSpPr>
          <p:cNvPr id="209" name="Google Shape;209;p7"/>
          <p:cNvSpPr txBox="1"/>
          <p:nvPr/>
        </p:nvSpPr>
        <p:spPr>
          <a:xfrm>
            <a:off x="6692900" y="3829743"/>
            <a:ext cx="5029199" cy="2092881"/>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Char char="•"/>
            </a:pPr>
            <a:r>
              <a:rPr lang="en-US" sz="2000" b="1">
                <a:solidFill>
                  <a:schemeClr val="dk1"/>
                </a:solidFill>
                <a:latin typeface="Libre Franklin"/>
                <a:ea typeface="Libre Franklin"/>
                <a:cs typeface="Libre Franklin"/>
                <a:sym typeface="Libre Franklin"/>
              </a:rPr>
              <a:t>Time-to-service: </a:t>
            </a:r>
            <a:r>
              <a:rPr lang="en-US" sz="2000">
                <a:solidFill>
                  <a:schemeClr val="dk1"/>
                </a:solidFill>
                <a:latin typeface="Libre Franklin"/>
                <a:ea typeface="Libre Franklin"/>
                <a:cs typeface="Libre Franklin"/>
                <a:sym typeface="Libre Franklin"/>
              </a:rPr>
              <a:t>How many days elapse between the initial DVPO request and when the respondent is served</a:t>
            </a:r>
            <a:endParaRPr/>
          </a:p>
          <a:p>
            <a:pPr marL="342900" marR="0" lvl="0" indent="-342900" algn="l" rtl="0">
              <a:spcBef>
                <a:spcPts val="1200"/>
              </a:spcBef>
              <a:spcAft>
                <a:spcPts val="0"/>
              </a:spcAft>
              <a:buClr>
                <a:schemeClr val="dk1"/>
              </a:buClr>
              <a:buSzPts val="2000"/>
              <a:buFont typeface="Arial"/>
              <a:buChar char="•"/>
            </a:pPr>
            <a:r>
              <a:rPr lang="en-US" sz="2000" b="1">
                <a:solidFill>
                  <a:schemeClr val="dk1"/>
                </a:solidFill>
                <a:latin typeface="Libre Franklin"/>
                <a:ea typeface="Libre Franklin"/>
                <a:cs typeface="Libre Franklin"/>
                <a:sym typeface="Libre Franklin"/>
              </a:rPr>
              <a:t>Time-to-outcome: </a:t>
            </a:r>
            <a:r>
              <a:rPr lang="en-US" sz="2000">
                <a:solidFill>
                  <a:schemeClr val="dk1"/>
                </a:solidFill>
                <a:latin typeface="Libre Franklin"/>
                <a:ea typeface="Libre Franklin"/>
                <a:cs typeface="Libre Franklin"/>
                <a:sym typeface="Libre Franklin"/>
              </a:rPr>
              <a:t>How many days elapse between the initial DVPO request and the conclusion of a case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8"/>
          <p:cNvSpPr/>
          <p:nvPr/>
        </p:nvSpPr>
        <p:spPr>
          <a:xfrm>
            <a:off x="3209373" y="3981147"/>
            <a:ext cx="1052102" cy="1966111"/>
          </a:xfrm>
          <a:prstGeom prst="roundRect">
            <a:avLst>
              <a:gd name="adj" fmla="val 16667"/>
            </a:avLst>
          </a:prstGeom>
          <a:solidFill>
            <a:srgbClr val="E1EF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 name="Google Shape;216;p8"/>
          <p:cNvSpPr/>
          <p:nvPr/>
        </p:nvSpPr>
        <p:spPr>
          <a:xfrm>
            <a:off x="939152" y="3981147"/>
            <a:ext cx="2240775" cy="1966111"/>
          </a:xfrm>
          <a:prstGeom prst="roundRect">
            <a:avLst>
              <a:gd name="adj" fmla="val 16667"/>
            </a:avLst>
          </a:prstGeom>
          <a:solidFill>
            <a:srgbClr val="DDEA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7" name="Google Shape;217;p8"/>
          <p:cNvSpPr txBox="1">
            <a:spLocks noGrp="1"/>
          </p:cNvSpPr>
          <p:nvPr>
            <p:ph type="title"/>
          </p:nvPr>
        </p:nvSpPr>
        <p:spPr>
          <a:xfrm>
            <a:off x="283308" y="169573"/>
            <a:ext cx="117181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Libre Franklin"/>
              <a:buNone/>
            </a:pPr>
            <a:r>
              <a:rPr lang="en-US" sz="3600">
                <a:latin typeface="Libre Franklin"/>
                <a:ea typeface="Libre Franklin"/>
                <a:cs typeface="Libre Franklin"/>
                <a:sym typeface="Libre Franklin"/>
              </a:rPr>
              <a:t>Methods</a:t>
            </a:r>
            <a:endParaRPr>
              <a:latin typeface="Libre Franklin"/>
              <a:ea typeface="Libre Franklin"/>
              <a:cs typeface="Libre Franklin"/>
              <a:sym typeface="Libre Franklin"/>
            </a:endParaRPr>
          </a:p>
        </p:txBody>
      </p:sp>
      <p:pic>
        <p:nvPicPr>
          <p:cNvPr id="218" name="Google Shape;218;p8" descr="A close up of a sign&#10;&#10;Description automatically generated"/>
          <p:cNvPicPr preferRelativeResize="0"/>
          <p:nvPr/>
        </p:nvPicPr>
        <p:blipFill rotWithShape="1">
          <a:blip r:embed="rId3">
            <a:alphaModFix/>
          </a:blip>
          <a:srcRect/>
          <a:stretch/>
        </p:blipFill>
        <p:spPr>
          <a:xfrm>
            <a:off x="6502258" y="5947258"/>
            <a:ext cx="5269195" cy="729283"/>
          </a:xfrm>
          <a:prstGeom prst="rect">
            <a:avLst/>
          </a:prstGeom>
          <a:noFill/>
          <a:ln>
            <a:noFill/>
          </a:ln>
        </p:spPr>
      </p:pic>
      <p:sp>
        <p:nvSpPr>
          <p:cNvPr id="219" name="Google Shape;219;p8"/>
          <p:cNvSpPr txBox="1"/>
          <p:nvPr/>
        </p:nvSpPr>
        <p:spPr>
          <a:xfrm>
            <a:off x="562428" y="1771218"/>
            <a:ext cx="11000922" cy="24006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Libre Franklin"/>
                <a:ea typeface="Libre Franklin"/>
                <a:cs typeface="Libre Franklin"/>
                <a:sym typeface="Libre Franklin"/>
              </a:rPr>
              <a:t>Analysis:</a:t>
            </a:r>
            <a:endParaRPr dirty="0"/>
          </a:p>
          <a:p>
            <a:pPr marL="342900" marR="0" lvl="0" indent="-342900" algn="l" rtl="0">
              <a:spcBef>
                <a:spcPts val="1200"/>
              </a:spcBef>
              <a:spcAft>
                <a:spcPts val="0"/>
              </a:spcAft>
              <a:buClr>
                <a:schemeClr val="dk1"/>
              </a:buClr>
              <a:buSzPts val="2400"/>
              <a:buFont typeface="Arial"/>
              <a:buChar char="•"/>
            </a:pPr>
            <a:r>
              <a:rPr lang="en-US" sz="2400" dirty="0">
                <a:solidFill>
                  <a:schemeClr val="dk1"/>
                </a:solidFill>
                <a:latin typeface="Libre Franklin"/>
                <a:ea typeface="Libre Franklin"/>
                <a:cs typeface="Libre Franklin"/>
                <a:sym typeface="Libre Franklin"/>
              </a:rPr>
              <a:t>Controlled Interrupted Time Series (CITS) Auto Regressive Integrated Moving Average (ARIMA)</a:t>
            </a:r>
            <a:endParaRPr dirty="0"/>
          </a:p>
          <a:p>
            <a:pPr marL="342900" marR="0" lvl="0" indent="-342900" algn="l" rtl="0">
              <a:spcBef>
                <a:spcPts val="1200"/>
              </a:spcBef>
              <a:spcAft>
                <a:spcPts val="0"/>
              </a:spcAft>
              <a:buClr>
                <a:schemeClr val="dk1"/>
              </a:buClr>
              <a:buSzPts val="2400"/>
              <a:buFont typeface="Arial"/>
              <a:buChar char="•"/>
            </a:pPr>
            <a:r>
              <a:rPr lang="en-US" sz="2400" dirty="0">
                <a:solidFill>
                  <a:schemeClr val="dk1"/>
                </a:solidFill>
                <a:latin typeface="Libre Franklin"/>
                <a:ea typeface="Libre Franklin"/>
                <a:cs typeface="Libre Franklin"/>
                <a:sym typeface="Libre Franklin"/>
              </a:rPr>
              <a:t>Selected comparison counties based on pre-trends</a:t>
            </a:r>
            <a:endParaRPr dirty="0"/>
          </a:p>
          <a:p>
            <a:pPr marL="0" marR="0" lvl="0" indent="0" algn="l" rtl="0">
              <a:spcBef>
                <a:spcPts val="1200"/>
              </a:spcBef>
              <a:spcAft>
                <a:spcPts val="0"/>
              </a:spcAft>
              <a:buNone/>
            </a:pPr>
            <a:endParaRPr sz="2400" dirty="0">
              <a:solidFill>
                <a:schemeClr val="dk1"/>
              </a:solidFill>
              <a:latin typeface="Libre Franklin"/>
              <a:ea typeface="Libre Franklin"/>
              <a:cs typeface="Libre Franklin"/>
              <a:sym typeface="Libre Franklin"/>
            </a:endParaRPr>
          </a:p>
        </p:txBody>
      </p:sp>
      <p:sp>
        <p:nvSpPr>
          <p:cNvPr id="220" name="Google Shape;220;p8"/>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21" name="Google Shape;221;p8" descr="NCAOC sign in front of building"/>
          <p:cNvPicPr preferRelativeResize="0"/>
          <p:nvPr/>
        </p:nvPicPr>
        <p:blipFill rotWithShape="1">
          <a:blip r:embed="rId4">
            <a:alphaModFix/>
          </a:blip>
          <a:srcRect/>
          <a:stretch/>
        </p:blipFill>
        <p:spPr>
          <a:xfrm>
            <a:off x="8301616" y="3981147"/>
            <a:ext cx="3469837" cy="1689686"/>
          </a:xfrm>
          <a:prstGeom prst="rect">
            <a:avLst/>
          </a:prstGeom>
          <a:noFill/>
          <a:ln>
            <a:noFill/>
          </a:ln>
        </p:spPr>
      </p:pic>
      <p:pic>
        <p:nvPicPr>
          <p:cNvPr id="222" name="Google Shape;222;p8"/>
          <p:cNvPicPr preferRelativeResize="0"/>
          <p:nvPr/>
        </p:nvPicPr>
        <p:blipFill rotWithShape="1">
          <a:blip r:embed="rId5">
            <a:alphaModFix/>
          </a:blip>
          <a:srcRect/>
          <a:stretch/>
        </p:blipFill>
        <p:spPr>
          <a:xfrm>
            <a:off x="2071104" y="141996"/>
            <a:ext cx="2856454" cy="1153405"/>
          </a:xfrm>
          <a:prstGeom prst="rect">
            <a:avLst/>
          </a:prstGeom>
          <a:noFill/>
          <a:ln>
            <a:noFill/>
          </a:ln>
        </p:spPr>
      </p:pic>
      <p:grpSp>
        <p:nvGrpSpPr>
          <p:cNvPr id="223" name="Google Shape;223;p8"/>
          <p:cNvGrpSpPr/>
          <p:nvPr/>
        </p:nvGrpSpPr>
        <p:grpSpPr>
          <a:xfrm>
            <a:off x="905122" y="3989000"/>
            <a:ext cx="3184278" cy="2475300"/>
            <a:chOff x="905122" y="3989000"/>
            <a:chExt cx="1909316" cy="1573599"/>
          </a:xfrm>
        </p:grpSpPr>
        <p:grpSp>
          <p:nvGrpSpPr>
            <p:cNvPr id="224" name="Google Shape;224;p8"/>
            <p:cNvGrpSpPr/>
            <p:nvPr/>
          </p:nvGrpSpPr>
          <p:grpSpPr>
            <a:xfrm>
              <a:off x="905122" y="3989000"/>
              <a:ext cx="1896375" cy="1573599"/>
              <a:chOff x="8684539" y="3216365"/>
              <a:chExt cx="2233469" cy="2346234"/>
            </a:xfrm>
          </p:grpSpPr>
          <p:cxnSp>
            <p:nvCxnSpPr>
              <p:cNvPr id="225" name="Google Shape;225;p8"/>
              <p:cNvCxnSpPr/>
              <p:nvPr/>
            </p:nvCxnSpPr>
            <p:spPr>
              <a:xfrm>
                <a:off x="10290992" y="3216365"/>
                <a:ext cx="0" cy="2346234"/>
              </a:xfrm>
              <a:prstGeom prst="straightConnector1">
                <a:avLst/>
              </a:prstGeom>
              <a:noFill/>
              <a:ln w="57150" cap="flat" cmpd="sng">
                <a:solidFill>
                  <a:srgbClr val="7BCCC4"/>
                </a:solidFill>
                <a:prstDash val="dash"/>
                <a:miter lim="800000"/>
                <a:headEnd type="none" w="sm" len="sm"/>
                <a:tailEnd type="none" w="sm" len="sm"/>
              </a:ln>
            </p:spPr>
          </p:cxnSp>
          <p:grpSp>
            <p:nvGrpSpPr>
              <p:cNvPr id="226" name="Google Shape;226;p8"/>
              <p:cNvGrpSpPr/>
              <p:nvPr/>
            </p:nvGrpSpPr>
            <p:grpSpPr>
              <a:xfrm>
                <a:off x="8684539" y="3247667"/>
                <a:ext cx="2224677" cy="2314932"/>
                <a:chOff x="8655511" y="2213525"/>
                <a:chExt cx="2224677" cy="2314932"/>
              </a:xfrm>
            </p:grpSpPr>
            <p:cxnSp>
              <p:nvCxnSpPr>
                <p:cNvPr id="227" name="Google Shape;227;p8"/>
                <p:cNvCxnSpPr/>
                <p:nvPr/>
              </p:nvCxnSpPr>
              <p:spPr>
                <a:xfrm>
                  <a:off x="8679543" y="2213525"/>
                  <a:ext cx="0" cy="2314932"/>
                </a:xfrm>
                <a:prstGeom prst="straightConnector1">
                  <a:avLst/>
                </a:prstGeom>
                <a:noFill/>
                <a:ln w="76200" cap="flat" cmpd="sng">
                  <a:solidFill>
                    <a:srgbClr val="3F3F3F"/>
                  </a:solidFill>
                  <a:prstDash val="solid"/>
                  <a:miter lim="800000"/>
                  <a:headEnd type="none" w="sm" len="sm"/>
                  <a:tailEnd type="none" w="sm" len="sm"/>
                </a:ln>
              </p:spPr>
            </p:cxnSp>
            <p:cxnSp>
              <p:nvCxnSpPr>
                <p:cNvPr id="228" name="Google Shape;228;p8"/>
                <p:cNvCxnSpPr/>
                <p:nvPr/>
              </p:nvCxnSpPr>
              <p:spPr>
                <a:xfrm rot="10800000">
                  <a:off x="8655511" y="4521200"/>
                  <a:ext cx="2224677" cy="0"/>
                </a:xfrm>
                <a:prstGeom prst="straightConnector1">
                  <a:avLst/>
                </a:prstGeom>
                <a:noFill/>
                <a:ln w="76200" cap="flat" cmpd="sng">
                  <a:solidFill>
                    <a:srgbClr val="3F3F3F"/>
                  </a:solidFill>
                  <a:prstDash val="solid"/>
                  <a:miter lim="800000"/>
                  <a:headEnd type="none" w="sm" len="sm"/>
                  <a:tailEnd type="none" w="sm" len="sm"/>
                </a:ln>
              </p:spPr>
            </p:cxnSp>
          </p:grpSp>
          <p:sp>
            <p:nvSpPr>
              <p:cNvPr id="229" name="Google Shape;229;p8"/>
              <p:cNvSpPr/>
              <p:nvPr/>
            </p:nvSpPr>
            <p:spPr>
              <a:xfrm>
                <a:off x="8750997" y="4044628"/>
                <a:ext cx="351693" cy="295422"/>
              </a:xfrm>
              <a:custGeom>
                <a:avLst/>
                <a:gdLst/>
                <a:ahLst/>
                <a:cxnLst/>
                <a:rect l="l" t="t" r="r" b="b"/>
                <a:pathLst>
                  <a:path w="351693" h="295422" extrusionOk="0">
                    <a:moveTo>
                      <a:pt x="0" y="196948"/>
                    </a:moveTo>
                    <a:lnTo>
                      <a:pt x="56271" y="42203"/>
                    </a:lnTo>
                    <a:lnTo>
                      <a:pt x="56271" y="225083"/>
                    </a:lnTo>
                    <a:lnTo>
                      <a:pt x="84406" y="0"/>
                    </a:lnTo>
                    <a:lnTo>
                      <a:pt x="154745" y="281354"/>
                    </a:lnTo>
                    <a:lnTo>
                      <a:pt x="168813" y="42203"/>
                    </a:lnTo>
                    <a:lnTo>
                      <a:pt x="295422" y="295422"/>
                    </a:lnTo>
                    <a:lnTo>
                      <a:pt x="337625" y="112542"/>
                    </a:lnTo>
                    <a:lnTo>
                      <a:pt x="351693" y="196948"/>
                    </a:lnTo>
                  </a:path>
                </a:pathLst>
              </a:custGeom>
              <a:noFill/>
              <a:ln w="1905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0" name="Google Shape;230;p8"/>
              <p:cNvSpPr/>
              <p:nvPr/>
            </p:nvSpPr>
            <p:spPr>
              <a:xfrm>
                <a:off x="9081588" y="3792581"/>
                <a:ext cx="1836420" cy="1111705"/>
              </a:xfrm>
              <a:custGeom>
                <a:avLst/>
                <a:gdLst/>
                <a:ahLst/>
                <a:cxnLst/>
                <a:rect l="l" t="t" r="r" b="b"/>
                <a:pathLst>
                  <a:path w="1836420" h="952500" extrusionOk="0">
                    <a:moveTo>
                      <a:pt x="0" y="426720"/>
                    </a:moveTo>
                    <a:lnTo>
                      <a:pt x="160020" y="251460"/>
                    </a:lnTo>
                    <a:lnTo>
                      <a:pt x="106680" y="457200"/>
                    </a:lnTo>
                    <a:lnTo>
                      <a:pt x="236220" y="312420"/>
                    </a:lnTo>
                    <a:lnTo>
                      <a:pt x="342900" y="419100"/>
                    </a:lnTo>
                    <a:lnTo>
                      <a:pt x="350520" y="243840"/>
                    </a:lnTo>
                    <a:lnTo>
                      <a:pt x="396240" y="518160"/>
                    </a:lnTo>
                    <a:lnTo>
                      <a:pt x="434340" y="320040"/>
                    </a:lnTo>
                    <a:lnTo>
                      <a:pt x="541020" y="129540"/>
                    </a:lnTo>
                    <a:lnTo>
                      <a:pt x="556260" y="274320"/>
                    </a:lnTo>
                    <a:lnTo>
                      <a:pt x="617220" y="38100"/>
                    </a:lnTo>
                    <a:lnTo>
                      <a:pt x="647700" y="220980"/>
                    </a:lnTo>
                    <a:lnTo>
                      <a:pt x="830580" y="0"/>
                    </a:lnTo>
                    <a:lnTo>
                      <a:pt x="838200" y="198120"/>
                    </a:lnTo>
                    <a:lnTo>
                      <a:pt x="861060" y="91440"/>
                    </a:lnTo>
                    <a:lnTo>
                      <a:pt x="891540" y="205740"/>
                    </a:lnTo>
                    <a:lnTo>
                      <a:pt x="883920" y="91440"/>
                    </a:lnTo>
                    <a:lnTo>
                      <a:pt x="899160" y="350520"/>
                    </a:lnTo>
                    <a:lnTo>
                      <a:pt x="960120" y="68580"/>
                    </a:lnTo>
                    <a:lnTo>
                      <a:pt x="944880" y="251460"/>
                    </a:lnTo>
                    <a:lnTo>
                      <a:pt x="1021080" y="76200"/>
                    </a:lnTo>
                    <a:lnTo>
                      <a:pt x="1135380" y="213360"/>
                    </a:lnTo>
                    <a:lnTo>
                      <a:pt x="1120140" y="38100"/>
                    </a:lnTo>
                    <a:lnTo>
                      <a:pt x="1165860" y="213360"/>
                    </a:lnTo>
                    <a:lnTo>
                      <a:pt x="1394460" y="693420"/>
                    </a:lnTo>
                    <a:lnTo>
                      <a:pt x="1569720" y="716280"/>
                    </a:lnTo>
                    <a:lnTo>
                      <a:pt x="1508760" y="838200"/>
                    </a:lnTo>
                    <a:lnTo>
                      <a:pt x="1706880" y="708660"/>
                    </a:lnTo>
                    <a:lnTo>
                      <a:pt x="1805940" y="914400"/>
                    </a:lnTo>
                    <a:lnTo>
                      <a:pt x="1836420" y="952500"/>
                    </a:lnTo>
                  </a:path>
                </a:pathLst>
              </a:custGeom>
              <a:noFill/>
              <a:ln w="1905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31" name="Google Shape;231;p8"/>
            <p:cNvSpPr/>
            <p:nvPr/>
          </p:nvSpPr>
          <p:spPr>
            <a:xfrm>
              <a:off x="925528" y="4451379"/>
              <a:ext cx="1888910" cy="393540"/>
            </a:xfrm>
            <a:custGeom>
              <a:avLst/>
              <a:gdLst/>
              <a:ahLst/>
              <a:cxnLst/>
              <a:rect l="l" t="t" r="r" b="b"/>
              <a:pathLst>
                <a:path w="2118167" h="393540" extrusionOk="0">
                  <a:moveTo>
                    <a:pt x="0" y="173621"/>
                  </a:moveTo>
                  <a:lnTo>
                    <a:pt x="57873" y="138897"/>
                  </a:lnTo>
                  <a:lnTo>
                    <a:pt x="185195" y="300942"/>
                  </a:lnTo>
                  <a:lnTo>
                    <a:pt x="150471" y="138897"/>
                  </a:lnTo>
                  <a:lnTo>
                    <a:pt x="231494" y="312517"/>
                  </a:lnTo>
                  <a:lnTo>
                    <a:pt x="231494" y="127322"/>
                  </a:lnTo>
                  <a:lnTo>
                    <a:pt x="300942" y="358815"/>
                  </a:lnTo>
                  <a:lnTo>
                    <a:pt x="300942" y="173621"/>
                  </a:lnTo>
                  <a:lnTo>
                    <a:pt x="300942" y="173621"/>
                  </a:lnTo>
                  <a:lnTo>
                    <a:pt x="393539" y="57874"/>
                  </a:lnTo>
                  <a:lnTo>
                    <a:pt x="486137" y="300942"/>
                  </a:lnTo>
                  <a:lnTo>
                    <a:pt x="509286" y="173621"/>
                  </a:lnTo>
                  <a:lnTo>
                    <a:pt x="578734" y="393540"/>
                  </a:lnTo>
                  <a:lnTo>
                    <a:pt x="590309" y="138897"/>
                  </a:lnTo>
                  <a:lnTo>
                    <a:pt x="613458" y="347241"/>
                  </a:lnTo>
                  <a:lnTo>
                    <a:pt x="682906" y="104172"/>
                  </a:lnTo>
                  <a:lnTo>
                    <a:pt x="729205" y="289367"/>
                  </a:lnTo>
                  <a:lnTo>
                    <a:pt x="752354" y="81023"/>
                  </a:lnTo>
                  <a:lnTo>
                    <a:pt x="787079" y="219919"/>
                  </a:lnTo>
                  <a:lnTo>
                    <a:pt x="972273" y="11575"/>
                  </a:lnTo>
                  <a:lnTo>
                    <a:pt x="937549" y="219919"/>
                  </a:lnTo>
                  <a:lnTo>
                    <a:pt x="1041722" y="23150"/>
                  </a:lnTo>
                  <a:lnTo>
                    <a:pt x="1088020" y="219919"/>
                  </a:lnTo>
                  <a:lnTo>
                    <a:pt x="1111170" y="11575"/>
                  </a:lnTo>
                  <a:lnTo>
                    <a:pt x="1134319" y="185195"/>
                  </a:lnTo>
                  <a:lnTo>
                    <a:pt x="1261641" y="0"/>
                  </a:lnTo>
                  <a:lnTo>
                    <a:pt x="1284790" y="150471"/>
                  </a:lnTo>
                  <a:lnTo>
                    <a:pt x="1354238" y="34724"/>
                  </a:lnTo>
                  <a:lnTo>
                    <a:pt x="1354238" y="173621"/>
                  </a:lnTo>
                  <a:lnTo>
                    <a:pt x="1423686" y="46299"/>
                  </a:lnTo>
                  <a:lnTo>
                    <a:pt x="1423686" y="196770"/>
                  </a:lnTo>
                  <a:lnTo>
                    <a:pt x="1551008" y="0"/>
                  </a:lnTo>
                  <a:lnTo>
                    <a:pt x="1504709" y="208345"/>
                  </a:lnTo>
                  <a:lnTo>
                    <a:pt x="1724628" y="0"/>
                  </a:lnTo>
                  <a:lnTo>
                    <a:pt x="1736203" y="92598"/>
                  </a:lnTo>
                  <a:lnTo>
                    <a:pt x="1817225" y="0"/>
                  </a:lnTo>
                  <a:lnTo>
                    <a:pt x="1817225" y="115747"/>
                  </a:lnTo>
                  <a:lnTo>
                    <a:pt x="1909823" y="23150"/>
                  </a:lnTo>
                  <a:lnTo>
                    <a:pt x="1921398" y="81023"/>
                  </a:lnTo>
                  <a:lnTo>
                    <a:pt x="1956122" y="138897"/>
                  </a:lnTo>
                  <a:lnTo>
                    <a:pt x="2048719" y="127322"/>
                  </a:lnTo>
                  <a:lnTo>
                    <a:pt x="2118167" y="150471"/>
                  </a:lnTo>
                </a:path>
              </a:pathLst>
            </a:custGeom>
            <a:noFill/>
            <a:ln w="12700" cap="flat" cmpd="sng">
              <a:solidFill>
                <a:srgbClr val="58A8D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32" name="Google Shape;232;p8"/>
          <p:cNvSpPr txBox="1"/>
          <p:nvPr/>
        </p:nvSpPr>
        <p:spPr>
          <a:xfrm>
            <a:off x="562428" y="3253163"/>
            <a:ext cx="6143172" cy="984885"/>
          </a:xfrm>
          <a:prstGeom prst="rect">
            <a:avLst/>
          </a:prstGeom>
          <a:noFill/>
          <a:ln>
            <a:noFill/>
          </a:ln>
        </p:spPr>
        <p:txBody>
          <a:bodyPr spcFirstLastPara="1" wrap="square" lIns="91425" tIns="45700" rIns="91425" bIns="45700" anchor="t" anchorCtr="0">
            <a:spAutoFit/>
          </a:bodyPr>
          <a:lstStyle/>
          <a:p>
            <a:pPr marL="342900" marR="0" lvl="0" indent="-190500" algn="l" rtl="0">
              <a:spcBef>
                <a:spcPts val="0"/>
              </a:spcBef>
              <a:spcAft>
                <a:spcPts val="0"/>
              </a:spcAft>
              <a:buClr>
                <a:schemeClr val="dk1"/>
              </a:buClr>
              <a:buSzPts val="2400"/>
              <a:buFont typeface="Arial"/>
              <a:buNone/>
            </a:pPr>
            <a:endParaRPr sz="2400">
              <a:solidFill>
                <a:schemeClr val="dk1"/>
              </a:solidFill>
              <a:latin typeface="Libre Franklin"/>
              <a:ea typeface="Libre Franklin"/>
              <a:cs typeface="Libre Franklin"/>
              <a:sym typeface="Libre Franklin"/>
            </a:endParaRPr>
          </a:p>
          <a:p>
            <a:pPr marL="0" marR="0" lvl="0" indent="0" algn="l" rtl="0">
              <a:spcBef>
                <a:spcPts val="1200"/>
              </a:spcBef>
              <a:spcAft>
                <a:spcPts val="0"/>
              </a:spcAft>
              <a:buNone/>
            </a:pPr>
            <a:endParaRPr sz="2400">
              <a:solidFill>
                <a:schemeClr val="dk1"/>
              </a:solidFill>
              <a:latin typeface="Libre Franklin"/>
              <a:ea typeface="Libre Franklin"/>
              <a:cs typeface="Libre Franklin"/>
              <a:sym typeface="Libre Franklin"/>
            </a:endParaRPr>
          </a:p>
        </p:txBody>
      </p:sp>
      <p:sp>
        <p:nvSpPr>
          <p:cNvPr id="233" name="Google Shape;233;p8"/>
          <p:cNvSpPr txBox="1"/>
          <p:nvPr/>
        </p:nvSpPr>
        <p:spPr>
          <a:xfrm>
            <a:off x="3271474" y="3937452"/>
            <a:ext cx="176767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 years post-implementation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9"/>
          <p:cNvSpPr/>
          <p:nvPr/>
        </p:nvSpPr>
        <p:spPr>
          <a:xfrm>
            <a:off x="0" y="3932499"/>
            <a:ext cx="12192000" cy="1727521"/>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400" dirty="0">
                <a:solidFill>
                  <a:schemeClr val="lt1"/>
                </a:solidFill>
                <a:latin typeface="Libre Franklin"/>
                <a:ea typeface="Libre Franklin"/>
                <a:cs typeface="Libre Franklin"/>
                <a:sym typeface="Libre Franklin"/>
              </a:rPr>
              <a:t>Choosing comparison group(s)</a:t>
            </a:r>
            <a:endParaRPr dirty="0"/>
          </a:p>
        </p:txBody>
      </p:sp>
      <p:grpSp>
        <p:nvGrpSpPr>
          <p:cNvPr id="240" name="Google Shape;240;p9"/>
          <p:cNvGrpSpPr/>
          <p:nvPr/>
        </p:nvGrpSpPr>
        <p:grpSpPr>
          <a:xfrm>
            <a:off x="4899434" y="1778746"/>
            <a:ext cx="2393129" cy="2153753"/>
            <a:chOff x="4649355" y="-2736468"/>
            <a:chExt cx="3042048" cy="3209512"/>
          </a:xfrm>
        </p:grpSpPr>
        <p:pic>
          <p:nvPicPr>
            <p:cNvPr id="241" name="Google Shape;241;p9" descr="Court with solid fill"/>
            <p:cNvPicPr preferRelativeResize="0"/>
            <p:nvPr/>
          </p:nvPicPr>
          <p:blipFill rotWithShape="1">
            <a:blip r:embed="rId3">
              <a:alphaModFix/>
            </a:blip>
            <a:srcRect/>
            <a:stretch/>
          </p:blipFill>
          <p:spPr>
            <a:xfrm>
              <a:off x="4649355" y="-2736468"/>
              <a:ext cx="2893289" cy="2875000"/>
            </a:xfrm>
            <a:prstGeom prst="rect">
              <a:avLst/>
            </a:prstGeom>
            <a:noFill/>
            <a:ln>
              <a:noFill/>
            </a:ln>
          </p:spPr>
        </p:pic>
        <p:pic>
          <p:nvPicPr>
            <p:cNvPr id="242" name="Google Shape;242;p9" descr="Cursor with solid fill"/>
            <p:cNvPicPr preferRelativeResize="0"/>
            <p:nvPr/>
          </p:nvPicPr>
          <p:blipFill rotWithShape="1">
            <a:blip r:embed="rId4">
              <a:alphaModFix/>
            </a:blip>
            <a:srcRect/>
            <a:stretch/>
          </p:blipFill>
          <p:spPr>
            <a:xfrm>
              <a:off x="6521854" y="-689112"/>
              <a:ext cx="1169549" cy="1162156"/>
            </a:xfrm>
            <a:prstGeom prst="rect">
              <a:avLst/>
            </a:prstGeom>
            <a:noFill/>
            <a:ln>
              <a:noFill/>
            </a:ln>
          </p:spPr>
        </p:pic>
      </p:grpSp>
      <p:pic>
        <p:nvPicPr>
          <p:cNvPr id="243" name="Google Shape;243;p9" descr="Scales of Justice"/>
          <p:cNvPicPr preferRelativeResize="0"/>
          <p:nvPr/>
        </p:nvPicPr>
        <p:blipFill rotWithShape="1">
          <a:blip r:embed="rId5">
            <a:alphaModFix/>
          </a:blip>
          <a:srcRect/>
          <a:stretch/>
        </p:blipFill>
        <p:spPr>
          <a:xfrm>
            <a:off x="7426176" y="1508945"/>
            <a:ext cx="2199079" cy="2199079"/>
          </a:xfrm>
          <a:prstGeom prst="rect">
            <a:avLst/>
          </a:prstGeom>
          <a:noFill/>
          <a:ln>
            <a:noFill/>
          </a:ln>
        </p:spPr>
      </p:pic>
      <p:pic>
        <p:nvPicPr>
          <p:cNvPr id="244" name="Google Shape;244;p9" descr="Care with solid fill"/>
          <p:cNvPicPr preferRelativeResize="0"/>
          <p:nvPr/>
        </p:nvPicPr>
        <p:blipFill rotWithShape="1">
          <a:blip r:embed="rId6">
            <a:alphaModFix/>
          </a:blip>
          <a:srcRect/>
          <a:stretch/>
        </p:blipFill>
        <p:spPr>
          <a:xfrm>
            <a:off x="2449716" y="1643845"/>
            <a:ext cx="2199079" cy="219907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3280</Words>
  <Application>Microsoft Office PowerPoint</Application>
  <PresentationFormat>Widescreen</PresentationFormat>
  <Paragraphs>443</Paragraphs>
  <Slides>27</Slides>
  <Notes>26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27</vt:i4>
      </vt:variant>
    </vt:vector>
  </HeadingPairs>
  <TitlesOfParts>
    <vt:vector size="33" baseType="lpstr">
      <vt:lpstr>Libre Franklin</vt:lpstr>
      <vt:lpstr>Arial</vt:lpstr>
      <vt:lpstr>Calibri</vt:lpstr>
      <vt:lpstr>Quattrocento Sans</vt:lpstr>
      <vt:lpstr>Office Theme</vt:lpstr>
      <vt:lpstr>Office Theme</vt:lpstr>
      <vt:lpstr>eProtect: An evaluation of electronic filing for DVPO cases in North Carolina</vt:lpstr>
      <vt:lpstr>Background: Domestic Violence Protective Orders (DVPOs)</vt:lpstr>
      <vt:lpstr>Background: Domestic Violence Protective Orders (DVPOs)</vt:lpstr>
      <vt:lpstr>Background: Domestic Violence Protective Orders (DVPOs)</vt:lpstr>
      <vt:lpstr>Innovation: E-filing for DVPOs</vt:lpstr>
      <vt:lpstr>Innovation: E-filing for DVPOs</vt:lpstr>
      <vt:lpstr>Outcome variables (NC AOC data, 2005-2019)</vt:lpstr>
      <vt:lpstr>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DVPO granting: No significant changes</vt:lpstr>
      <vt:lpstr>DVPO denials: Immediate decrease, sustained (small) increase</vt:lpstr>
      <vt:lpstr>Voluntary dismissals: Sustained (small) increase</vt:lpstr>
      <vt:lpstr>Involuntary dismissals: Sustained decrease</vt:lpstr>
      <vt:lpstr>Time to DVPO disposition: Sustained decrease</vt:lpstr>
      <vt:lpstr>Time to DVPO service: Sustained decrease</vt:lpstr>
      <vt:lpstr>Conclusions: Saving time and serving protection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eProtect: An evaluation of electronic filing for DVPO cases in North Carolina</dc:title>
  <dc:creator>Kafka, Julie Michelle</dc:creator>
  <cp:lastModifiedBy>Shabbar Ranapurwala</cp:lastModifiedBy>
  <cp:revision>4</cp:revision>
  <dcterms:created xsi:type="dcterms:W3CDTF">2021-10-04T21:51:08Z</dcterms:created>
  <dcterms:modified xsi:type="dcterms:W3CDTF">2022-03-28T14:47:54Z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