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17_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 id="2147483664" r:id="rId2"/>
  </p:sldMasterIdLst>
  <p:notesMasterIdLst>
    <p:notesMasterId r:id="rId21"/>
  </p:notesMasterIdLst>
  <p:sldIdLst>
    <p:sldId id="289" r:id="rId3"/>
    <p:sldId id="257" r:id="rId4"/>
    <p:sldId id="258" r:id="rId5"/>
    <p:sldId id="259" r:id="rId6"/>
    <p:sldId id="260" r:id="rId7"/>
    <p:sldId id="261" r:id="rId8"/>
    <p:sldId id="262" r:id="rId9"/>
    <p:sldId id="263" r:id="rId10"/>
    <p:sldId id="264" r:id="rId11"/>
    <p:sldId id="265" r:id="rId12"/>
    <p:sldId id="266" r:id="rId13"/>
    <p:sldId id="290" r:id="rId14"/>
    <p:sldId id="267" r:id="rId15"/>
    <p:sldId id="278" r:id="rId16"/>
    <p:sldId id="279" r:id="rId17"/>
    <p:sldId id="280" r:id="rId18"/>
    <p:sldId id="281" r:id="rId19"/>
    <p:sldId id="282"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Libre Franklin"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j46VET31I4hlj8X9JALj7VmfsvT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6F67A2-E5BB-1868-1BF0-0C8AE16B5488}" name="Kafka, Julie Michelle" initials="KJM" userId="S::jkafka@ad.unc.edu::bb3f6f9c-88e0-4ca6-b255-2c3b613a70b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A41805-991C-4232-A1FE-A743AEF43FC5}" v="18" dt="2022-03-30T02:14:15.156"/>
  </p1510:revLst>
</p1510:revInfo>
</file>

<file path=ppt/tableStyles.xml><?xml version="1.0" encoding="utf-8"?>
<a:tblStyleLst xmlns:a="http://schemas.openxmlformats.org/drawingml/2006/main" def="{CFC2E314-4ACF-4EBD-BDA4-412C342264DB}">
  <a:tblStyle styleId="{CFC2E314-4ACF-4EBD-BDA4-412C342264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82" autoAdjust="0"/>
  </p:normalViewPr>
  <p:slideViewPr>
    <p:cSldViewPr snapToGrid="0">
      <p:cViewPr>
        <p:scale>
          <a:sx n="75" d="100"/>
          <a:sy n="75" d="100"/>
        </p:scale>
        <p:origin x="9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52"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6.xml"/><Relationship Id="rId51" Type="http://schemas.microsoft.com/office/2015/10/relationships/revisionInfo" Target="revisionInfo.xml"/></Relationships>
</file>

<file path=ppt/comments/modernComment_117_0.xml><?xml version="1.0" encoding="utf-8"?>
<p188:cmLst xmlns:a="http://schemas.openxmlformats.org/drawingml/2006/main" xmlns:r="http://schemas.openxmlformats.org/officeDocument/2006/relationships" xmlns:p188="http://schemas.microsoft.com/office/powerpoint/2018/8/main">
  <p188:cm id="{7D8A7853-E4CA-4EAC-ACCF-F1A940261F49}" authorId="{466F67A2-E5BB-1868-1BF0-0C8AE16B5488}" created="2022-03-26T00:01:44.515">
    <pc:sldMkLst xmlns:pc="http://schemas.microsoft.com/office/powerpoint/2013/main/command">
      <pc:docMk/>
      <pc:sldMk cId="0" sldId="279"/>
    </pc:sldMkLst>
    <p188:txBody>
      <a:bodyPr/>
      <a:lstStyle/>
      <a:p>
        <a:r>
          <a:rPr lang="en-US"/>
          <a:t>Note these are the results that we presented in November. If we want, I can pull in your new figures and update the b estimates?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02:03:04.82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02:03:19.31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9255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f9974c70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f9974c70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You’ll have a chance to go through another version of this code on your own and see it working in action, but does anyone have any questions about it right now before we discuss our results with the real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f9974c70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f9974c70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We built the synthetic county using demographic and other data that predicts domestic violence and how it is responded to. In terms of demographics, we wanted to build a synthetic county that was demographically similar to our intervention counties, so similar size, sex and race makeup, median household income, and educational level, which we measured as percent of the population over age 25 with a bachelor’s degree or higher</a:t>
            </a:r>
          </a:p>
          <a:p>
            <a:pPr marL="171450" lvl="0" indent="-171450" algn="l" rtl="0">
              <a:spcBef>
                <a:spcPts val="0"/>
              </a:spcBef>
              <a:spcAft>
                <a:spcPts val="0"/>
              </a:spcAft>
              <a:buFontTx/>
              <a:buChar char="-"/>
            </a:pPr>
            <a:r>
              <a:rPr lang="en-US" dirty="0"/>
              <a:t>We examined unemployment rates including male unemployment rate, total unemployment rate, and female-to-male unemployment ratio, as these are associated with intimate partner violence</a:t>
            </a:r>
          </a:p>
          <a:p>
            <a:pPr marL="171450" lvl="0" indent="-171450" algn="l" rtl="0">
              <a:spcBef>
                <a:spcPts val="0"/>
              </a:spcBef>
              <a:spcAft>
                <a:spcPts val="0"/>
              </a:spcAft>
              <a:buFontTx/>
              <a:buChar char="-"/>
            </a:pPr>
            <a:r>
              <a:rPr lang="en-US" dirty="0"/>
              <a:t>We included the percent of county population living in a census-designated rural area – if our intervention counties were mostly urban, we didn’t want to wind up with very </a:t>
            </a:r>
            <a:r>
              <a:rPr lang="en-US" dirty="0" err="1"/>
              <a:t>uncomparable</a:t>
            </a:r>
            <a:r>
              <a:rPr lang="en-US" dirty="0"/>
              <a:t> rural counties as our control group</a:t>
            </a:r>
          </a:p>
          <a:p>
            <a:pPr marL="171450" lvl="0" indent="-171450" algn="l" rtl="0">
              <a:spcBef>
                <a:spcPts val="0"/>
              </a:spcBef>
              <a:spcAft>
                <a:spcPts val="0"/>
              </a:spcAft>
              <a:buFontTx/>
              <a:buChar char="-"/>
            </a:pPr>
            <a:r>
              <a:rPr lang="en-US" dirty="0"/>
              <a:t>Finally, we included sworn police officers per 100,000 population, which could be related to how quickly domestic violence protection orders are serviced.</a:t>
            </a:r>
          </a:p>
          <a:p>
            <a:pPr marL="171450" lvl="0" indent="-171450" algn="l" rtl="0">
              <a:spcBef>
                <a:spcPts val="0"/>
              </a:spcBef>
              <a:spcAft>
                <a:spcPts val="0"/>
              </a:spcAft>
              <a:buFontTx/>
              <a:buChar char="-"/>
            </a:pPr>
            <a:r>
              <a:rPr lang="en-US" dirty="0"/>
              <a:t>There are two variables that we wanted to include but couldn’t. One is alcohol outlet density, which we just don’t have the data for yet but hope to include later. However, the other is opioid overdose deaths, and we had to exclude it due to missingness.</a:t>
            </a:r>
          </a:p>
          <a:p>
            <a:pPr marL="628650" lvl="1" indent="-171450" algn="l" rtl="0">
              <a:spcBef>
                <a:spcPts val="0"/>
              </a:spcBef>
              <a:spcAft>
                <a:spcPts val="0"/>
              </a:spcAft>
              <a:buFontTx/>
              <a:buChar char="-"/>
            </a:pPr>
            <a:r>
              <a:rPr lang="en-US" dirty="0"/>
              <a:t>While the algorithm can deal with data missingness to some extent, there comes a point where either it will not converge because there is too much missingness or it simply isn’t helpful to include it, as you can’t build comparable counties with sparse data. Because North Carolina has so many counties, opioid overdose death data can be sparse, particularly for smaller counties. </a:t>
            </a:r>
          </a:p>
          <a:p>
            <a:pPr marL="628650" lvl="1" indent="-171450" algn="l" rtl="0">
              <a:spcBef>
                <a:spcPts val="0"/>
              </a:spcBef>
              <a:spcAft>
                <a:spcPts val="0"/>
              </a:spcAft>
              <a:buFontTx/>
              <a:buChar char="-"/>
            </a:pPr>
            <a:r>
              <a:rPr lang="en-US" dirty="0"/>
              <a:t>I note this because this is definitely something to watch out for and keep in mind. Throwing more data into the algorithm to build a better synthetic control is helpful, but it can only do so much.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f9974c70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f9974c70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Because the synthetic control procedure is attempting to build a synthetic county that closely matches the intervention county on these various measures, the counties that were selected for their trend fit prior to intervention in previous analyses were not necessarily the same counties that ended up being weighted in the synthetic control. For example, in DVPO granting rate, we see that a few of the counties that were selected by hand for the pooled control were also included in the synthetic control and weighted fairly heavily. However, there are a lot of counties that were hand-selected that weren’t weighted in the synthetic control at all, and vice versa. That doesn’t meant that the synthetic control has gone wrong! Only that including predictors as well as pre-intervention outcomes changes what is “best” in terms of a control group.</a:t>
            </a:r>
            <a:endParaRPr dirty="0"/>
          </a:p>
        </p:txBody>
      </p:sp>
    </p:spTree>
    <p:extLst>
      <p:ext uri="{BB962C8B-B14F-4D97-AF65-F5344CB8AC3E}">
        <p14:creationId xmlns:p14="http://schemas.microsoft.com/office/powerpoint/2010/main" val="3225120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f9974c70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f9974c70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As another example, here are the counties hand selected and weighted in the synthetic control for involuntary dismissal. A few of them appear in both, but the inclusion of predictors has changed things.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Calibri"/>
              <a:buNone/>
            </a:pPr>
            <a:endParaRPr dirty="0"/>
          </a:p>
        </p:txBody>
      </p:sp>
      <p:sp>
        <p:nvSpPr>
          <p:cNvPr id="328" name="Google Shape;32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Tx/>
              <a:buChar char="-"/>
            </a:pPr>
            <a:r>
              <a:rPr lang="en-US" sz="1800" dirty="0">
                <a:latin typeface="Libre Franklin"/>
                <a:ea typeface="Libre Franklin"/>
                <a:cs typeface="Libre Franklin"/>
                <a:sym typeface="Libre Franklin"/>
              </a:rPr>
              <a:t>Here we have our original CITS and </a:t>
            </a:r>
            <a:r>
              <a:rPr lang="en-US" sz="1800" dirty="0" err="1">
                <a:latin typeface="Libre Franklin"/>
                <a:ea typeface="Libre Franklin"/>
                <a:cs typeface="Libre Franklin"/>
                <a:sym typeface="Libre Franklin"/>
              </a:rPr>
              <a:t>DiD</a:t>
            </a:r>
            <a:r>
              <a:rPr lang="en-US" sz="1800" dirty="0">
                <a:latin typeface="Libre Franklin"/>
                <a:ea typeface="Libre Franklin"/>
                <a:cs typeface="Libre Franklin"/>
                <a:sym typeface="Libre Franklin"/>
              </a:rPr>
              <a:t> results that were done with the pooled controls but now we can compare them to the results we achieved with the synthetic control.</a:t>
            </a:r>
          </a:p>
          <a:p>
            <a:pPr marL="285750" marR="0" lvl="0" indent="-285750" algn="l" rtl="0">
              <a:lnSpc>
                <a:spcPct val="100000"/>
              </a:lnSpc>
              <a:spcBef>
                <a:spcPts val="0"/>
              </a:spcBef>
              <a:spcAft>
                <a:spcPts val="0"/>
              </a:spcAft>
              <a:buClr>
                <a:schemeClr val="dk1"/>
              </a:buClr>
              <a:buSzPts val="1800"/>
              <a:buFontTx/>
              <a:buChar char="-"/>
            </a:pPr>
            <a:r>
              <a:rPr lang="en-US" sz="1800" dirty="0">
                <a:latin typeface="Libre Franklin"/>
                <a:ea typeface="Libre Franklin"/>
                <a:cs typeface="Libre Franklin"/>
                <a:sym typeface="Libre Franklin"/>
              </a:rPr>
              <a:t>First with DVPO granting rate. Looking back at our CITS results, we saw that there was an immediate increase in DVPO granting but no sustained change. </a:t>
            </a:r>
          </a:p>
          <a:p>
            <a:pPr marL="742950" marR="0" lvl="1" indent="-285750" algn="l" rtl="0">
              <a:lnSpc>
                <a:spcPct val="100000"/>
              </a:lnSpc>
              <a:spcBef>
                <a:spcPts val="0"/>
              </a:spcBef>
              <a:spcAft>
                <a:spcPts val="0"/>
              </a:spcAft>
              <a:buClr>
                <a:schemeClr val="dk1"/>
              </a:buClr>
              <a:buSzPts val="1800"/>
              <a:buFontTx/>
              <a:buChar char="-"/>
            </a:pPr>
            <a:r>
              <a:rPr lang="en-US" sz="1800" dirty="0">
                <a:latin typeface="Libre Franklin"/>
                <a:ea typeface="Libre Franklin"/>
                <a:cs typeface="Libre Franklin"/>
                <a:sym typeface="Libre Franklin"/>
              </a:rPr>
              <a:t>Unlike the pooled control series, the synthetic control series isn’t quite as jumpy after the intervention time, but our conclusions are similar. </a:t>
            </a:r>
          </a:p>
          <a:p>
            <a:pPr marL="742950" marR="0" lvl="1" indent="-285750" algn="l" rtl="0">
              <a:lnSpc>
                <a:spcPct val="100000"/>
              </a:lnSpc>
              <a:spcBef>
                <a:spcPts val="0"/>
              </a:spcBef>
              <a:spcAft>
                <a:spcPts val="0"/>
              </a:spcAft>
              <a:buClr>
                <a:schemeClr val="dk1"/>
              </a:buClr>
              <a:buSzPts val="1800"/>
              <a:buFontTx/>
              <a:buChar char="-"/>
            </a:pPr>
            <a:r>
              <a:rPr lang="en-US" sz="1800" dirty="0">
                <a:latin typeface="Libre Franklin"/>
                <a:ea typeface="Libre Franklin"/>
                <a:cs typeface="Libre Franklin"/>
                <a:sym typeface="Libre Franklin"/>
              </a:rPr>
              <a:t>Despite an immediate increase, things dipped down to where they should be. </a:t>
            </a:r>
          </a:p>
          <a:p>
            <a:pPr marL="285750" marR="0" lvl="0" indent="-285750" algn="l" rtl="0">
              <a:lnSpc>
                <a:spcPct val="100000"/>
              </a:lnSpc>
              <a:spcBef>
                <a:spcPts val="0"/>
              </a:spcBef>
              <a:spcAft>
                <a:spcPts val="0"/>
              </a:spcAft>
              <a:buClr>
                <a:schemeClr val="dk1"/>
              </a:buClr>
              <a:buSzPts val="1800"/>
              <a:buFontTx/>
              <a:buChar char="-"/>
            </a:pPr>
            <a:r>
              <a:rPr lang="en-US" sz="1800" dirty="0">
                <a:latin typeface="Libre Franklin"/>
                <a:ea typeface="Libre Franklin"/>
                <a:cs typeface="Libre Franklin"/>
                <a:sym typeface="Libre Franklin"/>
              </a:rPr>
              <a:t>If we were to only look at the </a:t>
            </a:r>
            <a:r>
              <a:rPr lang="en-US" sz="1800" dirty="0" err="1">
                <a:latin typeface="Libre Franklin"/>
                <a:ea typeface="Libre Franklin"/>
                <a:cs typeface="Libre Franklin"/>
                <a:sym typeface="Libre Franklin"/>
              </a:rPr>
              <a:t>DiD</a:t>
            </a:r>
            <a:r>
              <a:rPr lang="en-US" sz="1800" dirty="0">
                <a:latin typeface="Libre Franklin"/>
                <a:ea typeface="Libre Franklin"/>
                <a:cs typeface="Libre Franklin"/>
                <a:sym typeface="Libre Franklin"/>
              </a:rPr>
              <a:t> results, we would conclude that there was only this large increase. It isn’t as extreme in the SC-</a:t>
            </a:r>
            <a:r>
              <a:rPr lang="en-US" sz="1800" dirty="0" err="1">
                <a:latin typeface="Libre Franklin"/>
                <a:ea typeface="Libre Franklin"/>
                <a:cs typeface="Libre Franklin"/>
                <a:sym typeface="Libre Franklin"/>
              </a:rPr>
              <a:t>DiD</a:t>
            </a:r>
            <a:r>
              <a:rPr lang="en-US" sz="1800" dirty="0">
                <a:latin typeface="Libre Franklin"/>
                <a:ea typeface="Libre Franklin"/>
                <a:cs typeface="Libre Franklin"/>
                <a:sym typeface="Libre Franklin"/>
              </a:rPr>
              <a:t> results, probably because our trend line for the synthetic control is a bit smoother, but we would still come to the wrong conclusion. Using synthetic control does not eliminate the problem of drawing incorrect conclusions due to </a:t>
            </a:r>
            <a:r>
              <a:rPr lang="en-US" sz="1800" dirty="0" err="1">
                <a:latin typeface="Libre Franklin"/>
                <a:ea typeface="Libre Franklin"/>
                <a:cs typeface="Libre Franklin"/>
                <a:sym typeface="Libre Franklin"/>
              </a:rPr>
              <a:t>DiD</a:t>
            </a:r>
            <a:r>
              <a:rPr lang="en-US" sz="1800" dirty="0">
                <a:latin typeface="Libre Franklin"/>
                <a:ea typeface="Libre Franklin"/>
                <a:cs typeface="Libre Franklin"/>
                <a:sym typeface="Libre Franklin"/>
              </a:rPr>
              <a:t>.</a:t>
            </a:r>
            <a:endParaRPr dirty="0"/>
          </a:p>
        </p:txBody>
      </p:sp>
      <p:sp>
        <p:nvSpPr>
          <p:cNvPr id="339" name="Google Shape;33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For DVPO denials, we saw a large immediate increase, but again this was not sustained over time and we see that in both the CITS and the SCITS results. We can see here that in fact using synthetic controls for a </a:t>
            </a:r>
            <a:r>
              <a:rPr lang="en-US" sz="1800" dirty="0" err="1">
                <a:latin typeface="Libre Franklin"/>
                <a:ea typeface="Libre Franklin"/>
                <a:cs typeface="Libre Franklin"/>
                <a:sym typeface="Libre Franklin"/>
              </a:rPr>
              <a:t>DiD</a:t>
            </a:r>
            <a:r>
              <a:rPr lang="en-US" sz="1800" dirty="0">
                <a:latin typeface="Libre Franklin"/>
                <a:ea typeface="Libre Franklin"/>
                <a:cs typeface="Libre Franklin"/>
                <a:sym typeface="Libre Franklin"/>
              </a:rPr>
              <a:t> analysis make convince us even more of an effect – the SC-</a:t>
            </a:r>
            <a:r>
              <a:rPr lang="en-US" sz="1800" dirty="0" err="1">
                <a:latin typeface="Libre Franklin"/>
                <a:ea typeface="Libre Franklin"/>
                <a:cs typeface="Libre Franklin"/>
                <a:sym typeface="Libre Franklin"/>
              </a:rPr>
              <a:t>DiD</a:t>
            </a:r>
            <a:r>
              <a:rPr lang="en-US" sz="1800" dirty="0">
                <a:latin typeface="Libre Franklin"/>
                <a:ea typeface="Libre Franklin"/>
                <a:cs typeface="Libre Franklin"/>
                <a:sym typeface="Libre Franklin"/>
              </a:rPr>
              <a:t> point estimate is even lower and the confidence intervals are further from the null. We might look at that and say, wow, when we used a synthetic control, we strengthened our conclusion that e-filing reduces denials! However, the using the synthetic control has not changed the key issue with the </a:t>
            </a:r>
            <a:r>
              <a:rPr lang="en-US" sz="1800" dirty="0" err="1">
                <a:latin typeface="Libre Franklin"/>
                <a:ea typeface="Libre Franklin"/>
                <a:cs typeface="Libre Franklin"/>
                <a:sym typeface="Libre Franklin"/>
              </a:rPr>
              <a:t>DiD</a:t>
            </a:r>
            <a:r>
              <a:rPr lang="en-US" sz="1800" dirty="0">
                <a:latin typeface="Libre Franklin"/>
                <a:ea typeface="Libre Franklin"/>
                <a:cs typeface="Libre Franklin"/>
                <a:sym typeface="Libre Franklin"/>
              </a:rPr>
              <a:t> model, which is that it does not account for changes in trend.</a:t>
            </a:r>
            <a:endParaRPr dirty="0"/>
          </a:p>
        </p:txBody>
      </p:sp>
      <p:sp>
        <p:nvSpPr>
          <p:cNvPr id="351" name="Google Shape;35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sym typeface="Libre Franklin"/>
              </a:rPr>
              <a:t>For voluntary dismissals, we see something a little bit different. While the CITS showed a small immediate increase, the SCITS showed a small immediate decrease. However, these trend lines were very </a:t>
            </a:r>
            <a:r>
              <a:rPr lang="en-US" sz="1800" dirty="0" err="1">
                <a:latin typeface="Libre Franklin"/>
                <a:sym typeface="Libre Franklin"/>
              </a:rPr>
              <a:t>very</a:t>
            </a:r>
            <a:r>
              <a:rPr lang="en-US" sz="1800" dirty="0">
                <a:latin typeface="Libre Franklin"/>
                <a:sym typeface="Libre Franklin"/>
              </a:rPr>
              <a:t> close to one another prior to intervention, and both of our confidence intervals here include the null by a wide margin. Despite this, the SCITS model still shows the sustained small increase in voluntary dismissals after intervention, with point estimates and confidence intervals that look identical to the CITS model. When we look at </a:t>
            </a:r>
            <a:r>
              <a:rPr lang="en-US" sz="1800" dirty="0" err="1">
                <a:latin typeface="Libre Franklin"/>
                <a:sym typeface="Libre Franklin"/>
              </a:rPr>
              <a:t>DiD</a:t>
            </a:r>
            <a:r>
              <a:rPr lang="en-US" sz="1800" dirty="0">
                <a:latin typeface="Libre Franklin"/>
                <a:sym typeface="Libre Franklin"/>
              </a:rPr>
              <a:t>, again we are finding that whether we use hand-selected pooled controls or a synthetic control, we aren’t accounting for changes in trend, so we only see a bigger increase than is really true.</a:t>
            </a:r>
            <a:endParaRPr dirty="0"/>
          </a:p>
        </p:txBody>
      </p:sp>
      <p:sp>
        <p:nvSpPr>
          <p:cNvPr id="362" name="Google Shape;36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Libre Franklin"/>
              <a:buNone/>
            </a:pPr>
            <a:r>
              <a:rPr lang="en-US" sz="1800" dirty="0">
                <a:latin typeface="Libre Franklin"/>
                <a:ea typeface="Libre Franklin"/>
                <a:cs typeface="Libre Franklin"/>
                <a:sym typeface="Libre Franklin"/>
              </a:rPr>
              <a:t>Finally, involuntary dismissals. Interestingly, the SC-</a:t>
            </a:r>
            <a:r>
              <a:rPr lang="en-US" sz="1800" dirty="0" err="1">
                <a:latin typeface="Libre Franklin"/>
                <a:ea typeface="Libre Franklin"/>
                <a:cs typeface="Libre Franklin"/>
                <a:sym typeface="Libre Franklin"/>
              </a:rPr>
              <a:t>DiD</a:t>
            </a:r>
            <a:r>
              <a:rPr lang="en-US" sz="1800" dirty="0">
                <a:latin typeface="Libre Franklin"/>
                <a:ea typeface="Libre Franklin"/>
                <a:cs typeface="Libre Franklin"/>
                <a:sym typeface="Libre Franklin"/>
              </a:rPr>
              <a:t> and immediate-term SCITS results show that there is a notable increase in involuntary dismissals post-intervention, whereas in the original </a:t>
            </a:r>
            <a:r>
              <a:rPr lang="en-US" sz="1800" dirty="0" err="1">
                <a:latin typeface="Libre Franklin"/>
                <a:ea typeface="Libre Franklin"/>
                <a:cs typeface="Libre Franklin"/>
                <a:sym typeface="Libre Franklin"/>
              </a:rPr>
              <a:t>DiD</a:t>
            </a:r>
            <a:r>
              <a:rPr lang="en-US" sz="1800" dirty="0">
                <a:latin typeface="Libre Franklin"/>
                <a:ea typeface="Libre Franklin"/>
                <a:cs typeface="Libre Franklin"/>
                <a:sym typeface="Libre Franklin"/>
              </a:rPr>
              <a:t> and CITS we saw a decrease. The trend line of the synthetic control for this outcome is quite different than for the pooled control and perhaps this is just because counties that looked similar to the intervention counties in terms of their intimate partner violence predictors were not the same counties that had the best pre-intervention trend fit. However, in either case, we find the same result for the sustained change, which is what is most important here. </a:t>
            </a:r>
          </a:p>
          <a:p>
            <a:pPr marL="0" marR="0" lvl="0" indent="0" algn="l" rtl="0">
              <a:lnSpc>
                <a:spcPct val="100000"/>
              </a:lnSpc>
              <a:spcBef>
                <a:spcPts val="0"/>
              </a:spcBef>
              <a:spcAft>
                <a:spcPts val="0"/>
              </a:spcAft>
              <a:buClr>
                <a:schemeClr val="dk1"/>
              </a:buClr>
              <a:buSzPts val="1800"/>
              <a:buFont typeface="Libre Franklin"/>
              <a:buNone/>
            </a:pPr>
            <a:endParaRPr lang="en-US" sz="1800" i="1" dirty="0">
              <a:latin typeface="Libre Franklin"/>
              <a:ea typeface="Libre Franklin"/>
              <a:cs typeface="Libre Franklin"/>
              <a:sym typeface="Libre Franklin"/>
            </a:endParaRPr>
          </a:p>
          <a:p>
            <a:pPr marL="0" marR="0" lvl="0" indent="0" algn="l" rtl="0">
              <a:lnSpc>
                <a:spcPct val="100000"/>
              </a:lnSpc>
              <a:spcBef>
                <a:spcPts val="0"/>
              </a:spcBef>
              <a:spcAft>
                <a:spcPts val="0"/>
              </a:spcAft>
              <a:buClr>
                <a:schemeClr val="dk1"/>
              </a:buClr>
              <a:buSzPts val="1800"/>
              <a:buFont typeface="Libre Franklin"/>
              <a:buNone/>
            </a:pPr>
            <a:r>
              <a:rPr lang="en-US" sz="1800" i="0" dirty="0">
                <a:latin typeface="Libre Franklin"/>
                <a:ea typeface="Libre Franklin"/>
                <a:cs typeface="Libre Franklin"/>
                <a:sym typeface="Libre Franklin"/>
              </a:rPr>
              <a:t>The fact that we saw the same results with both our hand-selected pooled control group and our synthetic control group means that we have strengthened our valid results here. By creating the synthetic control county, we have better approximated the counterfactual. We can say that even when we are looking at a county with similar demographics and similar predictors of domestic violence, as well as similar pre-intervention trends, we still see this sustained decrease in involuntary dismissals after intervention.</a:t>
            </a:r>
          </a:p>
        </p:txBody>
      </p:sp>
      <p:sp>
        <p:nvSpPr>
          <p:cNvPr id="373" name="Google Shape;37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1f8fd5e4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1f8fd5e4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this part, I’m just going to run through the code with some very very basic dummy code so that when you open up the R file to look through a more complicated dataset, you can navigate it a little bit easier. I’m just going to show you the major functions of the code and what they do.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f8fd5e4d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f8fd5e4d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Dataset you have is in a long format, with one row per county per time point. Variables we have include:</a:t>
            </a:r>
            <a:endParaRPr dirty="0"/>
          </a:p>
          <a:p>
            <a:pPr marL="457200" lvl="0" indent="-298450" algn="l" rtl="0">
              <a:spcBef>
                <a:spcPts val="0"/>
              </a:spcBef>
              <a:spcAft>
                <a:spcPts val="0"/>
              </a:spcAft>
              <a:buSzPts val="1100"/>
              <a:buChar char="-"/>
            </a:pPr>
            <a:r>
              <a:rPr lang="en-GB" dirty="0"/>
              <a:t>Unique ID of the county</a:t>
            </a:r>
            <a:endParaRPr dirty="0"/>
          </a:p>
          <a:p>
            <a:pPr marL="457200" lvl="0" indent="-298450" algn="l" rtl="0">
              <a:spcBef>
                <a:spcPts val="0"/>
              </a:spcBef>
              <a:spcAft>
                <a:spcPts val="0"/>
              </a:spcAft>
              <a:buSzPts val="1100"/>
              <a:buChar char="-"/>
            </a:pPr>
            <a:r>
              <a:rPr lang="en-GB" dirty="0"/>
              <a:t>County name</a:t>
            </a:r>
            <a:endParaRPr dirty="0"/>
          </a:p>
          <a:p>
            <a:pPr marL="457200" lvl="0" indent="-298450" algn="l" rtl="0">
              <a:spcBef>
                <a:spcPts val="0"/>
              </a:spcBef>
              <a:spcAft>
                <a:spcPts val="0"/>
              </a:spcAft>
              <a:buSzPts val="1100"/>
              <a:buChar char="-"/>
            </a:pPr>
            <a:r>
              <a:rPr lang="en-GB" dirty="0"/>
              <a:t>Study time, with -9 being our first time of observation, 0 being the time of intervention, and 3 being the last time of observation.</a:t>
            </a:r>
            <a:endParaRPr dirty="0"/>
          </a:p>
          <a:p>
            <a:pPr marL="457200" lvl="0" indent="-298450" algn="l" rtl="0">
              <a:spcBef>
                <a:spcPts val="0"/>
              </a:spcBef>
              <a:spcAft>
                <a:spcPts val="0"/>
              </a:spcAft>
              <a:buSzPts val="1100"/>
              <a:buChar char="-"/>
            </a:pPr>
            <a:r>
              <a:rPr lang="en-GB" dirty="0"/>
              <a:t>An outcome variable that changes at every time point</a:t>
            </a:r>
            <a:endParaRPr dirty="0"/>
          </a:p>
          <a:p>
            <a:pPr marL="457200" lvl="0" indent="-298450" algn="l" rtl="0">
              <a:spcBef>
                <a:spcPts val="0"/>
              </a:spcBef>
              <a:spcAft>
                <a:spcPts val="0"/>
              </a:spcAft>
              <a:buSzPts val="1100"/>
              <a:buChar char="-"/>
            </a:pPr>
            <a:r>
              <a:rPr lang="en-GB" dirty="0"/>
              <a:t>A number of predictor variables that mostly change after 3 time periods, so say we measure this every quarter. However, predictor 7 is only measured once, at time -3, which lets say happens for every county. We account for this in the code and in the code you receive, you’ll also see a variable measured once every 10 years rather than annually.</a:t>
            </a:r>
            <a:endParaRPr dirty="0"/>
          </a:p>
          <a:p>
            <a:pPr marL="457200" lvl="0" indent="-298450" algn="l" rtl="0">
              <a:spcBef>
                <a:spcPts val="0"/>
              </a:spcBef>
              <a:spcAft>
                <a:spcPts val="0"/>
              </a:spcAft>
              <a:buSzPts val="1100"/>
              <a:buChar char="-"/>
            </a:pPr>
            <a:r>
              <a:rPr lang="en-GB" dirty="0"/>
              <a:t>Throughout the dataset, we have a little bit of missingness. One of the great things about the synthetic control method is that we don’t necessarily need to worry about this unless there is a really substantial amount of missingness. The algorithm will simply account for missingness when its building the synthetic control county.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f8fd5e4d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f8fd5e4d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build the synthetic control, we’ll use the </a:t>
            </a:r>
            <a:r>
              <a:rPr lang="en-US" dirty="0" err="1"/>
              <a:t>dataprep</a:t>
            </a:r>
            <a:r>
              <a:rPr lang="en-US" dirty="0"/>
              <a:t> function to create an object that the synth function can use to construct synthetic controls. On the next slide I have the entire </a:t>
            </a:r>
            <a:r>
              <a:rPr lang="en-US" dirty="0" err="1"/>
              <a:t>dataprep</a:t>
            </a:r>
            <a:r>
              <a:rPr lang="en-US" dirty="0"/>
              <a:t> function written out, which you’ll also work with on your own to get even more practice. But really, all the function needs is four bits of information. It needs to know:</a:t>
            </a:r>
          </a:p>
          <a:p>
            <a:pPr marL="171450" lvl="0" indent="-171450" algn="l" rtl="0">
              <a:spcBef>
                <a:spcPts val="0"/>
              </a:spcBef>
              <a:spcAft>
                <a:spcPts val="0"/>
              </a:spcAft>
              <a:buFontTx/>
              <a:buChar char="-"/>
            </a:pPr>
            <a:r>
              <a:rPr lang="en-US" dirty="0"/>
              <a:t>Time: what is the time period before the intervention where we want our outcome trend to look as similar as possible? How long after that should we make predictions for the synthetic control county’s outcome data?</a:t>
            </a:r>
          </a:p>
          <a:p>
            <a:pPr marL="171450" lvl="0" indent="-171450" algn="l" rtl="0">
              <a:spcBef>
                <a:spcPts val="0"/>
              </a:spcBef>
              <a:spcAft>
                <a:spcPts val="0"/>
              </a:spcAft>
              <a:buFontTx/>
              <a:buChar char="-"/>
            </a:pPr>
            <a:r>
              <a:rPr lang="en-US" dirty="0"/>
              <a:t>Predictors: what predictors of the outcome do we want to consider when building our synthetic control? Maybe we think the gun ownership rate, vaccination rate, urbanicity or rurality, proportion of the population under 18, whatever else is associated with the outcome we’re interested in, so we want to create a synthetic county that has values for these predictors that are similar to the intervention county.</a:t>
            </a:r>
          </a:p>
          <a:p>
            <a:pPr marL="171450" lvl="0" indent="-171450" algn="l" rtl="0">
              <a:spcBef>
                <a:spcPts val="0"/>
              </a:spcBef>
              <a:spcAft>
                <a:spcPts val="0"/>
              </a:spcAft>
              <a:buFontTx/>
              <a:buChar char="-"/>
            </a:pPr>
            <a:r>
              <a:rPr lang="en-US" dirty="0"/>
              <a:t>We need to know what the outcome variable is</a:t>
            </a:r>
          </a:p>
          <a:p>
            <a:pPr marL="171450" lvl="0" indent="-171450" algn="l" rtl="0">
              <a:spcBef>
                <a:spcPts val="0"/>
              </a:spcBef>
              <a:spcAft>
                <a:spcPts val="0"/>
              </a:spcAft>
              <a:buFontTx/>
              <a:buChar char="-"/>
            </a:pPr>
            <a:r>
              <a:rPr lang="en-US" dirty="0"/>
              <a:t>And finally we need to tell it which county is the intervention county and which counties we want it to consider to be in the donor pool for constructing the synthetic control</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1f8fd5e4d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1f8fd5e4d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what the </a:t>
            </a:r>
            <a:r>
              <a:rPr lang="en-US" dirty="0" err="1"/>
              <a:t>dataprep</a:t>
            </a:r>
            <a:r>
              <a:rPr lang="en-US" dirty="0"/>
              <a:t> object looks like. After specifying the dataset in the first line, we address each of these elements.</a:t>
            </a:r>
          </a:p>
          <a:p>
            <a:pPr marL="171450" lvl="0" indent="-171450" algn="l" rtl="0">
              <a:spcBef>
                <a:spcPts val="0"/>
              </a:spcBef>
              <a:spcAft>
                <a:spcPts val="0"/>
              </a:spcAft>
              <a:buFontTx/>
              <a:buChar char="-"/>
            </a:pPr>
            <a:r>
              <a:rPr lang="en-US" dirty="0"/>
              <a:t>We specify the time period for maximizing fit of the predictors in </a:t>
            </a:r>
            <a:r>
              <a:rPr lang="en-US" dirty="0" err="1"/>
              <a:t>time.predictors.prior</a:t>
            </a:r>
            <a:r>
              <a:rPr lang="en-US" dirty="0"/>
              <a:t> and of the outcome in </a:t>
            </a:r>
            <a:r>
              <a:rPr lang="en-US" dirty="0" err="1"/>
              <a:t>time.optimize.ssr</a:t>
            </a:r>
            <a:r>
              <a:rPr lang="en-US" dirty="0"/>
              <a:t>. In both cases, we are saying we want to maximize the fit from the first observation at time -9 to the month before intervention, time -1.</a:t>
            </a:r>
          </a:p>
          <a:p>
            <a:pPr marL="171450" lvl="0" indent="-171450" algn="l" rtl="0">
              <a:spcBef>
                <a:spcPts val="0"/>
              </a:spcBef>
              <a:spcAft>
                <a:spcPts val="0"/>
              </a:spcAft>
              <a:buFontTx/>
              <a:buChar char="-"/>
            </a:pPr>
            <a:r>
              <a:rPr lang="en-US" dirty="0"/>
              <a:t>We need to tell it what the name of the time variable is</a:t>
            </a:r>
          </a:p>
          <a:p>
            <a:pPr marL="171450" lvl="0" indent="-171450" algn="l" rtl="0">
              <a:spcBef>
                <a:spcPts val="0"/>
              </a:spcBef>
              <a:spcAft>
                <a:spcPts val="0"/>
              </a:spcAft>
              <a:buFontTx/>
              <a:buChar char="-"/>
            </a:pPr>
            <a:r>
              <a:rPr lang="en-US" dirty="0"/>
              <a:t>And we need to tell it how long the entire period is for producing synthetic control outcome data. So here the entire period is from -9 to 3.</a:t>
            </a:r>
          </a:p>
          <a:p>
            <a:pPr marL="171450" lvl="0" indent="-171450" algn="l" rtl="0">
              <a:spcBef>
                <a:spcPts val="0"/>
              </a:spcBef>
              <a:spcAft>
                <a:spcPts val="0"/>
              </a:spcAft>
              <a:buFontTx/>
              <a:buChar char="-"/>
            </a:pPr>
            <a:r>
              <a:rPr lang="en-US" dirty="0"/>
              <a:t>There are two different predictors here, regular predictors and special predictors. The algorithm does not weight or otherwise treat predictors and special predictors differently, but special predictors allows you to specify how data that is recorded annually instead of monthly or only once every 3 months or only once a year should be treated. </a:t>
            </a:r>
          </a:p>
          <a:p>
            <a:pPr marL="628650" lvl="1" indent="-171450" algn="l" rtl="0">
              <a:spcBef>
                <a:spcPts val="0"/>
              </a:spcBef>
              <a:spcAft>
                <a:spcPts val="0"/>
              </a:spcAft>
              <a:buFontTx/>
              <a:buChar char="-"/>
            </a:pPr>
            <a:r>
              <a:rPr lang="en-US" dirty="0"/>
              <a:t>Predictors here assumes every time period, which works great if you have data that changes or at least is present at every time period. Under </a:t>
            </a:r>
            <a:r>
              <a:rPr lang="en-US" dirty="0" err="1"/>
              <a:t>predictors.op</a:t>
            </a:r>
            <a:r>
              <a:rPr lang="en-US" dirty="0"/>
              <a:t> we are specifying that we want it to find a mean value from the donor control pool that fits best, but we can also specify median or other operators.</a:t>
            </a:r>
          </a:p>
          <a:p>
            <a:pPr marL="628650" lvl="1" indent="-171450" algn="l" rtl="0">
              <a:spcBef>
                <a:spcPts val="0"/>
              </a:spcBef>
              <a:spcAft>
                <a:spcPts val="0"/>
              </a:spcAft>
              <a:buFontTx/>
              <a:buChar char="-"/>
            </a:pPr>
            <a:r>
              <a:rPr lang="en-US" dirty="0"/>
              <a:t>Under special predictors, we name the predictor and then describe its sequence. For predictors 2 through 6, we are saying that the data is recorded every 3 months during the pre-intervention period from -9 to -1. Still taking the mean.</a:t>
            </a:r>
          </a:p>
          <a:p>
            <a:pPr marL="628650" lvl="1" indent="-171450" algn="l" rtl="0">
              <a:spcBef>
                <a:spcPts val="0"/>
              </a:spcBef>
              <a:spcAft>
                <a:spcPts val="0"/>
              </a:spcAft>
              <a:buFontTx/>
              <a:buChar char="-"/>
            </a:pPr>
            <a:r>
              <a:rPr lang="en-US" dirty="0"/>
              <a:t>For predictor 7, we know that this is only recorded at time -3 for every county. So we want it to find a comparable mean value just for that time period.</a:t>
            </a:r>
          </a:p>
          <a:p>
            <a:pPr marL="171450" lvl="0" indent="-171450" algn="l" rtl="0">
              <a:spcBef>
                <a:spcPts val="0"/>
              </a:spcBef>
              <a:spcAft>
                <a:spcPts val="0"/>
              </a:spcAft>
              <a:buFontTx/>
              <a:buChar char="-"/>
            </a:pPr>
            <a:r>
              <a:rPr lang="en-US" dirty="0"/>
              <a:t>We need to tell it what the name of our outcome variable is here under dependent, we just called it outcome</a:t>
            </a:r>
          </a:p>
          <a:p>
            <a:pPr marL="171450" lvl="0" indent="-171450" algn="l" rtl="0">
              <a:spcBef>
                <a:spcPts val="0"/>
              </a:spcBef>
              <a:spcAft>
                <a:spcPts val="0"/>
              </a:spcAft>
              <a:buFontTx/>
              <a:buChar char="-"/>
            </a:pPr>
            <a:r>
              <a:rPr lang="en-US" dirty="0"/>
              <a:t>And then finally we need to give it some identifiers.</a:t>
            </a:r>
          </a:p>
          <a:p>
            <a:pPr marL="628650" lvl="1" indent="-171450" algn="l" rtl="0">
              <a:spcBef>
                <a:spcPts val="0"/>
              </a:spcBef>
              <a:spcAft>
                <a:spcPts val="0"/>
              </a:spcAft>
              <a:buFontTx/>
              <a:buChar char="-"/>
            </a:pPr>
            <a:r>
              <a:rPr lang="en-US" dirty="0"/>
              <a:t>The numeric identifier is called “id” and we name it under </a:t>
            </a:r>
            <a:r>
              <a:rPr lang="en-US" dirty="0" err="1"/>
              <a:t>unit.variable</a:t>
            </a:r>
            <a:endParaRPr lang="en-US" dirty="0"/>
          </a:p>
          <a:p>
            <a:pPr marL="628650" lvl="1" indent="-171450" algn="l" rtl="0">
              <a:spcBef>
                <a:spcPts val="0"/>
              </a:spcBef>
              <a:spcAft>
                <a:spcPts val="0"/>
              </a:spcAft>
              <a:buFontTx/>
              <a:buChar char="-"/>
            </a:pPr>
            <a:r>
              <a:rPr lang="en-US" dirty="0"/>
              <a:t>The name identifier is called “county” and we name it under </a:t>
            </a:r>
            <a:r>
              <a:rPr lang="en-US" dirty="0" err="1"/>
              <a:t>unit.names.variable</a:t>
            </a:r>
            <a:endParaRPr lang="en-US" dirty="0"/>
          </a:p>
          <a:p>
            <a:pPr marL="628650" lvl="1" indent="-171450" algn="l" rtl="0">
              <a:spcBef>
                <a:spcPts val="0"/>
              </a:spcBef>
              <a:spcAft>
                <a:spcPts val="0"/>
              </a:spcAft>
              <a:buFontTx/>
              <a:buChar char="-"/>
            </a:pPr>
            <a:r>
              <a:rPr lang="en-US" dirty="0"/>
              <a:t>And then we tell it that the identifier of the intervention or treatment county is 1 and the identifiers of the control counties are 2 through 13.</a:t>
            </a:r>
          </a:p>
          <a:p>
            <a:pPr marL="457200" lvl="1" indent="0" algn="l" rtl="0">
              <a:spcBef>
                <a:spcPts val="0"/>
              </a:spcBef>
              <a:spcAft>
                <a:spcPts val="0"/>
              </a:spcAft>
              <a:buFontTx/>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1f9974c70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1f9974c70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we’ve made this </a:t>
            </a:r>
            <a:r>
              <a:rPr lang="en-US" dirty="0" err="1"/>
              <a:t>dataprep</a:t>
            </a:r>
            <a:r>
              <a:rPr lang="en-US" dirty="0"/>
              <a:t> object with all of the information it needs, we can put it into the synth function and let it construct the synthetic control county. When you do this, you’ll probably get a LOT of output, some of which isn’t helpful, like letting you know where all of the missing values were in the dataset. There is code in your example that I’ll touch on here that will help you pull out the pieces of information that you need to understand and use your synthetic control.</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f9974c70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f9974c70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595959"/>
              </a:buClr>
              <a:buSzPts val="1300"/>
              <a:buChar char="-"/>
            </a:pPr>
            <a:r>
              <a:rPr lang="en-GB" sz="1300" dirty="0">
                <a:solidFill>
                  <a:srgbClr val="595959"/>
                </a:solidFill>
              </a:rPr>
              <a:t>This bit of code will create a table that shows how much data was used from each county to construct your synthetic control. </a:t>
            </a:r>
          </a:p>
          <a:p>
            <a:pPr marL="457200" lvl="0" indent="-311150" algn="l" rtl="0">
              <a:lnSpc>
                <a:spcPct val="115000"/>
              </a:lnSpc>
              <a:spcBef>
                <a:spcPts val="0"/>
              </a:spcBef>
              <a:spcAft>
                <a:spcPts val="0"/>
              </a:spcAft>
              <a:buClr>
                <a:srgbClr val="595959"/>
              </a:buClr>
              <a:buSzPts val="1300"/>
              <a:buChar char="-"/>
            </a:pPr>
            <a:r>
              <a:rPr lang="en-GB" sz="1300" dirty="0">
                <a:solidFill>
                  <a:srgbClr val="595959"/>
                </a:solidFill>
              </a:rPr>
              <a:t>Here is a really good place to check to see if using this synthetic control is really going to add much to your analysis. Sometimes you might find that 98% of your data is being drawn from one particular county, or 50% from one and 50% from the other. If that’s the case, using the synthetic control isn’t going to give you any more information than just using those one or two heavily-weighted counties as controls directly. Seeing that your synth function has drawn data from many different counties to differing degrees means that its doing something that you might not has been able to do manually.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f9974c70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f9974c70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bit of code will help you draw out the intervention county’s outcome data and the new synthetic control’s outcome data so that you can use it for time series analysis. It will produce two paths, the </a:t>
            </a:r>
            <a:r>
              <a:rPr lang="en-GB" dirty="0" err="1"/>
              <a:t>path.case</a:t>
            </a:r>
            <a:r>
              <a:rPr lang="en-GB" dirty="0"/>
              <a:t> being the intervention outcome and the </a:t>
            </a:r>
            <a:r>
              <a:rPr lang="en-GB" dirty="0" err="1"/>
              <a:t>path.synth</a:t>
            </a:r>
            <a:r>
              <a:rPr lang="en-GB" dirty="0"/>
              <a:t> being the synthetic control outcome. You should be seeing that the intervention outcome data from your original dataset is exactly the same as your </a:t>
            </a:r>
            <a:r>
              <a:rPr lang="en-GB" dirty="0" err="1"/>
              <a:t>path.case</a:t>
            </a:r>
            <a:r>
              <a:rPr lang="en-GB" dirty="0"/>
              <a:t> data! The only new information here is in the </a:t>
            </a:r>
            <a:r>
              <a:rPr lang="en-GB" dirty="0" err="1"/>
              <a:t>path.synth</a:t>
            </a:r>
            <a:r>
              <a:rPr lang="en-GB" dirty="0"/>
              <a:t> column.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f9974c70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f9974c70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There are more steps in the notebook you’ll be working with to help you format the data for use in time series analysis, like Julie described earlier. So I’m not going to go into a lot of detail about that variable construction because she is definitely better versed in it than I, but at the end of the day you should have a dataset that looks like this in structure, ready for analysis.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81253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29170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7"/>
        <p:cNvGrpSpPr/>
        <p:nvPr/>
      </p:nvGrpSpPr>
      <p:grpSpPr>
        <a:xfrm>
          <a:off x="0" y="0"/>
          <a:ext cx="0" cy="0"/>
          <a:chOff x="0" y="0"/>
          <a:chExt cx="0" cy="0"/>
        </a:xfrm>
      </p:grpSpPr>
      <p:sp>
        <p:nvSpPr>
          <p:cNvPr id="38" name="Google Shape;38;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 name="Google Shape;4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91488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sp>
        <p:nvSpPr>
          <p:cNvPr id="44" name="Google Shape;44;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8815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6526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6"/>
        <p:cNvGrpSpPr/>
        <p:nvPr/>
      </p:nvGrpSpPr>
      <p:grpSpPr>
        <a:xfrm>
          <a:off x="0" y="0"/>
          <a:ext cx="0" cy="0"/>
          <a:chOff x="0" y="0"/>
          <a:chExt cx="0" cy="0"/>
        </a:xfrm>
      </p:grpSpPr>
      <p:sp>
        <p:nvSpPr>
          <p:cNvPr id="57" name="Google Shape;57;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85799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26218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70"/>
        <p:cNvGrpSpPr/>
        <p:nvPr/>
      </p:nvGrpSpPr>
      <p:grpSpPr>
        <a:xfrm>
          <a:off x="0" y="0"/>
          <a:ext cx="0" cy="0"/>
          <a:chOff x="0" y="0"/>
          <a:chExt cx="0" cy="0"/>
        </a:xfrm>
      </p:grpSpPr>
      <p:sp>
        <p:nvSpPr>
          <p:cNvPr id="71" name="Google Shape;71;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8692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7"/>
        <p:cNvGrpSpPr/>
        <p:nvPr/>
      </p:nvGrpSpPr>
      <p:grpSpPr>
        <a:xfrm>
          <a:off x="0" y="0"/>
          <a:ext cx="0" cy="0"/>
          <a:chOff x="0" y="0"/>
          <a:chExt cx="0" cy="0"/>
        </a:xfrm>
      </p:grpSpPr>
      <p:sp>
        <p:nvSpPr>
          <p:cNvPr id="78" name="Google Shape;78;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2"/>
          <p:cNvSpPr>
            <a:spLocks noGrp="1"/>
          </p:cNvSpPr>
          <p:nvPr>
            <p:ph type="pic" idx="2"/>
          </p:nvPr>
        </p:nvSpPr>
        <p:spPr>
          <a:xfrm>
            <a:off x="5183188" y="987425"/>
            <a:ext cx="6172200" cy="4873625"/>
          </a:xfrm>
          <a:prstGeom prst="rect">
            <a:avLst/>
          </a:prstGeom>
          <a:noFill/>
          <a:ln>
            <a:noFill/>
          </a:ln>
        </p:spPr>
      </p:sp>
      <p:sp>
        <p:nvSpPr>
          <p:cNvPr id="80" name="Google Shape;80;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8571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 name="Google Shape;4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4"/>
        <p:cNvGrpSpPr/>
        <p:nvPr/>
      </p:nvGrpSpPr>
      <p:grpSpPr>
        <a:xfrm>
          <a:off x="0" y="0"/>
          <a:ext cx="0" cy="0"/>
          <a:chOff x="0" y="0"/>
          <a:chExt cx="0" cy="0"/>
        </a:xfrm>
      </p:grpSpPr>
      <p:sp>
        <p:nvSpPr>
          <p:cNvPr id="85" name="Google Shape;8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65693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90"/>
        <p:cNvGrpSpPr/>
        <p:nvPr/>
      </p:nvGrpSpPr>
      <p:grpSpPr>
        <a:xfrm>
          <a:off x="0" y="0"/>
          <a:ext cx="0" cy="0"/>
          <a:chOff x="0" y="0"/>
          <a:chExt cx="0" cy="0"/>
        </a:xfrm>
      </p:grpSpPr>
      <p:sp>
        <p:nvSpPr>
          <p:cNvPr id="91" name="Google Shape;91;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63138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838562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42"/>
          <p:cNvSpPr>
            <a:spLocks noGrp="1"/>
          </p:cNvSpPr>
          <p:nvPr>
            <p:ph type="pic" idx="2"/>
          </p:nvPr>
        </p:nvSpPr>
        <p:spPr>
          <a:xfrm>
            <a:off x="5183188" y="987425"/>
            <a:ext cx="6172200" cy="4873625"/>
          </a:xfrm>
          <a:prstGeom prst="rect">
            <a:avLst/>
          </a:prstGeom>
          <a:noFill/>
          <a:ln>
            <a:noFill/>
          </a:ln>
        </p:spPr>
      </p:sp>
      <p:sp>
        <p:nvSpPr>
          <p:cNvPr id="80" name="Google Shape;80;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a:ea typeface="Calibri"/>
                <a:cs typeface="Calibri"/>
                <a:sym typeface="Calibri"/>
              </a:defRPr>
            </a:lvl1pPr>
            <a:lvl2pPr marL="0" marR="0" lvl="1" indent="0" algn="r" rtl="0">
              <a:spcBef>
                <a:spcPts val="0"/>
              </a:spcBef>
              <a:buNone/>
              <a:defRPr sz="1200" b="0" u="none">
                <a:solidFill>
                  <a:srgbClr val="888888"/>
                </a:solidFill>
                <a:latin typeface="Calibri"/>
                <a:ea typeface="Calibri"/>
                <a:cs typeface="Calibri"/>
                <a:sym typeface="Calibri"/>
              </a:defRPr>
            </a:lvl2pPr>
            <a:lvl3pPr marL="0" marR="0" lvl="2" indent="0" algn="r" rtl="0">
              <a:spcBef>
                <a:spcPts val="0"/>
              </a:spcBef>
              <a:buNone/>
              <a:defRPr sz="1200" b="0" u="none">
                <a:solidFill>
                  <a:srgbClr val="888888"/>
                </a:solidFill>
                <a:latin typeface="Calibri"/>
                <a:ea typeface="Calibri"/>
                <a:cs typeface="Calibri"/>
                <a:sym typeface="Calibri"/>
              </a:defRPr>
            </a:lvl3pPr>
            <a:lvl4pPr marL="0" marR="0" lvl="3" indent="0" algn="r" rtl="0">
              <a:spcBef>
                <a:spcPts val="0"/>
              </a:spcBef>
              <a:buNone/>
              <a:defRPr sz="1200" b="0" u="none">
                <a:solidFill>
                  <a:srgbClr val="888888"/>
                </a:solidFill>
                <a:latin typeface="Calibri"/>
                <a:ea typeface="Calibri"/>
                <a:cs typeface="Calibri"/>
                <a:sym typeface="Calibri"/>
              </a:defRPr>
            </a:lvl4pPr>
            <a:lvl5pPr marL="0" marR="0" lvl="4" indent="0" algn="r" rtl="0">
              <a:spcBef>
                <a:spcPts val="0"/>
              </a:spcBef>
              <a:buNone/>
              <a:defRPr sz="1200" b="0" u="none">
                <a:solidFill>
                  <a:srgbClr val="888888"/>
                </a:solidFill>
                <a:latin typeface="Calibri"/>
                <a:ea typeface="Calibri"/>
                <a:cs typeface="Calibri"/>
                <a:sym typeface="Calibri"/>
              </a:defRPr>
            </a:lvl5pPr>
            <a:lvl6pPr marL="0" marR="0" lvl="5" indent="0" algn="r" rtl="0">
              <a:spcBef>
                <a:spcPts val="0"/>
              </a:spcBef>
              <a:buNone/>
              <a:defRPr sz="1200" b="0" u="none">
                <a:solidFill>
                  <a:srgbClr val="888888"/>
                </a:solidFill>
                <a:latin typeface="Calibri"/>
                <a:ea typeface="Calibri"/>
                <a:cs typeface="Calibri"/>
                <a:sym typeface="Calibri"/>
              </a:defRPr>
            </a:lvl6pPr>
            <a:lvl7pPr marL="0" marR="0" lvl="6" indent="0" algn="r" rtl="0">
              <a:spcBef>
                <a:spcPts val="0"/>
              </a:spcBef>
              <a:buNone/>
              <a:defRPr sz="1200" b="0" u="none">
                <a:solidFill>
                  <a:srgbClr val="888888"/>
                </a:solidFill>
                <a:latin typeface="Calibri"/>
                <a:ea typeface="Calibri"/>
                <a:cs typeface="Calibri"/>
                <a:sym typeface="Calibri"/>
              </a:defRPr>
            </a:lvl7pPr>
            <a:lvl8pPr marL="0" marR="0" lvl="7" indent="0" algn="r" rtl="0">
              <a:spcBef>
                <a:spcPts val="0"/>
              </a:spcBef>
              <a:buNone/>
              <a:defRPr sz="1200" b="0" u="none">
                <a:solidFill>
                  <a:srgbClr val="888888"/>
                </a:solidFill>
                <a:latin typeface="Calibri"/>
                <a:ea typeface="Calibri"/>
                <a:cs typeface="Calibri"/>
                <a:sym typeface="Calibri"/>
              </a:defRPr>
            </a:lvl8pPr>
            <a:lvl9pPr marL="0" marR="0" lvl="8" indent="0" algn="r" rtl="0">
              <a:spcBef>
                <a:spcPts val="0"/>
              </a:spcBef>
              <a:buNone/>
              <a:defRPr sz="12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Calibri"/>
                <a:ea typeface="Calibri"/>
                <a:cs typeface="Calibri"/>
                <a:sym typeface="Calibri"/>
              </a:defRPr>
            </a:lvl1pPr>
            <a:lvl2pPr marL="0" marR="0" lvl="1" indent="0" algn="r" rtl="0">
              <a:spcBef>
                <a:spcPts val="0"/>
              </a:spcBef>
              <a:buNone/>
              <a:defRPr sz="1200" b="0" u="none">
                <a:solidFill>
                  <a:srgbClr val="888888"/>
                </a:solidFill>
                <a:latin typeface="Calibri"/>
                <a:ea typeface="Calibri"/>
                <a:cs typeface="Calibri"/>
                <a:sym typeface="Calibri"/>
              </a:defRPr>
            </a:lvl2pPr>
            <a:lvl3pPr marL="0" marR="0" lvl="2" indent="0" algn="r" rtl="0">
              <a:spcBef>
                <a:spcPts val="0"/>
              </a:spcBef>
              <a:buNone/>
              <a:defRPr sz="1200" b="0" u="none">
                <a:solidFill>
                  <a:srgbClr val="888888"/>
                </a:solidFill>
                <a:latin typeface="Calibri"/>
                <a:ea typeface="Calibri"/>
                <a:cs typeface="Calibri"/>
                <a:sym typeface="Calibri"/>
              </a:defRPr>
            </a:lvl3pPr>
            <a:lvl4pPr marL="0" marR="0" lvl="3" indent="0" algn="r" rtl="0">
              <a:spcBef>
                <a:spcPts val="0"/>
              </a:spcBef>
              <a:buNone/>
              <a:defRPr sz="1200" b="0" u="none">
                <a:solidFill>
                  <a:srgbClr val="888888"/>
                </a:solidFill>
                <a:latin typeface="Calibri"/>
                <a:ea typeface="Calibri"/>
                <a:cs typeface="Calibri"/>
                <a:sym typeface="Calibri"/>
              </a:defRPr>
            </a:lvl4pPr>
            <a:lvl5pPr marL="0" marR="0" lvl="4" indent="0" algn="r" rtl="0">
              <a:spcBef>
                <a:spcPts val="0"/>
              </a:spcBef>
              <a:buNone/>
              <a:defRPr sz="1200" b="0" u="none">
                <a:solidFill>
                  <a:srgbClr val="888888"/>
                </a:solidFill>
                <a:latin typeface="Calibri"/>
                <a:ea typeface="Calibri"/>
                <a:cs typeface="Calibri"/>
                <a:sym typeface="Calibri"/>
              </a:defRPr>
            </a:lvl5pPr>
            <a:lvl6pPr marL="0" marR="0" lvl="5" indent="0" algn="r" rtl="0">
              <a:spcBef>
                <a:spcPts val="0"/>
              </a:spcBef>
              <a:buNone/>
              <a:defRPr sz="1200" b="0" u="none">
                <a:solidFill>
                  <a:srgbClr val="888888"/>
                </a:solidFill>
                <a:latin typeface="Calibri"/>
                <a:ea typeface="Calibri"/>
                <a:cs typeface="Calibri"/>
                <a:sym typeface="Calibri"/>
              </a:defRPr>
            </a:lvl6pPr>
            <a:lvl7pPr marL="0" marR="0" lvl="6" indent="0" algn="r" rtl="0">
              <a:spcBef>
                <a:spcPts val="0"/>
              </a:spcBef>
              <a:buNone/>
              <a:defRPr sz="1200" b="0" u="none">
                <a:solidFill>
                  <a:srgbClr val="888888"/>
                </a:solidFill>
                <a:latin typeface="Calibri"/>
                <a:ea typeface="Calibri"/>
                <a:cs typeface="Calibri"/>
                <a:sym typeface="Calibri"/>
              </a:defRPr>
            </a:lvl7pPr>
            <a:lvl8pPr marL="0" marR="0" lvl="7" indent="0" algn="r" rtl="0">
              <a:spcBef>
                <a:spcPts val="0"/>
              </a:spcBef>
              <a:buNone/>
              <a:defRPr sz="1200" b="0" u="none">
                <a:solidFill>
                  <a:srgbClr val="888888"/>
                </a:solidFill>
                <a:latin typeface="Calibri"/>
                <a:ea typeface="Calibri"/>
                <a:cs typeface="Calibri"/>
                <a:sym typeface="Calibri"/>
              </a:defRPr>
            </a:lvl8pPr>
            <a:lvl9pPr marL="0" marR="0" lvl="8" indent="0" algn="r" rtl="0">
              <a:spcBef>
                <a:spcPts val="0"/>
              </a:spcBef>
              <a:buNone/>
              <a:defRPr sz="12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45851948"/>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17_0.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www.jstatsoft.org/v42/i13/" TargetMode="External"/><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customXml" Target="../ink/ink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0" i="0" u="none" strike="noStrike" kern="0" cap="none" spc="0" normalizeH="0" baseline="0" noProof="0" dirty="0">
                <a:ln>
                  <a:noFill/>
                </a:ln>
                <a:solidFill>
                  <a:srgbClr val="FFFFFF"/>
                </a:solidFill>
                <a:effectLst/>
                <a:uLnTx/>
                <a:uFillTx/>
                <a:latin typeface="Libre Franklin"/>
                <a:ea typeface="Libre Franklin"/>
                <a:cs typeface="Libre Franklin"/>
                <a:sym typeface="Libre Franklin"/>
              </a:rPr>
              <a:t>Constructing Synthetic Controls in R</a:t>
            </a:r>
          </a:p>
        </p:txBody>
      </p:sp>
      <p:grpSp>
        <p:nvGrpSpPr>
          <p:cNvPr id="240" name="Google Shape;240;p9"/>
          <p:cNvGrpSpPr/>
          <p:nvPr/>
        </p:nvGrpSpPr>
        <p:grpSpPr>
          <a:xfrm>
            <a:off x="4899434" y="1778746"/>
            <a:ext cx="2393129" cy="2153753"/>
            <a:chOff x="4649355" y="-2736468"/>
            <a:chExt cx="3042048" cy="3209512"/>
          </a:xfrm>
        </p:grpSpPr>
        <p:pic>
          <p:nvPicPr>
            <p:cNvPr id="241" name="Google Shape;241;p9"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242" name="Google Shape;242;p9"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243" name="Google Shape;243;p9"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244" name="Google Shape;244;p9"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extLst>
      <p:ext uri="{BB962C8B-B14F-4D97-AF65-F5344CB8AC3E}">
        <p14:creationId xmlns:p14="http://schemas.microsoft.com/office/powerpoint/2010/main" val="326057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415600" y="2907967"/>
            <a:ext cx="11360800" cy="763600"/>
          </a:xfrm>
          <a:prstGeom prst="rect">
            <a:avLst/>
          </a:prstGeom>
        </p:spPr>
        <p:txBody>
          <a:bodyPr spcFirstLastPara="1" wrap="square" lIns="121900" tIns="121900" rIns="121900" bIns="121900" anchor="t" anchorCtr="0">
            <a:normAutofit fontScale="90000"/>
          </a:bodyPr>
          <a:lstStyle/>
          <a:p>
            <a:r>
              <a:rPr lang="en-GB"/>
              <a:t>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r>
              <a:rPr lang="en-GB"/>
              <a:t>Building our synthetic control with real data</a:t>
            </a:r>
            <a:endParaRPr/>
          </a:p>
        </p:txBody>
      </p:sp>
      <p:sp>
        <p:nvSpPr>
          <p:cNvPr id="116" name="Google Shape;116;p23"/>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rmAutofit/>
          </a:bodyPr>
          <a:lstStyle/>
          <a:p>
            <a:pPr>
              <a:buChar char="-"/>
            </a:pPr>
            <a:r>
              <a:rPr lang="en-GB" dirty="0"/>
              <a:t>Built the synthetic county using demographic and other data that predict domestic violence and how it is responded to</a:t>
            </a:r>
            <a:endParaRPr dirty="0"/>
          </a:p>
          <a:p>
            <a:pPr lvl="1">
              <a:buChar char="-"/>
            </a:pPr>
            <a:r>
              <a:rPr lang="en-GB" dirty="0"/>
              <a:t>Population size, sex and race makeup, median household income, and percent of the population over age 25 with a bachelor’s degree or higher</a:t>
            </a:r>
            <a:endParaRPr dirty="0"/>
          </a:p>
          <a:p>
            <a:pPr lvl="1">
              <a:buChar char="-"/>
            </a:pPr>
            <a:r>
              <a:rPr lang="en-GB" dirty="0"/>
              <a:t>Male unemployment rate, total unemployment rate, and the female-to-male unemployment ratio</a:t>
            </a:r>
            <a:endParaRPr dirty="0"/>
          </a:p>
          <a:p>
            <a:pPr lvl="1">
              <a:buChar char="-"/>
            </a:pPr>
            <a:r>
              <a:rPr lang="en-GB" dirty="0"/>
              <a:t>Percent of county population living in a census-designated rural area</a:t>
            </a:r>
            <a:endParaRPr dirty="0"/>
          </a:p>
          <a:p>
            <a:pPr lvl="1">
              <a:buChar char="-"/>
            </a:pPr>
            <a:r>
              <a:rPr lang="en-GB" dirty="0"/>
              <a:t>Sworn police officers per 100,000 population</a:t>
            </a:r>
          </a:p>
          <a:p>
            <a:pPr lvl="1">
              <a:buChar char="-"/>
            </a:pPr>
            <a:r>
              <a:rPr lang="en-GB" i="1" dirty="0"/>
              <a:t>Alcohol outlet density</a:t>
            </a:r>
          </a:p>
          <a:p>
            <a:pPr lvl="1">
              <a:buChar char="-"/>
            </a:pPr>
            <a:r>
              <a:rPr lang="en-GB" i="1" dirty="0"/>
              <a:t>Opioid overdose deaths</a:t>
            </a:r>
            <a:endParaRPr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415600" y="593366"/>
            <a:ext cx="11360800" cy="1283559"/>
          </a:xfrm>
          <a:prstGeom prst="rect">
            <a:avLst/>
          </a:prstGeom>
        </p:spPr>
        <p:txBody>
          <a:bodyPr spcFirstLastPara="1" wrap="square" lIns="121900" tIns="121900" rIns="121900" bIns="121900" anchor="t" anchorCtr="0">
            <a:normAutofit fontScale="90000"/>
          </a:bodyPr>
          <a:lstStyle/>
          <a:p>
            <a:r>
              <a:rPr lang="en-GB" dirty="0"/>
              <a:t>Synthetic control weighting vs. manual control selection in DVPO granting rate</a:t>
            </a:r>
            <a:endParaRPr dirty="0"/>
          </a:p>
        </p:txBody>
      </p:sp>
      <p:sp>
        <p:nvSpPr>
          <p:cNvPr id="122" name="Google Shape;122;p24"/>
          <p:cNvSpPr txBox="1">
            <a:spLocks noGrp="1"/>
          </p:cNvSpPr>
          <p:nvPr>
            <p:ph type="body" idx="1"/>
          </p:nvPr>
        </p:nvSpPr>
        <p:spPr>
          <a:xfrm>
            <a:off x="624146" y="2041900"/>
            <a:ext cx="3995980" cy="4555200"/>
          </a:xfrm>
          <a:prstGeom prst="rect">
            <a:avLst/>
          </a:prstGeom>
        </p:spPr>
        <p:txBody>
          <a:bodyPr spcFirstLastPara="1" wrap="square" lIns="121900" tIns="121900" rIns="121900" bIns="121900" anchor="t" anchorCtr="0">
            <a:normAutofit fontScale="77500" lnSpcReduction="20000"/>
          </a:bodyPr>
          <a:lstStyle/>
          <a:p>
            <a:pPr marL="0" indent="0">
              <a:buNone/>
            </a:pPr>
            <a:r>
              <a:rPr lang="en-US" dirty="0"/>
              <a:t>Pooled Control</a:t>
            </a:r>
            <a:endParaRPr dirty="0"/>
          </a:p>
          <a:p>
            <a:pPr indent="-434329">
              <a:buSzPct val="100000"/>
              <a:buAutoNum type="arabicPeriod"/>
            </a:pPr>
            <a:r>
              <a:rPr lang="en-GB" dirty="0"/>
              <a:t>Brunswick</a:t>
            </a:r>
          </a:p>
          <a:p>
            <a:pPr indent="-434329">
              <a:buSzPct val="100000"/>
              <a:buAutoNum type="arabicPeriod"/>
            </a:pPr>
            <a:r>
              <a:rPr lang="en-US" dirty="0"/>
              <a:t>Buncombe</a:t>
            </a:r>
          </a:p>
          <a:p>
            <a:pPr indent="-434329">
              <a:buSzPct val="100000"/>
              <a:buAutoNum type="arabicPeriod"/>
            </a:pPr>
            <a:r>
              <a:rPr lang="en-US" dirty="0"/>
              <a:t>Cabarrus</a:t>
            </a:r>
            <a:endParaRPr dirty="0"/>
          </a:p>
          <a:p>
            <a:pPr indent="-434329">
              <a:buSzPct val="100000"/>
              <a:buAutoNum type="arabicPeriod"/>
            </a:pPr>
            <a:r>
              <a:rPr lang="en-GB" dirty="0"/>
              <a:t>Caldwell</a:t>
            </a:r>
          </a:p>
          <a:p>
            <a:pPr indent="-434329">
              <a:buSzPct val="100000"/>
              <a:buAutoNum type="arabicPeriod"/>
            </a:pPr>
            <a:r>
              <a:rPr lang="en-US" dirty="0"/>
              <a:t>Harnett</a:t>
            </a:r>
            <a:endParaRPr dirty="0"/>
          </a:p>
          <a:p>
            <a:pPr indent="-434329">
              <a:buSzPct val="100000"/>
              <a:buAutoNum type="arabicPeriod"/>
            </a:pPr>
            <a:r>
              <a:rPr lang="en-US" dirty="0"/>
              <a:t>Iredell</a:t>
            </a:r>
          </a:p>
          <a:p>
            <a:pPr indent="-434329">
              <a:buSzPct val="100000"/>
              <a:buAutoNum type="arabicPeriod"/>
            </a:pPr>
            <a:r>
              <a:rPr lang="en-US" dirty="0"/>
              <a:t>Johnston</a:t>
            </a:r>
          </a:p>
          <a:p>
            <a:pPr indent="-434329">
              <a:buSzPct val="100000"/>
              <a:buAutoNum type="arabicPeriod"/>
            </a:pPr>
            <a:r>
              <a:rPr lang="en-US" dirty="0"/>
              <a:t>Mecklenburg</a:t>
            </a:r>
          </a:p>
          <a:p>
            <a:pPr indent="-434329">
              <a:buSzPct val="100000"/>
              <a:buAutoNum type="arabicPeriod"/>
            </a:pPr>
            <a:r>
              <a:rPr lang="en-US" dirty="0"/>
              <a:t>Nash</a:t>
            </a:r>
          </a:p>
          <a:p>
            <a:pPr indent="-434329">
              <a:buSzPct val="100000"/>
              <a:buAutoNum type="arabicPeriod"/>
            </a:pPr>
            <a:r>
              <a:rPr lang="en-US" dirty="0"/>
              <a:t>New Hanover</a:t>
            </a:r>
          </a:p>
          <a:p>
            <a:pPr indent="-434329">
              <a:buSzPct val="100000"/>
              <a:buAutoNum type="arabicPeriod"/>
            </a:pPr>
            <a:r>
              <a:rPr lang="en-US" dirty="0"/>
              <a:t>Randolph</a:t>
            </a:r>
          </a:p>
          <a:p>
            <a:pPr indent="-434329">
              <a:buSzPct val="100000"/>
              <a:buAutoNum type="arabicPeriod"/>
            </a:pPr>
            <a:r>
              <a:rPr lang="en-US" dirty="0"/>
              <a:t>Robeson</a:t>
            </a:r>
          </a:p>
          <a:p>
            <a:pPr indent="-434329">
              <a:buSzPct val="100000"/>
              <a:buAutoNum type="arabicPeriod"/>
            </a:pPr>
            <a:r>
              <a:rPr lang="en-US" dirty="0"/>
              <a:t>Rockingham</a:t>
            </a:r>
          </a:p>
          <a:p>
            <a:pPr indent="-434329">
              <a:buSzPct val="100000"/>
              <a:buAutoNum type="arabicPeriod"/>
            </a:pPr>
            <a:r>
              <a:rPr lang="en-US" dirty="0"/>
              <a:t>Surry</a:t>
            </a:r>
          </a:p>
          <a:p>
            <a:pPr indent="-434329">
              <a:buSzPct val="100000"/>
              <a:buAutoNum type="arabicPeriod"/>
            </a:pPr>
            <a:r>
              <a:rPr lang="en-US" dirty="0"/>
              <a:t>Union</a:t>
            </a:r>
          </a:p>
          <a:p>
            <a:pPr indent="-434329">
              <a:buSzPct val="100000"/>
              <a:buAutoNum type="arabicPeriod"/>
            </a:pPr>
            <a:r>
              <a:rPr lang="en-US" dirty="0"/>
              <a:t>Wayne</a:t>
            </a:r>
          </a:p>
          <a:p>
            <a:pPr indent="-434329">
              <a:buSzPct val="100000"/>
              <a:buAutoNum type="arabicPeriod"/>
            </a:pPr>
            <a:r>
              <a:rPr lang="en-US" dirty="0"/>
              <a:t>Wilkes</a:t>
            </a:r>
          </a:p>
        </p:txBody>
      </p:sp>
      <p:sp>
        <p:nvSpPr>
          <p:cNvPr id="124" name="Google Shape;124;p24"/>
          <p:cNvSpPr txBox="1">
            <a:spLocks noGrp="1"/>
          </p:cNvSpPr>
          <p:nvPr>
            <p:ph type="body" idx="1"/>
          </p:nvPr>
        </p:nvSpPr>
        <p:spPr>
          <a:xfrm>
            <a:off x="4620126" y="2041900"/>
            <a:ext cx="4175120" cy="4555200"/>
          </a:xfrm>
          <a:prstGeom prst="rect">
            <a:avLst/>
          </a:prstGeom>
        </p:spPr>
        <p:txBody>
          <a:bodyPr spcFirstLastPara="1" wrap="square" lIns="121900" tIns="121900" rIns="121900" bIns="121900" anchor="t" anchorCtr="0">
            <a:normAutofit fontScale="62500" lnSpcReduction="20000"/>
          </a:bodyPr>
          <a:lstStyle/>
          <a:p>
            <a:pPr marL="0" indent="0">
              <a:lnSpc>
                <a:spcPct val="120000"/>
              </a:lnSpc>
              <a:buNone/>
            </a:pPr>
            <a:r>
              <a:rPr lang="en-GB" dirty="0">
                <a:solidFill>
                  <a:schemeClr val="dk1"/>
                </a:solidFill>
              </a:rPr>
              <a:t>Synthetic Control</a:t>
            </a:r>
            <a:endParaRPr dirty="0">
              <a:solidFill>
                <a:schemeClr val="dk1"/>
              </a:solidFill>
            </a:endParaRPr>
          </a:p>
          <a:p>
            <a:pPr indent="-445758">
              <a:lnSpc>
                <a:spcPct val="120000"/>
              </a:lnSpc>
              <a:buSzPct val="100000"/>
              <a:buAutoNum type="arabicPeriod"/>
            </a:pPr>
            <a:r>
              <a:rPr lang="en-US" b="1" dirty="0"/>
              <a:t>Buncombe</a:t>
            </a:r>
            <a:r>
              <a:rPr lang="en-US" dirty="0"/>
              <a:t> (10.11%)</a:t>
            </a:r>
          </a:p>
          <a:p>
            <a:pPr indent="-445758">
              <a:lnSpc>
                <a:spcPct val="120000"/>
              </a:lnSpc>
              <a:buSzPct val="100000"/>
              <a:buAutoNum type="arabicPeriod"/>
            </a:pPr>
            <a:r>
              <a:rPr lang="en-US" b="1" dirty="0">
                <a:solidFill>
                  <a:schemeClr val="dk1"/>
                </a:solidFill>
              </a:rPr>
              <a:t>Cabarrus</a:t>
            </a:r>
            <a:r>
              <a:rPr lang="en-US" dirty="0">
                <a:solidFill>
                  <a:schemeClr val="dk1"/>
                </a:solidFill>
              </a:rPr>
              <a:t> (0.01%)</a:t>
            </a:r>
          </a:p>
          <a:p>
            <a:pPr indent="-445758">
              <a:lnSpc>
                <a:spcPct val="120000"/>
              </a:lnSpc>
              <a:buSzPct val="100000"/>
              <a:buAutoNum type="arabicPeriod"/>
            </a:pPr>
            <a:r>
              <a:rPr lang="en-US" dirty="0"/>
              <a:t>Carteret (0.01%)</a:t>
            </a:r>
          </a:p>
          <a:p>
            <a:pPr indent="-445758">
              <a:lnSpc>
                <a:spcPct val="120000"/>
              </a:lnSpc>
              <a:buSzPct val="100000"/>
              <a:buAutoNum type="arabicPeriod"/>
            </a:pPr>
            <a:r>
              <a:rPr lang="en-US" dirty="0">
                <a:solidFill>
                  <a:schemeClr val="dk1"/>
                </a:solidFill>
              </a:rPr>
              <a:t>Catawba (15.07%)</a:t>
            </a:r>
          </a:p>
          <a:p>
            <a:pPr indent="-445758">
              <a:lnSpc>
                <a:spcPct val="120000"/>
              </a:lnSpc>
              <a:buSzPct val="100000"/>
              <a:buAutoNum type="arabicPeriod"/>
            </a:pPr>
            <a:r>
              <a:rPr lang="en-US" dirty="0"/>
              <a:t>Chatham (0.34%)</a:t>
            </a:r>
          </a:p>
          <a:p>
            <a:pPr indent="-445758">
              <a:lnSpc>
                <a:spcPct val="120000"/>
              </a:lnSpc>
              <a:buSzPct val="100000"/>
              <a:buAutoNum type="arabicPeriod"/>
            </a:pPr>
            <a:r>
              <a:rPr lang="en-US" dirty="0">
                <a:solidFill>
                  <a:schemeClr val="dk1"/>
                </a:solidFill>
              </a:rPr>
              <a:t>Craven (5.50%)</a:t>
            </a:r>
          </a:p>
          <a:p>
            <a:pPr indent="-445758">
              <a:lnSpc>
                <a:spcPct val="120000"/>
              </a:lnSpc>
              <a:buSzPct val="100000"/>
              <a:buAutoNum type="arabicPeriod"/>
            </a:pPr>
            <a:r>
              <a:rPr lang="en-US" dirty="0"/>
              <a:t>Dare (0.13%)</a:t>
            </a:r>
          </a:p>
          <a:p>
            <a:pPr indent="-445758">
              <a:lnSpc>
                <a:spcPct val="120000"/>
              </a:lnSpc>
              <a:buSzPct val="100000"/>
              <a:buAutoNum type="arabicPeriod"/>
            </a:pPr>
            <a:r>
              <a:rPr lang="en-US" dirty="0">
                <a:solidFill>
                  <a:schemeClr val="dk1"/>
                </a:solidFill>
              </a:rPr>
              <a:t>Hoke (16.93%)</a:t>
            </a:r>
          </a:p>
          <a:p>
            <a:pPr indent="-445758">
              <a:lnSpc>
                <a:spcPct val="120000"/>
              </a:lnSpc>
              <a:buSzPct val="100000"/>
              <a:buAutoNum type="arabicPeriod"/>
            </a:pPr>
            <a:r>
              <a:rPr lang="en-US" dirty="0"/>
              <a:t>Jackson (4.24%)</a:t>
            </a:r>
          </a:p>
          <a:p>
            <a:pPr indent="-445758">
              <a:lnSpc>
                <a:spcPct val="120000"/>
              </a:lnSpc>
              <a:buSzPct val="100000"/>
              <a:buAutoNum type="arabicPeriod"/>
            </a:pPr>
            <a:r>
              <a:rPr lang="en-US" b="1" dirty="0">
                <a:solidFill>
                  <a:schemeClr val="dk1"/>
                </a:solidFill>
              </a:rPr>
              <a:t>Mecklenburg</a:t>
            </a:r>
            <a:r>
              <a:rPr lang="en-US" dirty="0">
                <a:solidFill>
                  <a:schemeClr val="dk1"/>
                </a:solidFill>
              </a:rPr>
              <a:t> (21.63%)</a:t>
            </a:r>
          </a:p>
          <a:p>
            <a:pPr indent="-445758">
              <a:lnSpc>
                <a:spcPct val="120000"/>
              </a:lnSpc>
              <a:buSzPct val="100000"/>
              <a:buAutoNum type="arabicPeriod"/>
            </a:pPr>
            <a:r>
              <a:rPr lang="en-US" dirty="0"/>
              <a:t>Moore (0.01%)</a:t>
            </a:r>
          </a:p>
          <a:p>
            <a:pPr indent="-445758">
              <a:lnSpc>
                <a:spcPct val="120000"/>
              </a:lnSpc>
              <a:buSzPct val="100000"/>
              <a:buAutoNum type="arabicPeriod"/>
            </a:pPr>
            <a:r>
              <a:rPr lang="en-US" dirty="0">
                <a:solidFill>
                  <a:schemeClr val="dk1"/>
                </a:solidFill>
              </a:rPr>
              <a:t>New </a:t>
            </a:r>
            <a:r>
              <a:rPr lang="en-US" b="1" dirty="0">
                <a:solidFill>
                  <a:schemeClr val="dk1"/>
                </a:solidFill>
              </a:rPr>
              <a:t>Hanover</a:t>
            </a:r>
            <a:r>
              <a:rPr lang="en-US" dirty="0">
                <a:solidFill>
                  <a:schemeClr val="dk1"/>
                </a:solidFill>
              </a:rPr>
              <a:t> (14.08%)</a:t>
            </a:r>
          </a:p>
          <a:p>
            <a:pPr indent="-445758">
              <a:lnSpc>
                <a:spcPct val="120000"/>
              </a:lnSpc>
              <a:buSzPct val="100000"/>
              <a:buAutoNum type="arabicPeriod"/>
            </a:pPr>
            <a:r>
              <a:rPr lang="en-US" dirty="0"/>
              <a:t>Pitt (4.83%)</a:t>
            </a:r>
          </a:p>
          <a:p>
            <a:pPr indent="-445758">
              <a:lnSpc>
                <a:spcPct val="120000"/>
              </a:lnSpc>
              <a:buSzPct val="100000"/>
              <a:buAutoNum type="arabicPeriod"/>
            </a:pPr>
            <a:r>
              <a:rPr lang="en-US" b="1" dirty="0">
                <a:solidFill>
                  <a:schemeClr val="dk1"/>
                </a:solidFill>
              </a:rPr>
              <a:t>Union</a:t>
            </a:r>
            <a:r>
              <a:rPr lang="en-US" dirty="0">
                <a:solidFill>
                  <a:schemeClr val="dk1"/>
                </a:solidFill>
              </a:rPr>
              <a:t> (6.96%)</a:t>
            </a:r>
            <a:endParaRPr dirty="0">
              <a:solidFill>
                <a:schemeClr val="dk1"/>
              </a:solidFill>
            </a:endParaRPr>
          </a:p>
        </p:txBody>
      </p:sp>
    </p:spTree>
    <p:extLst>
      <p:ext uri="{BB962C8B-B14F-4D97-AF65-F5344CB8AC3E}">
        <p14:creationId xmlns:p14="http://schemas.microsoft.com/office/powerpoint/2010/main" val="295954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415600" y="593366"/>
            <a:ext cx="11360800" cy="1283559"/>
          </a:xfrm>
          <a:prstGeom prst="rect">
            <a:avLst/>
          </a:prstGeom>
        </p:spPr>
        <p:txBody>
          <a:bodyPr spcFirstLastPara="1" wrap="square" lIns="121900" tIns="121900" rIns="121900" bIns="121900" anchor="t" anchorCtr="0">
            <a:normAutofit fontScale="90000"/>
          </a:bodyPr>
          <a:lstStyle/>
          <a:p>
            <a:r>
              <a:rPr lang="en-GB" dirty="0"/>
              <a:t>Synthetic control weighting vs. manual control selection in involuntary dismissal</a:t>
            </a:r>
            <a:endParaRPr dirty="0"/>
          </a:p>
        </p:txBody>
      </p:sp>
      <p:sp>
        <p:nvSpPr>
          <p:cNvPr id="122" name="Google Shape;122;p24"/>
          <p:cNvSpPr txBox="1">
            <a:spLocks noGrp="1"/>
          </p:cNvSpPr>
          <p:nvPr>
            <p:ph type="body" idx="1"/>
          </p:nvPr>
        </p:nvSpPr>
        <p:spPr>
          <a:xfrm>
            <a:off x="944988" y="2041900"/>
            <a:ext cx="3995980" cy="4555200"/>
          </a:xfrm>
          <a:prstGeom prst="rect">
            <a:avLst/>
          </a:prstGeom>
        </p:spPr>
        <p:txBody>
          <a:bodyPr spcFirstLastPara="1" wrap="square" lIns="121900" tIns="121900" rIns="121900" bIns="121900" anchor="t" anchorCtr="0">
            <a:normAutofit lnSpcReduction="10000"/>
          </a:bodyPr>
          <a:lstStyle/>
          <a:p>
            <a:pPr marL="0" indent="0">
              <a:buNone/>
            </a:pPr>
            <a:r>
              <a:rPr lang="en-US" dirty="0"/>
              <a:t>Pooled Control</a:t>
            </a:r>
            <a:endParaRPr dirty="0"/>
          </a:p>
          <a:p>
            <a:pPr indent="-434329">
              <a:spcBef>
                <a:spcPts val="1600"/>
              </a:spcBef>
              <a:buSzPct val="100000"/>
              <a:buAutoNum type="arabicPeriod"/>
            </a:pPr>
            <a:r>
              <a:rPr lang="en-GB" dirty="0"/>
              <a:t>Brunswick</a:t>
            </a:r>
            <a:endParaRPr dirty="0"/>
          </a:p>
          <a:p>
            <a:pPr indent="-434329">
              <a:buSzPct val="100000"/>
              <a:buAutoNum type="arabicPeriod"/>
            </a:pPr>
            <a:r>
              <a:rPr lang="en-GB" dirty="0"/>
              <a:t>Caldwell</a:t>
            </a:r>
            <a:endParaRPr dirty="0"/>
          </a:p>
          <a:p>
            <a:pPr indent="-434329">
              <a:buSzPct val="100000"/>
              <a:buAutoNum type="arabicPeriod"/>
            </a:pPr>
            <a:r>
              <a:rPr lang="en-GB" dirty="0"/>
              <a:t>Catawba</a:t>
            </a:r>
            <a:endParaRPr dirty="0"/>
          </a:p>
          <a:p>
            <a:pPr indent="-434329">
              <a:buSzPct val="100000"/>
              <a:buAutoNum type="arabicPeriod"/>
            </a:pPr>
            <a:r>
              <a:rPr lang="en-GB" dirty="0"/>
              <a:t>Gaston</a:t>
            </a:r>
            <a:endParaRPr dirty="0"/>
          </a:p>
          <a:p>
            <a:pPr indent="-434329">
              <a:buSzPct val="100000"/>
              <a:buAutoNum type="arabicPeriod"/>
            </a:pPr>
            <a:r>
              <a:rPr lang="en-GB" dirty="0"/>
              <a:t>Granville</a:t>
            </a:r>
            <a:endParaRPr dirty="0"/>
          </a:p>
          <a:p>
            <a:pPr indent="-434329">
              <a:buSzPct val="100000"/>
              <a:buAutoNum type="arabicPeriod"/>
            </a:pPr>
            <a:r>
              <a:rPr lang="en-GB" dirty="0"/>
              <a:t>Lincoln</a:t>
            </a:r>
          </a:p>
          <a:p>
            <a:pPr indent="-434329">
              <a:buSzPct val="100000"/>
              <a:buAutoNum type="arabicPeriod"/>
            </a:pPr>
            <a:r>
              <a:rPr lang="en-GB" dirty="0"/>
              <a:t>Mecklenburg</a:t>
            </a:r>
          </a:p>
          <a:p>
            <a:pPr indent="-434329">
              <a:buSzPct val="100000"/>
              <a:buAutoNum type="arabicPeriod"/>
            </a:pPr>
            <a:r>
              <a:rPr lang="en-GB" dirty="0"/>
              <a:t>Pitt</a:t>
            </a:r>
          </a:p>
          <a:p>
            <a:pPr indent="-434329">
              <a:buSzPct val="100000"/>
              <a:buAutoNum type="arabicPeriod"/>
            </a:pPr>
            <a:r>
              <a:rPr lang="en-GB" dirty="0"/>
              <a:t>Randolph</a:t>
            </a:r>
          </a:p>
          <a:p>
            <a:pPr indent="-434329">
              <a:buSzPct val="100000"/>
              <a:buAutoNum type="arabicPeriod"/>
            </a:pPr>
            <a:r>
              <a:rPr lang="en-US" dirty="0"/>
              <a:t> Sampson</a:t>
            </a:r>
          </a:p>
          <a:p>
            <a:pPr indent="-434329">
              <a:buSzPct val="100000"/>
              <a:buAutoNum type="arabicPeriod"/>
            </a:pPr>
            <a:r>
              <a:rPr lang="en-US" dirty="0"/>
              <a:t> Union</a:t>
            </a:r>
            <a:endParaRPr dirty="0"/>
          </a:p>
        </p:txBody>
      </p:sp>
      <p:sp>
        <p:nvSpPr>
          <p:cNvPr id="124" name="Google Shape;124;p24"/>
          <p:cNvSpPr txBox="1">
            <a:spLocks noGrp="1"/>
          </p:cNvSpPr>
          <p:nvPr>
            <p:ph type="body" idx="1"/>
          </p:nvPr>
        </p:nvSpPr>
        <p:spPr>
          <a:xfrm>
            <a:off x="5821688" y="2041900"/>
            <a:ext cx="4513600" cy="4555200"/>
          </a:xfrm>
          <a:prstGeom prst="rect">
            <a:avLst/>
          </a:prstGeom>
        </p:spPr>
        <p:txBody>
          <a:bodyPr spcFirstLastPara="1" wrap="square" lIns="121900" tIns="121900" rIns="121900" bIns="121900" anchor="t" anchorCtr="0">
            <a:normAutofit fontScale="92500" lnSpcReduction="10000"/>
          </a:bodyPr>
          <a:lstStyle/>
          <a:p>
            <a:pPr marL="0" indent="0">
              <a:buNone/>
            </a:pPr>
            <a:r>
              <a:rPr lang="en-GB" dirty="0">
                <a:solidFill>
                  <a:schemeClr val="dk1"/>
                </a:solidFill>
              </a:rPr>
              <a:t>Synthetic Control</a:t>
            </a:r>
            <a:endParaRPr dirty="0">
              <a:solidFill>
                <a:schemeClr val="dk1"/>
              </a:solidFill>
            </a:endParaRPr>
          </a:p>
          <a:p>
            <a:pPr indent="-445758">
              <a:spcBef>
                <a:spcPts val="1600"/>
              </a:spcBef>
              <a:buSzPct val="100000"/>
              <a:buAutoNum type="arabicPeriod"/>
            </a:pPr>
            <a:r>
              <a:rPr lang="en-GB" dirty="0">
                <a:solidFill>
                  <a:schemeClr val="dk1"/>
                </a:solidFill>
              </a:rPr>
              <a:t>Burke (26.55%)</a:t>
            </a:r>
            <a:endParaRPr i="1" dirty="0">
              <a:solidFill>
                <a:schemeClr val="dk1"/>
              </a:solidFill>
            </a:endParaRPr>
          </a:p>
          <a:p>
            <a:pPr indent="-445758">
              <a:buSzPct val="100000"/>
              <a:buAutoNum type="arabicPeriod"/>
            </a:pPr>
            <a:r>
              <a:rPr lang="en-GB" dirty="0">
                <a:solidFill>
                  <a:schemeClr val="dk1"/>
                </a:solidFill>
              </a:rPr>
              <a:t>Carteret (5.82%)</a:t>
            </a:r>
            <a:endParaRPr dirty="0">
              <a:solidFill>
                <a:schemeClr val="dk1"/>
              </a:solidFill>
            </a:endParaRPr>
          </a:p>
          <a:p>
            <a:pPr indent="-445758">
              <a:buSzPct val="100000"/>
              <a:buAutoNum type="arabicPeriod"/>
            </a:pPr>
            <a:r>
              <a:rPr lang="en-GB" b="1" dirty="0">
                <a:solidFill>
                  <a:schemeClr val="dk1"/>
                </a:solidFill>
              </a:rPr>
              <a:t>Catawba</a:t>
            </a:r>
            <a:r>
              <a:rPr lang="en-GB" dirty="0">
                <a:solidFill>
                  <a:schemeClr val="dk1"/>
                </a:solidFill>
              </a:rPr>
              <a:t> (0.17%)</a:t>
            </a:r>
            <a:endParaRPr i="1" dirty="0">
              <a:solidFill>
                <a:schemeClr val="dk1"/>
              </a:solidFill>
            </a:endParaRPr>
          </a:p>
          <a:p>
            <a:pPr indent="-445758">
              <a:buSzPct val="100000"/>
              <a:buAutoNum type="arabicPeriod"/>
            </a:pPr>
            <a:r>
              <a:rPr lang="en-GB" dirty="0">
                <a:solidFill>
                  <a:schemeClr val="dk1"/>
                </a:solidFill>
              </a:rPr>
              <a:t>Chatham (9.66%)</a:t>
            </a:r>
            <a:endParaRPr dirty="0">
              <a:solidFill>
                <a:schemeClr val="dk1"/>
              </a:solidFill>
            </a:endParaRPr>
          </a:p>
          <a:p>
            <a:pPr indent="-445758">
              <a:buSzPct val="100000"/>
              <a:buAutoNum type="arabicPeriod"/>
            </a:pPr>
            <a:r>
              <a:rPr lang="en-GB" dirty="0">
                <a:solidFill>
                  <a:schemeClr val="dk1"/>
                </a:solidFill>
              </a:rPr>
              <a:t>Craven (3.6%)</a:t>
            </a:r>
            <a:endParaRPr dirty="0">
              <a:solidFill>
                <a:schemeClr val="dk1"/>
              </a:solidFill>
            </a:endParaRPr>
          </a:p>
          <a:p>
            <a:pPr indent="-445758">
              <a:buSzPct val="100000"/>
              <a:buAutoNum type="arabicPeriod"/>
            </a:pPr>
            <a:r>
              <a:rPr lang="en-GB" dirty="0">
                <a:solidFill>
                  <a:schemeClr val="dk1"/>
                </a:solidFill>
              </a:rPr>
              <a:t>Dare (0.07%))</a:t>
            </a:r>
            <a:endParaRPr dirty="0">
              <a:solidFill>
                <a:schemeClr val="dk1"/>
              </a:solidFill>
            </a:endParaRPr>
          </a:p>
          <a:p>
            <a:pPr indent="-445758">
              <a:buSzPct val="100000"/>
              <a:buAutoNum type="arabicPeriod"/>
            </a:pPr>
            <a:r>
              <a:rPr lang="en-GB" dirty="0">
                <a:solidFill>
                  <a:schemeClr val="dk1"/>
                </a:solidFill>
              </a:rPr>
              <a:t>Hoke (0.02%)</a:t>
            </a:r>
            <a:endParaRPr dirty="0">
              <a:solidFill>
                <a:schemeClr val="dk1"/>
              </a:solidFill>
            </a:endParaRPr>
          </a:p>
          <a:p>
            <a:pPr indent="-445758">
              <a:buSzPct val="100000"/>
              <a:buAutoNum type="arabicPeriod"/>
            </a:pPr>
            <a:r>
              <a:rPr lang="en-GB" b="1" dirty="0">
                <a:solidFill>
                  <a:schemeClr val="dk1"/>
                </a:solidFill>
              </a:rPr>
              <a:t>Mecklenburg</a:t>
            </a:r>
            <a:r>
              <a:rPr lang="en-GB" dirty="0">
                <a:solidFill>
                  <a:schemeClr val="dk1"/>
                </a:solidFill>
              </a:rPr>
              <a:t> (23.76%)</a:t>
            </a:r>
            <a:endParaRPr dirty="0">
              <a:solidFill>
                <a:schemeClr val="dk1"/>
              </a:solidFill>
            </a:endParaRPr>
          </a:p>
          <a:p>
            <a:pPr indent="-445758">
              <a:buSzPct val="100000"/>
              <a:buAutoNum type="arabicPeriod"/>
            </a:pPr>
            <a:r>
              <a:rPr lang="en-GB" dirty="0">
                <a:solidFill>
                  <a:schemeClr val="dk1"/>
                </a:solidFill>
              </a:rPr>
              <a:t>New Hanover (29.42%)</a:t>
            </a:r>
            <a:endParaRPr dirty="0">
              <a:solidFill>
                <a:schemeClr val="dk1"/>
              </a:solidFill>
            </a:endParaRPr>
          </a:p>
          <a:p>
            <a:pPr indent="-445758">
              <a:buSzPct val="100000"/>
              <a:buAutoNum type="arabicPeriod"/>
            </a:pPr>
            <a:r>
              <a:rPr lang="en-GB" b="1" dirty="0">
                <a:solidFill>
                  <a:schemeClr val="dk1"/>
                </a:solidFill>
              </a:rPr>
              <a:t>Pitt</a:t>
            </a:r>
            <a:r>
              <a:rPr lang="en-GB" dirty="0">
                <a:solidFill>
                  <a:schemeClr val="dk1"/>
                </a:solidFill>
              </a:rPr>
              <a:t> (0.08%)</a:t>
            </a:r>
            <a:endParaRPr dirty="0">
              <a:solidFill>
                <a:schemeClr val="dk1"/>
              </a:solidFill>
            </a:endParaRPr>
          </a:p>
          <a:p>
            <a:pPr indent="-445758">
              <a:buSzPct val="100000"/>
              <a:buAutoNum type="arabicPeriod"/>
            </a:pPr>
            <a:r>
              <a:rPr lang="en-GB" b="1" dirty="0">
                <a:solidFill>
                  <a:schemeClr val="dk1"/>
                </a:solidFill>
              </a:rPr>
              <a:t>Union</a:t>
            </a:r>
            <a:r>
              <a:rPr lang="en-GB" dirty="0">
                <a:solidFill>
                  <a:schemeClr val="dk1"/>
                </a:solidFill>
              </a:rPr>
              <a:t> (0.84%)</a:t>
            </a:r>
            <a:endParaRPr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2"/>
          <p:cNvSpPr/>
          <p:nvPr/>
        </p:nvSpPr>
        <p:spPr>
          <a:xfrm>
            <a:off x="0" y="3932499"/>
            <a:ext cx="12192000" cy="1727521"/>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a:solidFill>
                  <a:schemeClr val="lt1"/>
                </a:solidFill>
                <a:latin typeface="Libre Franklin"/>
                <a:ea typeface="Libre Franklin"/>
                <a:cs typeface="Libre Franklin"/>
                <a:sym typeface="Libre Franklin"/>
              </a:rPr>
              <a:t>Results</a:t>
            </a:r>
            <a:endParaRPr/>
          </a:p>
        </p:txBody>
      </p:sp>
      <p:grpSp>
        <p:nvGrpSpPr>
          <p:cNvPr id="331" name="Google Shape;331;p22"/>
          <p:cNvGrpSpPr/>
          <p:nvPr/>
        </p:nvGrpSpPr>
        <p:grpSpPr>
          <a:xfrm>
            <a:off x="4899434" y="1778746"/>
            <a:ext cx="2393129" cy="2153753"/>
            <a:chOff x="4649355" y="-2736468"/>
            <a:chExt cx="3042048" cy="3209512"/>
          </a:xfrm>
        </p:grpSpPr>
        <p:pic>
          <p:nvPicPr>
            <p:cNvPr id="332" name="Google Shape;332;p22" descr="Court with solid fill"/>
            <p:cNvPicPr preferRelativeResize="0"/>
            <p:nvPr/>
          </p:nvPicPr>
          <p:blipFill rotWithShape="1">
            <a:blip r:embed="rId3">
              <a:alphaModFix/>
            </a:blip>
            <a:srcRect/>
            <a:stretch/>
          </p:blipFill>
          <p:spPr>
            <a:xfrm>
              <a:off x="4649355" y="-2736468"/>
              <a:ext cx="2893289" cy="2875000"/>
            </a:xfrm>
            <a:prstGeom prst="rect">
              <a:avLst/>
            </a:prstGeom>
            <a:noFill/>
            <a:ln>
              <a:noFill/>
            </a:ln>
          </p:spPr>
        </p:pic>
        <p:pic>
          <p:nvPicPr>
            <p:cNvPr id="333" name="Google Shape;333;p22" descr="Cursor with solid fill"/>
            <p:cNvPicPr preferRelativeResize="0"/>
            <p:nvPr/>
          </p:nvPicPr>
          <p:blipFill rotWithShape="1">
            <a:blip r:embed="rId4">
              <a:alphaModFix/>
            </a:blip>
            <a:srcRect/>
            <a:stretch/>
          </p:blipFill>
          <p:spPr>
            <a:xfrm>
              <a:off x="6521854" y="-689112"/>
              <a:ext cx="1169549" cy="1162156"/>
            </a:xfrm>
            <a:prstGeom prst="rect">
              <a:avLst/>
            </a:prstGeom>
            <a:noFill/>
            <a:ln>
              <a:noFill/>
            </a:ln>
          </p:spPr>
        </p:pic>
      </p:grpSp>
      <p:pic>
        <p:nvPicPr>
          <p:cNvPr id="334" name="Google Shape;334;p22" descr="Scales of Justice"/>
          <p:cNvPicPr preferRelativeResize="0"/>
          <p:nvPr/>
        </p:nvPicPr>
        <p:blipFill rotWithShape="1">
          <a:blip r:embed="rId5">
            <a:alphaModFix/>
          </a:blip>
          <a:srcRect/>
          <a:stretch/>
        </p:blipFill>
        <p:spPr>
          <a:xfrm>
            <a:off x="7426176" y="1508945"/>
            <a:ext cx="2199079" cy="2199079"/>
          </a:xfrm>
          <a:prstGeom prst="rect">
            <a:avLst/>
          </a:prstGeom>
          <a:noFill/>
          <a:ln>
            <a:noFill/>
          </a:ln>
        </p:spPr>
      </p:pic>
      <p:pic>
        <p:nvPicPr>
          <p:cNvPr id="335" name="Google Shape;335;p22" descr="Care with solid fill"/>
          <p:cNvPicPr preferRelativeResize="0"/>
          <p:nvPr/>
        </p:nvPicPr>
        <p:blipFill rotWithShape="1">
          <a:blip r:embed="rId6">
            <a:alphaModFix/>
          </a:blip>
          <a:srcRect/>
          <a:stretch/>
        </p:blipFill>
        <p:spPr>
          <a:xfrm>
            <a:off x="2449716" y="1643845"/>
            <a:ext cx="2199079" cy="21990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23"/>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48135"/>
              </a:buClr>
              <a:buSzPts val="3600"/>
              <a:buFont typeface="Libre Franklin"/>
              <a:buNone/>
            </a:pPr>
            <a:r>
              <a:rPr lang="en-US" sz="3600" b="1" dirty="0">
                <a:solidFill>
                  <a:srgbClr val="548135"/>
                </a:solidFill>
                <a:latin typeface="Libre Franklin"/>
                <a:ea typeface="Libre Franklin"/>
                <a:cs typeface="Libre Franklin"/>
                <a:sym typeface="Libre Franklin"/>
              </a:rPr>
              <a:t>DVPO granting</a:t>
            </a:r>
            <a:r>
              <a:rPr lang="en-US" sz="3600" dirty="0">
                <a:latin typeface="Libre Franklin"/>
                <a:ea typeface="Libre Franklin"/>
                <a:cs typeface="Libre Franklin"/>
                <a:sym typeface="Libre Franklin"/>
              </a:rPr>
              <a:t>: </a:t>
            </a:r>
            <a:r>
              <a:rPr lang="en-US" sz="3200" dirty="0">
                <a:latin typeface="Libre Franklin"/>
                <a:ea typeface="Libre Franklin"/>
                <a:cs typeface="Libre Franklin"/>
                <a:sym typeface="Libre Franklin"/>
              </a:rPr>
              <a:t>No significant changes</a:t>
            </a:r>
            <a:endParaRPr dirty="0">
              <a:latin typeface="Libre Franklin"/>
              <a:ea typeface="Libre Franklin"/>
              <a:cs typeface="Libre Franklin"/>
              <a:sym typeface="Libre Franklin"/>
            </a:endParaRPr>
          </a:p>
        </p:txBody>
      </p:sp>
      <p:sp>
        <p:nvSpPr>
          <p:cNvPr id="343" name="Google Shape;343;p23"/>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4" name="Google Shape;344;p23" descr="Scales of Justice"/>
          <p:cNvPicPr preferRelativeResize="0"/>
          <p:nvPr/>
        </p:nvPicPr>
        <p:blipFill rotWithShape="1">
          <a:blip r:embed="rId4">
            <a:alphaModFix/>
          </a:blip>
          <a:srcRect/>
          <a:stretch/>
        </p:blipFill>
        <p:spPr>
          <a:xfrm>
            <a:off x="10725150" y="-3665"/>
            <a:ext cx="1276350" cy="1276350"/>
          </a:xfrm>
          <a:prstGeom prst="rect">
            <a:avLst/>
          </a:prstGeom>
          <a:noFill/>
          <a:ln>
            <a:noFill/>
          </a:ln>
        </p:spPr>
      </p:pic>
      <p:sp>
        <p:nvSpPr>
          <p:cNvPr id="345" name="Google Shape;345;p23"/>
          <p:cNvSpPr txBox="1"/>
          <p:nvPr/>
        </p:nvSpPr>
        <p:spPr>
          <a:xfrm>
            <a:off x="3500365" y="1362751"/>
            <a:ext cx="4408602" cy="1569620"/>
          </a:xfrm>
          <a:prstGeom prst="rect">
            <a:avLst/>
          </a:prstGeom>
          <a:noFill/>
          <a:ln>
            <a:solidFill>
              <a:schemeClr val="accent6"/>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dirty="0">
                <a:solidFill>
                  <a:schemeClr val="dk1"/>
                </a:solidFill>
                <a:latin typeface="+mn-lt"/>
                <a:ea typeface="Libre Franklin"/>
                <a:cs typeface="Libre Franklin"/>
                <a:sym typeface="Libre Franklin"/>
              </a:rPr>
              <a:t>CITS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Immediate change:  </a:t>
            </a:r>
            <a:r>
              <a:rPr lang="en-US" sz="1600" b="0" i="0" u="none" strike="noStrike" dirty="0">
                <a:solidFill>
                  <a:srgbClr val="7F7F7F"/>
                </a:solidFill>
                <a:latin typeface="+mn-lt"/>
                <a:ea typeface="Libre Franklin"/>
                <a:cs typeface="Libre Franklin"/>
                <a:sym typeface="Libre Franklin"/>
              </a:rPr>
              <a:t>2.27 </a:t>
            </a:r>
            <a:r>
              <a:rPr lang="en-US" sz="1600" dirty="0">
                <a:solidFill>
                  <a:srgbClr val="7F7F7F"/>
                </a:solidFill>
                <a:latin typeface="+mn-lt"/>
                <a:ea typeface="Libre Franklin"/>
                <a:cs typeface="Libre Franklin"/>
                <a:sym typeface="Libre Franklin"/>
              </a:rPr>
              <a:t>percentage point</a:t>
            </a:r>
            <a:r>
              <a:rPr lang="en-US" sz="1600" b="0" i="0" u="none" strike="noStrike" dirty="0">
                <a:solidFill>
                  <a:srgbClr val="7F7F7F"/>
                </a:solidFill>
                <a:latin typeface="+mn-lt"/>
                <a:ea typeface="Libre Franklin"/>
                <a:cs typeface="Libre Franklin"/>
                <a:sym typeface="Libre Franklin"/>
              </a:rPr>
              <a:t> increase (-0.16, 4.71)</a:t>
            </a:r>
            <a:endParaRPr sz="1600" dirty="0">
              <a:latin typeface="+mn-lt"/>
            </a:endParaRPr>
          </a:p>
          <a:p>
            <a:pPr marL="0" marR="0" lvl="0" indent="0" algn="l" rtl="0">
              <a:spcBef>
                <a:spcPts val="0"/>
              </a:spcBef>
              <a:spcAft>
                <a:spcPts val="0"/>
              </a:spcAft>
              <a:buNone/>
            </a:pPr>
            <a:endParaRPr lang="en-US" sz="1600" b="1" i="0" u="none" strike="noStrike" dirty="0">
              <a:latin typeface="+mn-lt"/>
              <a:ea typeface="Libre Franklin"/>
              <a:cs typeface="Libre Franklin"/>
              <a:sym typeface="Libre Franklin"/>
            </a:endParaRP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Sustained change: </a:t>
            </a:r>
            <a:r>
              <a:rPr lang="en-US" sz="1600" b="0" i="0" u="none" strike="noStrike" dirty="0">
                <a:solidFill>
                  <a:srgbClr val="7F7F7F"/>
                </a:solidFill>
                <a:latin typeface="+mn-lt"/>
                <a:ea typeface="Libre Franklin"/>
                <a:cs typeface="Libre Franklin"/>
                <a:sym typeface="Libre Franklin"/>
              </a:rPr>
              <a:t>0.01 </a:t>
            </a:r>
            <a:r>
              <a:rPr lang="en-US" sz="1600" dirty="0">
                <a:solidFill>
                  <a:srgbClr val="7F7F7F"/>
                </a:solidFill>
                <a:latin typeface="+mn-lt"/>
                <a:ea typeface="Libre Franklin"/>
                <a:cs typeface="Libre Franklin"/>
                <a:sym typeface="Libre Franklin"/>
              </a:rPr>
              <a:t>percentage point</a:t>
            </a:r>
            <a:r>
              <a:rPr lang="en-US" sz="1600" b="0" i="0" u="none" strike="noStrike" dirty="0">
                <a:solidFill>
                  <a:srgbClr val="7F7F7F"/>
                </a:solidFill>
                <a:latin typeface="+mn-lt"/>
                <a:ea typeface="Libre Franklin"/>
                <a:cs typeface="Libre Franklin"/>
                <a:sym typeface="Libre Franklin"/>
              </a:rPr>
              <a:t> increase (-0.14, 0.17)</a:t>
            </a:r>
            <a:endParaRPr sz="1600" dirty="0">
              <a:latin typeface="+mn-lt"/>
            </a:endParaRPr>
          </a:p>
        </p:txBody>
      </p:sp>
      <p:sp>
        <p:nvSpPr>
          <p:cNvPr id="9" name="Google Shape;345;p23">
            <a:extLst>
              <a:ext uri="{FF2B5EF4-FFF2-40B4-BE49-F238E27FC236}">
                <a16:creationId xmlns:a16="http://schemas.microsoft.com/office/drawing/2014/main" id="{97F63A72-D582-4C26-B650-EC95ECF84533}"/>
              </a:ext>
            </a:extLst>
          </p:cNvPr>
          <p:cNvSpPr txBox="1"/>
          <p:nvPr/>
        </p:nvSpPr>
        <p:spPr>
          <a:xfrm>
            <a:off x="3500364" y="2989772"/>
            <a:ext cx="4408603" cy="830956"/>
          </a:xfrm>
          <a:prstGeom prst="rect">
            <a:avLst/>
          </a:prstGeom>
          <a:noFill/>
          <a:ln>
            <a:solidFill>
              <a:srgbClr val="FF0000"/>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dirty="0" err="1">
                <a:solidFill>
                  <a:schemeClr val="tx1"/>
                </a:solidFill>
                <a:latin typeface="+mn-lt"/>
                <a:ea typeface="Libre Franklin"/>
                <a:cs typeface="Libre Franklin"/>
                <a:sym typeface="Libre Franklin"/>
              </a:rPr>
              <a:t>DiD</a:t>
            </a:r>
            <a:r>
              <a:rPr lang="en-US" sz="1600" b="1" u="sng" dirty="0">
                <a:solidFill>
                  <a:schemeClr val="tx1"/>
                </a:solidFill>
                <a:latin typeface="+mn-lt"/>
                <a:ea typeface="Libre Franklin"/>
                <a:cs typeface="Libre Franklin"/>
                <a:sym typeface="Libre Franklin"/>
              </a:rPr>
              <a:t> results </a:t>
            </a:r>
          </a:p>
          <a:p>
            <a:pPr marL="0" marR="0" lvl="0" indent="0" algn="l" rtl="0">
              <a:spcBef>
                <a:spcPts val="0"/>
              </a:spcBef>
              <a:spcAft>
                <a:spcPts val="0"/>
              </a:spcAft>
              <a:buNone/>
            </a:pPr>
            <a:r>
              <a:rPr lang="en-US" sz="1600" dirty="0">
                <a:solidFill>
                  <a:schemeClr val="tx1"/>
                </a:solidFill>
                <a:latin typeface="+mn-lt"/>
                <a:ea typeface="Libre Franklin"/>
                <a:cs typeface="Libre Franklin"/>
                <a:sym typeface="Libre Franklin"/>
              </a:rPr>
              <a:t>Overall change:  3.05 percentage point</a:t>
            </a:r>
            <a:r>
              <a:rPr lang="en-US" sz="1600" b="0" i="0" u="none" strike="noStrike" dirty="0">
                <a:solidFill>
                  <a:schemeClr val="tx1"/>
                </a:solidFill>
                <a:latin typeface="+mn-lt"/>
                <a:ea typeface="Libre Franklin"/>
                <a:cs typeface="Libre Franklin"/>
                <a:sym typeface="Libre Franklin"/>
              </a:rPr>
              <a:t> increase (1.74, 4.32)*</a:t>
            </a:r>
          </a:p>
        </p:txBody>
      </p:sp>
      <p:pic>
        <p:nvPicPr>
          <p:cNvPr id="2" name="Picture 1">
            <a:extLst>
              <a:ext uri="{FF2B5EF4-FFF2-40B4-BE49-F238E27FC236}">
                <a16:creationId xmlns:a16="http://schemas.microsoft.com/office/drawing/2014/main" id="{A1985EC6-65A0-4800-821B-41A4590DB116}"/>
              </a:ext>
            </a:extLst>
          </p:cNvPr>
          <p:cNvPicPr>
            <a:picLocks noChangeAspect="1"/>
          </p:cNvPicPr>
          <p:nvPr/>
        </p:nvPicPr>
        <p:blipFill>
          <a:blip r:embed="rId5"/>
          <a:stretch>
            <a:fillRect/>
          </a:stretch>
        </p:blipFill>
        <p:spPr>
          <a:xfrm>
            <a:off x="1" y="3949076"/>
            <a:ext cx="4196899" cy="2932370"/>
          </a:xfrm>
          <a:prstGeom prst="rect">
            <a:avLst/>
          </a:prstGeom>
        </p:spPr>
      </p:pic>
      <p:pic>
        <p:nvPicPr>
          <p:cNvPr id="341" name="Google Shape;341;p23" descr="Chart, scatter chart&#10;&#10;Description automatically generated"/>
          <p:cNvPicPr preferRelativeResize="0"/>
          <p:nvPr/>
        </p:nvPicPr>
        <p:blipFill rotWithShape="1">
          <a:blip r:embed="rId6">
            <a:alphaModFix/>
          </a:blip>
          <a:srcRect/>
          <a:stretch/>
        </p:blipFill>
        <p:spPr>
          <a:xfrm>
            <a:off x="7995101" y="1363836"/>
            <a:ext cx="4196899" cy="2561794"/>
          </a:xfrm>
          <a:prstGeom prst="rect">
            <a:avLst/>
          </a:prstGeom>
          <a:noFill/>
          <a:ln>
            <a:noFill/>
          </a:ln>
        </p:spPr>
      </p:pic>
      <p:sp>
        <p:nvSpPr>
          <p:cNvPr id="11" name="Google Shape;345;p23">
            <a:extLst>
              <a:ext uri="{FF2B5EF4-FFF2-40B4-BE49-F238E27FC236}">
                <a16:creationId xmlns:a16="http://schemas.microsoft.com/office/drawing/2014/main" id="{DDF937BB-07C4-45D3-9BB7-D9CE6FF05BEF}"/>
              </a:ext>
            </a:extLst>
          </p:cNvPr>
          <p:cNvSpPr txBox="1"/>
          <p:nvPr/>
        </p:nvSpPr>
        <p:spPr>
          <a:xfrm>
            <a:off x="4448411" y="4244285"/>
            <a:ext cx="4494737" cy="1569620"/>
          </a:xfrm>
          <a:prstGeom prst="rect">
            <a:avLst/>
          </a:prstGeom>
          <a:noFill/>
          <a:ln>
            <a:solidFill>
              <a:schemeClr val="accent6"/>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dirty="0">
                <a:solidFill>
                  <a:schemeClr val="dk1"/>
                </a:solidFill>
                <a:latin typeface="+mn-lt"/>
                <a:ea typeface="Libre Franklin"/>
                <a:cs typeface="Libre Franklin"/>
                <a:sym typeface="Libre Franklin"/>
              </a:rPr>
              <a:t>SCITS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Immediate change:  </a:t>
            </a:r>
            <a:r>
              <a:rPr lang="en-US" sz="1600" b="0" i="0" u="none" strike="noStrike" dirty="0">
                <a:solidFill>
                  <a:srgbClr val="7F7F7F"/>
                </a:solidFill>
                <a:latin typeface="+mn-lt"/>
                <a:ea typeface="Libre Franklin"/>
                <a:cs typeface="Libre Franklin"/>
                <a:sym typeface="Libre Franklin"/>
              </a:rPr>
              <a:t>2.86 </a:t>
            </a:r>
            <a:r>
              <a:rPr lang="en-US" sz="1600" dirty="0">
                <a:solidFill>
                  <a:srgbClr val="7F7F7F"/>
                </a:solidFill>
                <a:latin typeface="+mn-lt"/>
                <a:ea typeface="Libre Franklin"/>
                <a:cs typeface="Libre Franklin"/>
                <a:sym typeface="Libre Franklin"/>
              </a:rPr>
              <a:t>percentage point</a:t>
            </a:r>
            <a:r>
              <a:rPr lang="en-US" sz="1600" b="0" i="0" u="none" strike="noStrike" dirty="0">
                <a:solidFill>
                  <a:srgbClr val="7F7F7F"/>
                </a:solidFill>
                <a:latin typeface="+mn-lt"/>
                <a:ea typeface="Libre Franklin"/>
                <a:cs typeface="Libre Franklin"/>
                <a:sym typeface="Libre Franklin"/>
              </a:rPr>
              <a:t> increase (-0.88, </a:t>
            </a:r>
            <a:r>
              <a:rPr lang="en-US" sz="1600" dirty="0">
                <a:solidFill>
                  <a:srgbClr val="7F7F7F"/>
                </a:solidFill>
                <a:latin typeface="+mn-lt"/>
                <a:ea typeface="Libre Franklin"/>
                <a:cs typeface="Libre Franklin"/>
                <a:sym typeface="Libre Franklin"/>
              </a:rPr>
              <a:t>6.60</a:t>
            </a:r>
            <a:r>
              <a:rPr lang="en-US" sz="1600" b="0" i="0" u="none" strike="noStrike" dirty="0">
                <a:solidFill>
                  <a:srgbClr val="7F7F7F"/>
                </a:solidFill>
                <a:latin typeface="+mn-lt"/>
                <a:ea typeface="Libre Franklin"/>
                <a:cs typeface="Libre Franklin"/>
                <a:sym typeface="Libre Franklin"/>
              </a:rPr>
              <a:t>)</a:t>
            </a:r>
            <a:endParaRPr sz="1600" dirty="0">
              <a:latin typeface="+mn-lt"/>
            </a:endParaRPr>
          </a:p>
          <a:p>
            <a:pPr marL="0" marR="0" lvl="0" indent="0" algn="l" rtl="0">
              <a:spcBef>
                <a:spcPts val="0"/>
              </a:spcBef>
              <a:spcAft>
                <a:spcPts val="0"/>
              </a:spcAft>
              <a:buNone/>
            </a:pPr>
            <a:endParaRPr lang="en-US" sz="1600" b="1" i="0" u="none" strike="noStrike" dirty="0">
              <a:latin typeface="+mn-lt"/>
              <a:ea typeface="Libre Franklin"/>
              <a:cs typeface="Libre Franklin"/>
              <a:sym typeface="Libre Franklin"/>
            </a:endParaRP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Sustained change: </a:t>
            </a:r>
            <a:r>
              <a:rPr lang="en-US" sz="1600" b="0" i="0" u="none" strike="noStrike" dirty="0">
                <a:solidFill>
                  <a:srgbClr val="7F7F7F"/>
                </a:solidFill>
                <a:latin typeface="+mn-lt"/>
                <a:ea typeface="Libre Franklin"/>
                <a:cs typeface="Libre Franklin"/>
                <a:sym typeface="Libre Franklin"/>
              </a:rPr>
              <a:t>0.01 </a:t>
            </a:r>
            <a:r>
              <a:rPr lang="en-US" sz="1600" dirty="0">
                <a:solidFill>
                  <a:srgbClr val="7F7F7F"/>
                </a:solidFill>
                <a:latin typeface="+mn-lt"/>
                <a:ea typeface="Libre Franklin"/>
                <a:cs typeface="Libre Franklin"/>
                <a:sym typeface="Libre Franklin"/>
              </a:rPr>
              <a:t>percentage point</a:t>
            </a:r>
            <a:r>
              <a:rPr lang="en-US" sz="1600" b="0" i="0" u="none" strike="noStrike" dirty="0">
                <a:solidFill>
                  <a:srgbClr val="7F7F7F"/>
                </a:solidFill>
                <a:latin typeface="+mn-lt"/>
                <a:ea typeface="Libre Franklin"/>
                <a:cs typeface="Libre Franklin"/>
                <a:sym typeface="Libre Franklin"/>
              </a:rPr>
              <a:t> increase (-0.19, 0.29)</a:t>
            </a:r>
            <a:endParaRPr sz="1600" dirty="0">
              <a:latin typeface="+mn-lt"/>
            </a:endParaRPr>
          </a:p>
        </p:txBody>
      </p:sp>
      <p:sp>
        <p:nvSpPr>
          <p:cNvPr id="12" name="Google Shape;345;p23">
            <a:extLst>
              <a:ext uri="{FF2B5EF4-FFF2-40B4-BE49-F238E27FC236}">
                <a16:creationId xmlns:a16="http://schemas.microsoft.com/office/drawing/2014/main" id="{4FF59C30-1924-41C4-A8F5-3D14504D8CD9}"/>
              </a:ext>
            </a:extLst>
          </p:cNvPr>
          <p:cNvSpPr txBox="1"/>
          <p:nvPr/>
        </p:nvSpPr>
        <p:spPr>
          <a:xfrm>
            <a:off x="4448411" y="5871306"/>
            <a:ext cx="4494737" cy="830956"/>
          </a:xfrm>
          <a:prstGeom prst="rect">
            <a:avLst/>
          </a:prstGeom>
          <a:noFill/>
          <a:ln>
            <a:solidFill>
              <a:srgbClr val="FF0000"/>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u="sng" dirty="0">
                <a:solidFill>
                  <a:schemeClr val="tx1"/>
                </a:solidFill>
                <a:latin typeface="+mn-lt"/>
                <a:ea typeface="Libre Franklin"/>
                <a:cs typeface="Libre Franklin"/>
                <a:sym typeface="Libre Franklin"/>
              </a:rPr>
              <a:t>SC-</a:t>
            </a:r>
            <a:r>
              <a:rPr lang="en-US" sz="1600" b="1" u="sng" dirty="0" err="1">
                <a:solidFill>
                  <a:schemeClr val="tx1"/>
                </a:solidFill>
                <a:latin typeface="+mn-lt"/>
                <a:ea typeface="Libre Franklin"/>
                <a:cs typeface="Libre Franklin"/>
                <a:sym typeface="Libre Franklin"/>
              </a:rPr>
              <a:t>DiD</a:t>
            </a:r>
            <a:r>
              <a:rPr lang="en-US" sz="1600" b="1" u="sng" dirty="0">
                <a:solidFill>
                  <a:schemeClr val="tx1"/>
                </a:solidFill>
                <a:latin typeface="+mn-lt"/>
                <a:ea typeface="Libre Franklin"/>
                <a:cs typeface="Libre Franklin"/>
                <a:sym typeface="Libre Franklin"/>
              </a:rPr>
              <a:t> results </a:t>
            </a:r>
          </a:p>
          <a:p>
            <a:pPr marL="0" marR="0" lvl="0" indent="0" algn="l" rtl="0">
              <a:spcBef>
                <a:spcPts val="0"/>
              </a:spcBef>
              <a:spcAft>
                <a:spcPts val="0"/>
              </a:spcAft>
              <a:buNone/>
            </a:pPr>
            <a:r>
              <a:rPr lang="en-US" sz="1600" dirty="0">
                <a:solidFill>
                  <a:schemeClr val="tx1"/>
                </a:solidFill>
                <a:latin typeface="+mn-lt"/>
                <a:ea typeface="Libre Franklin"/>
                <a:cs typeface="Libre Franklin"/>
                <a:sym typeface="Libre Franklin"/>
              </a:rPr>
              <a:t>Overall change:  2.56 percentage point</a:t>
            </a:r>
            <a:r>
              <a:rPr lang="en-US" sz="1600" b="0" i="0" u="none" strike="noStrike" dirty="0">
                <a:solidFill>
                  <a:schemeClr val="tx1"/>
                </a:solidFill>
                <a:latin typeface="+mn-lt"/>
                <a:ea typeface="Libre Franklin"/>
                <a:cs typeface="Libre Franklin"/>
                <a:sym typeface="Libre Franklin"/>
              </a:rPr>
              <a:t> increase (0.73, 4.41)*</a:t>
            </a:r>
          </a:p>
        </p:txBody>
      </p:sp>
    </p:spTree>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283308" y="169573"/>
            <a:ext cx="117181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3600"/>
              <a:buFont typeface="Libre Franklin"/>
              <a:buNone/>
            </a:pPr>
            <a:r>
              <a:rPr lang="en-US" sz="3600" b="1">
                <a:solidFill>
                  <a:srgbClr val="C55A11"/>
                </a:solidFill>
                <a:latin typeface="Libre Franklin"/>
                <a:ea typeface="Libre Franklin"/>
                <a:cs typeface="Libre Franklin"/>
                <a:sym typeface="Libre Franklin"/>
              </a:rPr>
              <a:t>DVPO denials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Immediate decrease, sustained (small) increase</a:t>
            </a:r>
            <a:endParaRPr>
              <a:latin typeface="Libre Franklin"/>
              <a:ea typeface="Libre Franklin"/>
              <a:cs typeface="Libre Franklin"/>
              <a:sym typeface="Libre Franklin"/>
            </a:endParaRPr>
          </a:p>
        </p:txBody>
      </p:sp>
      <p:sp>
        <p:nvSpPr>
          <p:cNvPr id="354" name="Google Shape;354;p24"/>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5" name="Google Shape;355;p24"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56" name="Google Shape;356;p24"/>
          <p:cNvSpPr txBox="1"/>
          <p:nvPr/>
        </p:nvSpPr>
        <p:spPr>
          <a:xfrm>
            <a:off x="3240019" y="1366065"/>
            <a:ext cx="4494737" cy="1569620"/>
          </a:xfrm>
          <a:prstGeom prst="rect">
            <a:avLst/>
          </a:prstGeom>
          <a:noFill/>
          <a:ln>
            <a:solidFill>
              <a:schemeClr val="accent6"/>
            </a:solidFill>
          </a:ln>
        </p:spPr>
        <p:txBody>
          <a:bodyPr spcFirstLastPara="1" wrap="square" lIns="91425" tIns="45700" rIns="91425" bIns="45700" anchor="t" anchorCtr="0">
            <a:spAutoFit/>
          </a:bodyPr>
          <a:lstStyle/>
          <a:p>
            <a:r>
              <a:rPr lang="en-US" sz="1600" b="1" u="sng" dirty="0">
                <a:solidFill>
                  <a:schemeClr val="dk1"/>
                </a:solidFill>
                <a:latin typeface="+mn-lt"/>
                <a:ea typeface="Libre Franklin"/>
                <a:cs typeface="Libre Franklin"/>
                <a:sym typeface="Libre Franklin"/>
              </a:rPr>
              <a:t>CITS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Immediate change:  </a:t>
            </a:r>
            <a:r>
              <a:rPr lang="en-US" sz="1600" dirty="0">
                <a:solidFill>
                  <a:srgbClr val="000000"/>
                </a:solidFill>
                <a:latin typeface="+mn-lt"/>
                <a:ea typeface="Libre Franklin"/>
                <a:cs typeface="Libre Franklin"/>
                <a:sym typeface="Libre Franklin"/>
              </a:rPr>
              <a:t>-2.63 percentage point decrease (-4.74, -0.52)*</a:t>
            </a:r>
            <a:endParaRPr sz="1600" dirty="0">
              <a:latin typeface="+mn-lt"/>
            </a:endParaRPr>
          </a:p>
          <a:p>
            <a:pPr marL="0" marR="0" lvl="0" indent="0" algn="l" rtl="0">
              <a:spcBef>
                <a:spcPts val="0"/>
              </a:spcBef>
              <a:spcAft>
                <a:spcPts val="0"/>
              </a:spcAft>
              <a:buNone/>
            </a:pPr>
            <a:endParaRPr sz="1600" b="0" i="0" u="none" strike="noStrike" dirty="0">
              <a:solidFill>
                <a:srgbClr val="000000"/>
              </a:solidFill>
              <a:latin typeface="+mn-lt"/>
              <a:ea typeface="Libre Franklin"/>
              <a:cs typeface="Libre Franklin"/>
              <a:sym typeface="Libre Franklin"/>
            </a:endParaRP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Sustained change: </a:t>
            </a:r>
            <a:r>
              <a:rPr lang="en-US" sz="1600" dirty="0">
                <a:solidFill>
                  <a:srgbClr val="000000"/>
                </a:solidFill>
                <a:latin typeface="+mn-lt"/>
                <a:ea typeface="Libre Franklin"/>
                <a:cs typeface="Libre Franklin"/>
                <a:sym typeface="Libre Franklin"/>
              </a:rPr>
              <a:t>0.29 percentage point increase (0.16, 0.43)*</a:t>
            </a:r>
            <a:endParaRPr sz="1600" dirty="0">
              <a:latin typeface="+mn-lt"/>
            </a:endParaRPr>
          </a:p>
        </p:txBody>
      </p:sp>
      <p:pic>
        <p:nvPicPr>
          <p:cNvPr id="357" name="Google Shape;357;p24" descr="Chart, scatter chart&#10;&#10;Description automatically generated"/>
          <p:cNvPicPr preferRelativeResize="0"/>
          <p:nvPr/>
        </p:nvPicPr>
        <p:blipFill rotWithShape="1">
          <a:blip r:embed="rId4">
            <a:alphaModFix/>
          </a:blip>
          <a:srcRect/>
          <a:stretch/>
        </p:blipFill>
        <p:spPr>
          <a:xfrm>
            <a:off x="7913076" y="1354342"/>
            <a:ext cx="4278923" cy="3006643"/>
          </a:xfrm>
          <a:prstGeom prst="rect">
            <a:avLst/>
          </a:prstGeom>
          <a:noFill/>
          <a:ln>
            <a:noFill/>
          </a:ln>
        </p:spPr>
      </p:pic>
      <p:sp>
        <p:nvSpPr>
          <p:cNvPr id="8" name="Google Shape;356;p24">
            <a:extLst>
              <a:ext uri="{FF2B5EF4-FFF2-40B4-BE49-F238E27FC236}">
                <a16:creationId xmlns:a16="http://schemas.microsoft.com/office/drawing/2014/main" id="{2D568DA9-0D3C-4987-8DBB-9B106E43D8F7}"/>
              </a:ext>
            </a:extLst>
          </p:cNvPr>
          <p:cNvSpPr txBox="1"/>
          <p:nvPr/>
        </p:nvSpPr>
        <p:spPr>
          <a:xfrm>
            <a:off x="3240019" y="2977438"/>
            <a:ext cx="4494737" cy="830956"/>
          </a:xfrm>
          <a:prstGeom prst="rect">
            <a:avLst/>
          </a:prstGeom>
          <a:noFill/>
          <a:ln>
            <a:solidFill>
              <a:srgbClr val="FF0000"/>
            </a:solidFill>
          </a:ln>
        </p:spPr>
        <p:txBody>
          <a:bodyPr spcFirstLastPara="1" wrap="square" lIns="91425" tIns="45700" rIns="91425" bIns="45700" anchor="t" anchorCtr="0">
            <a:spAutoFit/>
          </a:bodyPr>
          <a:lstStyle/>
          <a:p>
            <a:r>
              <a:rPr lang="en-US" sz="1600" b="1" u="sng" dirty="0" err="1">
                <a:solidFill>
                  <a:schemeClr val="dk1"/>
                </a:solidFill>
                <a:latin typeface="+mn-lt"/>
                <a:ea typeface="Libre Franklin"/>
                <a:cs typeface="Libre Franklin"/>
                <a:sym typeface="Libre Franklin"/>
              </a:rPr>
              <a:t>DiD</a:t>
            </a:r>
            <a:r>
              <a:rPr lang="en-US" sz="1600" b="1" u="sng" dirty="0">
                <a:solidFill>
                  <a:schemeClr val="dk1"/>
                </a:solidFill>
                <a:latin typeface="+mn-lt"/>
                <a:ea typeface="Libre Franklin"/>
                <a:cs typeface="Libre Franklin"/>
                <a:sym typeface="Libre Franklin"/>
              </a:rPr>
              <a:t>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Overall change:  </a:t>
            </a:r>
            <a:r>
              <a:rPr lang="en-US" sz="1600" dirty="0">
                <a:solidFill>
                  <a:srgbClr val="000000"/>
                </a:solidFill>
                <a:latin typeface="+mn-lt"/>
                <a:ea typeface="Libre Franklin"/>
                <a:cs typeface="Libre Franklin"/>
                <a:sym typeface="Libre Franklin"/>
              </a:rPr>
              <a:t>-2.04 percentage point decrease (-3.49, -0.60)*</a:t>
            </a:r>
            <a:endParaRPr sz="1600" dirty="0">
              <a:latin typeface="+mn-lt"/>
            </a:endParaRPr>
          </a:p>
        </p:txBody>
      </p:sp>
      <p:pic>
        <p:nvPicPr>
          <p:cNvPr id="2" name="Picture 1">
            <a:extLst>
              <a:ext uri="{FF2B5EF4-FFF2-40B4-BE49-F238E27FC236}">
                <a16:creationId xmlns:a16="http://schemas.microsoft.com/office/drawing/2014/main" id="{BA789A77-0CC5-45C2-89C5-23E0CBEF0F68}"/>
              </a:ext>
            </a:extLst>
          </p:cNvPr>
          <p:cNvPicPr>
            <a:picLocks noChangeAspect="1"/>
          </p:cNvPicPr>
          <p:nvPr/>
        </p:nvPicPr>
        <p:blipFill>
          <a:blip r:embed="rId5"/>
          <a:stretch>
            <a:fillRect/>
          </a:stretch>
        </p:blipFill>
        <p:spPr>
          <a:xfrm>
            <a:off x="0" y="3851356"/>
            <a:ext cx="4278923" cy="3006644"/>
          </a:xfrm>
          <a:prstGeom prst="rect">
            <a:avLst/>
          </a:prstGeom>
        </p:spPr>
      </p:pic>
      <p:sp>
        <p:nvSpPr>
          <p:cNvPr id="10" name="Google Shape;356;p24">
            <a:extLst>
              <a:ext uri="{FF2B5EF4-FFF2-40B4-BE49-F238E27FC236}">
                <a16:creationId xmlns:a16="http://schemas.microsoft.com/office/drawing/2014/main" id="{DBC79F58-DBBB-4EE3-8E73-A8DB3F75DE5A}"/>
              </a:ext>
            </a:extLst>
          </p:cNvPr>
          <p:cNvSpPr txBox="1"/>
          <p:nvPr/>
        </p:nvSpPr>
        <p:spPr>
          <a:xfrm>
            <a:off x="4623342" y="4349262"/>
            <a:ext cx="4494737" cy="1569620"/>
          </a:xfrm>
          <a:prstGeom prst="rect">
            <a:avLst/>
          </a:prstGeom>
          <a:noFill/>
          <a:ln>
            <a:solidFill>
              <a:schemeClr val="accent6"/>
            </a:solidFill>
          </a:ln>
        </p:spPr>
        <p:txBody>
          <a:bodyPr spcFirstLastPara="1" wrap="square" lIns="91425" tIns="45700" rIns="91425" bIns="45700" anchor="t" anchorCtr="0">
            <a:spAutoFit/>
          </a:bodyPr>
          <a:lstStyle/>
          <a:p>
            <a:r>
              <a:rPr lang="en-US" sz="1600" b="1" u="sng" dirty="0">
                <a:solidFill>
                  <a:schemeClr val="dk1"/>
                </a:solidFill>
                <a:latin typeface="+mn-lt"/>
                <a:ea typeface="Libre Franklin"/>
                <a:cs typeface="Libre Franklin"/>
                <a:sym typeface="Libre Franklin"/>
              </a:rPr>
              <a:t>SCITS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Immediate change:  </a:t>
            </a:r>
            <a:r>
              <a:rPr lang="en-US" sz="1600" dirty="0">
                <a:solidFill>
                  <a:srgbClr val="000000"/>
                </a:solidFill>
                <a:latin typeface="+mn-lt"/>
                <a:ea typeface="Libre Franklin"/>
                <a:cs typeface="Libre Franklin"/>
                <a:sym typeface="Libre Franklin"/>
              </a:rPr>
              <a:t>-4.11 percentage point decrease (-6.40, -1.82)*</a:t>
            </a:r>
            <a:endParaRPr sz="1600" dirty="0">
              <a:latin typeface="+mn-lt"/>
            </a:endParaRPr>
          </a:p>
          <a:p>
            <a:pPr marL="0" marR="0" lvl="0" indent="0" algn="l" rtl="0">
              <a:spcBef>
                <a:spcPts val="0"/>
              </a:spcBef>
              <a:spcAft>
                <a:spcPts val="0"/>
              </a:spcAft>
              <a:buNone/>
            </a:pPr>
            <a:endParaRPr sz="1600" b="0" i="0" u="none" strike="noStrike" dirty="0">
              <a:solidFill>
                <a:srgbClr val="000000"/>
              </a:solidFill>
              <a:latin typeface="+mn-lt"/>
              <a:ea typeface="Libre Franklin"/>
              <a:cs typeface="Libre Franklin"/>
              <a:sym typeface="Libre Franklin"/>
            </a:endParaRP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Sustained change: </a:t>
            </a:r>
            <a:r>
              <a:rPr lang="en-US" sz="1600" dirty="0">
                <a:solidFill>
                  <a:srgbClr val="000000"/>
                </a:solidFill>
                <a:latin typeface="+mn-lt"/>
                <a:ea typeface="Libre Franklin"/>
                <a:cs typeface="Libre Franklin"/>
                <a:sym typeface="Libre Franklin"/>
              </a:rPr>
              <a:t>0.17 percentage point increase (0.02, 0.32)*</a:t>
            </a:r>
            <a:endParaRPr sz="1600" dirty="0">
              <a:latin typeface="+mn-lt"/>
            </a:endParaRPr>
          </a:p>
        </p:txBody>
      </p:sp>
      <p:sp>
        <p:nvSpPr>
          <p:cNvPr id="11" name="Google Shape;356;p24">
            <a:extLst>
              <a:ext uri="{FF2B5EF4-FFF2-40B4-BE49-F238E27FC236}">
                <a16:creationId xmlns:a16="http://schemas.microsoft.com/office/drawing/2014/main" id="{F53E8E0B-1059-4A40-A48C-987A3430DC3B}"/>
              </a:ext>
            </a:extLst>
          </p:cNvPr>
          <p:cNvSpPr txBox="1"/>
          <p:nvPr/>
        </p:nvSpPr>
        <p:spPr>
          <a:xfrm>
            <a:off x="4623342" y="5948912"/>
            <a:ext cx="4494737" cy="830956"/>
          </a:xfrm>
          <a:prstGeom prst="rect">
            <a:avLst/>
          </a:prstGeom>
          <a:noFill/>
          <a:ln>
            <a:solidFill>
              <a:srgbClr val="FF0000"/>
            </a:solidFill>
          </a:ln>
        </p:spPr>
        <p:txBody>
          <a:bodyPr spcFirstLastPara="1" wrap="square" lIns="91425" tIns="45700" rIns="91425" bIns="45700" anchor="t" anchorCtr="0">
            <a:spAutoFit/>
          </a:bodyPr>
          <a:lstStyle/>
          <a:p>
            <a:r>
              <a:rPr lang="en-US" sz="1600" b="1" u="sng" dirty="0">
                <a:solidFill>
                  <a:schemeClr val="dk1"/>
                </a:solidFill>
                <a:latin typeface="+mn-lt"/>
                <a:ea typeface="Libre Franklin"/>
                <a:cs typeface="Libre Franklin"/>
                <a:sym typeface="Libre Franklin"/>
              </a:rPr>
              <a:t>SC-</a:t>
            </a:r>
            <a:r>
              <a:rPr lang="en-US" sz="1600" b="1" u="sng" dirty="0" err="1">
                <a:solidFill>
                  <a:schemeClr val="dk1"/>
                </a:solidFill>
                <a:latin typeface="+mn-lt"/>
                <a:ea typeface="Libre Franklin"/>
                <a:cs typeface="Libre Franklin"/>
                <a:sym typeface="Libre Franklin"/>
              </a:rPr>
              <a:t>DiD</a:t>
            </a:r>
            <a:r>
              <a:rPr lang="en-US" sz="1600" b="1" u="sng" dirty="0">
                <a:solidFill>
                  <a:schemeClr val="dk1"/>
                </a:solidFill>
                <a:latin typeface="+mn-lt"/>
                <a:ea typeface="Libre Franklin"/>
                <a:cs typeface="Libre Franklin"/>
                <a:sym typeface="Libre Franklin"/>
              </a:rPr>
              <a:t>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Overall change:  </a:t>
            </a:r>
            <a:r>
              <a:rPr lang="en-US" sz="1600" dirty="0">
                <a:solidFill>
                  <a:srgbClr val="000000"/>
                </a:solidFill>
                <a:latin typeface="+mn-lt"/>
                <a:ea typeface="Libre Franklin"/>
                <a:cs typeface="Libre Franklin"/>
                <a:sym typeface="Libre Franklin"/>
              </a:rPr>
              <a:t>-3.49 percentage point decrease (-4.83, -2.14)*</a:t>
            </a:r>
            <a:endParaRPr sz="1600"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5"/>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Libre Franklin"/>
              <a:buNone/>
            </a:pPr>
            <a:r>
              <a:rPr lang="en-US" sz="3600" b="1">
                <a:solidFill>
                  <a:schemeClr val="accent1"/>
                </a:solidFill>
                <a:latin typeface="Libre Franklin"/>
                <a:ea typeface="Libre Franklin"/>
                <a:cs typeface="Libre Franklin"/>
                <a:sym typeface="Libre Franklin"/>
              </a:rPr>
              <a:t>Voluntary dismissals</a:t>
            </a:r>
            <a:r>
              <a:rPr lang="en-US" sz="3600">
                <a:solidFill>
                  <a:schemeClr val="accent1"/>
                </a:solidFill>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(small) increase</a:t>
            </a:r>
            <a:endParaRPr>
              <a:latin typeface="Libre Franklin"/>
              <a:ea typeface="Libre Franklin"/>
              <a:cs typeface="Libre Franklin"/>
              <a:sym typeface="Libre Franklin"/>
            </a:endParaRPr>
          </a:p>
        </p:txBody>
      </p:sp>
      <p:sp>
        <p:nvSpPr>
          <p:cNvPr id="365" name="Google Shape;365;p25"/>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66" name="Google Shape;366;p25"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67" name="Google Shape;367;p25"/>
          <p:cNvSpPr txBox="1"/>
          <p:nvPr/>
        </p:nvSpPr>
        <p:spPr>
          <a:xfrm>
            <a:off x="3216574" y="1372043"/>
            <a:ext cx="4494737" cy="1569620"/>
          </a:xfrm>
          <a:prstGeom prst="rect">
            <a:avLst/>
          </a:prstGeom>
          <a:noFill/>
          <a:ln>
            <a:solidFill>
              <a:schemeClr val="accent6"/>
            </a:solidFill>
          </a:ln>
        </p:spPr>
        <p:txBody>
          <a:bodyPr spcFirstLastPara="1" wrap="square" lIns="91425" tIns="45700" rIns="91425" bIns="45700" anchor="t" anchorCtr="0">
            <a:spAutoFit/>
          </a:bodyPr>
          <a:lstStyle/>
          <a:p>
            <a:r>
              <a:rPr lang="en-US" sz="1600" b="1" u="sng" dirty="0">
                <a:solidFill>
                  <a:schemeClr val="dk1"/>
                </a:solidFill>
                <a:latin typeface="+mn-lt"/>
                <a:ea typeface="Libre Franklin"/>
                <a:cs typeface="Libre Franklin"/>
                <a:sym typeface="Libre Franklin"/>
              </a:rPr>
              <a:t>CITS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Immediate change:</a:t>
            </a:r>
            <a:r>
              <a:rPr lang="en-US" sz="1600" dirty="0">
                <a:solidFill>
                  <a:srgbClr val="7F7F7F"/>
                </a:solidFill>
                <a:latin typeface="+mn-lt"/>
                <a:ea typeface="Libre Franklin"/>
                <a:cs typeface="Libre Franklin"/>
                <a:sym typeface="Libre Franklin"/>
              </a:rPr>
              <a:t> </a:t>
            </a:r>
            <a:r>
              <a:rPr lang="en-US" sz="1600" b="0" i="0" u="none" strike="noStrike" dirty="0">
                <a:solidFill>
                  <a:srgbClr val="7F7F7F"/>
                </a:solidFill>
                <a:latin typeface="+mn-lt"/>
                <a:ea typeface="Libre Franklin"/>
                <a:cs typeface="Libre Franklin"/>
                <a:sym typeface="Libre Franklin"/>
              </a:rPr>
              <a:t>0.96 </a:t>
            </a:r>
            <a:r>
              <a:rPr lang="en-US" sz="1600" i="0" u="none" strike="noStrike" dirty="0">
                <a:solidFill>
                  <a:srgbClr val="7F7F7F"/>
                </a:solidFill>
                <a:latin typeface="+mn-lt"/>
                <a:ea typeface="Libre Franklin"/>
                <a:cs typeface="Libre Franklin"/>
                <a:sym typeface="Libre Franklin"/>
              </a:rPr>
              <a:t>percentage point</a:t>
            </a:r>
            <a:r>
              <a:rPr lang="en-US" sz="1600" b="0" i="0" u="none" strike="noStrike" dirty="0">
                <a:solidFill>
                  <a:srgbClr val="7F7F7F"/>
                </a:solidFill>
                <a:latin typeface="+mn-lt"/>
                <a:ea typeface="Libre Franklin"/>
                <a:cs typeface="Libre Franklin"/>
                <a:sym typeface="Libre Franklin"/>
              </a:rPr>
              <a:t> increase (-1.51, 3.42)</a:t>
            </a:r>
            <a:endParaRPr sz="1600" b="0" i="0" u="none" strike="noStrike" dirty="0">
              <a:solidFill>
                <a:srgbClr val="7F7F7F"/>
              </a:solidFill>
              <a:latin typeface="+mn-lt"/>
              <a:ea typeface="Arial"/>
              <a:cs typeface="Arial"/>
              <a:sym typeface="Arial"/>
            </a:endParaRPr>
          </a:p>
          <a:p>
            <a:pPr marL="0" marR="0" lvl="0" indent="0" algn="ctr" rtl="0">
              <a:spcBef>
                <a:spcPts val="0"/>
              </a:spcBef>
              <a:spcAft>
                <a:spcPts val="0"/>
              </a:spcAft>
              <a:buNone/>
            </a:pPr>
            <a:endParaRPr sz="1600" dirty="0">
              <a:solidFill>
                <a:srgbClr val="000000"/>
              </a:solidFill>
              <a:latin typeface="+mn-lt"/>
              <a:ea typeface="Libre Franklin"/>
              <a:cs typeface="Libre Franklin"/>
              <a:sym typeface="Libre Franklin"/>
            </a:endParaRP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Sustained change: </a:t>
            </a:r>
            <a:r>
              <a:rPr lang="en-US" sz="1600" i="0" u="none" strike="noStrike" dirty="0">
                <a:solidFill>
                  <a:srgbClr val="000000"/>
                </a:solidFill>
                <a:latin typeface="+mn-lt"/>
                <a:ea typeface="Libre Franklin"/>
                <a:cs typeface="Libre Franklin"/>
                <a:sym typeface="Libre Franklin"/>
              </a:rPr>
              <a:t>0.19 percentage point increase (0.03, 0.35)*</a:t>
            </a:r>
            <a:endParaRPr sz="1600" i="0" u="none" strike="noStrike" dirty="0">
              <a:solidFill>
                <a:schemeClr val="dk1"/>
              </a:solidFill>
              <a:latin typeface="+mn-lt"/>
              <a:ea typeface="Arial"/>
              <a:cs typeface="Arial"/>
              <a:sym typeface="Arial"/>
            </a:endParaRPr>
          </a:p>
        </p:txBody>
      </p:sp>
      <p:pic>
        <p:nvPicPr>
          <p:cNvPr id="368" name="Google Shape;368;p25" descr="Chart, scatter chart&#10;&#10;Description automatically generated"/>
          <p:cNvPicPr preferRelativeResize="0"/>
          <p:nvPr/>
        </p:nvPicPr>
        <p:blipFill rotWithShape="1">
          <a:blip r:embed="rId4">
            <a:alphaModFix/>
          </a:blip>
          <a:srcRect/>
          <a:stretch/>
        </p:blipFill>
        <p:spPr>
          <a:xfrm>
            <a:off x="7746480" y="1341122"/>
            <a:ext cx="4445520" cy="2917872"/>
          </a:xfrm>
          <a:prstGeom prst="rect">
            <a:avLst/>
          </a:prstGeom>
          <a:noFill/>
          <a:ln>
            <a:noFill/>
          </a:ln>
        </p:spPr>
      </p:pic>
      <p:sp>
        <p:nvSpPr>
          <p:cNvPr id="8" name="Google Shape;356;p24">
            <a:extLst>
              <a:ext uri="{FF2B5EF4-FFF2-40B4-BE49-F238E27FC236}">
                <a16:creationId xmlns:a16="http://schemas.microsoft.com/office/drawing/2014/main" id="{5589BBB1-81F3-4B5F-8542-230855B6FD52}"/>
              </a:ext>
            </a:extLst>
          </p:cNvPr>
          <p:cNvSpPr txBox="1"/>
          <p:nvPr/>
        </p:nvSpPr>
        <p:spPr>
          <a:xfrm>
            <a:off x="3216574" y="2962283"/>
            <a:ext cx="4494737" cy="830956"/>
          </a:xfrm>
          <a:prstGeom prst="rect">
            <a:avLst/>
          </a:prstGeom>
          <a:noFill/>
          <a:ln>
            <a:solidFill>
              <a:srgbClr val="FF0000"/>
            </a:solidFill>
          </a:ln>
        </p:spPr>
        <p:txBody>
          <a:bodyPr spcFirstLastPara="1" wrap="square" lIns="91425" tIns="45700" rIns="91425" bIns="45700" anchor="t" anchorCtr="0">
            <a:spAutoFit/>
          </a:bodyPr>
          <a:lstStyle/>
          <a:p>
            <a:r>
              <a:rPr lang="en-US" sz="1600" b="1" u="sng" dirty="0" err="1">
                <a:solidFill>
                  <a:schemeClr val="dk1"/>
                </a:solidFill>
                <a:latin typeface="+mn-lt"/>
                <a:ea typeface="Libre Franklin"/>
                <a:cs typeface="Libre Franklin"/>
                <a:sym typeface="Libre Franklin"/>
              </a:rPr>
              <a:t>DiD</a:t>
            </a:r>
            <a:r>
              <a:rPr lang="en-US" sz="1600" b="1" u="sng" dirty="0">
                <a:solidFill>
                  <a:schemeClr val="dk1"/>
                </a:solidFill>
                <a:latin typeface="+mn-lt"/>
                <a:ea typeface="Libre Franklin"/>
                <a:cs typeface="Libre Franklin"/>
                <a:sym typeface="Libre Franklin"/>
              </a:rPr>
              <a:t>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Overall change:  2.90 </a:t>
            </a:r>
            <a:r>
              <a:rPr lang="en-US" sz="1600" dirty="0">
                <a:solidFill>
                  <a:srgbClr val="000000"/>
                </a:solidFill>
                <a:latin typeface="+mn-lt"/>
                <a:ea typeface="Libre Franklin"/>
                <a:cs typeface="Libre Franklin"/>
                <a:sym typeface="Libre Franklin"/>
              </a:rPr>
              <a:t>percentage point increase (1.60, 4.19)*</a:t>
            </a:r>
            <a:endParaRPr sz="1600" dirty="0">
              <a:latin typeface="+mn-lt"/>
            </a:endParaRPr>
          </a:p>
        </p:txBody>
      </p:sp>
      <p:pic>
        <p:nvPicPr>
          <p:cNvPr id="2" name="Picture 1">
            <a:extLst>
              <a:ext uri="{FF2B5EF4-FFF2-40B4-BE49-F238E27FC236}">
                <a16:creationId xmlns:a16="http://schemas.microsoft.com/office/drawing/2014/main" id="{A7642510-7F11-4118-96A5-961A4377BCE8}"/>
              </a:ext>
            </a:extLst>
          </p:cNvPr>
          <p:cNvPicPr>
            <a:picLocks noChangeAspect="1"/>
          </p:cNvPicPr>
          <p:nvPr/>
        </p:nvPicPr>
        <p:blipFill>
          <a:blip r:embed="rId5"/>
          <a:stretch>
            <a:fillRect/>
          </a:stretch>
        </p:blipFill>
        <p:spPr>
          <a:xfrm>
            <a:off x="0" y="3940127"/>
            <a:ext cx="4419600" cy="2917872"/>
          </a:xfrm>
          <a:prstGeom prst="rect">
            <a:avLst/>
          </a:prstGeom>
        </p:spPr>
      </p:pic>
      <p:sp>
        <p:nvSpPr>
          <p:cNvPr id="10" name="Google Shape;367;p25">
            <a:extLst>
              <a:ext uri="{FF2B5EF4-FFF2-40B4-BE49-F238E27FC236}">
                <a16:creationId xmlns:a16="http://schemas.microsoft.com/office/drawing/2014/main" id="{82642171-0A3E-4B95-BC01-5E18DEFAD92F}"/>
              </a:ext>
            </a:extLst>
          </p:cNvPr>
          <p:cNvSpPr txBox="1"/>
          <p:nvPr/>
        </p:nvSpPr>
        <p:spPr>
          <a:xfrm>
            <a:off x="4787466" y="4303060"/>
            <a:ext cx="4494737" cy="1569620"/>
          </a:xfrm>
          <a:prstGeom prst="rect">
            <a:avLst/>
          </a:prstGeom>
          <a:noFill/>
          <a:ln>
            <a:solidFill>
              <a:schemeClr val="accent6"/>
            </a:solidFill>
          </a:ln>
        </p:spPr>
        <p:txBody>
          <a:bodyPr spcFirstLastPara="1" wrap="square" lIns="91425" tIns="45700" rIns="91425" bIns="45700" anchor="t" anchorCtr="0">
            <a:spAutoFit/>
          </a:bodyPr>
          <a:lstStyle/>
          <a:p>
            <a:r>
              <a:rPr lang="en-US" sz="1600" b="1" u="sng" dirty="0">
                <a:solidFill>
                  <a:schemeClr val="dk1"/>
                </a:solidFill>
                <a:latin typeface="+mn-lt"/>
                <a:ea typeface="Libre Franklin"/>
                <a:cs typeface="Libre Franklin"/>
                <a:sym typeface="Libre Franklin"/>
              </a:rPr>
              <a:t>SCITS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Immediate change:</a:t>
            </a:r>
            <a:r>
              <a:rPr lang="en-US" sz="1600" dirty="0">
                <a:solidFill>
                  <a:srgbClr val="7F7F7F"/>
                </a:solidFill>
                <a:latin typeface="+mn-lt"/>
                <a:ea typeface="Libre Franklin"/>
                <a:cs typeface="Libre Franklin"/>
                <a:sym typeface="Libre Franklin"/>
              </a:rPr>
              <a:t> -1.17</a:t>
            </a:r>
            <a:r>
              <a:rPr lang="en-US" sz="1600" b="0" i="0" u="none" strike="noStrike" dirty="0">
                <a:solidFill>
                  <a:srgbClr val="7F7F7F"/>
                </a:solidFill>
                <a:latin typeface="+mn-lt"/>
                <a:ea typeface="Libre Franklin"/>
                <a:cs typeface="Libre Franklin"/>
                <a:sym typeface="Libre Franklin"/>
              </a:rPr>
              <a:t> </a:t>
            </a:r>
            <a:r>
              <a:rPr lang="en-US" sz="1600" i="0" u="none" strike="noStrike" dirty="0">
                <a:solidFill>
                  <a:srgbClr val="7F7F7F"/>
                </a:solidFill>
                <a:latin typeface="+mn-lt"/>
                <a:ea typeface="Libre Franklin"/>
                <a:cs typeface="Libre Franklin"/>
                <a:sym typeface="Libre Franklin"/>
              </a:rPr>
              <a:t>percentage point</a:t>
            </a:r>
            <a:r>
              <a:rPr lang="en-US" sz="1600" b="0" i="0" u="none" strike="noStrike" dirty="0">
                <a:solidFill>
                  <a:srgbClr val="7F7F7F"/>
                </a:solidFill>
                <a:latin typeface="+mn-lt"/>
                <a:ea typeface="Libre Franklin"/>
                <a:cs typeface="Libre Franklin"/>
                <a:sym typeface="Libre Franklin"/>
              </a:rPr>
              <a:t> increase (-3.69, 1.35)</a:t>
            </a:r>
            <a:endParaRPr sz="1600" b="0" i="0" u="none" strike="noStrike" dirty="0">
              <a:solidFill>
                <a:srgbClr val="7F7F7F"/>
              </a:solidFill>
              <a:latin typeface="+mn-lt"/>
              <a:ea typeface="Arial"/>
              <a:cs typeface="Arial"/>
              <a:sym typeface="Arial"/>
            </a:endParaRPr>
          </a:p>
          <a:p>
            <a:pPr marL="0" marR="0" lvl="0" indent="0" algn="ctr" rtl="0">
              <a:spcBef>
                <a:spcPts val="0"/>
              </a:spcBef>
              <a:spcAft>
                <a:spcPts val="0"/>
              </a:spcAft>
              <a:buNone/>
            </a:pPr>
            <a:endParaRPr sz="1600" dirty="0">
              <a:solidFill>
                <a:srgbClr val="000000"/>
              </a:solidFill>
              <a:latin typeface="+mn-lt"/>
              <a:ea typeface="Libre Franklin"/>
              <a:cs typeface="Libre Franklin"/>
              <a:sym typeface="Libre Franklin"/>
            </a:endParaRP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Sustained change: </a:t>
            </a:r>
            <a:r>
              <a:rPr lang="en-US" sz="1600" i="0" u="none" strike="noStrike" dirty="0">
                <a:solidFill>
                  <a:srgbClr val="000000"/>
                </a:solidFill>
                <a:latin typeface="+mn-lt"/>
                <a:ea typeface="Libre Franklin"/>
                <a:cs typeface="Libre Franklin"/>
                <a:sym typeface="Libre Franklin"/>
              </a:rPr>
              <a:t>0.19 percentage point increase (0.03, 0.35)*</a:t>
            </a:r>
            <a:endParaRPr sz="1600" i="0" u="none" strike="noStrike" dirty="0">
              <a:solidFill>
                <a:schemeClr val="dk1"/>
              </a:solidFill>
              <a:latin typeface="+mn-lt"/>
              <a:ea typeface="Arial"/>
              <a:cs typeface="Arial"/>
              <a:sym typeface="Arial"/>
            </a:endParaRPr>
          </a:p>
        </p:txBody>
      </p:sp>
      <p:sp>
        <p:nvSpPr>
          <p:cNvPr id="11" name="Google Shape;356;p24">
            <a:extLst>
              <a:ext uri="{FF2B5EF4-FFF2-40B4-BE49-F238E27FC236}">
                <a16:creationId xmlns:a16="http://schemas.microsoft.com/office/drawing/2014/main" id="{D492AD53-83DB-4229-B911-A4E93B8A9555}"/>
              </a:ext>
            </a:extLst>
          </p:cNvPr>
          <p:cNvSpPr txBox="1"/>
          <p:nvPr/>
        </p:nvSpPr>
        <p:spPr>
          <a:xfrm>
            <a:off x="4787466" y="5916746"/>
            <a:ext cx="4494737" cy="830956"/>
          </a:xfrm>
          <a:prstGeom prst="rect">
            <a:avLst/>
          </a:prstGeom>
          <a:noFill/>
          <a:ln>
            <a:solidFill>
              <a:srgbClr val="FF0000"/>
            </a:solidFill>
          </a:ln>
        </p:spPr>
        <p:txBody>
          <a:bodyPr spcFirstLastPara="1" wrap="square" lIns="91425" tIns="45700" rIns="91425" bIns="45700" anchor="t" anchorCtr="0">
            <a:spAutoFit/>
          </a:bodyPr>
          <a:lstStyle/>
          <a:p>
            <a:r>
              <a:rPr lang="en-US" sz="1600" b="1" u="sng" dirty="0">
                <a:solidFill>
                  <a:schemeClr val="dk1"/>
                </a:solidFill>
                <a:latin typeface="+mn-lt"/>
                <a:ea typeface="Libre Franklin"/>
                <a:cs typeface="Libre Franklin"/>
                <a:sym typeface="Libre Franklin"/>
              </a:rPr>
              <a:t>SC-</a:t>
            </a:r>
            <a:r>
              <a:rPr lang="en-US" sz="1600" b="1" u="sng" dirty="0" err="1">
                <a:solidFill>
                  <a:schemeClr val="dk1"/>
                </a:solidFill>
                <a:latin typeface="+mn-lt"/>
                <a:ea typeface="Libre Franklin"/>
                <a:cs typeface="Libre Franklin"/>
                <a:sym typeface="Libre Franklin"/>
              </a:rPr>
              <a:t>DiD</a:t>
            </a:r>
            <a:r>
              <a:rPr lang="en-US" sz="1600" b="1" u="sng" dirty="0">
                <a:solidFill>
                  <a:schemeClr val="dk1"/>
                </a:solidFill>
                <a:latin typeface="+mn-lt"/>
                <a:ea typeface="Libre Franklin"/>
                <a:cs typeface="Libre Franklin"/>
                <a:sym typeface="Libre Franklin"/>
              </a:rPr>
              <a:t>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Overall change:  2.58 </a:t>
            </a:r>
            <a:r>
              <a:rPr lang="en-US" sz="1600" dirty="0">
                <a:solidFill>
                  <a:srgbClr val="000000"/>
                </a:solidFill>
                <a:latin typeface="+mn-lt"/>
                <a:ea typeface="Libre Franklin"/>
                <a:cs typeface="Libre Franklin"/>
                <a:sym typeface="Libre Franklin"/>
              </a:rPr>
              <a:t>percentage point increase (1.31, 3.85)*</a:t>
            </a:r>
            <a:endParaRPr sz="1600"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title"/>
          </p:nvPr>
        </p:nvSpPr>
        <p:spPr>
          <a:xfrm>
            <a:off x="283308" y="169573"/>
            <a:ext cx="1061329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BF9000"/>
              </a:buClr>
              <a:buSzPts val="3600"/>
              <a:buFont typeface="Libre Franklin"/>
              <a:buNone/>
            </a:pPr>
            <a:r>
              <a:rPr lang="en-US" sz="3600" b="1">
                <a:solidFill>
                  <a:srgbClr val="BF9000"/>
                </a:solidFill>
                <a:latin typeface="Libre Franklin"/>
                <a:ea typeface="Libre Franklin"/>
                <a:cs typeface="Libre Franklin"/>
                <a:sym typeface="Libre Franklin"/>
              </a:rPr>
              <a:t>Involuntary dismissals</a:t>
            </a:r>
            <a:r>
              <a:rPr lang="en-US" sz="3600">
                <a:latin typeface="Libre Franklin"/>
                <a:ea typeface="Libre Franklin"/>
                <a:cs typeface="Libre Franklin"/>
                <a:sym typeface="Libre Franklin"/>
              </a:rPr>
              <a:t>:</a:t>
            </a:r>
            <a:r>
              <a:rPr lang="en-US" sz="2800">
                <a:latin typeface="Libre Franklin"/>
                <a:ea typeface="Libre Franklin"/>
                <a:cs typeface="Libre Franklin"/>
                <a:sym typeface="Libre Franklin"/>
              </a:rPr>
              <a:t> Sustained decrease</a:t>
            </a:r>
            <a:endParaRPr>
              <a:latin typeface="Libre Franklin"/>
              <a:ea typeface="Libre Franklin"/>
              <a:cs typeface="Libre Franklin"/>
              <a:sym typeface="Libre Franklin"/>
            </a:endParaRPr>
          </a:p>
        </p:txBody>
      </p:sp>
      <p:sp>
        <p:nvSpPr>
          <p:cNvPr id="376" name="Google Shape;376;p26"/>
          <p:cNvSpPr/>
          <p:nvPr/>
        </p:nvSpPr>
        <p:spPr>
          <a:xfrm rot="10800000" flipH="1">
            <a:off x="0" y="1295401"/>
            <a:ext cx="12192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7" name="Google Shape;377;p26" descr="Scales of Justice"/>
          <p:cNvPicPr preferRelativeResize="0"/>
          <p:nvPr/>
        </p:nvPicPr>
        <p:blipFill rotWithShape="1">
          <a:blip r:embed="rId3">
            <a:alphaModFix/>
          </a:blip>
          <a:srcRect/>
          <a:stretch/>
        </p:blipFill>
        <p:spPr>
          <a:xfrm>
            <a:off x="10725150" y="-3665"/>
            <a:ext cx="1276350" cy="1276350"/>
          </a:xfrm>
          <a:prstGeom prst="rect">
            <a:avLst/>
          </a:prstGeom>
          <a:noFill/>
          <a:ln>
            <a:noFill/>
          </a:ln>
        </p:spPr>
      </p:pic>
      <p:sp>
        <p:nvSpPr>
          <p:cNvPr id="378" name="Google Shape;378;p26"/>
          <p:cNvSpPr txBox="1"/>
          <p:nvPr/>
        </p:nvSpPr>
        <p:spPr>
          <a:xfrm>
            <a:off x="3202525" y="1354015"/>
            <a:ext cx="4370583" cy="1569620"/>
          </a:xfrm>
          <a:prstGeom prst="rect">
            <a:avLst/>
          </a:prstGeom>
          <a:noFill/>
          <a:ln>
            <a:solidFill>
              <a:schemeClr val="accent6"/>
            </a:solidFill>
          </a:ln>
        </p:spPr>
        <p:txBody>
          <a:bodyPr spcFirstLastPara="1" wrap="square" lIns="91425" tIns="45700" rIns="91425" bIns="45700" anchor="t" anchorCtr="0">
            <a:spAutoFit/>
          </a:bodyPr>
          <a:lstStyle/>
          <a:p>
            <a:r>
              <a:rPr lang="en-US" sz="1600" b="1" u="sng" dirty="0">
                <a:solidFill>
                  <a:schemeClr val="dk1"/>
                </a:solidFill>
                <a:latin typeface="+mn-lt"/>
                <a:ea typeface="Libre Franklin"/>
                <a:cs typeface="Libre Franklin"/>
                <a:sym typeface="Libre Franklin"/>
              </a:rPr>
              <a:t>CITS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Immediate change:</a:t>
            </a:r>
            <a:r>
              <a:rPr lang="en-US" sz="1600" dirty="0">
                <a:solidFill>
                  <a:srgbClr val="7F7F7F"/>
                </a:solidFill>
                <a:latin typeface="+mn-lt"/>
                <a:ea typeface="Libre Franklin"/>
                <a:cs typeface="Libre Franklin"/>
                <a:sym typeface="Libre Franklin"/>
              </a:rPr>
              <a:t> -</a:t>
            </a:r>
            <a:r>
              <a:rPr lang="en-US" sz="1600" i="0" u="none" strike="noStrike" dirty="0">
                <a:solidFill>
                  <a:srgbClr val="7F7F7F"/>
                </a:solidFill>
                <a:latin typeface="+mn-lt"/>
                <a:ea typeface="Libre Franklin"/>
                <a:cs typeface="Libre Franklin"/>
                <a:sym typeface="Libre Franklin"/>
              </a:rPr>
              <a:t>0.09 percentage point decrease (-2.80, 2.98)</a:t>
            </a:r>
            <a:endParaRPr sz="1600" i="0" u="none" strike="noStrike" dirty="0">
              <a:solidFill>
                <a:srgbClr val="7F7F7F"/>
              </a:solidFill>
              <a:latin typeface="+mn-lt"/>
              <a:ea typeface="Arial"/>
              <a:cs typeface="Arial"/>
              <a:sym typeface="Arial"/>
            </a:endParaRPr>
          </a:p>
          <a:p>
            <a:pPr marL="0" marR="0" lvl="0" indent="0" algn="l" rtl="0">
              <a:spcBef>
                <a:spcPts val="0"/>
              </a:spcBef>
              <a:spcAft>
                <a:spcPts val="0"/>
              </a:spcAft>
              <a:buNone/>
            </a:pPr>
            <a:endParaRPr sz="1600" i="0" u="none" strike="noStrike" dirty="0">
              <a:solidFill>
                <a:srgbClr val="000000"/>
              </a:solidFill>
              <a:latin typeface="+mn-lt"/>
              <a:ea typeface="Libre Franklin"/>
              <a:cs typeface="Libre Franklin"/>
              <a:sym typeface="Libre Franklin"/>
            </a:endParaRP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Sustained change: </a:t>
            </a:r>
            <a:r>
              <a:rPr lang="en-US" sz="1600" i="0" u="none" strike="noStrike" dirty="0">
                <a:solidFill>
                  <a:srgbClr val="000000"/>
                </a:solidFill>
                <a:latin typeface="+mn-lt"/>
                <a:ea typeface="Libre Franklin"/>
                <a:cs typeface="Libre Franklin"/>
                <a:sym typeface="Libre Franklin"/>
              </a:rPr>
              <a:t>-0.36 percentage point decrease (-0.55, -0.18)*</a:t>
            </a:r>
            <a:endParaRPr sz="1600" i="0" u="none" strike="noStrike" dirty="0">
              <a:solidFill>
                <a:schemeClr val="dk1"/>
              </a:solidFill>
              <a:latin typeface="+mn-lt"/>
              <a:ea typeface="Arial"/>
              <a:cs typeface="Arial"/>
              <a:sym typeface="Arial"/>
            </a:endParaRPr>
          </a:p>
        </p:txBody>
      </p:sp>
      <p:pic>
        <p:nvPicPr>
          <p:cNvPr id="379" name="Google Shape;379;p26" descr="Chart, scatter chart&#10;&#10;Description automatically generated"/>
          <p:cNvPicPr preferRelativeResize="0"/>
          <p:nvPr/>
        </p:nvPicPr>
        <p:blipFill rotWithShape="1">
          <a:blip r:embed="rId4">
            <a:alphaModFix/>
          </a:blip>
          <a:srcRect/>
          <a:stretch/>
        </p:blipFill>
        <p:spPr>
          <a:xfrm>
            <a:off x="7697262" y="1341121"/>
            <a:ext cx="4494737" cy="3022973"/>
          </a:xfrm>
          <a:prstGeom prst="rect">
            <a:avLst/>
          </a:prstGeom>
          <a:noFill/>
          <a:ln>
            <a:noFill/>
          </a:ln>
        </p:spPr>
      </p:pic>
      <p:sp>
        <p:nvSpPr>
          <p:cNvPr id="9" name="Google Shape;356;p24">
            <a:extLst>
              <a:ext uri="{FF2B5EF4-FFF2-40B4-BE49-F238E27FC236}">
                <a16:creationId xmlns:a16="http://schemas.microsoft.com/office/drawing/2014/main" id="{34C3859F-FC55-4DC4-923B-E53703BE1D8C}"/>
              </a:ext>
            </a:extLst>
          </p:cNvPr>
          <p:cNvSpPr txBox="1"/>
          <p:nvPr/>
        </p:nvSpPr>
        <p:spPr>
          <a:xfrm>
            <a:off x="3202523" y="2969356"/>
            <a:ext cx="4370583" cy="830956"/>
          </a:xfrm>
          <a:prstGeom prst="rect">
            <a:avLst/>
          </a:prstGeom>
          <a:noFill/>
          <a:ln>
            <a:solidFill>
              <a:srgbClr val="FF0000"/>
            </a:solidFill>
          </a:ln>
        </p:spPr>
        <p:txBody>
          <a:bodyPr spcFirstLastPara="1" wrap="square" lIns="91425" tIns="45700" rIns="91425" bIns="45700" anchor="t" anchorCtr="0">
            <a:spAutoFit/>
          </a:bodyPr>
          <a:lstStyle/>
          <a:p>
            <a:r>
              <a:rPr lang="en-US" sz="1600" b="1" u="sng" dirty="0" err="1">
                <a:solidFill>
                  <a:schemeClr val="dk1"/>
                </a:solidFill>
                <a:latin typeface="+mn-lt"/>
                <a:ea typeface="Libre Franklin"/>
                <a:cs typeface="Libre Franklin"/>
                <a:sym typeface="Libre Franklin"/>
              </a:rPr>
              <a:t>DiD</a:t>
            </a:r>
            <a:r>
              <a:rPr lang="en-US" sz="1600" b="1" u="sng" dirty="0">
                <a:solidFill>
                  <a:schemeClr val="dk1"/>
                </a:solidFill>
                <a:latin typeface="+mn-lt"/>
                <a:ea typeface="Libre Franklin"/>
                <a:cs typeface="Libre Franklin"/>
                <a:sym typeface="Libre Franklin"/>
              </a:rPr>
              <a:t>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Overall change:  </a:t>
            </a:r>
            <a:r>
              <a:rPr lang="en-US" sz="1600" dirty="0">
                <a:solidFill>
                  <a:srgbClr val="000000"/>
                </a:solidFill>
                <a:latin typeface="+mn-lt"/>
                <a:ea typeface="Libre Franklin"/>
                <a:cs typeface="Libre Franklin"/>
                <a:sym typeface="Libre Franklin"/>
              </a:rPr>
              <a:t>-3.49 percentage point decrease (-5.00, -1.98)*</a:t>
            </a:r>
            <a:endParaRPr sz="1600" dirty="0">
              <a:latin typeface="+mn-lt"/>
            </a:endParaRPr>
          </a:p>
        </p:txBody>
      </p:sp>
      <p:pic>
        <p:nvPicPr>
          <p:cNvPr id="2" name="Picture 1">
            <a:extLst>
              <a:ext uri="{FF2B5EF4-FFF2-40B4-BE49-F238E27FC236}">
                <a16:creationId xmlns:a16="http://schemas.microsoft.com/office/drawing/2014/main" id="{427A5815-B47E-4251-AA36-D04C2E35EA07}"/>
              </a:ext>
            </a:extLst>
          </p:cNvPr>
          <p:cNvPicPr>
            <a:picLocks noChangeAspect="1"/>
          </p:cNvPicPr>
          <p:nvPr/>
        </p:nvPicPr>
        <p:blipFill>
          <a:blip r:embed="rId5"/>
          <a:stretch>
            <a:fillRect/>
          </a:stretch>
        </p:blipFill>
        <p:spPr>
          <a:xfrm>
            <a:off x="0" y="3833139"/>
            <a:ext cx="4494737" cy="3024860"/>
          </a:xfrm>
          <a:prstGeom prst="rect">
            <a:avLst/>
          </a:prstGeom>
        </p:spPr>
      </p:pic>
      <p:sp>
        <p:nvSpPr>
          <p:cNvPr id="11" name="Google Shape;378;p26">
            <a:extLst>
              <a:ext uri="{FF2B5EF4-FFF2-40B4-BE49-F238E27FC236}">
                <a16:creationId xmlns:a16="http://schemas.microsoft.com/office/drawing/2014/main" id="{03CEBEFC-1DBC-49C2-B507-7F18BB0BFAE8}"/>
              </a:ext>
            </a:extLst>
          </p:cNvPr>
          <p:cNvSpPr txBox="1"/>
          <p:nvPr/>
        </p:nvSpPr>
        <p:spPr>
          <a:xfrm>
            <a:off x="4703078" y="4364094"/>
            <a:ext cx="4494737" cy="1569620"/>
          </a:xfrm>
          <a:prstGeom prst="rect">
            <a:avLst/>
          </a:prstGeom>
          <a:noFill/>
          <a:ln>
            <a:solidFill>
              <a:schemeClr val="accent6"/>
            </a:solidFill>
          </a:ln>
        </p:spPr>
        <p:txBody>
          <a:bodyPr spcFirstLastPara="1" wrap="square" lIns="91425" tIns="45700" rIns="91425" bIns="45700" anchor="t" anchorCtr="0">
            <a:spAutoFit/>
          </a:bodyPr>
          <a:lstStyle/>
          <a:p>
            <a:r>
              <a:rPr lang="en-US" sz="1600" b="1" u="sng" dirty="0">
                <a:solidFill>
                  <a:schemeClr val="dk1"/>
                </a:solidFill>
                <a:latin typeface="+mn-lt"/>
                <a:ea typeface="Libre Franklin"/>
                <a:cs typeface="Libre Franklin"/>
                <a:sym typeface="Libre Franklin"/>
              </a:rPr>
              <a:t>SCITS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Immediate change:</a:t>
            </a:r>
            <a:r>
              <a:rPr lang="en-US" sz="1600" dirty="0">
                <a:solidFill>
                  <a:srgbClr val="7F7F7F"/>
                </a:solidFill>
                <a:latin typeface="+mn-lt"/>
                <a:ea typeface="Libre Franklin"/>
                <a:cs typeface="Libre Franklin"/>
                <a:sym typeface="Libre Franklin"/>
              </a:rPr>
              <a:t> 3.37</a:t>
            </a:r>
            <a:r>
              <a:rPr lang="en-US" sz="1600" i="0" u="none" strike="noStrike" dirty="0">
                <a:solidFill>
                  <a:srgbClr val="7F7F7F"/>
                </a:solidFill>
                <a:latin typeface="+mn-lt"/>
                <a:ea typeface="Libre Franklin"/>
                <a:cs typeface="Libre Franklin"/>
                <a:sym typeface="Libre Franklin"/>
              </a:rPr>
              <a:t> percentage point </a:t>
            </a:r>
            <a:r>
              <a:rPr lang="en-US" sz="1600" dirty="0">
                <a:solidFill>
                  <a:srgbClr val="7F7F7F"/>
                </a:solidFill>
                <a:latin typeface="+mn-lt"/>
                <a:ea typeface="Libre Franklin"/>
                <a:cs typeface="Libre Franklin"/>
                <a:sym typeface="Libre Franklin"/>
              </a:rPr>
              <a:t>in</a:t>
            </a:r>
            <a:r>
              <a:rPr lang="en-US" sz="1600" i="0" u="none" strike="noStrike" dirty="0">
                <a:solidFill>
                  <a:srgbClr val="7F7F7F"/>
                </a:solidFill>
                <a:latin typeface="+mn-lt"/>
                <a:ea typeface="Libre Franklin"/>
                <a:cs typeface="Libre Franklin"/>
                <a:sym typeface="Libre Franklin"/>
              </a:rPr>
              <a:t>crease (-0.49, 7.23)</a:t>
            </a:r>
            <a:endParaRPr sz="1600" i="0" u="none" strike="noStrike" dirty="0">
              <a:solidFill>
                <a:srgbClr val="7F7F7F"/>
              </a:solidFill>
              <a:latin typeface="+mn-lt"/>
              <a:ea typeface="Arial"/>
              <a:cs typeface="Arial"/>
              <a:sym typeface="Arial"/>
            </a:endParaRPr>
          </a:p>
          <a:p>
            <a:pPr marL="0" marR="0" lvl="0" indent="0" algn="l" rtl="0">
              <a:spcBef>
                <a:spcPts val="0"/>
              </a:spcBef>
              <a:spcAft>
                <a:spcPts val="0"/>
              </a:spcAft>
              <a:buNone/>
            </a:pPr>
            <a:endParaRPr sz="1600" i="0" u="none" strike="noStrike" dirty="0">
              <a:solidFill>
                <a:srgbClr val="000000"/>
              </a:solidFill>
              <a:latin typeface="+mn-lt"/>
              <a:ea typeface="Libre Franklin"/>
              <a:cs typeface="Libre Franklin"/>
              <a:sym typeface="Libre Franklin"/>
            </a:endParaRP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Sustained change: </a:t>
            </a:r>
            <a:r>
              <a:rPr lang="en-US" sz="1600" i="0" u="none" strike="noStrike" dirty="0">
                <a:solidFill>
                  <a:srgbClr val="000000"/>
                </a:solidFill>
                <a:latin typeface="+mn-lt"/>
                <a:ea typeface="Libre Franklin"/>
                <a:cs typeface="Libre Franklin"/>
                <a:sym typeface="Libre Franklin"/>
              </a:rPr>
              <a:t>-0.43 percentage point decrease (-0.68, -0.18)*</a:t>
            </a:r>
            <a:endParaRPr sz="1600" i="0" u="none" strike="noStrike" dirty="0">
              <a:solidFill>
                <a:schemeClr val="dk1"/>
              </a:solidFill>
              <a:latin typeface="+mn-lt"/>
              <a:ea typeface="Arial"/>
              <a:cs typeface="Arial"/>
              <a:sym typeface="Arial"/>
            </a:endParaRPr>
          </a:p>
        </p:txBody>
      </p:sp>
      <p:sp>
        <p:nvSpPr>
          <p:cNvPr id="12" name="Google Shape;356;p24">
            <a:extLst>
              <a:ext uri="{FF2B5EF4-FFF2-40B4-BE49-F238E27FC236}">
                <a16:creationId xmlns:a16="http://schemas.microsoft.com/office/drawing/2014/main" id="{A026AA5D-C85E-42DE-A6A8-A9764FEDEFE4}"/>
              </a:ext>
            </a:extLst>
          </p:cNvPr>
          <p:cNvSpPr txBox="1"/>
          <p:nvPr/>
        </p:nvSpPr>
        <p:spPr>
          <a:xfrm>
            <a:off x="4703077" y="5979435"/>
            <a:ext cx="4494737" cy="830956"/>
          </a:xfrm>
          <a:prstGeom prst="rect">
            <a:avLst/>
          </a:prstGeom>
          <a:noFill/>
          <a:ln>
            <a:solidFill>
              <a:srgbClr val="FF0000"/>
            </a:solidFill>
          </a:ln>
        </p:spPr>
        <p:txBody>
          <a:bodyPr spcFirstLastPara="1" wrap="square" lIns="91425" tIns="45700" rIns="91425" bIns="45700" anchor="t" anchorCtr="0">
            <a:spAutoFit/>
          </a:bodyPr>
          <a:lstStyle/>
          <a:p>
            <a:r>
              <a:rPr lang="en-US" sz="1600" b="1" u="sng" dirty="0">
                <a:solidFill>
                  <a:schemeClr val="dk1"/>
                </a:solidFill>
                <a:latin typeface="+mn-lt"/>
                <a:ea typeface="Libre Franklin"/>
                <a:cs typeface="Libre Franklin"/>
                <a:sym typeface="Libre Franklin"/>
              </a:rPr>
              <a:t>SC-</a:t>
            </a:r>
            <a:r>
              <a:rPr lang="en-US" sz="1600" b="1" u="sng" dirty="0" err="1">
                <a:solidFill>
                  <a:schemeClr val="dk1"/>
                </a:solidFill>
                <a:latin typeface="+mn-lt"/>
                <a:ea typeface="Libre Franklin"/>
                <a:cs typeface="Libre Franklin"/>
                <a:sym typeface="Libre Franklin"/>
              </a:rPr>
              <a:t>DiD</a:t>
            </a:r>
            <a:r>
              <a:rPr lang="en-US" sz="1600" b="1" u="sng" dirty="0">
                <a:solidFill>
                  <a:schemeClr val="dk1"/>
                </a:solidFill>
                <a:latin typeface="+mn-lt"/>
                <a:ea typeface="Libre Franklin"/>
                <a:cs typeface="Libre Franklin"/>
                <a:sym typeface="Libre Franklin"/>
              </a:rPr>
              <a:t> results</a:t>
            </a:r>
          </a:p>
          <a:p>
            <a:pPr marL="0" marR="0" lvl="0" indent="0" algn="l" rtl="0">
              <a:spcBef>
                <a:spcPts val="0"/>
              </a:spcBef>
              <a:spcAft>
                <a:spcPts val="0"/>
              </a:spcAft>
              <a:buNone/>
            </a:pPr>
            <a:r>
              <a:rPr lang="en-US" sz="1600" dirty="0">
                <a:solidFill>
                  <a:schemeClr val="dk1"/>
                </a:solidFill>
                <a:latin typeface="+mn-lt"/>
                <a:ea typeface="Libre Franklin"/>
                <a:cs typeface="Libre Franklin"/>
                <a:sym typeface="Libre Franklin"/>
              </a:rPr>
              <a:t>Overall change:  2.27</a:t>
            </a:r>
            <a:r>
              <a:rPr lang="en-US" sz="1600" dirty="0">
                <a:solidFill>
                  <a:srgbClr val="000000"/>
                </a:solidFill>
                <a:latin typeface="+mn-lt"/>
                <a:ea typeface="Libre Franklin"/>
                <a:cs typeface="Libre Franklin"/>
                <a:sym typeface="Libre Franklin"/>
              </a:rPr>
              <a:t> percentage point </a:t>
            </a:r>
            <a:r>
              <a:rPr lang="en-US" sz="1600" dirty="0">
                <a:latin typeface="+mn-lt"/>
                <a:ea typeface="Libre Franklin"/>
                <a:cs typeface="Libre Franklin"/>
                <a:sym typeface="Libre Franklin"/>
              </a:rPr>
              <a:t>in</a:t>
            </a:r>
            <a:r>
              <a:rPr lang="en-US" sz="1600" dirty="0">
                <a:solidFill>
                  <a:srgbClr val="000000"/>
                </a:solidFill>
                <a:latin typeface="+mn-lt"/>
                <a:ea typeface="Libre Franklin"/>
                <a:cs typeface="Libre Franklin"/>
                <a:sym typeface="Libre Franklin"/>
              </a:rPr>
              <a:t>crease (0.11, 4.44)*</a:t>
            </a:r>
            <a:endParaRPr sz="16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r>
              <a:rPr lang="en-GB"/>
              <a:t>Synth Package in R</a:t>
            </a:r>
            <a:endParaRPr/>
          </a:p>
        </p:txBody>
      </p:sp>
      <p:sp>
        <p:nvSpPr>
          <p:cNvPr id="60" name="Google Shape;60;p14"/>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rmAutofit/>
          </a:bodyPr>
          <a:lstStyle/>
          <a:p>
            <a:pPr marL="0" indent="0">
              <a:buNone/>
            </a:pPr>
            <a:r>
              <a:rPr lang="en-GB" sz="2133" dirty="0">
                <a:highlight>
                  <a:srgbClr val="FFFFFF"/>
                </a:highlight>
              </a:rPr>
              <a:t>Alberto Abadie, Alexis Diamond, Jens </a:t>
            </a:r>
            <a:r>
              <a:rPr lang="en-GB" sz="2133" dirty="0" err="1">
                <a:highlight>
                  <a:srgbClr val="FFFFFF"/>
                </a:highlight>
              </a:rPr>
              <a:t>Hainmueller</a:t>
            </a:r>
            <a:r>
              <a:rPr lang="en-GB" sz="2133" dirty="0">
                <a:highlight>
                  <a:srgbClr val="FFFFFF"/>
                </a:highlight>
              </a:rPr>
              <a:t> (2011). Synth: An R Package for Synthetic Control Methods in Comparative Case Studies. Journal of Statistical Software, 42(13), 1-17. URL </a:t>
            </a:r>
            <a:r>
              <a:rPr lang="en-GB" sz="2133" u="sng" dirty="0">
                <a:solidFill>
                  <a:srgbClr val="0000FF"/>
                </a:solidFill>
                <a:highlight>
                  <a:srgbClr val="FFFFFF"/>
                </a:highlight>
                <a:hlinkClick r:id="rId3">
                  <a:extLst>
                    <a:ext uri="{A12FA001-AC4F-418D-AE19-62706E023703}">
                      <ahyp:hlinkClr xmlns:ahyp="http://schemas.microsoft.com/office/drawing/2018/hyperlinkcolor" val="tx"/>
                    </a:ext>
                  </a:extLst>
                </a:hlinkClick>
              </a:rPr>
              <a:t>http://www.jstatsoft.org/v42/i13/</a:t>
            </a:r>
            <a:r>
              <a:rPr lang="en-GB" sz="2133" dirty="0">
                <a:highlight>
                  <a:srgbClr val="FFFFFF"/>
                </a:highlight>
              </a:rPr>
              <a:t>.</a:t>
            </a:r>
            <a:endParaRPr sz="2133" dirty="0">
              <a:highlight>
                <a:srgbClr val="FFFFFF"/>
              </a:highlight>
            </a:endParaRPr>
          </a:p>
          <a:p>
            <a:pPr indent="-440256">
              <a:spcBef>
                <a:spcPts val="1600"/>
              </a:spcBef>
              <a:buSzPts val="1600"/>
              <a:buChar char="-"/>
            </a:pPr>
            <a:r>
              <a:rPr lang="en-GB" sz="2133" dirty="0">
                <a:highlight>
                  <a:srgbClr val="FFFFFF"/>
                </a:highlight>
              </a:rPr>
              <a:t>Constructs a synthetic control county that weights donor control data to approximate the intervention county’s predictors and outcome prior to the time of intervention</a:t>
            </a:r>
            <a:br>
              <a:rPr lang="en-GB" sz="2133" dirty="0">
                <a:highlight>
                  <a:srgbClr val="FFFFFF"/>
                </a:highlight>
              </a:rPr>
            </a:br>
            <a:endParaRPr sz="2133" dirty="0">
              <a:highlight>
                <a:srgbClr val="FFFFFF"/>
              </a:highlight>
            </a:endParaRPr>
          </a:p>
          <a:p>
            <a:pPr indent="-440256">
              <a:buSzPts val="1600"/>
              <a:buChar char="-"/>
            </a:pPr>
            <a:r>
              <a:rPr lang="en-GB" sz="2133" dirty="0">
                <a:highlight>
                  <a:srgbClr val="FFFFFF"/>
                </a:highlight>
              </a:rPr>
              <a:t>Install with </a:t>
            </a:r>
            <a:r>
              <a:rPr lang="en-GB" sz="2133" dirty="0" err="1">
                <a:solidFill>
                  <a:schemeClr val="accent1"/>
                </a:solidFill>
                <a:highlight>
                  <a:srgbClr val="FFFFFF"/>
                </a:highlight>
              </a:rPr>
              <a:t>install.packages</a:t>
            </a:r>
            <a:r>
              <a:rPr lang="en-GB" sz="2133" dirty="0">
                <a:highlight>
                  <a:srgbClr val="FFFFFF"/>
                </a:highlight>
              </a:rPr>
              <a:t>(</a:t>
            </a:r>
            <a:r>
              <a:rPr lang="en-GB" sz="2133" dirty="0">
                <a:solidFill>
                  <a:srgbClr val="38761D"/>
                </a:solidFill>
                <a:highlight>
                  <a:srgbClr val="FFFFFF"/>
                </a:highlight>
              </a:rPr>
              <a:t>“Synth”</a:t>
            </a:r>
            <a:r>
              <a:rPr lang="en-GB" sz="2133" dirty="0">
                <a:highlight>
                  <a:srgbClr val="FFFFFF"/>
                </a:highlight>
              </a:rPr>
              <a:t>)</a:t>
            </a:r>
            <a:endParaRPr sz="2133" dirty="0">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2971" y="158297"/>
            <a:ext cx="11360800" cy="763600"/>
          </a:xfrm>
          <a:prstGeom prst="rect">
            <a:avLst/>
          </a:prstGeom>
        </p:spPr>
        <p:txBody>
          <a:bodyPr spcFirstLastPara="1" wrap="square" lIns="121900" tIns="121900" rIns="121900" bIns="121900" anchor="t" anchorCtr="0">
            <a:normAutofit fontScale="90000"/>
          </a:bodyPr>
          <a:lstStyle/>
          <a:p>
            <a:r>
              <a:rPr lang="en-GB" dirty="0"/>
              <a:t>Data</a:t>
            </a:r>
            <a:endParaRPr dirty="0"/>
          </a:p>
        </p:txBody>
      </p:sp>
      <p:graphicFrame>
        <p:nvGraphicFramePr>
          <p:cNvPr id="66" name="Google Shape;66;p15"/>
          <p:cNvGraphicFramePr/>
          <p:nvPr>
            <p:extLst>
              <p:ext uri="{D42A27DB-BD31-4B8C-83A1-F6EECF244321}">
                <p14:modId xmlns:p14="http://schemas.microsoft.com/office/powerpoint/2010/main" val="448598156"/>
              </p:ext>
            </p:extLst>
          </p:nvPr>
        </p:nvGraphicFramePr>
        <p:xfrm>
          <a:off x="545432" y="1102360"/>
          <a:ext cx="11472271" cy="5425000"/>
        </p:xfrm>
        <a:graphic>
          <a:graphicData uri="http://schemas.openxmlformats.org/drawingml/2006/table">
            <a:tbl>
              <a:tblPr>
                <a:noFill/>
              </a:tblPr>
              <a:tblGrid>
                <a:gridCol w="536468">
                  <a:extLst>
                    <a:ext uri="{9D8B030D-6E8A-4147-A177-3AD203B41FA5}">
                      <a16:colId xmlns:a16="http://schemas.microsoft.com/office/drawing/2014/main" val="20000"/>
                    </a:ext>
                  </a:extLst>
                </a:gridCol>
                <a:gridCol w="1272200">
                  <a:extLst>
                    <a:ext uri="{9D8B030D-6E8A-4147-A177-3AD203B41FA5}">
                      <a16:colId xmlns:a16="http://schemas.microsoft.com/office/drawing/2014/main" val="20001"/>
                    </a:ext>
                  </a:extLst>
                </a:gridCol>
                <a:gridCol w="1191205">
                  <a:extLst>
                    <a:ext uri="{9D8B030D-6E8A-4147-A177-3AD203B41FA5}">
                      <a16:colId xmlns:a16="http://schemas.microsoft.com/office/drawing/2014/main" val="20002"/>
                    </a:ext>
                  </a:extLst>
                </a:gridCol>
                <a:gridCol w="1074029">
                  <a:extLst>
                    <a:ext uri="{9D8B030D-6E8A-4147-A177-3AD203B41FA5}">
                      <a16:colId xmlns:a16="http://schemas.microsoft.com/office/drawing/2014/main" val="20003"/>
                    </a:ext>
                  </a:extLst>
                </a:gridCol>
                <a:gridCol w="1011967">
                  <a:extLst>
                    <a:ext uri="{9D8B030D-6E8A-4147-A177-3AD203B41FA5}">
                      <a16:colId xmlns:a16="http://schemas.microsoft.com/office/drawing/2014/main" val="20004"/>
                    </a:ext>
                  </a:extLst>
                </a:gridCol>
                <a:gridCol w="1011967">
                  <a:extLst>
                    <a:ext uri="{9D8B030D-6E8A-4147-A177-3AD203B41FA5}">
                      <a16:colId xmlns:a16="http://schemas.microsoft.com/office/drawing/2014/main" val="20005"/>
                    </a:ext>
                  </a:extLst>
                </a:gridCol>
                <a:gridCol w="1011967">
                  <a:extLst>
                    <a:ext uri="{9D8B030D-6E8A-4147-A177-3AD203B41FA5}">
                      <a16:colId xmlns:a16="http://schemas.microsoft.com/office/drawing/2014/main" val="20006"/>
                    </a:ext>
                  </a:extLst>
                </a:gridCol>
                <a:gridCol w="1011967">
                  <a:extLst>
                    <a:ext uri="{9D8B030D-6E8A-4147-A177-3AD203B41FA5}">
                      <a16:colId xmlns:a16="http://schemas.microsoft.com/office/drawing/2014/main" val="20007"/>
                    </a:ext>
                  </a:extLst>
                </a:gridCol>
                <a:gridCol w="1011967">
                  <a:extLst>
                    <a:ext uri="{9D8B030D-6E8A-4147-A177-3AD203B41FA5}">
                      <a16:colId xmlns:a16="http://schemas.microsoft.com/office/drawing/2014/main" val="20008"/>
                    </a:ext>
                  </a:extLst>
                </a:gridCol>
                <a:gridCol w="1177067">
                  <a:extLst>
                    <a:ext uri="{9D8B030D-6E8A-4147-A177-3AD203B41FA5}">
                      <a16:colId xmlns:a16="http://schemas.microsoft.com/office/drawing/2014/main" val="20009"/>
                    </a:ext>
                  </a:extLst>
                </a:gridCol>
                <a:gridCol w="1161467">
                  <a:extLst>
                    <a:ext uri="{9D8B030D-6E8A-4147-A177-3AD203B41FA5}">
                      <a16:colId xmlns:a16="http://schemas.microsoft.com/office/drawing/2014/main" val="20010"/>
                    </a:ext>
                  </a:extLst>
                </a:gridCol>
              </a:tblGrid>
              <a:tr h="690840">
                <a:tc>
                  <a:txBody>
                    <a:bodyPr/>
                    <a:lstStyle/>
                    <a:p>
                      <a:pPr marL="0" lvl="0" indent="0" algn="l" rtl="0">
                        <a:spcBef>
                          <a:spcPts val="0"/>
                        </a:spcBef>
                        <a:spcAft>
                          <a:spcPts val="0"/>
                        </a:spcAft>
                        <a:buNone/>
                      </a:pPr>
                      <a:r>
                        <a:rPr lang="en-GB" sz="1500" dirty="0"/>
                        <a:t>id</a:t>
                      </a:r>
                      <a:endParaRPr sz="1500" dirty="0"/>
                    </a:p>
                  </a:txBody>
                  <a:tcPr marL="121900" marR="121900" marT="121900" marB="121900"/>
                </a:tc>
                <a:tc>
                  <a:txBody>
                    <a:bodyPr/>
                    <a:lstStyle/>
                    <a:p>
                      <a:pPr marL="0" lvl="0" indent="0" algn="l" rtl="0">
                        <a:spcBef>
                          <a:spcPts val="0"/>
                        </a:spcBef>
                        <a:spcAft>
                          <a:spcPts val="0"/>
                        </a:spcAft>
                        <a:buNone/>
                      </a:pPr>
                      <a:r>
                        <a:rPr lang="en-GB" sz="1500" dirty="0"/>
                        <a:t>county</a:t>
                      </a:r>
                      <a:endParaRPr sz="1500" dirty="0"/>
                    </a:p>
                  </a:txBody>
                  <a:tcPr marL="121900" marR="121900" marT="121900" marB="121900"/>
                </a:tc>
                <a:tc>
                  <a:txBody>
                    <a:bodyPr/>
                    <a:lstStyle/>
                    <a:p>
                      <a:pPr marL="0" lvl="0" indent="0" algn="l" rtl="0">
                        <a:spcBef>
                          <a:spcPts val="0"/>
                        </a:spcBef>
                        <a:spcAft>
                          <a:spcPts val="0"/>
                        </a:spcAft>
                        <a:buNone/>
                      </a:pPr>
                      <a:r>
                        <a:rPr lang="en-GB" sz="1500"/>
                        <a:t>study_time</a:t>
                      </a:r>
                      <a:endParaRPr sz="1500"/>
                    </a:p>
                  </a:txBody>
                  <a:tcPr marL="121900" marR="121900" marT="121900" marB="121900"/>
                </a:tc>
                <a:tc>
                  <a:txBody>
                    <a:bodyPr/>
                    <a:lstStyle/>
                    <a:p>
                      <a:pPr marL="0" lvl="0" indent="0" algn="l" rtl="0">
                        <a:spcBef>
                          <a:spcPts val="0"/>
                        </a:spcBef>
                        <a:spcAft>
                          <a:spcPts val="0"/>
                        </a:spcAft>
                        <a:buNone/>
                      </a:pPr>
                      <a:r>
                        <a:rPr lang="en-GB" sz="1500"/>
                        <a:t>outcome</a:t>
                      </a:r>
                      <a:endParaRPr sz="1500"/>
                    </a:p>
                  </a:txBody>
                  <a:tcPr marL="121900" marR="121900" marT="121900" marB="121900"/>
                </a:tc>
                <a:tc>
                  <a:txBody>
                    <a:bodyPr/>
                    <a:lstStyle/>
                    <a:p>
                      <a:pPr marL="0" lvl="0" indent="0" algn="l" rtl="0">
                        <a:spcBef>
                          <a:spcPts val="0"/>
                        </a:spcBef>
                        <a:spcAft>
                          <a:spcPts val="0"/>
                        </a:spcAft>
                        <a:buNone/>
                      </a:pPr>
                      <a:r>
                        <a:rPr lang="en-GB" sz="1500"/>
                        <a:t>predictor 1</a:t>
                      </a:r>
                      <a:endParaRPr sz="1500"/>
                    </a:p>
                  </a:txBody>
                  <a:tcPr marL="121900" marR="121900" marT="121900" marB="121900"/>
                </a:tc>
                <a:tc>
                  <a:txBody>
                    <a:bodyPr/>
                    <a:lstStyle/>
                    <a:p>
                      <a:pPr marL="0" lvl="0" indent="0" algn="l" rtl="0">
                        <a:spcBef>
                          <a:spcPts val="0"/>
                        </a:spcBef>
                        <a:spcAft>
                          <a:spcPts val="0"/>
                        </a:spcAft>
                        <a:buNone/>
                      </a:pPr>
                      <a:r>
                        <a:rPr lang="en-GB" sz="1500"/>
                        <a:t>predictor 2</a:t>
                      </a:r>
                      <a:endParaRPr sz="1500"/>
                    </a:p>
                  </a:txBody>
                  <a:tcPr marL="121900" marR="121900" marT="121900" marB="121900"/>
                </a:tc>
                <a:tc>
                  <a:txBody>
                    <a:bodyPr/>
                    <a:lstStyle/>
                    <a:p>
                      <a:pPr marL="0" lvl="0" indent="0" algn="l" rtl="0">
                        <a:spcBef>
                          <a:spcPts val="0"/>
                        </a:spcBef>
                        <a:spcAft>
                          <a:spcPts val="0"/>
                        </a:spcAft>
                        <a:buNone/>
                      </a:pPr>
                      <a:r>
                        <a:rPr lang="en-GB" sz="1500"/>
                        <a:t>predictor 3</a:t>
                      </a:r>
                      <a:endParaRPr sz="1500"/>
                    </a:p>
                  </a:txBody>
                  <a:tcPr marL="121900" marR="121900" marT="121900" marB="121900"/>
                </a:tc>
                <a:tc>
                  <a:txBody>
                    <a:bodyPr/>
                    <a:lstStyle/>
                    <a:p>
                      <a:pPr marL="0" lvl="0" indent="0" algn="l" rtl="0">
                        <a:spcBef>
                          <a:spcPts val="0"/>
                        </a:spcBef>
                        <a:spcAft>
                          <a:spcPts val="0"/>
                        </a:spcAft>
                        <a:buNone/>
                      </a:pPr>
                      <a:r>
                        <a:rPr lang="en-GB" sz="1500"/>
                        <a:t>predictor 4</a:t>
                      </a:r>
                      <a:endParaRPr sz="1500"/>
                    </a:p>
                  </a:txBody>
                  <a:tcPr marL="121900" marR="121900" marT="121900" marB="121900"/>
                </a:tc>
                <a:tc>
                  <a:txBody>
                    <a:bodyPr/>
                    <a:lstStyle/>
                    <a:p>
                      <a:pPr marL="0" lvl="0" indent="0" algn="l" rtl="0">
                        <a:spcBef>
                          <a:spcPts val="0"/>
                        </a:spcBef>
                        <a:spcAft>
                          <a:spcPts val="0"/>
                        </a:spcAft>
                        <a:buNone/>
                      </a:pPr>
                      <a:r>
                        <a:rPr lang="en-GB" sz="1500"/>
                        <a:t>predictor 5</a:t>
                      </a:r>
                      <a:endParaRPr sz="1500"/>
                    </a:p>
                  </a:txBody>
                  <a:tcPr marL="121900" marR="121900" marT="121900" marB="121900"/>
                </a:tc>
                <a:tc>
                  <a:txBody>
                    <a:bodyPr/>
                    <a:lstStyle/>
                    <a:p>
                      <a:pPr marL="0" lvl="0" indent="0" algn="l" rtl="0">
                        <a:spcBef>
                          <a:spcPts val="0"/>
                        </a:spcBef>
                        <a:spcAft>
                          <a:spcPts val="0"/>
                        </a:spcAft>
                        <a:buNone/>
                      </a:pPr>
                      <a:r>
                        <a:rPr lang="en-GB" sz="1500"/>
                        <a:t>predictor 6</a:t>
                      </a:r>
                      <a:endParaRPr sz="1500"/>
                    </a:p>
                  </a:txBody>
                  <a:tcPr marL="121900" marR="121900" marT="121900" marB="121900"/>
                </a:tc>
                <a:tc>
                  <a:txBody>
                    <a:bodyPr/>
                    <a:lstStyle/>
                    <a:p>
                      <a:pPr marL="0" lvl="0" indent="0" algn="l" rtl="0">
                        <a:spcBef>
                          <a:spcPts val="0"/>
                        </a:spcBef>
                        <a:spcAft>
                          <a:spcPts val="0"/>
                        </a:spcAft>
                        <a:buNone/>
                      </a:pPr>
                      <a:r>
                        <a:rPr lang="en-GB" sz="1500"/>
                        <a:t>predictor 7</a:t>
                      </a:r>
                      <a:endParaRPr sz="1500"/>
                    </a:p>
                  </a:txBody>
                  <a:tcPr marL="121900" marR="121900" marT="121900" marB="121900"/>
                </a:tc>
                <a:extLst>
                  <a:ext uri="{0D108BD9-81ED-4DB2-BD59-A6C34878D82A}">
                    <a16:rowId xmlns:a16="http://schemas.microsoft.com/office/drawing/2014/main" val="10000"/>
                  </a:ext>
                </a:extLst>
              </a:tr>
              <a:tr h="467320">
                <a:tc>
                  <a:txBody>
                    <a:bodyPr/>
                    <a:lstStyle/>
                    <a:p>
                      <a:pPr marL="0" lvl="0" indent="0" algn="l" rtl="0">
                        <a:spcBef>
                          <a:spcPts val="0"/>
                        </a:spcBef>
                        <a:spcAft>
                          <a:spcPts val="0"/>
                        </a:spcAft>
                        <a:buNone/>
                      </a:pPr>
                      <a:r>
                        <a:rPr lang="en-US" sz="1500" dirty="0"/>
                        <a:t>1</a:t>
                      </a:r>
                      <a:endParaRPr sz="1500" dirty="0"/>
                    </a:p>
                  </a:txBody>
                  <a:tcPr marL="121900" marR="121900" marT="121900" marB="121900"/>
                </a:tc>
                <a:tc>
                  <a:txBody>
                    <a:bodyPr/>
                    <a:lstStyle/>
                    <a:p>
                      <a:pPr marL="0" lvl="0" indent="0" algn="l" rtl="0">
                        <a:spcBef>
                          <a:spcPts val="0"/>
                        </a:spcBef>
                        <a:spcAft>
                          <a:spcPts val="0"/>
                        </a:spcAft>
                        <a:buNone/>
                      </a:pPr>
                      <a:r>
                        <a:rPr lang="en-US" sz="1500" dirty="0"/>
                        <a:t>Intervention </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extLst>
                  <a:ext uri="{0D108BD9-81ED-4DB2-BD59-A6C34878D82A}">
                    <a16:rowId xmlns:a16="http://schemas.microsoft.com/office/drawing/2014/main" val="2021231119"/>
                  </a:ext>
                </a:extLst>
              </a:tr>
              <a:tr h="467320">
                <a:tc>
                  <a:txBody>
                    <a:bodyPr/>
                    <a:lstStyle/>
                    <a:p>
                      <a:pPr marL="0" lvl="0" indent="0" algn="l" rtl="0">
                        <a:spcBef>
                          <a:spcPts val="0"/>
                        </a:spcBef>
                        <a:spcAft>
                          <a:spcPts val="0"/>
                        </a:spcAft>
                        <a:buNone/>
                      </a:pPr>
                      <a:r>
                        <a:rPr lang="en-GB" sz="1500" dirty="0"/>
                        <a:t>1</a:t>
                      </a:r>
                      <a:endParaRPr sz="1500" dirty="0"/>
                    </a:p>
                  </a:txBody>
                  <a:tcPr marL="121900" marR="121900" marT="121900" marB="121900"/>
                </a:tc>
                <a:tc>
                  <a:txBody>
                    <a:bodyPr/>
                    <a:lstStyle/>
                    <a:p>
                      <a:pPr marL="0" lvl="0" indent="0" algn="l" rtl="0">
                        <a:spcBef>
                          <a:spcPts val="0"/>
                        </a:spcBef>
                        <a:spcAft>
                          <a:spcPts val="0"/>
                        </a:spcAft>
                        <a:buNone/>
                      </a:pPr>
                      <a:r>
                        <a:rPr lang="en-GB" sz="1500"/>
                        <a:t>Intervention</a:t>
                      </a:r>
                      <a:endParaRPr sz="1500"/>
                    </a:p>
                  </a:txBody>
                  <a:tcPr marL="121900" marR="121900" marT="121900" marB="121900"/>
                </a:tc>
                <a:tc>
                  <a:txBody>
                    <a:bodyPr/>
                    <a:lstStyle/>
                    <a:p>
                      <a:pPr marL="0" lvl="0" indent="0" algn="l" rtl="0">
                        <a:spcBef>
                          <a:spcPts val="0"/>
                        </a:spcBef>
                        <a:spcAft>
                          <a:spcPts val="0"/>
                        </a:spcAft>
                        <a:buNone/>
                      </a:pPr>
                      <a:r>
                        <a:rPr lang="en-GB" sz="1500" dirty="0"/>
                        <a:t>-3</a:t>
                      </a:r>
                      <a:endParaRPr sz="1500" dirty="0"/>
                    </a:p>
                  </a:txBody>
                  <a:tcPr marL="121900" marR="121900" marT="121900" marB="121900"/>
                </a:tc>
                <a:tc>
                  <a:txBody>
                    <a:bodyPr/>
                    <a:lstStyle/>
                    <a:p>
                      <a:pPr marL="0" lvl="0" indent="0" algn="l" rtl="0">
                        <a:spcBef>
                          <a:spcPts val="0"/>
                        </a:spcBef>
                        <a:spcAft>
                          <a:spcPts val="0"/>
                        </a:spcAft>
                        <a:buNone/>
                      </a:pPr>
                      <a:r>
                        <a:rPr lang="en-GB" sz="1500"/>
                        <a:t>300</a:t>
                      </a:r>
                      <a:endParaRPr sz="1500"/>
                    </a:p>
                  </a:txBody>
                  <a:tcPr marL="121900" marR="121900" marT="121900" marB="121900"/>
                </a:tc>
                <a:tc>
                  <a:txBody>
                    <a:bodyPr/>
                    <a:lstStyle/>
                    <a:p>
                      <a:pPr marL="0" lvl="0" indent="0" algn="l" rtl="0">
                        <a:spcBef>
                          <a:spcPts val="0"/>
                        </a:spcBef>
                        <a:spcAft>
                          <a:spcPts val="0"/>
                        </a:spcAft>
                        <a:buNone/>
                      </a:pPr>
                      <a:r>
                        <a:rPr lang="en-GB" sz="1500"/>
                        <a:t>109</a:t>
                      </a:r>
                      <a:endParaRPr sz="1500"/>
                    </a:p>
                  </a:txBody>
                  <a:tcPr marL="121900" marR="121900" marT="121900" marB="121900"/>
                </a:tc>
                <a:tc>
                  <a:txBody>
                    <a:bodyPr/>
                    <a:lstStyle/>
                    <a:p>
                      <a:pPr marL="0" lvl="0" indent="0" algn="l" rtl="0">
                        <a:spcBef>
                          <a:spcPts val="0"/>
                        </a:spcBef>
                        <a:spcAft>
                          <a:spcPts val="0"/>
                        </a:spcAft>
                        <a:buNone/>
                      </a:pPr>
                      <a:r>
                        <a:rPr lang="en-GB" sz="1500"/>
                        <a:t>10</a:t>
                      </a:r>
                      <a:endParaRPr sz="1500"/>
                    </a:p>
                  </a:txBody>
                  <a:tcPr marL="121900" marR="121900" marT="121900" marB="121900"/>
                </a:tc>
                <a:tc>
                  <a:txBody>
                    <a:bodyPr/>
                    <a:lstStyle/>
                    <a:p>
                      <a:pPr marL="0" lvl="0" indent="0" algn="l" rtl="0">
                        <a:spcBef>
                          <a:spcPts val="0"/>
                        </a:spcBef>
                        <a:spcAft>
                          <a:spcPts val="0"/>
                        </a:spcAft>
                        <a:buNone/>
                      </a:pPr>
                      <a:r>
                        <a:rPr lang="en-GB" sz="1500"/>
                        <a:t>56</a:t>
                      </a:r>
                      <a:endParaRPr sz="1500"/>
                    </a:p>
                  </a:txBody>
                  <a:tcPr marL="121900" marR="121900" marT="121900" marB="121900"/>
                </a:tc>
                <a:tc>
                  <a:txBody>
                    <a:bodyPr/>
                    <a:lstStyle/>
                    <a:p>
                      <a:pPr marL="0" lvl="0" indent="0" algn="l" rtl="0">
                        <a:spcBef>
                          <a:spcPts val="0"/>
                        </a:spcBef>
                        <a:spcAft>
                          <a:spcPts val="0"/>
                        </a:spcAft>
                        <a:buNone/>
                      </a:pPr>
                      <a:r>
                        <a:rPr lang="en-GB" sz="1500"/>
                        <a:t>9</a:t>
                      </a:r>
                      <a:endParaRPr sz="1500"/>
                    </a:p>
                  </a:txBody>
                  <a:tcPr marL="121900" marR="121900" marT="121900" marB="121900"/>
                </a:tc>
                <a:tc>
                  <a:txBody>
                    <a:bodyPr/>
                    <a:lstStyle/>
                    <a:p>
                      <a:pPr marL="0" lvl="0" indent="0" algn="l" rtl="0">
                        <a:spcBef>
                          <a:spcPts val="0"/>
                        </a:spcBef>
                        <a:spcAft>
                          <a:spcPts val="0"/>
                        </a:spcAft>
                        <a:buNone/>
                      </a:pPr>
                      <a:r>
                        <a:rPr lang="en-GB" sz="1500"/>
                        <a:t>20</a:t>
                      </a:r>
                      <a:endParaRPr sz="1500"/>
                    </a:p>
                  </a:txBody>
                  <a:tcPr marL="121900" marR="121900" marT="121900" marB="121900"/>
                </a:tc>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extLst>
                  <a:ext uri="{0D108BD9-81ED-4DB2-BD59-A6C34878D82A}">
                    <a16:rowId xmlns:a16="http://schemas.microsoft.com/office/drawing/2014/main" val="10001"/>
                  </a:ext>
                </a:extLst>
              </a:tr>
              <a:tr h="467320">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Intervention</a:t>
                      </a:r>
                      <a:endParaRPr sz="1500"/>
                    </a:p>
                  </a:txBody>
                  <a:tcPr marL="121900" marR="121900" marT="121900" marB="121900"/>
                </a:tc>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310</a:t>
                      </a:r>
                      <a:endParaRPr sz="1500"/>
                    </a:p>
                  </a:txBody>
                  <a:tcPr marL="121900" marR="121900" marT="121900" marB="121900"/>
                </a:tc>
                <a:tc>
                  <a:txBody>
                    <a:bodyPr/>
                    <a:lstStyle/>
                    <a:p>
                      <a:pPr marL="0" lvl="0" indent="0" algn="l" rtl="0">
                        <a:spcBef>
                          <a:spcPts val="0"/>
                        </a:spcBef>
                        <a:spcAft>
                          <a:spcPts val="0"/>
                        </a:spcAft>
                        <a:buNone/>
                      </a:pPr>
                      <a:r>
                        <a:rPr lang="en-GB" sz="1500"/>
                        <a:t>109</a:t>
                      </a:r>
                      <a:endParaRPr sz="1500"/>
                    </a:p>
                  </a:txBody>
                  <a:tcPr marL="121900" marR="121900" marT="121900" marB="121900"/>
                </a:tc>
                <a:tc>
                  <a:txBody>
                    <a:bodyPr/>
                    <a:lstStyle/>
                    <a:p>
                      <a:pPr marL="0" lvl="0" indent="0" algn="l" rtl="0">
                        <a:spcBef>
                          <a:spcPts val="0"/>
                        </a:spcBef>
                        <a:spcAft>
                          <a:spcPts val="0"/>
                        </a:spcAft>
                        <a:buNone/>
                      </a:pPr>
                      <a:r>
                        <a:rPr lang="en-GB" sz="1500"/>
                        <a:t>10</a:t>
                      </a:r>
                      <a:endParaRPr sz="1500"/>
                    </a:p>
                  </a:txBody>
                  <a:tcPr marL="121900" marR="121900" marT="121900" marB="121900"/>
                </a:tc>
                <a:tc>
                  <a:txBody>
                    <a:bodyPr/>
                    <a:lstStyle/>
                    <a:p>
                      <a:pPr marL="0" lvl="0" indent="0" algn="l" rtl="0">
                        <a:spcBef>
                          <a:spcPts val="0"/>
                        </a:spcBef>
                        <a:spcAft>
                          <a:spcPts val="0"/>
                        </a:spcAft>
                        <a:buNone/>
                      </a:pPr>
                      <a:r>
                        <a:rPr lang="en-GB" sz="1500"/>
                        <a:t>56</a:t>
                      </a:r>
                      <a:endParaRPr sz="1500"/>
                    </a:p>
                  </a:txBody>
                  <a:tcPr marL="121900" marR="121900" marT="121900" marB="121900"/>
                </a:tc>
                <a:tc>
                  <a:txBody>
                    <a:bodyPr/>
                    <a:lstStyle/>
                    <a:p>
                      <a:pPr marL="0" lvl="0" indent="0" algn="l" rtl="0">
                        <a:spcBef>
                          <a:spcPts val="0"/>
                        </a:spcBef>
                        <a:spcAft>
                          <a:spcPts val="0"/>
                        </a:spcAft>
                        <a:buNone/>
                      </a:pPr>
                      <a:r>
                        <a:rPr lang="en-GB" sz="1500"/>
                        <a:t>9</a:t>
                      </a:r>
                      <a:endParaRPr sz="1500"/>
                    </a:p>
                  </a:txBody>
                  <a:tcPr marL="121900" marR="121900" marT="121900" marB="121900"/>
                </a:tc>
                <a:tc>
                  <a:txBody>
                    <a:bodyPr/>
                    <a:lstStyle/>
                    <a:p>
                      <a:pPr marL="0" lvl="0" indent="0" algn="l" rtl="0">
                        <a:spcBef>
                          <a:spcPts val="0"/>
                        </a:spcBef>
                        <a:spcAft>
                          <a:spcPts val="0"/>
                        </a:spcAft>
                        <a:buNone/>
                      </a:pPr>
                      <a:r>
                        <a:rPr lang="en-GB" sz="1500"/>
                        <a:t>20</a:t>
                      </a:r>
                      <a:endParaRPr sz="1500"/>
                    </a:p>
                  </a:txBody>
                  <a:tcPr marL="121900" marR="121900" marT="121900" marB="121900"/>
                </a:tc>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NA</a:t>
                      </a:r>
                      <a:endParaRPr sz="1500"/>
                    </a:p>
                  </a:txBody>
                  <a:tcPr marL="121900" marR="121900" marT="121900" marB="121900"/>
                </a:tc>
                <a:extLst>
                  <a:ext uri="{0D108BD9-81ED-4DB2-BD59-A6C34878D82A}">
                    <a16:rowId xmlns:a16="http://schemas.microsoft.com/office/drawing/2014/main" val="10002"/>
                  </a:ext>
                </a:extLst>
              </a:tr>
              <a:tr h="467320">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Intervention</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312</a:t>
                      </a:r>
                      <a:endParaRPr sz="1500"/>
                    </a:p>
                  </a:txBody>
                  <a:tcPr marL="121900" marR="121900" marT="121900" marB="121900"/>
                </a:tc>
                <a:tc>
                  <a:txBody>
                    <a:bodyPr/>
                    <a:lstStyle/>
                    <a:p>
                      <a:pPr marL="0" lvl="0" indent="0" algn="l" rtl="0">
                        <a:spcBef>
                          <a:spcPts val="0"/>
                        </a:spcBef>
                        <a:spcAft>
                          <a:spcPts val="0"/>
                        </a:spcAft>
                        <a:buNone/>
                      </a:pPr>
                      <a:r>
                        <a:rPr lang="en-GB" sz="1500"/>
                        <a:t>109</a:t>
                      </a:r>
                      <a:endParaRPr sz="1500"/>
                    </a:p>
                  </a:txBody>
                  <a:tcPr marL="121900" marR="121900" marT="121900" marB="121900"/>
                </a:tc>
                <a:tc>
                  <a:txBody>
                    <a:bodyPr/>
                    <a:lstStyle/>
                    <a:p>
                      <a:pPr marL="0" lvl="0" indent="0" algn="l" rtl="0">
                        <a:spcBef>
                          <a:spcPts val="0"/>
                        </a:spcBef>
                        <a:spcAft>
                          <a:spcPts val="0"/>
                        </a:spcAft>
                        <a:buNone/>
                      </a:pPr>
                      <a:r>
                        <a:rPr lang="en-GB" sz="1500"/>
                        <a:t>10</a:t>
                      </a:r>
                      <a:endParaRPr sz="1500"/>
                    </a:p>
                  </a:txBody>
                  <a:tcPr marL="121900" marR="121900" marT="121900" marB="121900"/>
                </a:tc>
                <a:tc>
                  <a:txBody>
                    <a:bodyPr/>
                    <a:lstStyle/>
                    <a:p>
                      <a:pPr marL="0" lvl="0" indent="0" algn="l" rtl="0">
                        <a:spcBef>
                          <a:spcPts val="0"/>
                        </a:spcBef>
                        <a:spcAft>
                          <a:spcPts val="0"/>
                        </a:spcAft>
                        <a:buNone/>
                      </a:pPr>
                      <a:r>
                        <a:rPr lang="en-GB" sz="1500"/>
                        <a:t>56</a:t>
                      </a:r>
                      <a:endParaRPr sz="1500"/>
                    </a:p>
                  </a:txBody>
                  <a:tcPr marL="121900" marR="121900" marT="121900" marB="121900"/>
                </a:tc>
                <a:tc>
                  <a:txBody>
                    <a:bodyPr/>
                    <a:lstStyle/>
                    <a:p>
                      <a:pPr marL="0" lvl="0" indent="0" algn="l" rtl="0">
                        <a:spcBef>
                          <a:spcPts val="0"/>
                        </a:spcBef>
                        <a:spcAft>
                          <a:spcPts val="0"/>
                        </a:spcAft>
                        <a:buNone/>
                      </a:pPr>
                      <a:r>
                        <a:rPr lang="en-GB" sz="1500"/>
                        <a:t>9</a:t>
                      </a:r>
                      <a:endParaRPr sz="1500"/>
                    </a:p>
                  </a:txBody>
                  <a:tcPr marL="121900" marR="121900" marT="121900" marB="121900"/>
                </a:tc>
                <a:tc>
                  <a:txBody>
                    <a:bodyPr/>
                    <a:lstStyle/>
                    <a:p>
                      <a:pPr marL="0" lvl="0" indent="0" algn="l" rtl="0">
                        <a:spcBef>
                          <a:spcPts val="0"/>
                        </a:spcBef>
                        <a:spcAft>
                          <a:spcPts val="0"/>
                        </a:spcAft>
                        <a:buNone/>
                      </a:pPr>
                      <a:r>
                        <a:rPr lang="en-GB" sz="1500"/>
                        <a:t>20</a:t>
                      </a:r>
                      <a:endParaRPr sz="1500"/>
                    </a:p>
                  </a:txBody>
                  <a:tcPr marL="121900" marR="121900" marT="121900" marB="121900"/>
                </a:tc>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NA</a:t>
                      </a:r>
                      <a:endParaRPr sz="1500"/>
                    </a:p>
                  </a:txBody>
                  <a:tcPr marL="121900" marR="121900" marT="121900" marB="121900"/>
                </a:tc>
                <a:extLst>
                  <a:ext uri="{0D108BD9-81ED-4DB2-BD59-A6C34878D82A}">
                    <a16:rowId xmlns:a16="http://schemas.microsoft.com/office/drawing/2014/main" val="10003"/>
                  </a:ext>
                </a:extLst>
              </a:tr>
              <a:tr h="467320">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Intervention</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320</a:t>
                      </a:r>
                      <a:endParaRPr sz="1500"/>
                    </a:p>
                  </a:txBody>
                  <a:tcPr marL="121900" marR="121900" marT="121900" marB="121900"/>
                </a:tc>
                <a:tc>
                  <a:txBody>
                    <a:bodyPr/>
                    <a:lstStyle/>
                    <a:p>
                      <a:pPr marL="0" lvl="0" indent="0" algn="l" rtl="0">
                        <a:spcBef>
                          <a:spcPts val="0"/>
                        </a:spcBef>
                        <a:spcAft>
                          <a:spcPts val="0"/>
                        </a:spcAft>
                        <a:buNone/>
                      </a:pPr>
                      <a:r>
                        <a:rPr lang="en-GB" sz="1500"/>
                        <a:t>112</a:t>
                      </a:r>
                      <a:endParaRPr sz="1500"/>
                    </a:p>
                  </a:txBody>
                  <a:tcPr marL="121900" marR="121900" marT="121900" marB="121900"/>
                </a:tc>
                <a:tc>
                  <a:txBody>
                    <a:bodyPr/>
                    <a:lstStyle/>
                    <a:p>
                      <a:pPr marL="0" lvl="0" indent="0" algn="l" rtl="0">
                        <a:spcBef>
                          <a:spcPts val="0"/>
                        </a:spcBef>
                        <a:spcAft>
                          <a:spcPts val="0"/>
                        </a:spcAft>
                        <a:buNone/>
                      </a:pPr>
                      <a:r>
                        <a:rPr lang="en-GB" sz="1500"/>
                        <a:t>12</a:t>
                      </a:r>
                      <a:endParaRPr sz="1500"/>
                    </a:p>
                  </a:txBody>
                  <a:tcPr marL="121900" marR="121900" marT="121900" marB="121900"/>
                </a:tc>
                <a:tc>
                  <a:txBody>
                    <a:bodyPr/>
                    <a:lstStyle/>
                    <a:p>
                      <a:pPr marL="0" lvl="0" indent="0" algn="l" rtl="0">
                        <a:spcBef>
                          <a:spcPts val="0"/>
                        </a:spcBef>
                        <a:spcAft>
                          <a:spcPts val="0"/>
                        </a:spcAft>
                        <a:buNone/>
                      </a:pPr>
                      <a:r>
                        <a:rPr lang="en-GB" sz="1500"/>
                        <a:t>52</a:t>
                      </a:r>
                      <a:endParaRPr sz="1500"/>
                    </a:p>
                  </a:txBody>
                  <a:tcPr marL="121900" marR="121900" marT="121900" marB="121900"/>
                </a:tc>
                <a:tc>
                  <a:txBody>
                    <a:bodyPr/>
                    <a:lstStyle/>
                    <a:p>
                      <a:pPr marL="0" lvl="0" indent="0" algn="l" rtl="0">
                        <a:spcBef>
                          <a:spcPts val="0"/>
                        </a:spcBef>
                        <a:spcAft>
                          <a:spcPts val="0"/>
                        </a:spcAft>
                        <a:buNone/>
                      </a:pPr>
                      <a:r>
                        <a:rPr lang="en-GB" sz="1500"/>
                        <a:t>7</a:t>
                      </a:r>
                      <a:endParaRPr sz="1500"/>
                    </a:p>
                  </a:txBody>
                  <a:tcPr marL="121900" marR="121900" marT="121900" marB="121900"/>
                </a:tc>
                <a:tc>
                  <a:txBody>
                    <a:bodyPr/>
                    <a:lstStyle/>
                    <a:p>
                      <a:pPr marL="0" lvl="0" indent="0" algn="l" rtl="0">
                        <a:spcBef>
                          <a:spcPts val="0"/>
                        </a:spcBef>
                        <a:spcAft>
                          <a:spcPts val="0"/>
                        </a:spcAft>
                        <a:buNone/>
                      </a:pPr>
                      <a:r>
                        <a:rPr lang="en-GB" sz="1500"/>
                        <a:t>22</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NA</a:t>
                      </a:r>
                      <a:endParaRPr sz="1500"/>
                    </a:p>
                  </a:txBody>
                  <a:tcPr marL="121900" marR="121900" marT="121900" marB="121900"/>
                </a:tc>
                <a:extLst>
                  <a:ext uri="{0D108BD9-81ED-4DB2-BD59-A6C34878D82A}">
                    <a16:rowId xmlns:a16="http://schemas.microsoft.com/office/drawing/2014/main" val="10004"/>
                  </a:ext>
                </a:extLst>
              </a:tr>
              <a:tr h="467320">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dirty="0"/>
                        <a:t>Intervention</a:t>
                      </a:r>
                      <a:endParaRPr sz="1500" dirty="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322</a:t>
                      </a:r>
                      <a:endParaRPr sz="1500"/>
                    </a:p>
                  </a:txBody>
                  <a:tcPr marL="121900" marR="121900" marT="121900" marB="121900"/>
                </a:tc>
                <a:tc>
                  <a:txBody>
                    <a:bodyPr/>
                    <a:lstStyle/>
                    <a:p>
                      <a:pPr marL="0" lvl="0" indent="0" algn="l" rtl="0">
                        <a:spcBef>
                          <a:spcPts val="0"/>
                        </a:spcBef>
                        <a:spcAft>
                          <a:spcPts val="0"/>
                        </a:spcAft>
                        <a:buNone/>
                      </a:pPr>
                      <a:r>
                        <a:rPr lang="en-GB" sz="1500"/>
                        <a:t>112</a:t>
                      </a:r>
                      <a:endParaRPr sz="1500"/>
                    </a:p>
                  </a:txBody>
                  <a:tcPr marL="121900" marR="121900" marT="121900" marB="121900"/>
                </a:tc>
                <a:tc>
                  <a:txBody>
                    <a:bodyPr/>
                    <a:lstStyle/>
                    <a:p>
                      <a:pPr marL="0" lvl="0" indent="0" algn="l" rtl="0">
                        <a:spcBef>
                          <a:spcPts val="0"/>
                        </a:spcBef>
                        <a:spcAft>
                          <a:spcPts val="0"/>
                        </a:spcAft>
                        <a:buNone/>
                      </a:pPr>
                      <a:r>
                        <a:rPr lang="en-GB" sz="1500"/>
                        <a:t>12</a:t>
                      </a:r>
                      <a:endParaRPr sz="1500"/>
                    </a:p>
                  </a:txBody>
                  <a:tcPr marL="121900" marR="121900" marT="121900" marB="121900"/>
                </a:tc>
                <a:tc>
                  <a:txBody>
                    <a:bodyPr/>
                    <a:lstStyle/>
                    <a:p>
                      <a:pPr marL="0" lvl="0" indent="0" algn="l" rtl="0">
                        <a:spcBef>
                          <a:spcPts val="0"/>
                        </a:spcBef>
                        <a:spcAft>
                          <a:spcPts val="0"/>
                        </a:spcAft>
                        <a:buNone/>
                      </a:pPr>
                      <a:r>
                        <a:rPr lang="en-GB" sz="1500"/>
                        <a:t>52</a:t>
                      </a:r>
                      <a:endParaRPr sz="1500"/>
                    </a:p>
                  </a:txBody>
                  <a:tcPr marL="121900" marR="121900" marT="121900" marB="121900"/>
                </a:tc>
                <a:tc>
                  <a:txBody>
                    <a:bodyPr/>
                    <a:lstStyle/>
                    <a:p>
                      <a:pPr marL="0" lvl="0" indent="0" algn="l" rtl="0">
                        <a:spcBef>
                          <a:spcPts val="0"/>
                        </a:spcBef>
                        <a:spcAft>
                          <a:spcPts val="0"/>
                        </a:spcAft>
                        <a:buNone/>
                      </a:pPr>
                      <a:r>
                        <a:rPr lang="en-GB" sz="1500"/>
                        <a:t>NA</a:t>
                      </a:r>
                      <a:endParaRPr sz="1500"/>
                    </a:p>
                  </a:txBody>
                  <a:tcPr marL="121900" marR="121900" marT="121900" marB="121900"/>
                </a:tc>
                <a:tc>
                  <a:txBody>
                    <a:bodyPr/>
                    <a:lstStyle/>
                    <a:p>
                      <a:pPr marL="0" lvl="0" indent="0" algn="l" rtl="0">
                        <a:spcBef>
                          <a:spcPts val="0"/>
                        </a:spcBef>
                        <a:spcAft>
                          <a:spcPts val="0"/>
                        </a:spcAft>
                        <a:buNone/>
                      </a:pPr>
                      <a:r>
                        <a:rPr lang="en-GB" sz="1500"/>
                        <a:t>22</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NA</a:t>
                      </a:r>
                      <a:endParaRPr sz="1500"/>
                    </a:p>
                  </a:txBody>
                  <a:tcPr marL="121900" marR="121900" marT="121900" marB="121900"/>
                </a:tc>
                <a:extLst>
                  <a:ext uri="{0D108BD9-81ED-4DB2-BD59-A6C34878D82A}">
                    <a16:rowId xmlns:a16="http://schemas.microsoft.com/office/drawing/2014/main" val="10005"/>
                  </a:ext>
                </a:extLst>
              </a:tr>
              <a:tr h="467320">
                <a:tc>
                  <a:txBody>
                    <a:bodyPr/>
                    <a:lstStyle/>
                    <a:p>
                      <a:pPr marL="0" lvl="0" indent="0" algn="l" rtl="0">
                        <a:spcBef>
                          <a:spcPts val="0"/>
                        </a:spcBef>
                        <a:spcAft>
                          <a:spcPts val="0"/>
                        </a:spcAft>
                        <a:buNone/>
                      </a:pPr>
                      <a:r>
                        <a:rPr lang="en-GB" sz="1500" dirty="0"/>
                        <a:t>1</a:t>
                      </a:r>
                      <a:endParaRPr sz="1500" dirty="0"/>
                    </a:p>
                  </a:txBody>
                  <a:tcPr marL="121900" marR="121900" marT="121900" marB="121900"/>
                </a:tc>
                <a:tc>
                  <a:txBody>
                    <a:bodyPr/>
                    <a:lstStyle/>
                    <a:p>
                      <a:pPr marL="0" lvl="0" indent="0" algn="l" rtl="0">
                        <a:spcBef>
                          <a:spcPts val="0"/>
                        </a:spcBef>
                        <a:spcAft>
                          <a:spcPts val="0"/>
                        </a:spcAft>
                        <a:buNone/>
                      </a:pPr>
                      <a:r>
                        <a:rPr lang="en-GB" sz="1500" dirty="0"/>
                        <a:t>Intervention</a:t>
                      </a:r>
                      <a:endParaRPr sz="1500" dirty="0"/>
                    </a:p>
                  </a:txBody>
                  <a:tcPr marL="121900" marR="121900" marT="121900" marB="121900"/>
                </a:tc>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323</a:t>
                      </a:r>
                      <a:endParaRPr sz="1500"/>
                    </a:p>
                  </a:txBody>
                  <a:tcPr marL="121900" marR="121900" marT="121900" marB="121900"/>
                </a:tc>
                <a:tc>
                  <a:txBody>
                    <a:bodyPr/>
                    <a:lstStyle/>
                    <a:p>
                      <a:pPr marL="0" lvl="0" indent="0" algn="l" rtl="0">
                        <a:spcBef>
                          <a:spcPts val="0"/>
                        </a:spcBef>
                        <a:spcAft>
                          <a:spcPts val="0"/>
                        </a:spcAft>
                        <a:buNone/>
                      </a:pPr>
                      <a:r>
                        <a:rPr lang="en-GB" sz="1500"/>
                        <a:t>112</a:t>
                      </a:r>
                      <a:endParaRPr sz="1500"/>
                    </a:p>
                  </a:txBody>
                  <a:tcPr marL="121900" marR="121900" marT="121900" marB="121900"/>
                </a:tc>
                <a:tc>
                  <a:txBody>
                    <a:bodyPr/>
                    <a:lstStyle/>
                    <a:p>
                      <a:pPr marL="0" lvl="0" indent="0" algn="l" rtl="0">
                        <a:spcBef>
                          <a:spcPts val="0"/>
                        </a:spcBef>
                        <a:spcAft>
                          <a:spcPts val="0"/>
                        </a:spcAft>
                        <a:buNone/>
                      </a:pPr>
                      <a:r>
                        <a:rPr lang="en-GB" sz="1500"/>
                        <a:t>12</a:t>
                      </a:r>
                      <a:endParaRPr sz="1500"/>
                    </a:p>
                  </a:txBody>
                  <a:tcPr marL="121900" marR="121900" marT="121900" marB="121900"/>
                </a:tc>
                <a:tc>
                  <a:txBody>
                    <a:bodyPr/>
                    <a:lstStyle/>
                    <a:p>
                      <a:pPr marL="0" lvl="0" indent="0" algn="l" rtl="0">
                        <a:spcBef>
                          <a:spcPts val="0"/>
                        </a:spcBef>
                        <a:spcAft>
                          <a:spcPts val="0"/>
                        </a:spcAft>
                        <a:buNone/>
                      </a:pPr>
                      <a:r>
                        <a:rPr lang="en-GB" sz="1500"/>
                        <a:t>52</a:t>
                      </a:r>
                      <a:endParaRPr sz="1500"/>
                    </a:p>
                  </a:txBody>
                  <a:tcPr marL="121900" marR="121900" marT="121900" marB="121900"/>
                </a:tc>
                <a:tc>
                  <a:txBody>
                    <a:bodyPr/>
                    <a:lstStyle/>
                    <a:p>
                      <a:pPr marL="0" lvl="0" indent="0" algn="l" rtl="0">
                        <a:spcBef>
                          <a:spcPts val="0"/>
                        </a:spcBef>
                        <a:spcAft>
                          <a:spcPts val="0"/>
                        </a:spcAft>
                        <a:buNone/>
                      </a:pPr>
                      <a:r>
                        <a:rPr lang="en-GB" sz="1500"/>
                        <a:t>7</a:t>
                      </a:r>
                      <a:endParaRPr sz="1500"/>
                    </a:p>
                  </a:txBody>
                  <a:tcPr marL="121900" marR="121900" marT="121900" marB="121900"/>
                </a:tc>
                <a:tc>
                  <a:txBody>
                    <a:bodyPr/>
                    <a:lstStyle/>
                    <a:p>
                      <a:pPr marL="0" lvl="0" indent="0" algn="l" rtl="0">
                        <a:spcBef>
                          <a:spcPts val="0"/>
                        </a:spcBef>
                        <a:spcAft>
                          <a:spcPts val="0"/>
                        </a:spcAft>
                        <a:buNone/>
                      </a:pPr>
                      <a:r>
                        <a:rPr lang="en-GB" sz="1500"/>
                        <a:t>22</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NA</a:t>
                      </a:r>
                      <a:endParaRPr sz="1500"/>
                    </a:p>
                  </a:txBody>
                  <a:tcPr marL="121900" marR="121900" marT="121900" marB="121900"/>
                </a:tc>
                <a:extLst>
                  <a:ext uri="{0D108BD9-81ED-4DB2-BD59-A6C34878D82A}">
                    <a16:rowId xmlns:a16="http://schemas.microsoft.com/office/drawing/2014/main" val="10006"/>
                  </a:ext>
                </a:extLst>
              </a:tr>
              <a:tr h="467320">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Intervention</a:t>
                      </a:r>
                      <a:endParaRPr sz="1500"/>
                    </a:p>
                  </a:txBody>
                  <a:tcPr marL="121900" marR="121900" marT="121900" marB="121900"/>
                </a:tc>
                <a:tc>
                  <a:txBody>
                    <a:bodyPr/>
                    <a:lstStyle/>
                    <a:p>
                      <a:pPr marL="0" lvl="0" indent="0" algn="l" rtl="0">
                        <a:spcBef>
                          <a:spcPts val="0"/>
                        </a:spcBef>
                        <a:spcAft>
                          <a:spcPts val="0"/>
                        </a:spcAft>
                        <a:buNone/>
                      </a:pPr>
                      <a:r>
                        <a:rPr lang="en-GB" sz="1500"/>
                        <a:t>3</a:t>
                      </a:r>
                      <a:endParaRPr sz="1500"/>
                    </a:p>
                  </a:txBody>
                  <a:tcPr marL="121900" marR="121900" marT="121900" marB="121900"/>
                </a:tc>
                <a:tc>
                  <a:txBody>
                    <a:bodyPr/>
                    <a:lstStyle/>
                    <a:p>
                      <a:pPr marL="0" lvl="0" indent="0" algn="l" rtl="0">
                        <a:spcBef>
                          <a:spcPts val="0"/>
                        </a:spcBef>
                        <a:spcAft>
                          <a:spcPts val="0"/>
                        </a:spcAft>
                        <a:buNone/>
                      </a:pPr>
                      <a:r>
                        <a:rPr lang="en-GB" sz="1500"/>
                        <a:t>325</a:t>
                      </a:r>
                      <a:endParaRPr sz="1500"/>
                    </a:p>
                  </a:txBody>
                  <a:tcPr marL="121900" marR="121900" marT="121900" marB="121900"/>
                </a:tc>
                <a:tc>
                  <a:txBody>
                    <a:bodyPr/>
                    <a:lstStyle/>
                    <a:p>
                      <a:pPr marL="0" lvl="0" indent="0" algn="l" rtl="0">
                        <a:spcBef>
                          <a:spcPts val="0"/>
                        </a:spcBef>
                        <a:spcAft>
                          <a:spcPts val="0"/>
                        </a:spcAft>
                        <a:buNone/>
                      </a:pPr>
                      <a:r>
                        <a:rPr lang="en-GB" sz="1500"/>
                        <a:t>110</a:t>
                      </a:r>
                      <a:endParaRPr sz="1500"/>
                    </a:p>
                  </a:txBody>
                  <a:tcPr marL="121900" marR="121900" marT="121900" marB="121900"/>
                </a:tc>
                <a:tc>
                  <a:txBody>
                    <a:bodyPr/>
                    <a:lstStyle/>
                    <a:p>
                      <a:pPr marL="0" lvl="0" indent="0" algn="l" rtl="0">
                        <a:spcBef>
                          <a:spcPts val="0"/>
                        </a:spcBef>
                        <a:spcAft>
                          <a:spcPts val="0"/>
                        </a:spcAft>
                        <a:buNone/>
                      </a:pPr>
                      <a:r>
                        <a:rPr lang="en-GB" sz="1500"/>
                        <a:t>9</a:t>
                      </a:r>
                      <a:endParaRPr sz="1500"/>
                    </a:p>
                  </a:txBody>
                  <a:tcPr marL="121900" marR="121900" marT="121900" marB="121900"/>
                </a:tc>
                <a:tc>
                  <a:txBody>
                    <a:bodyPr/>
                    <a:lstStyle/>
                    <a:p>
                      <a:pPr marL="0" lvl="0" indent="0" algn="l" rtl="0">
                        <a:spcBef>
                          <a:spcPts val="0"/>
                        </a:spcBef>
                        <a:spcAft>
                          <a:spcPts val="0"/>
                        </a:spcAft>
                        <a:buNone/>
                      </a:pPr>
                      <a:r>
                        <a:rPr lang="en-GB" sz="1500"/>
                        <a:t>50</a:t>
                      </a:r>
                      <a:endParaRPr sz="1500"/>
                    </a:p>
                  </a:txBody>
                  <a:tcPr marL="121900" marR="121900" marT="121900" marB="121900"/>
                </a:tc>
                <a:tc>
                  <a:txBody>
                    <a:bodyPr/>
                    <a:lstStyle/>
                    <a:p>
                      <a:pPr marL="0" lvl="0" indent="0" algn="l" rtl="0">
                        <a:spcBef>
                          <a:spcPts val="0"/>
                        </a:spcBef>
                        <a:spcAft>
                          <a:spcPts val="0"/>
                        </a:spcAft>
                        <a:buNone/>
                      </a:pPr>
                      <a:r>
                        <a:rPr lang="en-GB" sz="1500"/>
                        <a:t>8</a:t>
                      </a:r>
                      <a:endParaRPr sz="1500"/>
                    </a:p>
                  </a:txBody>
                  <a:tcPr marL="121900" marR="121900" marT="121900" marB="121900"/>
                </a:tc>
                <a:tc>
                  <a:txBody>
                    <a:bodyPr/>
                    <a:lstStyle/>
                    <a:p>
                      <a:pPr marL="0" lvl="0" indent="0" algn="l" rtl="0">
                        <a:spcBef>
                          <a:spcPts val="0"/>
                        </a:spcBef>
                        <a:spcAft>
                          <a:spcPts val="0"/>
                        </a:spcAft>
                        <a:buNone/>
                      </a:pPr>
                      <a:r>
                        <a:rPr lang="en-GB" sz="1500"/>
                        <a:t>24</a:t>
                      </a:r>
                      <a:endParaRPr sz="1500"/>
                    </a:p>
                  </a:txBody>
                  <a:tcPr marL="121900" marR="121900" marT="121900" marB="121900"/>
                </a:tc>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NA</a:t>
                      </a:r>
                      <a:endParaRPr sz="1500"/>
                    </a:p>
                  </a:txBody>
                  <a:tcPr marL="121900" marR="121900" marT="121900" marB="121900"/>
                </a:tc>
                <a:extLst>
                  <a:ext uri="{0D108BD9-81ED-4DB2-BD59-A6C34878D82A}">
                    <a16:rowId xmlns:a16="http://schemas.microsoft.com/office/drawing/2014/main" val="10007"/>
                  </a:ext>
                </a:extLst>
              </a:tr>
              <a:tr h="467320">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Control 1</a:t>
                      </a:r>
                      <a:endParaRPr sz="1500"/>
                    </a:p>
                  </a:txBody>
                  <a:tcPr marL="121900" marR="121900" marT="121900" marB="121900"/>
                </a:tc>
                <a:tc>
                  <a:txBody>
                    <a:bodyPr/>
                    <a:lstStyle/>
                    <a:p>
                      <a:pPr marL="0" lvl="0" indent="0" algn="l" rtl="0">
                        <a:spcBef>
                          <a:spcPts val="0"/>
                        </a:spcBef>
                        <a:spcAft>
                          <a:spcPts val="0"/>
                        </a:spcAft>
                        <a:buNone/>
                      </a:pPr>
                      <a:r>
                        <a:rPr lang="en-GB" sz="1500"/>
                        <a:t>-9</a:t>
                      </a:r>
                      <a:endParaRPr sz="1500"/>
                    </a:p>
                  </a:txBody>
                  <a:tcPr marL="121900" marR="121900" marT="121900" marB="121900"/>
                </a:tc>
                <a:tc>
                  <a:txBody>
                    <a:bodyPr/>
                    <a:lstStyle/>
                    <a:p>
                      <a:pPr marL="0" lvl="0" indent="0" algn="l" rtl="0">
                        <a:spcBef>
                          <a:spcPts val="0"/>
                        </a:spcBef>
                        <a:spcAft>
                          <a:spcPts val="0"/>
                        </a:spcAft>
                        <a:buNone/>
                      </a:pPr>
                      <a:r>
                        <a:rPr lang="en-GB" sz="1500"/>
                        <a:t>275</a:t>
                      </a:r>
                      <a:endParaRPr sz="1500"/>
                    </a:p>
                  </a:txBody>
                  <a:tcPr marL="121900" marR="121900" marT="121900" marB="121900"/>
                </a:tc>
                <a:tc>
                  <a:txBody>
                    <a:bodyPr/>
                    <a:lstStyle/>
                    <a:p>
                      <a:pPr marL="0" lvl="0" indent="0" algn="l" rtl="0">
                        <a:spcBef>
                          <a:spcPts val="0"/>
                        </a:spcBef>
                        <a:spcAft>
                          <a:spcPts val="0"/>
                        </a:spcAft>
                        <a:buNone/>
                      </a:pPr>
                      <a:r>
                        <a:rPr lang="en-GB" sz="1500"/>
                        <a:t>87</a:t>
                      </a:r>
                      <a:endParaRPr sz="1500"/>
                    </a:p>
                  </a:txBody>
                  <a:tcPr marL="121900" marR="121900" marT="121900" marB="121900"/>
                </a:tc>
                <a:tc>
                  <a:txBody>
                    <a:bodyPr/>
                    <a:lstStyle/>
                    <a:p>
                      <a:pPr marL="0" lvl="0" indent="0" algn="l" rtl="0">
                        <a:spcBef>
                          <a:spcPts val="0"/>
                        </a:spcBef>
                        <a:spcAft>
                          <a:spcPts val="0"/>
                        </a:spcAft>
                        <a:buNone/>
                      </a:pPr>
                      <a:r>
                        <a:rPr lang="en-GB" sz="1500"/>
                        <a:t>NA</a:t>
                      </a:r>
                      <a:endParaRPr sz="1500"/>
                    </a:p>
                  </a:txBody>
                  <a:tcPr marL="121900" marR="121900" marT="121900" marB="121900"/>
                </a:tc>
                <a:tc>
                  <a:txBody>
                    <a:bodyPr/>
                    <a:lstStyle/>
                    <a:p>
                      <a:pPr marL="0" lvl="0" indent="0" algn="l" rtl="0">
                        <a:spcBef>
                          <a:spcPts val="0"/>
                        </a:spcBef>
                        <a:spcAft>
                          <a:spcPts val="0"/>
                        </a:spcAft>
                        <a:buNone/>
                      </a:pPr>
                      <a:r>
                        <a:rPr lang="en-GB" sz="1500"/>
                        <a:t>41</a:t>
                      </a:r>
                      <a:endParaRPr sz="1500"/>
                    </a:p>
                  </a:txBody>
                  <a:tcPr marL="121900" marR="121900" marT="121900" marB="121900"/>
                </a:tc>
                <a:tc>
                  <a:txBody>
                    <a:bodyPr/>
                    <a:lstStyle/>
                    <a:p>
                      <a:pPr marL="0" lvl="0" indent="0" algn="l" rtl="0">
                        <a:spcBef>
                          <a:spcPts val="0"/>
                        </a:spcBef>
                        <a:spcAft>
                          <a:spcPts val="0"/>
                        </a:spcAft>
                        <a:buNone/>
                      </a:pPr>
                      <a:r>
                        <a:rPr lang="en-GB" sz="1500"/>
                        <a:t>8</a:t>
                      </a:r>
                      <a:endParaRPr sz="1500"/>
                    </a:p>
                  </a:txBody>
                  <a:tcPr marL="121900" marR="121900" marT="121900" marB="121900"/>
                </a:tc>
                <a:tc>
                  <a:txBody>
                    <a:bodyPr/>
                    <a:lstStyle/>
                    <a:p>
                      <a:pPr marL="0" lvl="0" indent="0" algn="l" rtl="0">
                        <a:spcBef>
                          <a:spcPts val="0"/>
                        </a:spcBef>
                        <a:spcAft>
                          <a:spcPts val="0"/>
                        </a:spcAft>
                        <a:buNone/>
                      </a:pPr>
                      <a:r>
                        <a:rPr lang="en-GB" sz="1500"/>
                        <a:t>19</a:t>
                      </a:r>
                      <a:endParaRPr sz="1500"/>
                    </a:p>
                  </a:txBody>
                  <a:tcPr marL="121900" marR="121900" marT="121900" marB="121900"/>
                </a:tc>
                <a:tc>
                  <a:txBody>
                    <a:bodyPr/>
                    <a:lstStyle/>
                    <a:p>
                      <a:pPr marL="0" lvl="0" indent="0" algn="l" rtl="0">
                        <a:spcBef>
                          <a:spcPts val="0"/>
                        </a:spcBef>
                        <a:spcAft>
                          <a:spcPts val="0"/>
                        </a:spcAft>
                        <a:buNone/>
                      </a:pPr>
                      <a:r>
                        <a:rPr lang="en-GB" sz="1500"/>
                        <a:t>3</a:t>
                      </a:r>
                      <a:endParaRPr sz="1500"/>
                    </a:p>
                  </a:txBody>
                  <a:tcPr marL="121900" marR="121900" marT="121900" marB="121900"/>
                </a:tc>
                <a:tc>
                  <a:txBody>
                    <a:bodyPr/>
                    <a:lstStyle/>
                    <a:p>
                      <a:pPr marL="0" lvl="0" indent="0" algn="l" rtl="0">
                        <a:spcBef>
                          <a:spcPts val="0"/>
                        </a:spcBef>
                        <a:spcAft>
                          <a:spcPts val="0"/>
                        </a:spcAft>
                        <a:buNone/>
                      </a:pPr>
                      <a:r>
                        <a:rPr lang="en-GB" sz="1500"/>
                        <a:t>NA</a:t>
                      </a:r>
                      <a:endParaRPr sz="1500"/>
                    </a:p>
                  </a:txBody>
                  <a:tcPr marL="121900" marR="121900" marT="121900" marB="121900"/>
                </a:tc>
                <a:extLst>
                  <a:ext uri="{0D108BD9-81ED-4DB2-BD59-A6C34878D82A}">
                    <a16:rowId xmlns:a16="http://schemas.microsoft.com/office/drawing/2014/main" val="10008"/>
                  </a:ext>
                </a:extLst>
              </a:tr>
              <a:tr h="467320">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Control 1</a:t>
                      </a:r>
                      <a:endParaRPr sz="1500"/>
                    </a:p>
                  </a:txBody>
                  <a:tcPr marL="121900" marR="121900" marT="121900" marB="121900"/>
                </a:tc>
                <a:tc>
                  <a:txBody>
                    <a:bodyPr/>
                    <a:lstStyle/>
                    <a:p>
                      <a:pPr marL="0" lvl="0" indent="0" algn="l" rtl="0">
                        <a:spcBef>
                          <a:spcPts val="0"/>
                        </a:spcBef>
                        <a:spcAft>
                          <a:spcPts val="0"/>
                        </a:spcAft>
                        <a:buNone/>
                      </a:pPr>
                      <a:r>
                        <a:rPr lang="en-GB" sz="1500"/>
                        <a:t>-8</a:t>
                      </a:r>
                      <a:endParaRPr sz="1500"/>
                    </a:p>
                  </a:txBody>
                  <a:tcPr marL="121900" marR="121900" marT="121900" marB="121900"/>
                </a:tc>
                <a:tc>
                  <a:txBody>
                    <a:bodyPr/>
                    <a:lstStyle/>
                    <a:p>
                      <a:pPr marL="0" lvl="0" indent="0" algn="l" rtl="0">
                        <a:spcBef>
                          <a:spcPts val="0"/>
                        </a:spcBef>
                        <a:spcAft>
                          <a:spcPts val="0"/>
                        </a:spcAft>
                        <a:buNone/>
                      </a:pPr>
                      <a:r>
                        <a:rPr lang="en-GB" sz="1500"/>
                        <a:t>277</a:t>
                      </a:r>
                      <a:endParaRPr sz="1500"/>
                    </a:p>
                  </a:txBody>
                  <a:tcPr marL="121900" marR="121900" marT="121900" marB="121900"/>
                </a:tc>
                <a:tc>
                  <a:txBody>
                    <a:bodyPr/>
                    <a:lstStyle/>
                    <a:p>
                      <a:pPr marL="0" lvl="0" indent="0" algn="l" rtl="0">
                        <a:spcBef>
                          <a:spcPts val="0"/>
                        </a:spcBef>
                        <a:spcAft>
                          <a:spcPts val="0"/>
                        </a:spcAft>
                        <a:buNone/>
                      </a:pPr>
                      <a:r>
                        <a:rPr lang="en-GB" sz="1500"/>
                        <a:t>87</a:t>
                      </a:r>
                      <a:endParaRPr sz="1500"/>
                    </a:p>
                  </a:txBody>
                  <a:tcPr marL="121900" marR="121900" marT="121900" marB="121900"/>
                </a:tc>
                <a:tc>
                  <a:txBody>
                    <a:bodyPr/>
                    <a:lstStyle/>
                    <a:p>
                      <a:pPr marL="0" lvl="0" indent="0" algn="l" rtl="0">
                        <a:spcBef>
                          <a:spcPts val="0"/>
                        </a:spcBef>
                        <a:spcAft>
                          <a:spcPts val="0"/>
                        </a:spcAft>
                        <a:buNone/>
                      </a:pPr>
                      <a:r>
                        <a:rPr lang="en-GB" sz="1500"/>
                        <a:t>NA</a:t>
                      </a:r>
                      <a:endParaRPr sz="1500"/>
                    </a:p>
                  </a:txBody>
                  <a:tcPr marL="121900" marR="121900" marT="121900" marB="121900"/>
                </a:tc>
                <a:tc>
                  <a:txBody>
                    <a:bodyPr/>
                    <a:lstStyle/>
                    <a:p>
                      <a:pPr marL="0" lvl="0" indent="0" algn="l" rtl="0">
                        <a:spcBef>
                          <a:spcPts val="0"/>
                        </a:spcBef>
                        <a:spcAft>
                          <a:spcPts val="0"/>
                        </a:spcAft>
                        <a:buNone/>
                      </a:pPr>
                      <a:r>
                        <a:rPr lang="en-GB" sz="1500"/>
                        <a:t>41</a:t>
                      </a:r>
                      <a:endParaRPr sz="1500"/>
                    </a:p>
                  </a:txBody>
                  <a:tcPr marL="121900" marR="121900" marT="121900" marB="121900"/>
                </a:tc>
                <a:tc>
                  <a:txBody>
                    <a:bodyPr/>
                    <a:lstStyle/>
                    <a:p>
                      <a:pPr marL="0" lvl="0" indent="0" algn="l" rtl="0">
                        <a:spcBef>
                          <a:spcPts val="0"/>
                        </a:spcBef>
                        <a:spcAft>
                          <a:spcPts val="0"/>
                        </a:spcAft>
                        <a:buNone/>
                      </a:pPr>
                      <a:r>
                        <a:rPr lang="en-GB" sz="1500" dirty="0"/>
                        <a:t>8</a:t>
                      </a:r>
                      <a:endParaRPr sz="1500" dirty="0"/>
                    </a:p>
                  </a:txBody>
                  <a:tcPr marL="121900" marR="121900" marT="121900" marB="121900"/>
                </a:tc>
                <a:tc>
                  <a:txBody>
                    <a:bodyPr/>
                    <a:lstStyle/>
                    <a:p>
                      <a:pPr marL="0" lvl="0" indent="0" algn="l" rtl="0">
                        <a:spcBef>
                          <a:spcPts val="0"/>
                        </a:spcBef>
                        <a:spcAft>
                          <a:spcPts val="0"/>
                        </a:spcAft>
                        <a:buNone/>
                      </a:pPr>
                      <a:r>
                        <a:rPr lang="en-GB" sz="1500"/>
                        <a:t>19</a:t>
                      </a:r>
                      <a:endParaRPr sz="1500"/>
                    </a:p>
                  </a:txBody>
                  <a:tcPr marL="121900" marR="121900" marT="121900" marB="121900"/>
                </a:tc>
                <a:tc>
                  <a:txBody>
                    <a:bodyPr/>
                    <a:lstStyle/>
                    <a:p>
                      <a:pPr marL="0" lvl="0" indent="0" algn="l" rtl="0">
                        <a:spcBef>
                          <a:spcPts val="0"/>
                        </a:spcBef>
                        <a:spcAft>
                          <a:spcPts val="0"/>
                        </a:spcAft>
                        <a:buNone/>
                      </a:pPr>
                      <a:r>
                        <a:rPr lang="en-GB" sz="1500"/>
                        <a:t>3</a:t>
                      </a:r>
                      <a:endParaRPr sz="1500"/>
                    </a:p>
                  </a:txBody>
                  <a:tcPr marL="121900" marR="121900" marT="121900" marB="121900"/>
                </a:tc>
                <a:tc>
                  <a:txBody>
                    <a:bodyPr/>
                    <a:lstStyle/>
                    <a:p>
                      <a:pPr marL="0" lvl="0" indent="0" algn="l" rtl="0">
                        <a:spcBef>
                          <a:spcPts val="0"/>
                        </a:spcBef>
                        <a:spcAft>
                          <a:spcPts val="0"/>
                        </a:spcAft>
                        <a:buNone/>
                      </a:pPr>
                      <a:r>
                        <a:rPr lang="en-GB" sz="1500" dirty="0"/>
                        <a:t>NA</a:t>
                      </a:r>
                      <a:endParaRPr sz="1500" dirty="0"/>
                    </a:p>
                  </a:txBody>
                  <a:tcPr marL="121900" marR="121900" marT="121900" marB="121900"/>
                </a:tc>
                <a:extLst>
                  <a:ext uri="{0D108BD9-81ED-4DB2-BD59-A6C34878D82A}">
                    <a16:rowId xmlns:a16="http://schemas.microsoft.com/office/drawing/2014/main" val="10009"/>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8AC6421-1E89-4CC9-8C3C-ED6EE1466839}"/>
                  </a:ext>
                </a:extLst>
              </p14:cNvPr>
              <p14:cNvContentPartPr/>
              <p14:nvPr/>
            </p14:nvContentPartPr>
            <p14:xfrm>
              <a:off x="-203680" y="3575880"/>
              <a:ext cx="360" cy="360"/>
            </p14:xfrm>
          </p:contentPart>
        </mc:Choice>
        <mc:Fallback>
          <p:pic>
            <p:nvPicPr>
              <p:cNvPr id="2" name="Ink 1">
                <a:extLst>
                  <a:ext uri="{FF2B5EF4-FFF2-40B4-BE49-F238E27FC236}">
                    <a16:creationId xmlns:a16="http://schemas.microsoft.com/office/drawing/2014/main" id="{68AC6421-1E89-4CC9-8C3C-ED6EE1466839}"/>
                  </a:ext>
                </a:extLst>
              </p:cNvPr>
              <p:cNvPicPr/>
              <p:nvPr/>
            </p:nvPicPr>
            <p:blipFill>
              <a:blip r:embed="rId4"/>
              <a:stretch>
                <a:fillRect/>
              </a:stretch>
            </p:blipFill>
            <p:spPr>
              <a:xfrm>
                <a:off x="-212320" y="35668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22C3A3E1-62B6-4114-98DC-FC2C634EA4B7}"/>
                  </a:ext>
                </a:extLst>
              </p14:cNvPr>
              <p14:cNvContentPartPr/>
              <p14:nvPr/>
            </p14:nvContentPartPr>
            <p14:xfrm>
              <a:off x="274200" y="4185360"/>
              <a:ext cx="360" cy="360"/>
            </p14:xfrm>
          </p:contentPart>
        </mc:Choice>
        <mc:Fallback>
          <p:pic>
            <p:nvPicPr>
              <p:cNvPr id="4" name="Ink 3">
                <a:extLst>
                  <a:ext uri="{FF2B5EF4-FFF2-40B4-BE49-F238E27FC236}">
                    <a16:creationId xmlns:a16="http://schemas.microsoft.com/office/drawing/2014/main" id="{22C3A3E1-62B6-4114-98DC-FC2C634EA4B7}"/>
                  </a:ext>
                </a:extLst>
              </p:cNvPr>
              <p:cNvPicPr/>
              <p:nvPr/>
            </p:nvPicPr>
            <p:blipFill>
              <a:blip r:embed="rId4"/>
              <a:stretch>
                <a:fillRect/>
              </a:stretch>
            </p:blipFill>
            <p:spPr>
              <a:xfrm>
                <a:off x="265200" y="4176360"/>
                <a:ext cx="18000" cy="18000"/>
              </a:xfrm>
              <a:prstGeom prst="rect">
                <a:avLst/>
              </a:prstGeom>
            </p:spPr>
          </p:pic>
        </mc:Fallback>
      </mc:AlternateContent>
      <p:cxnSp>
        <p:nvCxnSpPr>
          <p:cNvPr id="7" name="Straight Connector 6">
            <a:extLst>
              <a:ext uri="{FF2B5EF4-FFF2-40B4-BE49-F238E27FC236}">
                <a16:creationId xmlns:a16="http://schemas.microsoft.com/office/drawing/2014/main" id="{A2F0DED2-A717-4674-B839-CAF68DCF6288}"/>
              </a:ext>
            </a:extLst>
          </p:cNvPr>
          <p:cNvCxnSpPr>
            <a:cxnSpLocks/>
          </p:cNvCxnSpPr>
          <p:nvPr/>
        </p:nvCxnSpPr>
        <p:spPr>
          <a:xfrm flipH="1">
            <a:off x="415600" y="4185360"/>
            <a:ext cx="11602103" cy="0"/>
          </a:xfrm>
          <a:prstGeom prst="line">
            <a:avLst/>
          </a:prstGeom>
          <a:ln w="57150">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71718313-C517-4898-A6D4-18D0F55C6F75}"/>
              </a:ext>
            </a:extLst>
          </p:cNvPr>
          <p:cNvCxnSpPr>
            <a:cxnSpLocks/>
          </p:cNvCxnSpPr>
          <p:nvPr/>
        </p:nvCxnSpPr>
        <p:spPr>
          <a:xfrm flipH="1" flipV="1">
            <a:off x="452971" y="5576034"/>
            <a:ext cx="11434228" cy="7263"/>
          </a:xfrm>
          <a:prstGeom prst="line">
            <a:avLst/>
          </a:prstGeom>
          <a:ln w="57150">
            <a:solidFill>
              <a:schemeClr val="accent1"/>
            </a:solidFill>
            <a:prstDash val="dash"/>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r>
              <a:rPr lang="en-GB"/>
              <a:t>dataprep ()</a:t>
            </a:r>
            <a:endParaRPr/>
          </a:p>
        </p:txBody>
      </p:sp>
      <p:sp>
        <p:nvSpPr>
          <p:cNvPr id="72" name="Google Shape;72;p16"/>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rmAutofit/>
          </a:bodyPr>
          <a:lstStyle/>
          <a:p>
            <a:pPr>
              <a:buChar char="-"/>
            </a:pPr>
            <a:r>
              <a:rPr lang="en-GB" dirty="0"/>
              <a:t>To build the synthetic control, we first use the </a:t>
            </a:r>
            <a:r>
              <a:rPr lang="en-GB" dirty="0" err="1">
                <a:solidFill>
                  <a:schemeClr val="accent1"/>
                </a:solidFill>
              </a:rPr>
              <a:t>dataprep</a:t>
            </a:r>
            <a:r>
              <a:rPr lang="en-GB" dirty="0">
                <a:solidFill>
                  <a:schemeClr val="accent1"/>
                </a:solidFill>
              </a:rPr>
              <a:t>()</a:t>
            </a:r>
            <a:r>
              <a:rPr lang="en-GB" dirty="0"/>
              <a:t> function to create an object that the </a:t>
            </a:r>
            <a:r>
              <a:rPr lang="en-GB" dirty="0">
                <a:solidFill>
                  <a:schemeClr val="accent1"/>
                </a:solidFill>
              </a:rPr>
              <a:t>synth()</a:t>
            </a:r>
            <a:r>
              <a:rPr lang="en-GB" dirty="0"/>
              <a:t> function can use to construct synthetic controls</a:t>
            </a:r>
          </a:p>
          <a:p>
            <a:pPr>
              <a:buChar char="-"/>
            </a:pPr>
            <a:r>
              <a:rPr lang="en-GB" dirty="0"/>
              <a:t>Information we feed to the function:</a:t>
            </a:r>
          </a:p>
          <a:p>
            <a:pPr lvl="1">
              <a:buChar char="-"/>
            </a:pPr>
            <a:r>
              <a:rPr lang="en-US" dirty="0"/>
              <a:t>Time</a:t>
            </a:r>
          </a:p>
          <a:p>
            <a:pPr lvl="1">
              <a:buChar char="-"/>
            </a:pPr>
            <a:r>
              <a:rPr lang="en-US" dirty="0"/>
              <a:t>Predictors</a:t>
            </a:r>
          </a:p>
          <a:p>
            <a:pPr lvl="1">
              <a:buChar char="-"/>
            </a:pPr>
            <a:r>
              <a:rPr lang="en-US" dirty="0"/>
              <a:t>Outcome</a:t>
            </a:r>
          </a:p>
          <a:p>
            <a:pPr lvl="1">
              <a:buChar char="-"/>
            </a:pPr>
            <a:r>
              <a:rPr lang="en-US" dirty="0"/>
              <a:t>Identifiers</a:t>
            </a:r>
            <a:endParaRPr dirty="0"/>
          </a:p>
          <a:p>
            <a:pPr marL="0" indent="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r>
              <a:rPr lang="en-GB"/>
              <a:t>dataprep()</a:t>
            </a:r>
            <a:endParaRPr/>
          </a:p>
        </p:txBody>
      </p:sp>
      <p:pic>
        <p:nvPicPr>
          <p:cNvPr id="78" name="Google Shape;78;p17"/>
          <p:cNvPicPr preferRelativeResize="0"/>
          <p:nvPr/>
        </p:nvPicPr>
        <p:blipFill>
          <a:blip r:embed="rId3">
            <a:alphaModFix/>
          </a:blip>
          <a:stretch>
            <a:fillRect/>
          </a:stretch>
        </p:blipFill>
        <p:spPr>
          <a:xfrm>
            <a:off x="3343267" y="593367"/>
            <a:ext cx="8433132" cy="5797167"/>
          </a:xfrm>
          <a:prstGeom prst="rect">
            <a:avLst/>
          </a:prstGeom>
          <a:noFill/>
          <a:ln>
            <a:noFill/>
          </a:ln>
        </p:spPr>
      </p:pic>
      <p:sp>
        <p:nvSpPr>
          <p:cNvPr id="3" name="TextBox 2">
            <a:extLst>
              <a:ext uri="{FF2B5EF4-FFF2-40B4-BE49-F238E27FC236}">
                <a16:creationId xmlns:a16="http://schemas.microsoft.com/office/drawing/2014/main" id="{8F067450-EE73-44F3-90F0-13D730AB7B1E}"/>
              </a:ext>
            </a:extLst>
          </p:cNvPr>
          <p:cNvSpPr txBox="1"/>
          <p:nvPr/>
        </p:nvSpPr>
        <p:spPr>
          <a:xfrm>
            <a:off x="1173479" y="2792821"/>
            <a:ext cx="2326640" cy="369332"/>
          </a:xfrm>
          <a:prstGeom prst="rect">
            <a:avLst/>
          </a:prstGeom>
          <a:noFill/>
        </p:spPr>
        <p:txBody>
          <a:bodyPr wrap="square" rtlCol="0">
            <a:spAutoFit/>
          </a:bodyPr>
          <a:lstStyle/>
          <a:p>
            <a:r>
              <a:rPr lang="en-US" sz="1800" b="1" dirty="0"/>
              <a:t>Predictors</a:t>
            </a:r>
          </a:p>
        </p:txBody>
      </p:sp>
      <p:cxnSp>
        <p:nvCxnSpPr>
          <p:cNvPr id="9" name="Straight Arrow Connector 8">
            <a:extLst>
              <a:ext uri="{FF2B5EF4-FFF2-40B4-BE49-F238E27FC236}">
                <a16:creationId xmlns:a16="http://schemas.microsoft.com/office/drawing/2014/main" id="{67A61B2E-3AC5-43F5-8016-C718997F97F2}"/>
              </a:ext>
            </a:extLst>
          </p:cNvPr>
          <p:cNvCxnSpPr/>
          <p:nvPr/>
        </p:nvCxnSpPr>
        <p:spPr>
          <a:xfrm flipV="1">
            <a:off x="2336800" y="1513840"/>
            <a:ext cx="3901440" cy="2946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6BA8F25B-8314-42D1-9CC7-9C1D52C6F0F4}"/>
              </a:ext>
            </a:extLst>
          </p:cNvPr>
          <p:cNvCxnSpPr>
            <a:cxnSpLocks/>
          </p:cNvCxnSpPr>
          <p:nvPr/>
        </p:nvCxnSpPr>
        <p:spPr>
          <a:xfrm>
            <a:off x="2336799" y="1800106"/>
            <a:ext cx="3901441" cy="3249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85AF40E7-B866-4F05-8589-38C77FB5E6BE}"/>
              </a:ext>
            </a:extLst>
          </p:cNvPr>
          <p:cNvCxnSpPr>
            <a:cxnSpLocks/>
          </p:cNvCxnSpPr>
          <p:nvPr/>
        </p:nvCxnSpPr>
        <p:spPr>
          <a:xfrm>
            <a:off x="2336800" y="1808480"/>
            <a:ext cx="3947160" cy="39319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C61C9296-43BA-427A-B261-05057AE4931B}"/>
              </a:ext>
            </a:extLst>
          </p:cNvPr>
          <p:cNvCxnSpPr>
            <a:cxnSpLocks/>
          </p:cNvCxnSpPr>
          <p:nvPr/>
        </p:nvCxnSpPr>
        <p:spPr>
          <a:xfrm>
            <a:off x="2336800" y="1808480"/>
            <a:ext cx="3947160" cy="42569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7F1D205D-032D-441A-8016-59676C0BA6A8}"/>
              </a:ext>
            </a:extLst>
          </p:cNvPr>
          <p:cNvSpPr txBox="1"/>
          <p:nvPr/>
        </p:nvSpPr>
        <p:spPr>
          <a:xfrm>
            <a:off x="1564640" y="1767840"/>
            <a:ext cx="2326640" cy="369332"/>
          </a:xfrm>
          <a:prstGeom prst="rect">
            <a:avLst/>
          </a:prstGeom>
          <a:noFill/>
        </p:spPr>
        <p:txBody>
          <a:bodyPr wrap="square" rtlCol="0">
            <a:spAutoFit/>
          </a:bodyPr>
          <a:lstStyle/>
          <a:p>
            <a:r>
              <a:rPr lang="en-US" sz="1800" b="1" dirty="0"/>
              <a:t>Time</a:t>
            </a:r>
          </a:p>
        </p:txBody>
      </p:sp>
      <p:cxnSp>
        <p:nvCxnSpPr>
          <p:cNvPr id="21" name="Straight Arrow Connector 20">
            <a:extLst>
              <a:ext uri="{FF2B5EF4-FFF2-40B4-BE49-F238E27FC236}">
                <a16:creationId xmlns:a16="http://schemas.microsoft.com/office/drawing/2014/main" id="{26594AC1-DC90-4772-8352-5DD68510DE79}"/>
              </a:ext>
            </a:extLst>
          </p:cNvPr>
          <p:cNvCxnSpPr>
            <a:cxnSpLocks/>
          </p:cNvCxnSpPr>
          <p:nvPr/>
        </p:nvCxnSpPr>
        <p:spPr>
          <a:xfrm flipV="1">
            <a:off x="2526346" y="1038696"/>
            <a:ext cx="3711894" cy="193879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3F92A534-1FD3-4B7B-8482-E1F7AC34DF68}"/>
              </a:ext>
            </a:extLst>
          </p:cNvPr>
          <p:cNvCxnSpPr>
            <a:cxnSpLocks/>
          </p:cNvCxnSpPr>
          <p:nvPr/>
        </p:nvCxnSpPr>
        <p:spPr>
          <a:xfrm flipV="1">
            <a:off x="2526345" y="1800106"/>
            <a:ext cx="3711895" cy="117738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6" name="TextBox 25">
            <a:extLst>
              <a:ext uri="{FF2B5EF4-FFF2-40B4-BE49-F238E27FC236}">
                <a16:creationId xmlns:a16="http://schemas.microsoft.com/office/drawing/2014/main" id="{EE23EEF7-F7EA-4D67-B69C-24E075521FF3}"/>
              </a:ext>
            </a:extLst>
          </p:cNvPr>
          <p:cNvSpPr txBox="1"/>
          <p:nvPr/>
        </p:nvSpPr>
        <p:spPr>
          <a:xfrm>
            <a:off x="1363025" y="4044009"/>
            <a:ext cx="2326640" cy="369332"/>
          </a:xfrm>
          <a:prstGeom prst="rect">
            <a:avLst/>
          </a:prstGeom>
          <a:noFill/>
        </p:spPr>
        <p:txBody>
          <a:bodyPr wrap="square" rtlCol="0">
            <a:spAutoFit/>
          </a:bodyPr>
          <a:lstStyle/>
          <a:p>
            <a:r>
              <a:rPr lang="en-US" sz="1800" b="1" dirty="0"/>
              <a:t>Outcome</a:t>
            </a:r>
          </a:p>
        </p:txBody>
      </p:sp>
      <p:cxnSp>
        <p:nvCxnSpPr>
          <p:cNvPr id="27" name="Straight Arrow Connector 26">
            <a:extLst>
              <a:ext uri="{FF2B5EF4-FFF2-40B4-BE49-F238E27FC236}">
                <a16:creationId xmlns:a16="http://schemas.microsoft.com/office/drawing/2014/main" id="{6A919FDF-58D4-4C7F-B68D-6A48078F3DD5}"/>
              </a:ext>
            </a:extLst>
          </p:cNvPr>
          <p:cNvCxnSpPr>
            <a:cxnSpLocks/>
          </p:cNvCxnSpPr>
          <p:nvPr/>
        </p:nvCxnSpPr>
        <p:spPr>
          <a:xfrm>
            <a:off x="2572065" y="4221826"/>
            <a:ext cx="3711895" cy="8601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0" name="TextBox 29">
            <a:extLst>
              <a:ext uri="{FF2B5EF4-FFF2-40B4-BE49-F238E27FC236}">
                <a16:creationId xmlns:a16="http://schemas.microsoft.com/office/drawing/2014/main" id="{7AED6EB4-1D1F-4DCA-A309-3F644C042E9D}"/>
              </a:ext>
            </a:extLst>
          </p:cNvPr>
          <p:cNvSpPr txBox="1"/>
          <p:nvPr/>
        </p:nvSpPr>
        <p:spPr>
          <a:xfrm>
            <a:off x="1408745" y="5097373"/>
            <a:ext cx="2326640" cy="369332"/>
          </a:xfrm>
          <a:prstGeom prst="rect">
            <a:avLst/>
          </a:prstGeom>
          <a:noFill/>
        </p:spPr>
        <p:txBody>
          <a:bodyPr wrap="square" rtlCol="0">
            <a:spAutoFit/>
          </a:bodyPr>
          <a:lstStyle/>
          <a:p>
            <a:r>
              <a:rPr lang="en-US" sz="1800" b="1" dirty="0"/>
              <a:t>Identifiers</a:t>
            </a:r>
          </a:p>
        </p:txBody>
      </p:sp>
      <p:cxnSp>
        <p:nvCxnSpPr>
          <p:cNvPr id="32" name="Straight Arrow Connector 31">
            <a:extLst>
              <a:ext uri="{FF2B5EF4-FFF2-40B4-BE49-F238E27FC236}">
                <a16:creationId xmlns:a16="http://schemas.microsoft.com/office/drawing/2014/main" id="{BC2957AB-9640-4765-B228-F8F166492134}"/>
              </a:ext>
            </a:extLst>
          </p:cNvPr>
          <p:cNvCxnSpPr>
            <a:cxnSpLocks/>
          </p:cNvCxnSpPr>
          <p:nvPr/>
        </p:nvCxnSpPr>
        <p:spPr>
          <a:xfrm flipV="1">
            <a:off x="2727960" y="4591158"/>
            <a:ext cx="3510280" cy="69088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5" name="Straight Arrow Connector 34">
            <a:extLst>
              <a:ext uri="{FF2B5EF4-FFF2-40B4-BE49-F238E27FC236}">
                <a16:creationId xmlns:a16="http://schemas.microsoft.com/office/drawing/2014/main" id="{CD55FA9A-C21D-4A8D-A31B-D3EDE8FAE090}"/>
              </a:ext>
            </a:extLst>
          </p:cNvPr>
          <p:cNvCxnSpPr>
            <a:cxnSpLocks/>
          </p:cNvCxnSpPr>
          <p:nvPr/>
        </p:nvCxnSpPr>
        <p:spPr>
          <a:xfrm>
            <a:off x="2727959" y="5282039"/>
            <a:ext cx="355600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8" name="Straight Arrow Connector 37">
            <a:extLst>
              <a:ext uri="{FF2B5EF4-FFF2-40B4-BE49-F238E27FC236}">
                <a16:creationId xmlns:a16="http://schemas.microsoft.com/office/drawing/2014/main" id="{48AFD499-9629-4443-BA7B-D2C4C20CA8B9}"/>
              </a:ext>
            </a:extLst>
          </p:cNvPr>
          <p:cNvCxnSpPr>
            <a:cxnSpLocks/>
          </p:cNvCxnSpPr>
          <p:nvPr/>
        </p:nvCxnSpPr>
        <p:spPr>
          <a:xfrm>
            <a:off x="2727959" y="5282039"/>
            <a:ext cx="3556001" cy="18466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r>
              <a:rPr lang="en-GB" dirty="0"/>
              <a:t>Create the synthetic control!</a:t>
            </a:r>
            <a:endParaRPr dirty="0"/>
          </a:p>
        </p:txBody>
      </p:sp>
      <p:pic>
        <p:nvPicPr>
          <p:cNvPr id="85" name="Google Shape;85;p18"/>
          <p:cNvPicPr preferRelativeResize="0"/>
          <p:nvPr/>
        </p:nvPicPr>
        <p:blipFill>
          <a:blip r:embed="rId3">
            <a:alphaModFix/>
          </a:blip>
          <a:stretch>
            <a:fillRect/>
          </a:stretch>
        </p:blipFill>
        <p:spPr>
          <a:xfrm>
            <a:off x="1398680" y="3047200"/>
            <a:ext cx="9394639" cy="76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r>
              <a:rPr lang="en-GB" dirty="0"/>
              <a:t>Weights information</a:t>
            </a:r>
            <a:endParaRPr dirty="0"/>
          </a:p>
        </p:txBody>
      </p:sp>
      <p:pic>
        <p:nvPicPr>
          <p:cNvPr id="91" name="Google Shape;91;p19"/>
          <p:cNvPicPr preferRelativeResize="0"/>
          <p:nvPr/>
        </p:nvPicPr>
        <p:blipFill>
          <a:blip r:embed="rId3">
            <a:alphaModFix/>
          </a:blip>
          <a:stretch>
            <a:fillRect/>
          </a:stretch>
        </p:blipFill>
        <p:spPr>
          <a:xfrm>
            <a:off x="7736700" y="503886"/>
            <a:ext cx="3896200" cy="5850233"/>
          </a:xfrm>
          <a:prstGeom prst="rect">
            <a:avLst/>
          </a:prstGeom>
          <a:noFill/>
          <a:ln>
            <a:noFill/>
          </a:ln>
        </p:spPr>
      </p:pic>
      <p:pic>
        <p:nvPicPr>
          <p:cNvPr id="92" name="Google Shape;92;p19"/>
          <p:cNvPicPr preferRelativeResize="0"/>
          <p:nvPr/>
        </p:nvPicPr>
        <p:blipFill>
          <a:blip r:embed="rId4">
            <a:alphaModFix/>
          </a:blip>
          <a:stretch>
            <a:fillRect/>
          </a:stretch>
        </p:blipFill>
        <p:spPr>
          <a:xfrm>
            <a:off x="789797" y="1752600"/>
            <a:ext cx="6411100" cy="5412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fontScale="90000"/>
          </a:bodyPr>
          <a:lstStyle/>
          <a:p>
            <a:r>
              <a:rPr lang="en-GB"/>
              <a:t>Outputting the outcome values</a:t>
            </a:r>
            <a:endParaRPr/>
          </a:p>
        </p:txBody>
      </p:sp>
      <p:pic>
        <p:nvPicPr>
          <p:cNvPr id="98" name="Google Shape;98;p20"/>
          <p:cNvPicPr preferRelativeResize="0"/>
          <p:nvPr/>
        </p:nvPicPr>
        <p:blipFill>
          <a:blip r:embed="rId3">
            <a:alphaModFix/>
          </a:blip>
          <a:stretch>
            <a:fillRect/>
          </a:stretch>
        </p:blipFill>
        <p:spPr>
          <a:xfrm>
            <a:off x="565167" y="1356967"/>
            <a:ext cx="9347200" cy="889000"/>
          </a:xfrm>
          <a:prstGeom prst="rect">
            <a:avLst/>
          </a:prstGeom>
          <a:noFill/>
          <a:ln>
            <a:noFill/>
          </a:ln>
        </p:spPr>
      </p:pic>
      <p:graphicFrame>
        <p:nvGraphicFramePr>
          <p:cNvPr id="99" name="Google Shape;99;p20"/>
          <p:cNvGraphicFramePr/>
          <p:nvPr/>
        </p:nvGraphicFramePr>
        <p:xfrm>
          <a:off x="565167" y="2413000"/>
          <a:ext cx="9652000" cy="4063960"/>
        </p:xfrm>
        <a:graphic>
          <a:graphicData uri="http://schemas.openxmlformats.org/drawingml/2006/table">
            <a:tbl>
              <a:tblPr>
                <a:noFill/>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gridCol w="2413000">
                  <a:extLst>
                    <a:ext uri="{9D8B030D-6E8A-4147-A177-3AD203B41FA5}">
                      <a16:colId xmlns:a16="http://schemas.microsoft.com/office/drawing/2014/main" val="20003"/>
                    </a:ext>
                  </a:extLst>
                </a:gridCol>
              </a:tblGrid>
              <a:tr h="508000">
                <a:tc>
                  <a:txBody>
                    <a:bodyPr/>
                    <a:lstStyle/>
                    <a:p>
                      <a:pPr marL="0" lvl="0" indent="0" algn="l" rtl="0">
                        <a:spcBef>
                          <a:spcPts val="0"/>
                        </a:spcBef>
                        <a:spcAft>
                          <a:spcPts val="0"/>
                        </a:spcAft>
                        <a:buNone/>
                      </a:pPr>
                      <a:r>
                        <a:rPr lang="en-GB" sz="1700"/>
                        <a:t>study_time</a:t>
                      </a:r>
                      <a:endParaRPr sz="1700"/>
                    </a:p>
                  </a:txBody>
                  <a:tcPr marL="121900" marR="121900" marT="121900" marB="121900">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intervention</a:t>
                      </a:r>
                      <a:endParaRPr sz="1700"/>
                    </a:p>
                  </a:txBody>
                  <a:tcPr marL="121900" marR="121900" marT="121900" marB="121900">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path.case</a:t>
                      </a:r>
                      <a:endParaRPr sz="1700"/>
                    </a:p>
                  </a:txBody>
                  <a:tcPr marL="121900" marR="121900" marT="121900" marB="121900"/>
                </a:tc>
                <a:tc>
                  <a:txBody>
                    <a:bodyPr/>
                    <a:lstStyle/>
                    <a:p>
                      <a:pPr marL="0" lvl="0" indent="0" algn="l" rtl="0">
                        <a:spcBef>
                          <a:spcPts val="0"/>
                        </a:spcBef>
                        <a:spcAft>
                          <a:spcPts val="0"/>
                        </a:spcAft>
                        <a:buNone/>
                      </a:pPr>
                      <a:r>
                        <a:rPr lang="en-GB" sz="1700"/>
                        <a:t>path.synth</a:t>
                      </a:r>
                      <a:endParaRPr sz="1700"/>
                    </a:p>
                  </a:txBody>
                  <a:tcPr marL="121900" marR="121900" marT="121900" marB="121900"/>
                </a:tc>
                <a:extLst>
                  <a:ext uri="{0D108BD9-81ED-4DB2-BD59-A6C34878D82A}">
                    <a16:rowId xmlns:a16="http://schemas.microsoft.com/office/drawing/2014/main" val="10000"/>
                  </a:ext>
                </a:extLst>
              </a:tr>
              <a:tr h="507960">
                <a:tc>
                  <a:txBody>
                    <a:bodyPr/>
                    <a:lstStyle/>
                    <a:p>
                      <a:pPr marL="0" lvl="0" indent="0" algn="l" rtl="0">
                        <a:spcBef>
                          <a:spcPts val="0"/>
                        </a:spcBef>
                        <a:spcAft>
                          <a:spcPts val="0"/>
                        </a:spcAft>
                        <a:buNone/>
                      </a:pPr>
                      <a:r>
                        <a:rPr lang="en-GB" sz="1700"/>
                        <a:t>-3</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300</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300</a:t>
                      </a:r>
                      <a:endParaRPr sz="1700"/>
                    </a:p>
                  </a:txBody>
                  <a:tcPr marL="121900" marR="121900" marT="121900" marB="121900">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GB" sz="1700"/>
                        <a:t>300</a:t>
                      </a:r>
                      <a:endParaRPr sz="1700"/>
                    </a:p>
                  </a:txBody>
                  <a:tcPr marL="121900" marR="121900" marT="121900" marB="121900"/>
                </a:tc>
                <a:extLst>
                  <a:ext uri="{0D108BD9-81ED-4DB2-BD59-A6C34878D82A}">
                    <a16:rowId xmlns:a16="http://schemas.microsoft.com/office/drawing/2014/main" val="10001"/>
                  </a:ext>
                </a:extLst>
              </a:tr>
              <a:tr h="508000">
                <a:tc>
                  <a:txBody>
                    <a:bodyPr/>
                    <a:lstStyle/>
                    <a:p>
                      <a:pPr marL="0" lvl="0" indent="0" algn="l" rtl="0">
                        <a:spcBef>
                          <a:spcPts val="0"/>
                        </a:spcBef>
                        <a:spcAft>
                          <a:spcPts val="0"/>
                        </a:spcAft>
                        <a:buNone/>
                      </a:pPr>
                      <a:r>
                        <a:rPr lang="en-GB" sz="1700"/>
                        <a:t>-2</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310</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310</a:t>
                      </a:r>
                      <a:endParaRPr sz="1700"/>
                    </a:p>
                  </a:txBody>
                  <a:tcPr marL="121900" marR="121900" marT="121900" marB="121900">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GB" sz="1700"/>
                        <a:t>309</a:t>
                      </a:r>
                      <a:endParaRPr sz="1700"/>
                    </a:p>
                  </a:txBody>
                  <a:tcPr marL="121900" marR="121900" marT="121900" marB="121900"/>
                </a:tc>
                <a:extLst>
                  <a:ext uri="{0D108BD9-81ED-4DB2-BD59-A6C34878D82A}">
                    <a16:rowId xmlns:a16="http://schemas.microsoft.com/office/drawing/2014/main" val="10002"/>
                  </a:ext>
                </a:extLst>
              </a:tr>
              <a:tr h="508000">
                <a:tc>
                  <a:txBody>
                    <a:bodyPr/>
                    <a:lstStyle/>
                    <a:p>
                      <a:pPr marL="0" lvl="0" indent="0" algn="l" rtl="0">
                        <a:spcBef>
                          <a:spcPts val="0"/>
                        </a:spcBef>
                        <a:spcAft>
                          <a:spcPts val="0"/>
                        </a:spcAft>
                        <a:buNone/>
                      </a:pPr>
                      <a:r>
                        <a:rPr lang="en-GB" sz="1700"/>
                        <a:t>-1</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312</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312</a:t>
                      </a:r>
                      <a:endParaRPr sz="1700"/>
                    </a:p>
                  </a:txBody>
                  <a:tcPr marL="121900" marR="121900" marT="121900" marB="121900">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GB" sz="1700"/>
                        <a:t>313</a:t>
                      </a:r>
                      <a:endParaRPr sz="1700"/>
                    </a:p>
                  </a:txBody>
                  <a:tcPr marL="121900" marR="121900" marT="121900" marB="121900"/>
                </a:tc>
                <a:extLst>
                  <a:ext uri="{0D108BD9-81ED-4DB2-BD59-A6C34878D82A}">
                    <a16:rowId xmlns:a16="http://schemas.microsoft.com/office/drawing/2014/main" val="10003"/>
                  </a:ext>
                </a:extLst>
              </a:tr>
              <a:tr h="508000">
                <a:tc>
                  <a:txBody>
                    <a:bodyPr/>
                    <a:lstStyle/>
                    <a:p>
                      <a:pPr marL="0" lvl="0" indent="0" algn="l" rtl="0">
                        <a:spcBef>
                          <a:spcPts val="0"/>
                        </a:spcBef>
                        <a:spcAft>
                          <a:spcPts val="0"/>
                        </a:spcAft>
                        <a:buNone/>
                      </a:pPr>
                      <a:r>
                        <a:rPr lang="en-GB" sz="1700"/>
                        <a:t>0</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320</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320</a:t>
                      </a:r>
                      <a:endParaRPr sz="1700"/>
                    </a:p>
                  </a:txBody>
                  <a:tcPr marL="121900" marR="121900" marT="121900" marB="121900">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GB" sz="1700"/>
                        <a:t>313</a:t>
                      </a:r>
                      <a:endParaRPr sz="1700"/>
                    </a:p>
                  </a:txBody>
                  <a:tcPr marL="121900" marR="121900" marT="121900" marB="121900"/>
                </a:tc>
                <a:extLst>
                  <a:ext uri="{0D108BD9-81ED-4DB2-BD59-A6C34878D82A}">
                    <a16:rowId xmlns:a16="http://schemas.microsoft.com/office/drawing/2014/main" val="10004"/>
                  </a:ext>
                </a:extLst>
              </a:tr>
              <a:tr h="508000">
                <a:tc>
                  <a:txBody>
                    <a:bodyPr/>
                    <a:lstStyle/>
                    <a:p>
                      <a:pPr marL="0" lvl="0" indent="0" algn="l" rtl="0">
                        <a:spcBef>
                          <a:spcPts val="0"/>
                        </a:spcBef>
                        <a:spcAft>
                          <a:spcPts val="0"/>
                        </a:spcAft>
                        <a:buNone/>
                      </a:pPr>
                      <a:r>
                        <a:rPr lang="en-GB" sz="1700"/>
                        <a:t>1</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322</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322</a:t>
                      </a:r>
                      <a:endParaRPr sz="1700"/>
                    </a:p>
                  </a:txBody>
                  <a:tcPr marL="121900" marR="121900" marT="121900" marB="121900">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GB" sz="1700"/>
                        <a:t>314</a:t>
                      </a:r>
                      <a:endParaRPr sz="1700"/>
                    </a:p>
                  </a:txBody>
                  <a:tcPr marL="121900" marR="121900" marT="121900" marB="121900"/>
                </a:tc>
                <a:extLst>
                  <a:ext uri="{0D108BD9-81ED-4DB2-BD59-A6C34878D82A}">
                    <a16:rowId xmlns:a16="http://schemas.microsoft.com/office/drawing/2014/main" val="10005"/>
                  </a:ext>
                </a:extLst>
              </a:tr>
              <a:tr h="508000">
                <a:tc>
                  <a:txBody>
                    <a:bodyPr/>
                    <a:lstStyle/>
                    <a:p>
                      <a:pPr marL="0" lvl="0" indent="0" algn="l" rtl="0">
                        <a:spcBef>
                          <a:spcPts val="0"/>
                        </a:spcBef>
                        <a:spcAft>
                          <a:spcPts val="0"/>
                        </a:spcAft>
                        <a:buNone/>
                      </a:pPr>
                      <a:r>
                        <a:rPr lang="en-GB" sz="1700"/>
                        <a:t>2</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323</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323</a:t>
                      </a:r>
                      <a:endParaRPr sz="1700"/>
                    </a:p>
                  </a:txBody>
                  <a:tcPr marL="121900" marR="121900" marT="121900" marB="121900">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GB" sz="1700"/>
                        <a:t>313</a:t>
                      </a:r>
                      <a:endParaRPr sz="1700"/>
                    </a:p>
                  </a:txBody>
                  <a:tcPr marL="121900" marR="121900" marT="121900" marB="121900"/>
                </a:tc>
                <a:extLst>
                  <a:ext uri="{0D108BD9-81ED-4DB2-BD59-A6C34878D82A}">
                    <a16:rowId xmlns:a16="http://schemas.microsoft.com/office/drawing/2014/main" val="10006"/>
                  </a:ext>
                </a:extLst>
              </a:tr>
              <a:tr h="508000">
                <a:tc>
                  <a:txBody>
                    <a:bodyPr/>
                    <a:lstStyle/>
                    <a:p>
                      <a:pPr marL="0" lvl="0" indent="0" algn="l" rtl="0">
                        <a:spcBef>
                          <a:spcPts val="0"/>
                        </a:spcBef>
                        <a:spcAft>
                          <a:spcPts val="0"/>
                        </a:spcAft>
                        <a:buNone/>
                      </a:pPr>
                      <a:r>
                        <a:rPr lang="en-GB" sz="1700"/>
                        <a:t>3</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325</a:t>
                      </a:r>
                      <a:endParaRPr sz="1700"/>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700"/>
                        <a:t>325</a:t>
                      </a:r>
                      <a:endParaRPr sz="1700"/>
                    </a:p>
                  </a:txBody>
                  <a:tcPr marL="121900" marR="121900" marT="121900" marB="121900">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GB" sz="1700"/>
                        <a:t>315</a:t>
                      </a:r>
                      <a:endParaRPr sz="1700"/>
                    </a:p>
                  </a:txBody>
                  <a:tcPr marL="121900" marR="121900" marT="121900" marB="121900"/>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415600" y="593366"/>
            <a:ext cx="11360800" cy="1476065"/>
          </a:xfrm>
          <a:prstGeom prst="rect">
            <a:avLst/>
          </a:prstGeom>
        </p:spPr>
        <p:txBody>
          <a:bodyPr spcFirstLastPara="1" wrap="square" lIns="121900" tIns="121900" rIns="121900" bIns="121900" anchor="t" anchorCtr="0">
            <a:normAutofit/>
          </a:bodyPr>
          <a:lstStyle/>
          <a:p>
            <a:r>
              <a:rPr lang="en-GB" sz="3200" dirty="0"/>
              <a:t>Format from wide to long and add variables for analysis</a:t>
            </a:r>
            <a:endParaRPr sz="3200" dirty="0"/>
          </a:p>
        </p:txBody>
      </p:sp>
      <p:graphicFrame>
        <p:nvGraphicFramePr>
          <p:cNvPr id="105" name="Google Shape;105;p21"/>
          <p:cNvGraphicFramePr/>
          <p:nvPr>
            <p:extLst>
              <p:ext uri="{D42A27DB-BD31-4B8C-83A1-F6EECF244321}">
                <p14:modId xmlns:p14="http://schemas.microsoft.com/office/powerpoint/2010/main" val="176110203"/>
              </p:ext>
            </p:extLst>
          </p:nvPr>
        </p:nvGraphicFramePr>
        <p:xfrm>
          <a:off x="468934" y="1485567"/>
          <a:ext cx="11254134" cy="5196400"/>
        </p:xfrm>
        <a:graphic>
          <a:graphicData uri="http://schemas.openxmlformats.org/drawingml/2006/table">
            <a:tbl>
              <a:tblPr>
                <a:tableStyleId>{616DA210-FB5B-4158-B5E0-FEB733F419BA}</a:tableStyleId>
              </a:tblPr>
              <a:tblGrid>
                <a:gridCol w="1406767">
                  <a:extLst>
                    <a:ext uri="{9D8B030D-6E8A-4147-A177-3AD203B41FA5}">
                      <a16:colId xmlns:a16="http://schemas.microsoft.com/office/drawing/2014/main" val="20000"/>
                    </a:ext>
                  </a:extLst>
                </a:gridCol>
                <a:gridCol w="1406767">
                  <a:extLst>
                    <a:ext uri="{9D8B030D-6E8A-4147-A177-3AD203B41FA5}">
                      <a16:colId xmlns:a16="http://schemas.microsoft.com/office/drawing/2014/main" val="20001"/>
                    </a:ext>
                  </a:extLst>
                </a:gridCol>
                <a:gridCol w="1406767">
                  <a:extLst>
                    <a:ext uri="{9D8B030D-6E8A-4147-A177-3AD203B41FA5}">
                      <a16:colId xmlns:a16="http://schemas.microsoft.com/office/drawing/2014/main" val="20002"/>
                    </a:ext>
                  </a:extLst>
                </a:gridCol>
                <a:gridCol w="871000">
                  <a:extLst>
                    <a:ext uri="{9D8B030D-6E8A-4147-A177-3AD203B41FA5}">
                      <a16:colId xmlns:a16="http://schemas.microsoft.com/office/drawing/2014/main" val="20003"/>
                    </a:ext>
                  </a:extLst>
                </a:gridCol>
                <a:gridCol w="1149567">
                  <a:extLst>
                    <a:ext uri="{9D8B030D-6E8A-4147-A177-3AD203B41FA5}">
                      <a16:colId xmlns:a16="http://schemas.microsoft.com/office/drawing/2014/main" val="20004"/>
                    </a:ext>
                  </a:extLst>
                </a:gridCol>
                <a:gridCol w="1428200">
                  <a:extLst>
                    <a:ext uri="{9D8B030D-6E8A-4147-A177-3AD203B41FA5}">
                      <a16:colId xmlns:a16="http://schemas.microsoft.com/office/drawing/2014/main" val="20005"/>
                    </a:ext>
                  </a:extLst>
                </a:gridCol>
                <a:gridCol w="1642533">
                  <a:extLst>
                    <a:ext uri="{9D8B030D-6E8A-4147-A177-3AD203B41FA5}">
                      <a16:colId xmlns:a16="http://schemas.microsoft.com/office/drawing/2014/main" val="20006"/>
                    </a:ext>
                  </a:extLst>
                </a:gridCol>
                <a:gridCol w="1942533">
                  <a:extLst>
                    <a:ext uri="{9D8B030D-6E8A-4147-A177-3AD203B41FA5}">
                      <a16:colId xmlns:a16="http://schemas.microsoft.com/office/drawing/2014/main" val="20007"/>
                    </a:ext>
                  </a:extLst>
                </a:gridCol>
              </a:tblGrid>
              <a:tr h="467320">
                <a:tc>
                  <a:txBody>
                    <a:bodyPr/>
                    <a:lstStyle/>
                    <a:p>
                      <a:pPr marL="0" lvl="0" indent="0" algn="l" rtl="0">
                        <a:spcBef>
                          <a:spcPts val="0"/>
                        </a:spcBef>
                        <a:spcAft>
                          <a:spcPts val="0"/>
                        </a:spcAft>
                        <a:buNone/>
                      </a:pPr>
                      <a:r>
                        <a:rPr lang="en-GB" sz="1500" dirty="0" err="1"/>
                        <a:t>study_time</a:t>
                      </a:r>
                      <a:endParaRPr sz="1500" dirty="0"/>
                    </a:p>
                  </a:txBody>
                  <a:tcPr marL="121900" marR="121900" marT="121900" marB="121900"/>
                </a:tc>
                <a:tc>
                  <a:txBody>
                    <a:bodyPr/>
                    <a:lstStyle/>
                    <a:p>
                      <a:pPr marL="0" lvl="0" indent="0" algn="l" rtl="0">
                        <a:spcBef>
                          <a:spcPts val="0"/>
                        </a:spcBef>
                        <a:spcAft>
                          <a:spcPts val="0"/>
                        </a:spcAft>
                        <a:buNone/>
                      </a:pPr>
                      <a:r>
                        <a:rPr lang="en-GB" sz="1500"/>
                        <a:t>outcome</a:t>
                      </a:r>
                      <a:endParaRPr sz="1500"/>
                    </a:p>
                  </a:txBody>
                  <a:tcPr marL="121900" marR="121900" marT="121900" marB="121900"/>
                </a:tc>
                <a:tc>
                  <a:txBody>
                    <a:bodyPr/>
                    <a:lstStyle/>
                    <a:p>
                      <a:pPr marL="0" lvl="0" indent="0" algn="l" rtl="0">
                        <a:spcBef>
                          <a:spcPts val="0"/>
                        </a:spcBef>
                        <a:spcAft>
                          <a:spcPts val="0"/>
                        </a:spcAft>
                        <a:buNone/>
                      </a:pPr>
                      <a:r>
                        <a:rPr lang="en-GB" sz="1500"/>
                        <a:t>group</a:t>
                      </a:r>
                      <a:endParaRPr sz="1500"/>
                    </a:p>
                  </a:txBody>
                  <a:tcPr marL="121900" marR="121900" marT="121900" marB="121900"/>
                </a:tc>
                <a:tc>
                  <a:txBody>
                    <a:bodyPr/>
                    <a:lstStyle/>
                    <a:p>
                      <a:pPr marL="0" lvl="0" indent="0" algn="l" rtl="0">
                        <a:spcBef>
                          <a:spcPts val="0"/>
                        </a:spcBef>
                        <a:spcAft>
                          <a:spcPts val="0"/>
                        </a:spcAft>
                        <a:buNone/>
                      </a:pPr>
                      <a:r>
                        <a:rPr lang="en-GB" sz="1500"/>
                        <a:t>policy</a:t>
                      </a:r>
                      <a:endParaRPr sz="1500"/>
                    </a:p>
                  </a:txBody>
                  <a:tcPr marL="121900" marR="121900" marT="121900" marB="121900"/>
                </a:tc>
                <a:tc>
                  <a:txBody>
                    <a:bodyPr/>
                    <a:lstStyle/>
                    <a:p>
                      <a:pPr marL="0" lvl="0" indent="0" algn="l" rtl="0">
                        <a:spcBef>
                          <a:spcPts val="0"/>
                        </a:spcBef>
                        <a:spcAft>
                          <a:spcPts val="0"/>
                        </a:spcAft>
                        <a:buNone/>
                      </a:pPr>
                      <a:r>
                        <a:rPr lang="en-GB" sz="1500"/>
                        <a:t>posttime</a:t>
                      </a:r>
                      <a:endParaRPr sz="1500"/>
                    </a:p>
                  </a:txBody>
                  <a:tcPr marL="121900" marR="121900" marT="121900" marB="121900"/>
                </a:tc>
                <a:tc>
                  <a:txBody>
                    <a:bodyPr/>
                    <a:lstStyle/>
                    <a:p>
                      <a:pPr marL="0" lvl="0" indent="0" algn="l" rtl="0">
                        <a:spcBef>
                          <a:spcPts val="0"/>
                        </a:spcBef>
                        <a:spcAft>
                          <a:spcPts val="0"/>
                        </a:spcAft>
                        <a:buNone/>
                      </a:pPr>
                      <a:r>
                        <a:rPr lang="en-GB" sz="1500"/>
                        <a:t>group_time</a:t>
                      </a:r>
                      <a:endParaRPr sz="1500"/>
                    </a:p>
                  </a:txBody>
                  <a:tcPr marL="121900" marR="121900" marT="121900" marB="121900"/>
                </a:tc>
                <a:tc>
                  <a:txBody>
                    <a:bodyPr/>
                    <a:lstStyle/>
                    <a:p>
                      <a:pPr marL="0" lvl="0" indent="0" algn="l" rtl="0">
                        <a:spcBef>
                          <a:spcPts val="0"/>
                        </a:spcBef>
                        <a:spcAft>
                          <a:spcPts val="0"/>
                        </a:spcAft>
                        <a:buNone/>
                      </a:pPr>
                      <a:r>
                        <a:rPr lang="en-GB" sz="1500"/>
                        <a:t>group_policy</a:t>
                      </a:r>
                      <a:endParaRPr sz="1500"/>
                    </a:p>
                  </a:txBody>
                  <a:tcPr marL="121900" marR="121900" marT="121900" marB="121900"/>
                </a:tc>
                <a:tc>
                  <a:txBody>
                    <a:bodyPr/>
                    <a:lstStyle/>
                    <a:p>
                      <a:pPr marL="0" lvl="0" indent="0" algn="l" rtl="0">
                        <a:spcBef>
                          <a:spcPts val="0"/>
                        </a:spcBef>
                        <a:spcAft>
                          <a:spcPts val="0"/>
                        </a:spcAft>
                        <a:buNone/>
                      </a:pPr>
                      <a:r>
                        <a:rPr lang="en-GB" sz="1500"/>
                        <a:t>group_posttime</a:t>
                      </a:r>
                      <a:endParaRPr sz="1500"/>
                    </a:p>
                  </a:txBody>
                  <a:tcPr marL="121900" marR="121900" marT="121900" marB="121900"/>
                </a:tc>
                <a:extLst>
                  <a:ext uri="{0D108BD9-81ED-4DB2-BD59-A6C34878D82A}">
                    <a16:rowId xmlns:a16="http://schemas.microsoft.com/office/drawing/2014/main" val="10000"/>
                  </a:ext>
                </a:extLst>
              </a:tr>
              <a:tr h="467320">
                <a:tc>
                  <a:txBody>
                    <a:bodyPr/>
                    <a:lstStyle/>
                    <a:p>
                      <a:pPr marL="0" lvl="0" indent="0" algn="l" rtl="0">
                        <a:spcBef>
                          <a:spcPts val="0"/>
                        </a:spcBef>
                        <a:spcAft>
                          <a:spcPts val="0"/>
                        </a:spcAft>
                        <a:buNone/>
                      </a:pPr>
                      <a:r>
                        <a:rPr lang="en-GB" sz="1500"/>
                        <a:t>-3</a:t>
                      </a:r>
                      <a:endParaRPr sz="1500"/>
                    </a:p>
                  </a:txBody>
                  <a:tcPr marL="121900" marR="121900" marT="121900" marB="121900"/>
                </a:tc>
                <a:tc>
                  <a:txBody>
                    <a:bodyPr/>
                    <a:lstStyle/>
                    <a:p>
                      <a:pPr marL="0" lvl="0" indent="0" algn="l" rtl="0">
                        <a:spcBef>
                          <a:spcPts val="0"/>
                        </a:spcBef>
                        <a:spcAft>
                          <a:spcPts val="0"/>
                        </a:spcAft>
                        <a:buNone/>
                      </a:pPr>
                      <a:r>
                        <a:rPr lang="en-GB" sz="1500"/>
                        <a:t>300</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-3</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extLst>
                  <a:ext uri="{0D108BD9-81ED-4DB2-BD59-A6C34878D82A}">
                    <a16:rowId xmlns:a16="http://schemas.microsoft.com/office/drawing/2014/main" val="10001"/>
                  </a:ext>
                </a:extLst>
              </a:tr>
              <a:tr h="467320">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310</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extLst>
                  <a:ext uri="{0D108BD9-81ED-4DB2-BD59-A6C34878D82A}">
                    <a16:rowId xmlns:a16="http://schemas.microsoft.com/office/drawing/2014/main" val="10002"/>
                  </a:ext>
                </a:extLst>
              </a:tr>
              <a:tr h="467320">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dirty="0"/>
                        <a:t>312</a:t>
                      </a:r>
                      <a:endParaRPr sz="1500" dirty="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extLst>
                  <a:ext uri="{0D108BD9-81ED-4DB2-BD59-A6C34878D82A}">
                    <a16:rowId xmlns:a16="http://schemas.microsoft.com/office/drawing/2014/main" val="10003"/>
                  </a:ext>
                </a:extLst>
              </a:tr>
              <a:tr h="467320">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320</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extLst>
                  <a:ext uri="{0D108BD9-81ED-4DB2-BD59-A6C34878D82A}">
                    <a16:rowId xmlns:a16="http://schemas.microsoft.com/office/drawing/2014/main" val="10004"/>
                  </a:ext>
                </a:extLst>
              </a:tr>
              <a:tr h="467320">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322</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extLst>
                  <a:ext uri="{0D108BD9-81ED-4DB2-BD59-A6C34878D82A}">
                    <a16:rowId xmlns:a16="http://schemas.microsoft.com/office/drawing/2014/main" val="10005"/>
                  </a:ext>
                </a:extLst>
              </a:tr>
              <a:tr h="467320">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323</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2</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2</a:t>
                      </a:r>
                      <a:endParaRPr sz="1500"/>
                    </a:p>
                  </a:txBody>
                  <a:tcPr marL="121900" marR="121900" marT="121900" marB="121900"/>
                </a:tc>
                <a:extLst>
                  <a:ext uri="{0D108BD9-81ED-4DB2-BD59-A6C34878D82A}">
                    <a16:rowId xmlns:a16="http://schemas.microsoft.com/office/drawing/2014/main" val="10006"/>
                  </a:ext>
                </a:extLst>
              </a:tr>
              <a:tr h="467320">
                <a:tc>
                  <a:txBody>
                    <a:bodyPr/>
                    <a:lstStyle/>
                    <a:p>
                      <a:pPr marL="0" lvl="0" indent="0" algn="l" rtl="0">
                        <a:spcBef>
                          <a:spcPts val="0"/>
                        </a:spcBef>
                        <a:spcAft>
                          <a:spcPts val="0"/>
                        </a:spcAft>
                        <a:buNone/>
                      </a:pPr>
                      <a:r>
                        <a:rPr lang="en-GB" sz="1500"/>
                        <a:t>3</a:t>
                      </a:r>
                      <a:endParaRPr sz="1500"/>
                    </a:p>
                  </a:txBody>
                  <a:tcPr marL="121900" marR="121900" marT="121900" marB="121900"/>
                </a:tc>
                <a:tc>
                  <a:txBody>
                    <a:bodyPr/>
                    <a:lstStyle/>
                    <a:p>
                      <a:pPr marL="0" lvl="0" indent="0" algn="l" rtl="0">
                        <a:spcBef>
                          <a:spcPts val="0"/>
                        </a:spcBef>
                        <a:spcAft>
                          <a:spcPts val="0"/>
                        </a:spcAft>
                        <a:buNone/>
                      </a:pPr>
                      <a:r>
                        <a:rPr lang="en-GB" sz="1500"/>
                        <a:t>325</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3</a:t>
                      </a:r>
                      <a:endParaRPr sz="1500"/>
                    </a:p>
                  </a:txBody>
                  <a:tcPr marL="121900" marR="121900" marT="121900" marB="121900"/>
                </a:tc>
                <a:tc>
                  <a:txBody>
                    <a:bodyPr/>
                    <a:lstStyle/>
                    <a:p>
                      <a:pPr marL="0" lvl="0" indent="0" algn="l" rtl="0">
                        <a:spcBef>
                          <a:spcPts val="0"/>
                        </a:spcBef>
                        <a:spcAft>
                          <a:spcPts val="0"/>
                        </a:spcAft>
                        <a:buNone/>
                      </a:pPr>
                      <a:r>
                        <a:rPr lang="en-GB" sz="1500"/>
                        <a:t>3</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3</a:t>
                      </a:r>
                      <a:endParaRPr sz="1500"/>
                    </a:p>
                  </a:txBody>
                  <a:tcPr marL="121900" marR="121900" marT="121900" marB="121900"/>
                </a:tc>
                <a:extLst>
                  <a:ext uri="{0D108BD9-81ED-4DB2-BD59-A6C34878D82A}">
                    <a16:rowId xmlns:a16="http://schemas.microsoft.com/office/drawing/2014/main" val="10007"/>
                  </a:ext>
                </a:extLst>
              </a:tr>
              <a:tr h="467320">
                <a:tc>
                  <a:txBody>
                    <a:bodyPr/>
                    <a:lstStyle/>
                    <a:p>
                      <a:pPr marL="0" lvl="0" indent="0" algn="l" rtl="0">
                        <a:spcBef>
                          <a:spcPts val="0"/>
                        </a:spcBef>
                        <a:spcAft>
                          <a:spcPts val="0"/>
                        </a:spcAft>
                        <a:buNone/>
                      </a:pPr>
                      <a:r>
                        <a:rPr lang="en-GB" sz="1500"/>
                        <a:t>-9</a:t>
                      </a:r>
                      <a:endParaRPr sz="1500"/>
                    </a:p>
                  </a:txBody>
                  <a:tcPr marL="121900" marR="121900" marT="121900" marB="121900"/>
                </a:tc>
                <a:tc>
                  <a:txBody>
                    <a:bodyPr/>
                    <a:lstStyle/>
                    <a:p>
                      <a:pPr marL="0" lvl="0" indent="0" algn="l" rtl="0">
                        <a:spcBef>
                          <a:spcPts val="0"/>
                        </a:spcBef>
                        <a:spcAft>
                          <a:spcPts val="0"/>
                        </a:spcAft>
                        <a:buNone/>
                      </a:pPr>
                      <a:r>
                        <a:rPr lang="en-GB" sz="1500"/>
                        <a:t>290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extLst>
                  <a:ext uri="{0D108BD9-81ED-4DB2-BD59-A6C34878D82A}">
                    <a16:rowId xmlns:a16="http://schemas.microsoft.com/office/drawing/2014/main" val="10008"/>
                  </a:ext>
                </a:extLst>
              </a:tr>
              <a:tr h="467320">
                <a:tc>
                  <a:txBody>
                    <a:bodyPr/>
                    <a:lstStyle/>
                    <a:p>
                      <a:pPr marL="0" lvl="0" indent="0" algn="l" rtl="0">
                        <a:spcBef>
                          <a:spcPts val="0"/>
                        </a:spcBef>
                        <a:spcAft>
                          <a:spcPts val="0"/>
                        </a:spcAft>
                        <a:buNone/>
                      </a:pPr>
                      <a:r>
                        <a:rPr lang="en-GB" sz="1500"/>
                        <a:t>…</a:t>
                      </a:r>
                      <a:endParaRPr sz="150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tc>
                  <a:txBody>
                    <a:bodyPr/>
                    <a:lstStyle/>
                    <a:p>
                      <a:pPr marL="0" lvl="0" indent="0" algn="l" rtl="0">
                        <a:spcBef>
                          <a:spcPts val="0"/>
                        </a:spcBef>
                        <a:spcAft>
                          <a:spcPts val="0"/>
                        </a:spcAft>
                        <a:buNone/>
                      </a:pPr>
                      <a:r>
                        <a:rPr lang="en-US" sz="1500" dirty="0"/>
                        <a:t>…</a:t>
                      </a:r>
                      <a:endParaRPr sz="1500" dirty="0"/>
                    </a:p>
                  </a:txBody>
                  <a:tcPr marL="121900" marR="121900" marT="121900" marB="121900"/>
                </a:tc>
                <a:extLst>
                  <a:ext uri="{0D108BD9-81ED-4DB2-BD59-A6C34878D82A}">
                    <a16:rowId xmlns:a16="http://schemas.microsoft.com/office/drawing/2014/main" val="10009"/>
                  </a:ext>
                </a:extLst>
              </a:tr>
              <a:tr h="467320">
                <a:tc>
                  <a:txBody>
                    <a:bodyPr/>
                    <a:lstStyle/>
                    <a:p>
                      <a:pPr marL="0" lvl="0" indent="0" algn="l" rtl="0">
                        <a:spcBef>
                          <a:spcPts val="0"/>
                        </a:spcBef>
                        <a:spcAft>
                          <a:spcPts val="0"/>
                        </a:spcAft>
                        <a:buNone/>
                      </a:pPr>
                      <a:r>
                        <a:rPr lang="en-GB" sz="1500"/>
                        <a:t>3</a:t>
                      </a:r>
                      <a:endParaRPr sz="1500"/>
                    </a:p>
                  </a:txBody>
                  <a:tcPr marL="121900" marR="121900" marT="121900" marB="121900"/>
                </a:tc>
                <a:tc>
                  <a:txBody>
                    <a:bodyPr/>
                    <a:lstStyle/>
                    <a:p>
                      <a:pPr marL="0" lvl="0" indent="0" algn="l" rtl="0">
                        <a:spcBef>
                          <a:spcPts val="0"/>
                        </a:spcBef>
                        <a:spcAft>
                          <a:spcPts val="0"/>
                        </a:spcAft>
                        <a:buNone/>
                      </a:pPr>
                      <a:r>
                        <a:rPr lang="en-GB" sz="1500" dirty="0"/>
                        <a:t>315</a:t>
                      </a:r>
                      <a:endParaRPr sz="1500" dirty="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1</a:t>
                      </a:r>
                      <a:endParaRPr sz="1500"/>
                    </a:p>
                  </a:txBody>
                  <a:tcPr marL="121900" marR="121900" marT="121900" marB="121900"/>
                </a:tc>
                <a:tc>
                  <a:txBody>
                    <a:bodyPr/>
                    <a:lstStyle/>
                    <a:p>
                      <a:pPr marL="0" lvl="0" indent="0" algn="l" rtl="0">
                        <a:spcBef>
                          <a:spcPts val="0"/>
                        </a:spcBef>
                        <a:spcAft>
                          <a:spcPts val="0"/>
                        </a:spcAft>
                        <a:buNone/>
                      </a:pPr>
                      <a:r>
                        <a:rPr lang="en-GB" sz="1500"/>
                        <a:t>3</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a:t>0</a:t>
                      </a:r>
                      <a:endParaRPr sz="1500"/>
                    </a:p>
                  </a:txBody>
                  <a:tcPr marL="121900" marR="121900" marT="121900" marB="121900"/>
                </a:tc>
                <a:tc>
                  <a:txBody>
                    <a:bodyPr/>
                    <a:lstStyle/>
                    <a:p>
                      <a:pPr marL="0" lvl="0" indent="0" algn="l" rtl="0">
                        <a:spcBef>
                          <a:spcPts val="0"/>
                        </a:spcBef>
                        <a:spcAft>
                          <a:spcPts val="0"/>
                        </a:spcAft>
                        <a:buNone/>
                      </a:pPr>
                      <a:r>
                        <a:rPr lang="en-GB" sz="1500" dirty="0"/>
                        <a:t>0</a:t>
                      </a:r>
                      <a:endParaRPr sz="1500" dirty="0"/>
                    </a:p>
                  </a:txBody>
                  <a:tcPr marL="121900" marR="121900" marT="121900" marB="121900"/>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TotalTime>
  <Words>3565</Words>
  <Application>Microsoft Office PowerPoint</Application>
  <PresentationFormat>Widescreen</PresentationFormat>
  <Paragraphs>441</Paragraphs>
  <Slides>18</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Calibri</vt:lpstr>
      <vt:lpstr>Arial</vt:lpstr>
      <vt:lpstr>Libre Franklin</vt:lpstr>
      <vt:lpstr>Office Theme</vt:lpstr>
      <vt:lpstr>2_Office Theme</vt:lpstr>
      <vt:lpstr>PowerPoint Presentation</vt:lpstr>
      <vt:lpstr>Synth Package in R</vt:lpstr>
      <vt:lpstr>Data</vt:lpstr>
      <vt:lpstr>dataprep ()</vt:lpstr>
      <vt:lpstr>dataprep()</vt:lpstr>
      <vt:lpstr>Create the synthetic control!</vt:lpstr>
      <vt:lpstr>Weights information</vt:lpstr>
      <vt:lpstr>Outputting the outcome values</vt:lpstr>
      <vt:lpstr>Format from wide to long and add variables for analysis</vt:lpstr>
      <vt:lpstr>Questions?</vt:lpstr>
      <vt:lpstr>Building our synthetic control with real data</vt:lpstr>
      <vt:lpstr>Synthetic control weighting vs. manual control selection in DVPO granting rate</vt:lpstr>
      <vt:lpstr>Synthetic control weighting vs. manual control selection in involuntary dismissal</vt:lpstr>
      <vt:lpstr>PowerPoint Presentation</vt:lpstr>
      <vt:lpstr>DVPO granting: No significant changes</vt:lpstr>
      <vt:lpstr>DVPO denials: Immediate decrease, sustained (small) increase</vt:lpstr>
      <vt:lpstr>Voluntary dismissals: Sustained (small) increase</vt:lpstr>
      <vt:lpstr>Involuntary dismissals: Sustained decrease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eProtect: An evaluation of electronic filing for DVPO cases in North Carolina</dc:title>
  <dc:creator>Kafka, Julie Michelle</dc:creator>
  <cp:lastModifiedBy>Fitch, Kate Vinita</cp:lastModifiedBy>
  <cp:revision>9</cp:revision>
  <dcterms:created xsi:type="dcterms:W3CDTF">2021-10-04T21:51:08Z</dcterms:created>
  <dcterms:modified xsi:type="dcterms:W3CDTF">2022-03-30T02:42:06Z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