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image/x-wmf" Extension="wm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theme+xml" PartName="/ppt/theme/theme2.xml"/>
  <Override ContentType="application/vnd.openxmlformats-officedocument.theme+xml" PartName="/ppt/theme/theme3.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401" r:id="rId3"/>
    <p:sldId id="402" r:id="rId4"/>
    <p:sldId id="403"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Lst>
  <p:sldSz cx="9144000" cy="6858000" type="screen4x3"/>
  <p:notesSz cx="6858000" cy="9144000"/>
  <p:defaultTextStyle>
    <a:defPPr>
      <a:defRPr lang="de-DE"/>
    </a:defPPr>
    <a:lvl1pPr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25BA6596-DA1B-4C8C-ADCD-CD4C59EC7E4F}">
          <p14:sldIdLst>
            <p14:sldId id="256"/>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Lst>
        </p14:section>
        <p14:section name="Untitled Section" id="{323EB371-261C-43A7-9677-B0B85F32823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213F"/>
    <a:srgbClr val="E53418"/>
    <a:srgbClr val="FF8000"/>
    <a:srgbClr val="B5CA82"/>
    <a:srgbClr val="91AC6B"/>
    <a:srgbClr val="41BEFF"/>
    <a:srgbClr val="0099FF"/>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4660" autoAdjust="0"/>
  </p:normalViewPr>
  <p:slideViewPr>
    <p:cSldViewPr snapToGrid="0">
      <p:cViewPr varScale="1">
        <p:scale>
          <a:sx n="72" d="100"/>
          <a:sy n="72" d="100"/>
        </p:scale>
        <p:origin x="1176" y="66"/>
      </p:cViewPr>
      <p:guideLst>
        <p:guide orient="horz" pos="2160"/>
        <p:guide pos="2880"/>
      </p:guideLst>
    </p:cSldViewPr>
  </p:slideViewPr>
  <p:outlineViewPr>
    <p:cViewPr>
      <p:scale>
        <a:sx n="33" d="100"/>
        <a:sy n="33" d="100"/>
      </p:scale>
      <p:origin x="0" y="4830"/>
    </p:cViewPr>
  </p:outlineViewPr>
  <p:notesTextViewPr>
    <p:cViewPr>
      <p:scale>
        <a:sx n="1" d="1"/>
        <a:sy n="1" d="1"/>
      </p:scale>
      <p:origin x="0" y="0"/>
    </p:cViewPr>
  </p:notesTextViewPr>
  <p:notesViewPr>
    <p:cSldViewPr snapToGrid="0">
      <p:cViewPr varScale="1">
        <p:scale>
          <a:sx n="78" d="100"/>
          <a:sy n="78" d="100"/>
        </p:scale>
        <p:origin x="338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508000" y="169863"/>
            <a:ext cx="3378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14339" name="Rectangle 3"/>
          <p:cNvSpPr>
            <a:spLocks noGrp="1" noChangeArrowheads="1"/>
          </p:cNvSpPr>
          <p:nvPr>
            <p:ph type="dt" sz="quarter" idx="1"/>
          </p:nvPr>
        </p:nvSpPr>
        <p:spPr bwMode="auto">
          <a:xfrm>
            <a:off x="4191000" y="1698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A12A4117-3096-41E0-8393-925BE550D3C0}" type="slidenum">
              <a:rPr lang="de-DE"/>
              <a:pPr/>
              <a:t>‹#›</a:t>
            </a:fld>
            <a:endParaRPr lang="de-DE"/>
          </a:p>
        </p:txBody>
      </p:sp>
    </p:spTree>
    <p:extLst>
      <p:ext uri="{BB962C8B-B14F-4D97-AF65-F5344CB8AC3E}">
        <p14:creationId xmlns:p14="http://schemas.microsoft.com/office/powerpoint/2010/main" val="3359103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04158544-B1AC-41E4-931C-57D67DD708B4}" type="slidenum">
              <a:rPr lang="de-DE"/>
              <a:pPr/>
              <a:t>‹#›</a:t>
            </a:fld>
            <a:endParaRPr lang="de-DE"/>
          </a:p>
        </p:txBody>
      </p:sp>
    </p:spTree>
    <p:extLst>
      <p:ext uri="{BB962C8B-B14F-4D97-AF65-F5344CB8AC3E}">
        <p14:creationId xmlns:p14="http://schemas.microsoft.com/office/powerpoint/2010/main" val="1141901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ＭＳ Ｐゴシック" pitchFamily="18" charset="-128"/>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Line 22"/>
          <p:cNvSpPr>
            <a:spLocks noChangeShapeType="1"/>
          </p:cNvSpPr>
          <p:nvPr userDrawn="1"/>
        </p:nvSpPr>
        <p:spPr bwMode="auto">
          <a:xfrm>
            <a:off x="0" y="6858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sp>
        <p:nvSpPr>
          <p:cNvPr id="6" name="Line 23"/>
          <p:cNvSpPr>
            <a:spLocks noChangeShapeType="1"/>
          </p:cNvSpPr>
          <p:nvPr userDrawn="1"/>
        </p:nvSpPr>
        <p:spPr bwMode="auto">
          <a:xfrm>
            <a:off x="0" y="63246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pic>
        <p:nvPicPr>
          <p:cNvPr id="7" name="Picture 2" descr="C:\Users\Flopc\Desktop\ppt\TUMLogo_oZ_Vollfl_blau_RGB.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5925" y="325438"/>
            <a:ext cx="606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495300" y="1828800"/>
            <a:ext cx="8128000" cy="1295400"/>
          </a:xfrm>
        </p:spPr>
        <p:txBody>
          <a:bodyPr/>
          <a:lstStyle>
            <a:lvl1pPr algn="ctr">
              <a:defRPr sz="4000" b="1"/>
            </a:lvl1pPr>
          </a:lstStyle>
          <a:p>
            <a:r>
              <a:rPr lang="en-US"/>
              <a:t>Click to edit Master title style</a:t>
            </a:r>
            <a:endParaRPr lang="de-DE" dirty="0"/>
          </a:p>
        </p:txBody>
      </p:sp>
      <p:sp>
        <p:nvSpPr>
          <p:cNvPr id="11268" name="Rectangle 4"/>
          <p:cNvSpPr>
            <a:spLocks noGrp="1" noChangeArrowheads="1"/>
          </p:cNvSpPr>
          <p:nvPr>
            <p:ph type="subTitle" idx="1"/>
          </p:nvPr>
        </p:nvSpPr>
        <p:spPr>
          <a:xfrm>
            <a:off x="508000" y="3429000"/>
            <a:ext cx="8128000" cy="1752600"/>
          </a:xfrm>
        </p:spPr>
        <p:txBody>
          <a:bodyPr/>
          <a:lstStyle>
            <a:lvl1pPr marL="0" indent="0" algn="ctr">
              <a:buFontTx/>
              <a:buNone/>
              <a:defRPr sz="3600"/>
            </a:lvl1pPr>
          </a:lstStyle>
          <a:p>
            <a:r>
              <a:rPr lang="en-US"/>
              <a:t>Click to edit Master subtitle style</a:t>
            </a:r>
            <a:endParaRPr lang="de-DE" dirty="0"/>
          </a:p>
        </p:txBody>
      </p:sp>
      <p:sp>
        <p:nvSpPr>
          <p:cNvPr id="8" name="Rectangle 6"/>
          <p:cNvSpPr>
            <a:spLocks noGrp="1" noChangeArrowheads="1"/>
          </p:cNvSpPr>
          <p:nvPr>
            <p:ph type="ftr" sz="quarter" idx="10"/>
          </p:nvPr>
        </p:nvSpPr>
        <p:spPr>
          <a:xfrm>
            <a:off x="508000" y="6400800"/>
            <a:ext cx="8153400" cy="304800"/>
          </a:xfrm>
        </p:spPr>
        <p:txBody>
          <a:bodyPr anchor="t"/>
          <a:lstStyle>
            <a:lvl1pPr>
              <a:defRPr/>
            </a:lvl1pPr>
          </a:lstStyle>
          <a:p>
            <a:endParaRPr lang="de-DE"/>
          </a:p>
        </p:txBody>
      </p:sp>
    </p:spTree>
    <p:extLst>
      <p:ext uri="{BB962C8B-B14F-4D97-AF65-F5344CB8AC3E}">
        <p14:creationId xmlns:p14="http://schemas.microsoft.com/office/powerpoint/2010/main" val="37845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8000" y="724156"/>
            <a:ext cx="8128000" cy="1116918"/>
          </a:xfrm>
        </p:spPr>
        <p:txBody>
          <a:bodyPr anchor="ctr"/>
          <a:lstStyle>
            <a:lvl1pPr>
              <a:defRPr sz="4000"/>
            </a:lvl1pPr>
          </a:lstStyle>
          <a:p>
            <a:r>
              <a:rPr lang="en-US"/>
              <a:t>Click to edit Master title style</a:t>
            </a:r>
            <a:endParaRPr lang="en-US" dirty="0"/>
          </a:p>
        </p:txBody>
      </p:sp>
      <p:sp>
        <p:nvSpPr>
          <p:cNvPr id="3" name="Inhaltsplatzhalter 2"/>
          <p:cNvSpPr>
            <a:spLocks noGrp="1"/>
          </p:cNvSpPr>
          <p:nvPr>
            <p:ph idx="1"/>
          </p:nvPr>
        </p:nvSpPr>
        <p:spPr>
          <a:xfrm>
            <a:off x="508000" y="2006770"/>
            <a:ext cx="8128000" cy="4165430"/>
          </a:xfrm>
        </p:spPr>
        <p:txBody>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CF6CFFEB-3B69-4975-AFA0-5D6CAB8A6018}" type="slidenum">
              <a:rPr lang="de-DE"/>
              <a:pPr/>
              <a:t>‹#›</a:t>
            </a:fld>
            <a:endParaRPr lang="de-DE"/>
          </a:p>
        </p:txBody>
      </p:sp>
    </p:spTree>
    <p:extLst>
      <p:ext uri="{BB962C8B-B14F-4D97-AF65-F5344CB8AC3E}">
        <p14:creationId xmlns:p14="http://schemas.microsoft.com/office/powerpoint/2010/main" val="74985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08000" y="1828800"/>
            <a:ext cx="3987800" cy="43434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Inhaltsplatzhalter 3"/>
          <p:cNvSpPr>
            <a:spLocks noGrp="1"/>
          </p:cNvSpPr>
          <p:nvPr>
            <p:ph sz="half" idx="2"/>
          </p:nvPr>
        </p:nvSpPr>
        <p:spPr>
          <a:xfrm>
            <a:off x="4648200" y="1828800"/>
            <a:ext cx="3987800" cy="43434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endParaRPr lang="de-DE"/>
          </a:p>
        </p:txBody>
      </p:sp>
      <p:sp>
        <p:nvSpPr>
          <p:cNvPr id="6" name="Rectangle 5"/>
          <p:cNvSpPr>
            <a:spLocks noGrp="1" noChangeArrowheads="1"/>
          </p:cNvSpPr>
          <p:nvPr>
            <p:ph type="ftr" sz="quarter" idx="11"/>
          </p:nvPr>
        </p:nvSpPr>
        <p:spPr>
          <a:ln/>
        </p:spPr>
        <p:txBody>
          <a:bodyPr/>
          <a:lstStyle>
            <a:lvl1pPr>
              <a:defRPr/>
            </a:lvl1pPr>
          </a:lstStyle>
          <a:p>
            <a:endParaRPr lang="de-DE"/>
          </a:p>
        </p:txBody>
      </p:sp>
      <p:sp>
        <p:nvSpPr>
          <p:cNvPr id="7" name="Rectangle 6"/>
          <p:cNvSpPr>
            <a:spLocks noGrp="1" noChangeArrowheads="1"/>
          </p:cNvSpPr>
          <p:nvPr>
            <p:ph type="sldNum" sz="quarter" idx="12"/>
          </p:nvPr>
        </p:nvSpPr>
        <p:spPr>
          <a:ln/>
        </p:spPr>
        <p:txBody>
          <a:bodyPr/>
          <a:lstStyle>
            <a:lvl1pPr>
              <a:defRPr/>
            </a:lvl1pPr>
          </a:lstStyle>
          <a:p>
            <a:fld id="{4D382904-219F-4943-8849-6DC592106361}" type="slidenum">
              <a:rPr lang="de-DE"/>
              <a:pPr/>
              <a:t>‹#›</a:t>
            </a:fld>
            <a:endParaRPr lang="de-DE"/>
          </a:p>
        </p:txBody>
      </p:sp>
      <p:sp>
        <p:nvSpPr>
          <p:cNvPr id="8" name="Titel 1"/>
          <p:cNvSpPr>
            <a:spLocks noGrp="1"/>
          </p:cNvSpPr>
          <p:nvPr>
            <p:ph type="title"/>
          </p:nvPr>
        </p:nvSpPr>
        <p:spPr>
          <a:xfrm>
            <a:off x="508000" y="724156"/>
            <a:ext cx="8128000" cy="1116918"/>
          </a:xfrm>
        </p:spPr>
        <p:txBody>
          <a:bodyPr anchor="ct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71711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914400"/>
            <a:ext cx="812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7" name="Rectangle 3"/>
          <p:cNvSpPr>
            <a:spLocks noGrp="1" noChangeArrowheads="1"/>
          </p:cNvSpPr>
          <p:nvPr>
            <p:ph type="body" idx="1"/>
          </p:nvPr>
        </p:nvSpPr>
        <p:spPr bwMode="auto">
          <a:xfrm>
            <a:off x="508000" y="1828800"/>
            <a:ext cx="8128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28" name="Rectangle 4"/>
          <p:cNvSpPr>
            <a:spLocks noGrp="1" noChangeArrowheads="1"/>
          </p:cNvSpPr>
          <p:nvPr>
            <p:ph type="dt" sz="half" idx="2"/>
          </p:nvPr>
        </p:nvSpPr>
        <p:spPr bwMode="auto">
          <a:xfrm>
            <a:off x="508000" y="64008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endParaRPr lang="de-DE"/>
          </a:p>
        </p:txBody>
      </p:sp>
      <p:sp>
        <p:nvSpPr>
          <p:cNvPr id="1029" name="Rectangle 5"/>
          <p:cNvSpPr>
            <a:spLocks noGrp="1" noChangeArrowheads="1"/>
          </p:cNvSpPr>
          <p:nvPr>
            <p:ph type="ftr" sz="quarter" idx="3"/>
          </p:nvPr>
        </p:nvSpPr>
        <p:spPr bwMode="auto">
          <a:xfrm>
            <a:off x="2590800" y="6400800"/>
            <a:ext cx="39624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endParaRPr lang="de-DE"/>
          </a:p>
        </p:txBody>
      </p:sp>
      <p:sp>
        <p:nvSpPr>
          <p:cNvPr id="1030" name="Rectangle 6"/>
          <p:cNvSpPr>
            <a:spLocks noGrp="1" noChangeArrowheads="1"/>
          </p:cNvSpPr>
          <p:nvPr>
            <p:ph type="sldNum" sz="quarter" idx="4"/>
          </p:nvPr>
        </p:nvSpPr>
        <p:spPr bwMode="auto">
          <a:xfrm>
            <a:off x="6731000" y="64008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fld id="{D4DF9ED3-3853-4686-A464-71A10CEDDAD2}" type="slidenum">
              <a:rPr lang="de-DE"/>
              <a:pPr/>
              <a:t>‹#›</a:t>
            </a:fld>
            <a:endParaRPr lang="de-DE"/>
          </a:p>
        </p:txBody>
      </p:sp>
      <p:sp>
        <p:nvSpPr>
          <p:cNvPr id="14" name="Line 23"/>
          <p:cNvSpPr>
            <a:spLocks noChangeShapeType="1"/>
          </p:cNvSpPr>
          <p:nvPr/>
        </p:nvSpPr>
        <p:spPr bwMode="auto">
          <a:xfrm>
            <a:off x="0" y="63246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pic>
        <p:nvPicPr>
          <p:cNvPr id="1033" name="Picture 2" descr="C:\Users\Flopc\Desktop\ppt\TUMLogo_oZ_Vollfl_blau_RGB.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5925" y="325438"/>
            <a:ext cx="606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22"/>
          <p:cNvSpPr>
            <a:spLocks noChangeShapeType="1"/>
          </p:cNvSpPr>
          <p:nvPr/>
        </p:nvSpPr>
        <p:spPr bwMode="auto">
          <a:xfrm>
            <a:off x="0" y="6858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spTree>
  </p:cSld>
  <p:clrMap bg1="lt1" tx1="dk1" bg2="lt2" tx2="dk2" accent1="accent1" accent2="accent2" accent3="accent3" accent4="accent4" accent5="accent5" accent6="accent6" hlink="hlink" folHlink="folHlink"/>
  <p:sldLayoutIdLst>
    <p:sldLayoutId id="2147483695" r:id="rId1"/>
    <p:sldLayoutId id="2147483693" r:id="rId2"/>
    <p:sldLayoutId id="2147483694" r:id="rId3"/>
  </p:sldLayoutIdLst>
  <p:hf hdr="0" ftr="0" dt="0"/>
  <p:txStyles>
    <p:titleStyle>
      <a:lvl1pPr algn="l" rtl="0" eaLnBrk="1" fontAlgn="base" hangingPunct="1">
        <a:spcBef>
          <a:spcPct val="0"/>
        </a:spcBef>
        <a:spcAft>
          <a:spcPct val="0"/>
        </a:spcAft>
        <a:defRPr sz="4000" b="1">
          <a:solidFill>
            <a:schemeClr val="tx1"/>
          </a:solidFill>
          <a:latin typeface="+mj-lt"/>
          <a:ea typeface="ＭＳ Ｐゴシック" pitchFamily="-65" charset="-128"/>
          <a:cs typeface="ＭＳ Ｐゴシック" pitchFamily="18" charset="-128"/>
        </a:defRPr>
      </a:lvl1pPr>
      <a:lvl2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2pPr>
      <a:lvl3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3pPr>
      <a:lvl4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4pPr>
      <a:lvl5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ＭＳ Ｐゴシック" pitchFamily="-65" charset="-128"/>
          <a:cs typeface="ＭＳ Ｐゴシック" pitchFamily="18" charset="-128"/>
        </a:defRPr>
      </a:lvl1pPr>
      <a:lvl2pPr marL="742950" indent="-285750" algn="l" rtl="0" eaLnBrk="1" fontAlgn="base" hangingPunct="1">
        <a:spcBef>
          <a:spcPct val="20000"/>
        </a:spcBef>
        <a:spcAft>
          <a:spcPct val="0"/>
        </a:spcAft>
        <a:buChar char="–"/>
        <a:defRPr sz="3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800">
          <a:solidFill>
            <a:schemeClr val="tx1"/>
          </a:solidFill>
          <a:latin typeface="+mn-lt"/>
          <a:ea typeface="ＭＳ Ｐゴシック" pitchFamily="-65" charset="-128"/>
        </a:defRPr>
      </a:lvl3pPr>
      <a:lvl4pPr marL="1562100" indent="-228600" algn="l" rtl="0" eaLnBrk="1" fontAlgn="base" hangingPunct="1">
        <a:spcBef>
          <a:spcPct val="20000"/>
        </a:spcBef>
        <a:spcAft>
          <a:spcPct val="0"/>
        </a:spcAft>
        <a:buChar char="–"/>
        <a:defRPr sz="2400">
          <a:solidFill>
            <a:schemeClr val="tx1"/>
          </a:solidFill>
          <a:latin typeface="+mn-lt"/>
          <a:ea typeface="ＭＳ Ｐゴシック" pitchFamily="-65" charset="-128"/>
        </a:defRPr>
      </a:lvl4pPr>
      <a:lvl5pPr marL="1981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arget="../media/image3.png" Type="http://schemas.openxmlformats.org/officeDocument/2006/relationships/image"/><Relationship Id="rId7" Target="../media/image10.png" Type="http://schemas.openxmlformats.org/officeDocument/2006/relationships/image"/><Relationship Id="rId2" Target="../media/image2.png" Type="http://schemas.openxmlformats.org/officeDocument/2006/relationships/image"/><Relationship Id="rId1" Target="../slideLayouts/slideLayout1.xml" Type="http://schemas.openxmlformats.org/officeDocument/2006/relationships/slideLayout"/><Relationship Id="rId6" Target="../media/image9.png" Type="http://schemas.openxmlformats.org/officeDocument/2006/relationships/image"/><Relationship Id="rId5" Target="../media/image8.jpeg" Type="http://schemas.openxmlformats.org/officeDocument/2006/relationships/image"/><Relationship Id="rId4" Target="../media/image7.png" Type="http://schemas.openxmlformats.org/officeDocument/2006/relationships/image"/></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arget="../media/image3.png" Type="http://schemas.openxmlformats.org/officeDocument/2006/relationships/image"/><Relationship Id="rId2" Target="../media/image2.png" Type="http://schemas.openxmlformats.org/officeDocument/2006/relationships/image"/><Relationship Id="rId1" Target="../slideLayouts/slideLayout1.xml" Type="http://schemas.openxmlformats.org/officeDocument/2006/relationships/slideLayout"/><Relationship Id="rId4" Target="../media/image12.jpeg" Type="http://schemas.openxmlformats.org/officeDocument/2006/relationships/image"/></Relationships>
</file>

<file path=ppt/slides/_rels/slide18.xml.rels><?xml version="1.0" encoding="UTF-8" standalone="yes" ?><Relationships xmlns="http://schemas.openxmlformats.org/package/2006/relationships"><Relationship Id="rId3" Target="../media/image3.png" Type="http://schemas.openxmlformats.org/officeDocument/2006/relationships/image"/><Relationship Id="rId2" Target="../media/image2.png" Type="http://schemas.openxmlformats.org/officeDocument/2006/relationships/image"/><Relationship Id="rId1" Target="../slideLayouts/slideLayout1.xml" Type="http://schemas.openxmlformats.org/officeDocument/2006/relationships/slideLayout"/><Relationship Id="rId4" Target="../media/image13.jpeg" Type="http://schemas.openxmlformats.org/officeDocument/2006/relationships/image"/></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foursquare.com/docs/"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350068" y="2570429"/>
            <a:ext cx="8128000" cy="1295400"/>
          </a:xfrm>
        </p:spPr>
        <p:txBody>
          <a:bodyPr/>
          <a:lstStyle/>
          <a:p>
            <a:br>
              <a:rPr lang="en-DE" sz="3000" dirty="0">
                <a:solidFill>
                  <a:schemeClr val="tx2">
                    <a:lumMod val="50000"/>
                  </a:schemeClr>
                </a:solidFill>
              </a:rPr>
            </a:br>
            <a:r>
              <a:rPr lang="en-DE" sz="3000" dirty="0">
                <a:solidFill>
                  <a:schemeClr val="tx2">
                    <a:lumMod val="50000"/>
                  </a:schemeClr>
                </a:solidFill>
              </a:rPr>
              <a:t>Exploring New York City's Diverse Food Cultures for Tourism Purposes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331780" y="3218129"/>
            <a:ext cx="8128000" cy="2798357"/>
          </a:xfrm>
        </p:spPr>
        <p:txBody>
          <a:bodyPr/>
          <a:lstStyle/>
          <a:p>
            <a:r>
              <a:rPr lang="en-US" sz="2800" dirty="0">
                <a:solidFill>
                  <a:schemeClr val="bg2">
                    <a:lumMod val="50000"/>
                  </a:schemeClr>
                </a:solidFill>
                <a:ea typeface="ＭＳ Ｐゴシック" panose="020B0600070205080204" pitchFamily="34" charset="-128"/>
              </a:rPr>
              <a:t>Shabbir Ahmad</a:t>
            </a:r>
            <a:br>
              <a:rPr lang="en-US" dirty="0">
                <a:solidFill>
                  <a:schemeClr val="bg2">
                    <a:lumMod val="50000"/>
                  </a:schemeClr>
                </a:solidFill>
                <a:ea typeface="ＭＳ Ｐゴシック" panose="020B0600070205080204" pitchFamily="34" charset="-128"/>
              </a:rPr>
            </a:br>
            <a:br>
              <a:rPr lang="en-US" sz="2000" dirty="0">
                <a:solidFill>
                  <a:schemeClr val="bg2">
                    <a:lumMod val="50000"/>
                  </a:schemeClr>
                </a:solidFill>
              </a:rPr>
            </a:br>
            <a:r>
              <a:rPr lang="en-US" sz="2000" dirty="0">
                <a:solidFill>
                  <a:schemeClr val="bg2">
                    <a:lumMod val="50000"/>
                  </a:schemeClr>
                </a:solidFill>
              </a:rPr>
              <a:t>Presentation</a:t>
            </a:r>
          </a:p>
          <a:p>
            <a:r>
              <a:rPr lang="en-US" sz="2000" dirty="0">
                <a:solidFill>
                  <a:schemeClr val="bg2">
                    <a:lumMod val="50000"/>
                  </a:schemeClr>
                </a:solidFill>
              </a:rPr>
              <a:t>for</a:t>
            </a:r>
          </a:p>
          <a:p>
            <a:pPr>
              <a:lnSpc>
                <a:spcPct val="150000"/>
              </a:lnSpc>
            </a:pPr>
            <a:r>
              <a:rPr lang="en-US" sz="2400" dirty="0">
                <a:solidFill>
                  <a:schemeClr val="bg2">
                    <a:lumMod val="50000"/>
                  </a:schemeClr>
                </a:solidFill>
                <a:ea typeface="ＭＳ Ｐゴシック" panose="020B0600070205080204" pitchFamily="34" charset="-128"/>
              </a:rPr>
              <a:t>Applied Data Science Capstone Project</a:t>
            </a:r>
            <a:br>
              <a:rPr lang="en-US" dirty="0">
                <a:solidFill>
                  <a:schemeClr val="bg2">
                    <a:lumMod val="50000"/>
                  </a:schemeClr>
                </a:solidFill>
                <a:ea typeface="ＭＳ Ｐゴシック" panose="020B0600070205080204" pitchFamily="34" charset="-128"/>
              </a:rPr>
            </a:br>
            <a:r>
              <a:rPr lang="en-US" sz="2000" dirty="0">
                <a:solidFill>
                  <a:schemeClr val="bg2">
                    <a:lumMod val="50000"/>
                  </a:schemeClr>
                </a:solidFill>
                <a:ea typeface="ＭＳ Ｐゴシック" panose="020B0600070205080204" pitchFamily="34" charset="-128"/>
              </a:rPr>
              <a:t>April 29, 2020</a:t>
            </a:r>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dirty="0">
                <a:solidFill>
                  <a:schemeClr val="tx2">
                    <a:lumMod val="50000"/>
                  </a:schemeClr>
                </a:solidFill>
              </a:rPr>
              <a:t>The </a:t>
            </a:r>
            <a:r>
              <a:rPr lang="en-GB" sz="2000" dirty="0" err="1">
                <a:solidFill>
                  <a:schemeClr val="tx2">
                    <a:lumMod val="50000"/>
                  </a:schemeClr>
                </a:solidFill>
              </a:rPr>
              <a:t>dataframe</a:t>
            </a:r>
            <a:r>
              <a:rPr lang="en-GB" sz="2000" dirty="0">
                <a:solidFill>
                  <a:schemeClr val="tx2">
                    <a:lumMod val="50000"/>
                  </a:schemeClr>
                </a:solidFill>
              </a:rPr>
              <a:t> is further used to generate a map of New York City with neighbourhoods superimposed on top. The map is generated by using the ‘folium’ library. </a:t>
            </a:r>
            <a:endParaRPr lang="en-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8" name="Picture 7" descr="A picture containing text, map&#10;&#10;Description automatically generated">
            <a:extLst>
              <a:ext uri="{FF2B5EF4-FFF2-40B4-BE49-F238E27FC236}">
                <a16:creationId xmlns:a16="http://schemas.microsoft.com/office/drawing/2014/main" id="{D0BB6167-51AD-44E9-8873-1D077A6B21CE}"/>
              </a:ext>
            </a:extLst>
          </p:cNvPr>
          <p:cNvPicPr/>
          <p:nvPr/>
        </p:nvPicPr>
        <p:blipFill>
          <a:blip r:embed="rId4">
            <a:extLst>
              <a:ext uri="{28A0092B-C50C-407E-A947-70E740481C1C}">
                <a14:useLocalDpi xmlns:a14="http://schemas.microsoft.com/office/drawing/2010/main" val="0"/>
              </a:ext>
            </a:extLst>
          </a:blip>
          <a:stretch>
            <a:fillRect/>
          </a:stretch>
        </p:blipFill>
        <p:spPr>
          <a:xfrm>
            <a:off x="901147" y="2875722"/>
            <a:ext cx="7439363" cy="3233529"/>
          </a:xfrm>
          <a:prstGeom prst="rect">
            <a:avLst/>
          </a:prstGeom>
        </p:spPr>
      </p:pic>
    </p:spTree>
    <p:extLst>
      <p:ext uri="{BB962C8B-B14F-4D97-AF65-F5344CB8AC3E}">
        <p14:creationId xmlns:p14="http://schemas.microsoft.com/office/powerpoint/2010/main" val="32087626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b="1" dirty="0" err="1">
                <a:solidFill>
                  <a:schemeClr val="tx2">
                    <a:lumMod val="50000"/>
                  </a:schemeClr>
                </a:solidFill>
              </a:rPr>
              <a:t>Foursquare</a:t>
            </a:r>
            <a:r>
              <a:rPr lang="de-DE" sz="2000" b="1" dirty="0">
                <a:solidFill>
                  <a:schemeClr val="tx2">
                    <a:lumMod val="50000"/>
                  </a:schemeClr>
                </a:solidFill>
              </a:rPr>
              <a:t> API</a:t>
            </a:r>
          </a:p>
          <a:p>
            <a:pPr algn="l">
              <a:lnSpc>
                <a:spcPct val="150000"/>
              </a:lnSpc>
            </a:pPr>
            <a:r>
              <a:rPr lang="en-GB" sz="2000" dirty="0">
                <a:solidFill>
                  <a:schemeClr val="tx2">
                    <a:lumMod val="50000"/>
                  </a:schemeClr>
                </a:solidFill>
              </a:rPr>
              <a:t>After extracting Foursquare venue category hierarchy, a list of ten categories of venues is generated but we are only interested in ‘Food’</a:t>
            </a:r>
          </a:p>
          <a:p>
            <a:pPr algn="l">
              <a:lnSpc>
                <a:spcPct val="150000"/>
              </a:lnSpc>
            </a:pPr>
            <a:endParaRPr lang="de-DE" sz="2000" b="1" dirty="0"/>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9" name="Picture 8" descr="A screenshot of text&#10;&#10;Description automatically generated">
            <a:extLst>
              <a:ext uri="{FF2B5EF4-FFF2-40B4-BE49-F238E27FC236}">
                <a16:creationId xmlns:a16="http://schemas.microsoft.com/office/drawing/2014/main" id="{1C86D66A-0ACC-44BB-9B25-9A828FCA9BBD}"/>
              </a:ext>
            </a:extLst>
          </p:cNvPr>
          <p:cNvPicPr/>
          <p:nvPr/>
        </p:nvPicPr>
        <p:blipFill>
          <a:blip r:embed="rId4">
            <a:extLst>
              <a:ext uri="{28A0092B-C50C-407E-A947-70E740481C1C}">
                <a14:useLocalDpi xmlns:a14="http://schemas.microsoft.com/office/drawing/2010/main" val="0"/>
              </a:ext>
            </a:extLst>
          </a:blip>
          <a:stretch>
            <a:fillRect/>
          </a:stretch>
        </p:blipFill>
        <p:spPr>
          <a:xfrm>
            <a:off x="507999" y="2891055"/>
            <a:ext cx="7986643" cy="3211815"/>
          </a:xfrm>
          <a:prstGeom prst="rect">
            <a:avLst/>
          </a:prstGeom>
        </p:spPr>
      </p:pic>
      <p:sp>
        <p:nvSpPr>
          <p:cNvPr id="3" name="Rectangle 2">
            <a:extLst>
              <a:ext uri="{FF2B5EF4-FFF2-40B4-BE49-F238E27FC236}">
                <a16:creationId xmlns:a16="http://schemas.microsoft.com/office/drawing/2014/main" id="{5CEB0BC1-7B97-4EB2-9810-37845204BC6E}"/>
              </a:ext>
            </a:extLst>
          </p:cNvPr>
          <p:cNvSpPr/>
          <p:nvPr/>
        </p:nvSpPr>
        <p:spPr bwMode="auto">
          <a:xfrm>
            <a:off x="507999" y="4386470"/>
            <a:ext cx="4435062" cy="251791"/>
          </a:xfrm>
          <a:prstGeom prst="rect">
            <a:avLst/>
          </a:prstGeom>
          <a:no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DE" sz="2000" b="1" i="0" u="none" strike="noStrike" normalizeH="0" baseline="0">
              <a:ln w="12700">
                <a:solidFill>
                  <a:schemeClr val="accent5"/>
                </a:solidFill>
                <a:prstDash val="solid"/>
              </a:ln>
              <a:pattFill prst="ltDnDiag">
                <a:fgClr>
                  <a:schemeClr val="accent5">
                    <a:lumMod val="60000"/>
                    <a:lumOff val="40000"/>
                  </a:schemeClr>
                </a:fgClr>
                <a:bgClr>
                  <a:schemeClr val="bg1"/>
                </a:bgClr>
              </a:pattFill>
              <a:latin typeface="Arial" pitchFamily="34" charset="0"/>
            </a:endParaRPr>
          </a:p>
        </p:txBody>
      </p:sp>
    </p:spTree>
    <p:extLst>
      <p:ext uri="{BB962C8B-B14F-4D97-AF65-F5344CB8AC3E}">
        <p14:creationId xmlns:p14="http://schemas.microsoft.com/office/powerpoint/2010/main" val="16927722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29705" y="1404730"/>
            <a:ext cx="8128000" cy="4558747"/>
          </a:xfrm>
        </p:spPr>
        <p:txBody>
          <a:bodyPr/>
          <a:lstStyle/>
          <a:p>
            <a:pPr algn="l">
              <a:lnSpc>
                <a:spcPct val="150000"/>
              </a:lnSpc>
            </a:pPr>
            <a:r>
              <a:rPr lang="en-GB" sz="2000" b="1" dirty="0" err="1">
                <a:solidFill>
                  <a:schemeClr val="tx2">
                    <a:lumMod val="50000"/>
                  </a:schemeClr>
                </a:solidFill>
              </a:rPr>
              <a:t>Dataframe</a:t>
            </a:r>
            <a:r>
              <a:rPr lang="en-GB" sz="2000" b="1" dirty="0">
                <a:solidFill>
                  <a:schemeClr val="tx2">
                    <a:lumMod val="50000"/>
                  </a:schemeClr>
                </a:solidFill>
              </a:rPr>
              <a:t> ‘</a:t>
            </a:r>
            <a:r>
              <a:rPr lang="en-GB" sz="2000" b="1" dirty="0" err="1">
                <a:solidFill>
                  <a:schemeClr val="tx2">
                    <a:lumMod val="50000"/>
                  </a:schemeClr>
                </a:solidFill>
              </a:rPr>
              <a:t>nyc_venues</a:t>
            </a:r>
            <a:r>
              <a:rPr lang="en-GB" sz="2000" b="1" dirty="0">
                <a:solidFill>
                  <a:schemeClr val="tx2">
                    <a:lumMod val="50000"/>
                  </a:schemeClr>
                </a:solidFill>
              </a:rPr>
              <a:t>’</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Instead</a:t>
            </a:r>
            <a:r>
              <a:rPr lang="de-DE" sz="2000" dirty="0">
                <a:solidFill>
                  <a:schemeClr val="tx2">
                    <a:lumMod val="50000"/>
                  </a:schemeClr>
                </a:solidFill>
              </a:rPr>
              <a:t> </a:t>
            </a:r>
            <a:r>
              <a:rPr lang="de-DE" sz="2000" dirty="0" err="1">
                <a:solidFill>
                  <a:schemeClr val="tx2">
                    <a:lumMod val="50000"/>
                  </a:schemeClr>
                </a:solidFill>
              </a:rPr>
              <a:t>of</a:t>
            </a:r>
            <a:r>
              <a:rPr lang="de-DE" sz="2000" dirty="0">
                <a:solidFill>
                  <a:schemeClr val="tx2">
                    <a:lumMod val="50000"/>
                  </a:schemeClr>
                </a:solidFill>
              </a:rPr>
              <a:t> </a:t>
            </a:r>
            <a:r>
              <a:rPr lang="de-DE" sz="2000" dirty="0" err="1">
                <a:solidFill>
                  <a:schemeClr val="tx2">
                    <a:lumMod val="50000"/>
                  </a:schemeClr>
                </a:solidFill>
              </a:rPr>
              <a:t>using</a:t>
            </a:r>
            <a:r>
              <a:rPr lang="de-DE" sz="2000" dirty="0">
                <a:solidFill>
                  <a:schemeClr val="tx2">
                    <a:lumMod val="50000"/>
                  </a:schemeClr>
                </a:solidFill>
              </a:rPr>
              <a:t> GET </a:t>
            </a:r>
            <a:r>
              <a:rPr lang="de-DE" sz="2000" dirty="0" err="1">
                <a:solidFill>
                  <a:schemeClr val="tx2">
                    <a:lumMod val="50000"/>
                  </a:schemeClr>
                </a:solidFill>
              </a:rPr>
              <a:t>request</a:t>
            </a:r>
            <a:r>
              <a:rPr lang="de-DE" sz="2000" dirty="0">
                <a:solidFill>
                  <a:schemeClr val="tx2">
                    <a:lumMod val="50000"/>
                  </a:schemeClr>
                </a:solidFill>
              </a:rPr>
              <a:t> </a:t>
            </a:r>
            <a:r>
              <a:rPr lang="de-DE" sz="2000" dirty="0" err="1">
                <a:solidFill>
                  <a:schemeClr val="tx2">
                    <a:lumMod val="50000"/>
                  </a:schemeClr>
                </a:solidFill>
              </a:rPr>
              <a:t>for</a:t>
            </a:r>
            <a:r>
              <a:rPr lang="de-DE" sz="2000" dirty="0">
                <a:solidFill>
                  <a:schemeClr val="tx2">
                    <a:lumMod val="50000"/>
                  </a:schemeClr>
                </a:solidFill>
              </a:rPr>
              <a:t> all </a:t>
            </a:r>
            <a:r>
              <a:rPr lang="de-DE" sz="2000" dirty="0" err="1">
                <a:solidFill>
                  <a:schemeClr val="tx2">
                    <a:lumMod val="50000"/>
                  </a:schemeClr>
                </a:solidFill>
              </a:rPr>
              <a:t>neighbourhoods</a:t>
            </a:r>
            <a:r>
              <a:rPr lang="de-DE" sz="2000" dirty="0">
                <a:solidFill>
                  <a:schemeClr val="tx2">
                    <a:lumMod val="50000"/>
                  </a:schemeClr>
                </a:solidFill>
              </a:rPr>
              <a:t> </a:t>
            </a:r>
            <a:r>
              <a:rPr lang="de-DE" sz="2000" dirty="0" err="1">
                <a:solidFill>
                  <a:schemeClr val="tx2">
                    <a:lumMod val="50000"/>
                  </a:schemeClr>
                </a:solidFill>
              </a:rPr>
              <a:t>to</a:t>
            </a:r>
            <a:r>
              <a:rPr lang="de-DE" sz="2000" dirty="0">
                <a:solidFill>
                  <a:schemeClr val="tx2">
                    <a:lumMod val="50000"/>
                  </a:schemeClr>
                </a:solidFill>
              </a:rPr>
              <a:t> </a:t>
            </a:r>
            <a:r>
              <a:rPr lang="de-DE" sz="2000" dirty="0" err="1">
                <a:solidFill>
                  <a:schemeClr val="tx2">
                    <a:lumMod val="50000"/>
                  </a:schemeClr>
                </a:solidFill>
              </a:rPr>
              <a:t>extract</a:t>
            </a:r>
            <a:r>
              <a:rPr lang="de-DE" sz="2000" dirty="0">
                <a:solidFill>
                  <a:schemeClr val="tx2">
                    <a:lumMod val="50000"/>
                  </a:schemeClr>
                </a:solidFill>
              </a:rPr>
              <a:t> </a:t>
            </a:r>
            <a:r>
              <a:rPr lang="de-DE" sz="2000" dirty="0" err="1">
                <a:solidFill>
                  <a:schemeClr val="tx2">
                    <a:lumMod val="50000"/>
                  </a:schemeClr>
                </a:solidFill>
              </a:rPr>
              <a:t>information</a:t>
            </a:r>
            <a:r>
              <a:rPr lang="de-DE" sz="2000" dirty="0">
                <a:solidFill>
                  <a:schemeClr val="tx2">
                    <a:lumMod val="50000"/>
                  </a:schemeClr>
                </a:solidFill>
              </a:rPr>
              <a:t> </a:t>
            </a:r>
            <a:r>
              <a:rPr lang="de-DE" sz="2000" dirty="0" err="1">
                <a:solidFill>
                  <a:schemeClr val="tx2">
                    <a:lumMod val="50000"/>
                  </a:schemeClr>
                </a:solidFill>
              </a:rPr>
              <a:t>regarding</a:t>
            </a:r>
            <a:r>
              <a:rPr lang="de-DE" sz="2000" dirty="0">
                <a:solidFill>
                  <a:schemeClr val="tx2">
                    <a:lumMod val="50000"/>
                  </a:schemeClr>
                </a:solidFill>
              </a:rPr>
              <a:t> </a:t>
            </a:r>
            <a:r>
              <a:rPr lang="de-DE" sz="2000" dirty="0" err="1">
                <a:solidFill>
                  <a:schemeClr val="tx2">
                    <a:lumMod val="50000"/>
                  </a:schemeClr>
                </a:solidFill>
              </a:rPr>
              <a:t>latitude</a:t>
            </a:r>
            <a:r>
              <a:rPr lang="de-DE" sz="2000" dirty="0">
                <a:solidFill>
                  <a:schemeClr val="tx2">
                    <a:lumMod val="50000"/>
                  </a:schemeClr>
                </a:solidFill>
              </a:rPr>
              <a:t> and </a:t>
            </a:r>
            <a:r>
              <a:rPr lang="de-DE" sz="2000" dirty="0" err="1">
                <a:solidFill>
                  <a:schemeClr val="tx2">
                    <a:lumMod val="50000"/>
                  </a:schemeClr>
                </a:solidFill>
              </a:rPr>
              <a:t>longitude</a:t>
            </a:r>
            <a:r>
              <a:rPr lang="de-DE" sz="2000" dirty="0">
                <a:solidFill>
                  <a:schemeClr val="tx2">
                    <a:lumMod val="50000"/>
                  </a:schemeClr>
                </a:solidFill>
              </a:rPr>
              <a:t>, </a:t>
            </a:r>
            <a:r>
              <a:rPr lang="en-GB" sz="2000" dirty="0">
                <a:solidFill>
                  <a:schemeClr val="tx2">
                    <a:lumMod val="50000"/>
                  </a:schemeClr>
                </a:solidFill>
              </a:rPr>
              <a:t>a function ‘</a:t>
            </a:r>
            <a:r>
              <a:rPr lang="en-GB" sz="2000" dirty="0" err="1">
                <a:solidFill>
                  <a:schemeClr val="tx2">
                    <a:lumMod val="50000"/>
                  </a:schemeClr>
                </a:solidFill>
              </a:rPr>
              <a:t>getNearbyFood</a:t>
            </a:r>
            <a:r>
              <a:rPr lang="en-GB" sz="2000" dirty="0">
                <a:solidFill>
                  <a:schemeClr val="tx2">
                    <a:lumMod val="50000"/>
                  </a:schemeClr>
                </a:solidFill>
              </a:rPr>
              <a:t>’ is created.</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It</a:t>
            </a:r>
            <a:r>
              <a:rPr lang="de-DE" sz="2000" dirty="0">
                <a:solidFill>
                  <a:schemeClr val="tx2">
                    <a:lumMod val="50000"/>
                  </a:schemeClr>
                </a:solidFill>
              </a:rPr>
              <a:t> </a:t>
            </a:r>
            <a:r>
              <a:rPr lang="en-DE" sz="2000" dirty="0">
                <a:solidFill>
                  <a:schemeClr val="tx2">
                    <a:lumMod val="50000"/>
                  </a:schemeClr>
                </a:solidFill>
              </a:rPr>
              <a:t>creates an API request URL with radius = 500, LIMIT = 100. </a:t>
            </a:r>
            <a:r>
              <a:rPr lang="en-GB" sz="2000" dirty="0">
                <a:solidFill>
                  <a:schemeClr val="tx2">
                    <a:lumMod val="50000"/>
                  </a:schemeClr>
                </a:solidFill>
              </a:rPr>
              <a:t>Limit is set to 100, so that a maximum of 100 venues are returned in the vicinity. </a:t>
            </a:r>
          </a:p>
          <a:p>
            <a:pPr marL="342900" indent="-342900" algn="l">
              <a:lnSpc>
                <a:spcPct val="150000"/>
              </a:lnSpc>
              <a:buFont typeface="Arial" panose="020B0604020202020204" pitchFamily="34" charset="0"/>
              <a:buChar char="•"/>
            </a:pPr>
            <a:r>
              <a:rPr lang="en-GB" sz="2000" dirty="0">
                <a:solidFill>
                  <a:schemeClr val="tx2">
                    <a:lumMod val="50000"/>
                  </a:schemeClr>
                </a:solidFill>
              </a:rPr>
              <a:t>A new </a:t>
            </a:r>
            <a:r>
              <a:rPr lang="en-GB" sz="2000" dirty="0" err="1">
                <a:solidFill>
                  <a:schemeClr val="tx2">
                    <a:lumMod val="50000"/>
                  </a:schemeClr>
                </a:solidFill>
              </a:rPr>
              <a:t>dataframe</a:t>
            </a:r>
            <a:r>
              <a:rPr lang="en-GB" sz="2000" dirty="0">
                <a:solidFill>
                  <a:schemeClr val="tx2">
                    <a:lumMod val="50000"/>
                  </a:schemeClr>
                </a:solidFill>
              </a:rPr>
              <a:t> is created for information regarding all the 306 neighbourhoods.</a:t>
            </a:r>
          </a:p>
          <a:p>
            <a:pPr marL="342900" indent="-342900" algn="l">
              <a:lnSpc>
                <a:spcPct val="150000"/>
              </a:lnSpc>
              <a:buFont typeface="Arial" panose="020B0604020202020204" pitchFamily="34" charset="0"/>
              <a:buChar char="•"/>
            </a:pPr>
            <a:r>
              <a:rPr lang="en-GB" sz="2000" dirty="0">
                <a:solidFill>
                  <a:schemeClr val="tx2">
                    <a:lumMod val="50000"/>
                  </a:schemeClr>
                </a:solidFill>
              </a:rPr>
              <a:t>The </a:t>
            </a:r>
            <a:r>
              <a:rPr lang="en-GB" sz="2000" dirty="0" err="1">
                <a:solidFill>
                  <a:schemeClr val="tx2">
                    <a:lumMod val="50000"/>
                  </a:schemeClr>
                </a:solidFill>
              </a:rPr>
              <a:t>dataframe</a:t>
            </a:r>
            <a:r>
              <a:rPr lang="en-GB" sz="2000" dirty="0">
                <a:solidFill>
                  <a:schemeClr val="tx2">
                    <a:lumMod val="50000"/>
                  </a:schemeClr>
                </a:solidFill>
              </a:rPr>
              <a:t> has 13612 venues and 187 unique sub-categories. </a:t>
            </a:r>
            <a:endParaRPr lang="en-DE" sz="2000" dirty="0">
              <a:solidFill>
                <a:schemeClr val="tx2">
                  <a:lumMod val="50000"/>
                </a:schemeClr>
              </a:solidFill>
            </a:endParaRPr>
          </a:p>
          <a:p>
            <a:pPr algn="l">
              <a:lnSpc>
                <a:spcPct val="150000"/>
              </a:lnSpc>
            </a:pPr>
            <a:endParaRPr lang="en-GB" sz="2000" dirty="0"/>
          </a:p>
          <a:p>
            <a:pPr algn="l">
              <a:lnSpc>
                <a:spcPct val="150000"/>
              </a:lnSpc>
            </a:pPr>
            <a:endParaRPr lang="de-DE" sz="2000" b="1" dirty="0"/>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16101470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Data Cleaning</a:t>
            </a:r>
          </a:p>
          <a:p>
            <a:pPr marL="342900" indent="-342900" algn="just">
              <a:lnSpc>
                <a:spcPct val="200000"/>
              </a:lnSpc>
              <a:buFont typeface="Arial" panose="020B0604020202020204" pitchFamily="34" charset="0"/>
              <a:buChar char="•"/>
            </a:pPr>
            <a:r>
              <a:rPr lang="en-GB" sz="2000" dirty="0">
                <a:solidFill>
                  <a:schemeClr val="tx2">
                    <a:lumMod val="50000"/>
                  </a:schemeClr>
                </a:solidFill>
              </a:rPr>
              <a:t>Among the 187 categories of food, general categories like ice cream shops, cafes and bars are also included. We need to eliminate these to make our work easier. </a:t>
            </a:r>
          </a:p>
          <a:p>
            <a:pPr marL="342900" indent="-342900" algn="just">
              <a:lnSpc>
                <a:spcPct val="200000"/>
              </a:lnSpc>
              <a:buFont typeface="Arial" panose="020B0604020202020204" pitchFamily="34" charset="0"/>
              <a:buChar char="•"/>
            </a:pPr>
            <a:r>
              <a:rPr lang="en-GB" sz="2000" dirty="0">
                <a:solidFill>
                  <a:schemeClr val="tx2">
                    <a:lumMod val="50000"/>
                  </a:schemeClr>
                </a:solidFill>
              </a:rPr>
              <a:t>List of general categories is created and then subtracted from all the categories. It leave us only the restaurants and eateries. </a:t>
            </a:r>
          </a:p>
          <a:p>
            <a:pPr marL="342900" indent="-342900" algn="just">
              <a:lnSpc>
                <a:spcPct val="200000"/>
              </a:lnSpc>
              <a:buFont typeface="Arial" panose="020B0604020202020204" pitchFamily="34" charset="0"/>
              <a:buChar char="•"/>
            </a:pPr>
            <a:r>
              <a:rPr lang="en-GB" sz="2000" dirty="0">
                <a:solidFill>
                  <a:schemeClr val="tx2">
                    <a:lumMod val="50000"/>
                  </a:schemeClr>
                </a:solidFill>
              </a:rPr>
              <a:t>After this process, we have 101 unique categories. </a:t>
            </a:r>
          </a:p>
          <a:p>
            <a:pPr algn="l">
              <a:lnSpc>
                <a:spcPct val="150000"/>
              </a:lnSpc>
            </a:pPr>
            <a:endParaRPr lang="de-DE" sz="2000" b="1" dirty="0"/>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4011769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One hot encoding</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r>
              <a:rPr lang="de-DE" sz="2000" dirty="0" err="1">
                <a:solidFill>
                  <a:schemeClr val="tx2">
                    <a:lumMod val="50000"/>
                  </a:schemeClr>
                </a:solidFill>
              </a:rPr>
              <a:t>It</a:t>
            </a:r>
            <a:r>
              <a:rPr lang="de-DE" sz="2000" dirty="0">
                <a:solidFill>
                  <a:schemeClr val="tx2">
                    <a:lumMod val="50000"/>
                  </a:schemeClr>
                </a:solidFill>
              </a:rPr>
              <a: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used</a:t>
            </a:r>
            <a:r>
              <a:rPr lang="de-DE" sz="2000" dirty="0">
                <a:solidFill>
                  <a:schemeClr val="tx2">
                    <a:lumMod val="50000"/>
                  </a:schemeClr>
                </a:solidFill>
              </a:rPr>
              <a:t> </a:t>
            </a:r>
            <a:r>
              <a:rPr lang="de-DE" sz="2000" dirty="0" err="1">
                <a:solidFill>
                  <a:schemeClr val="tx2">
                    <a:lumMod val="50000"/>
                  </a:schemeClr>
                </a:solidFill>
              </a:rPr>
              <a:t>to</a:t>
            </a:r>
            <a:r>
              <a:rPr lang="de-DE" sz="2000" dirty="0">
                <a:solidFill>
                  <a:schemeClr val="tx2">
                    <a:lumMod val="50000"/>
                  </a:schemeClr>
                </a:solidFill>
              </a:rPr>
              <a:t> </a:t>
            </a:r>
            <a:r>
              <a:rPr lang="en-GB" sz="2000" dirty="0">
                <a:solidFill>
                  <a:schemeClr val="tx2">
                    <a:lumMod val="50000"/>
                  </a:schemeClr>
                </a:solidFill>
              </a:rPr>
              <a:t>analyse each neighbourhood individually to find out the most common cuisine within 500 meters of its radius. </a:t>
            </a:r>
          </a:p>
          <a:p>
            <a:pPr marL="342900" indent="-342900" algn="l">
              <a:lnSpc>
                <a:spcPct val="150000"/>
              </a:lnSpc>
              <a:buFont typeface="Arial" panose="020B0604020202020204" pitchFamily="34" charset="0"/>
              <a:buChar char="•"/>
            </a:pPr>
            <a:r>
              <a:rPr lang="en-GB" sz="2000" dirty="0">
                <a:solidFill>
                  <a:schemeClr val="tx2">
                    <a:lumMod val="50000"/>
                  </a:schemeClr>
                </a:solidFill>
              </a:rPr>
              <a:t>A new </a:t>
            </a:r>
            <a:r>
              <a:rPr lang="en-GB" sz="2000" dirty="0" err="1">
                <a:solidFill>
                  <a:schemeClr val="tx2">
                    <a:lumMod val="50000"/>
                  </a:schemeClr>
                </a:solidFill>
              </a:rPr>
              <a:t>dataframe</a:t>
            </a:r>
            <a:r>
              <a:rPr lang="en-GB" sz="2000" dirty="0">
                <a:solidFill>
                  <a:schemeClr val="tx2">
                    <a:lumMod val="50000"/>
                  </a:schemeClr>
                </a:solidFill>
              </a:rPr>
              <a:t> </a:t>
            </a:r>
            <a:r>
              <a:rPr lang="en-GB" sz="2000" dirty="0" err="1">
                <a:solidFill>
                  <a:schemeClr val="tx2">
                    <a:lumMod val="50000"/>
                  </a:schemeClr>
                </a:solidFill>
              </a:rPr>
              <a:t>nyc_onehot</a:t>
            </a:r>
            <a:r>
              <a:rPr lang="en-GB" sz="2000" dirty="0">
                <a:solidFill>
                  <a:schemeClr val="tx2">
                    <a:lumMod val="50000"/>
                  </a:schemeClr>
                </a:solidFill>
              </a:rPr>
              <a:t> is created. ‘Neighbourhood’ column. The size of this </a:t>
            </a:r>
            <a:r>
              <a:rPr lang="en-GB" sz="2000" dirty="0" err="1">
                <a:solidFill>
                  <a:schemeClr val="tx2">
                    <a:lumMod val="50000"/>
                  </a:schemeClr>
                </a:solidFill>
              </a:rPr>
              <a:t>dataframe</a:t>
            </a:r>
            <a:r>
              <a:rPr lang="en-GB" sz="2000" dirty="0">
                <a:solidFill>
                  <a:schemeClr val="tx2">
                    <a:lumMod val="50000"/>
                  </a:schemeClr>
                </a:solidFill>
              </a:rPr>
              <a:t> is 6635 data points including all venues for all the neighbourhoods. Now, we can also count the number of venues for each sub-category in every neighbourhood. </a:t>
            </a:r>
          </a:p>
          <a:p>
            <a:pPr marL="342900" indent="-342900" algn="l">
              <a:lnSpc>
                <a:spcPct val="150000"/>
              </a:lnSpc>
              <a:buFont typeface="Wingdings" panose="05000000000000000000" pitchFamily="2" charset="2"/>
              <a:buChar char="Ø"/>
            </a:pPr>
            <a:r>
              <a:rPr lang="en-GB" sz="2000" dirty="0">
                <a:solidFill>
                  <a:schemeClr val="tx2">
                    <a:lumMod val="50000"/>
                  </a:schemeClr>
                </a:solidFill>
              </a:rPr>
              <a:t>The frequency of occurrence of each category is determined by taking mean of all values. The Foursquare API may return many venues since the limit is set to 100 </a:t>
            </a:r>
            <a:endParaRPr lang="en-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18742483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086186"/>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191042" y="1223006"/>
            <a:ext cx="8952958" cy="4979011"/>
          </a:xfrm>
        </p:spPr>
        <p:txBody>
          <a:bodyPr/>
          <a:lstStyle/>
          <a:p>
            <a:pPr algn="l">
              <a:lnSpc>
                <a:spcPct val="150000"/>
              </a:lnSpc>
            </a:pPr>
            <a:r>
              <a:rPr lang="de-DE" sz="2000" b="1" dirty="0">
                <a:solidFill>
                  <a:schemeClr val="tx2">
                    <a:lumMod val="50000"/>
                  </a:schemeClr>
                </a:solidFill>
              </a:rPr>
              <a:t>Data Processing - Clustering </a:t>
            </a:r>
            <a:r>
              <a:rPr lang="de-DE" sz="2000" b="1" dirty="0" err="1">
                <a:solidFill>
                  <a:schemeClr val="tx2">
                    <a:lumMod val="50000"/>
                  </a:schemeClr>
                </a:solidFill>
              </a:rPr>
              <a:t>through</a:t>
            </a:r>
            <a:r>
              <a:rPr lang="de-DE" sz="2000" b="1" dirty="0">
                <a:solidFill>
                  <a:schemeClr val="tx2">
                    <a:lumMod val="50000"/>
                  </a:schemeClr>
                </a:solidFill>
              </a:rPr>
              <a:t> K-</a:t>
            </a:r>
            <a:r>
              <a:rPr lang="de-DE" sz="2000" b="1" dirty="0" err="1">
                <a:solidFill>
                  <a:schemeClr val="tx2">
                    <a:lumMod val="50000"/>
                  </a:schemeClr>
                </a:solidFill>
              </a:rPr>
              <a:t>Means</a:t>
            </a:r>
            <a:r>
              <a:rPr lang="de-DE" sz="2000" b="1" dirty="0">
                <a:solidFill>
                  <a:schemeClr val="tx2">
                    <a:lumMod val="50000"/>
                  </a:schemeClr>
                </a:solidFill>
              </a:rPr>
              <a:t> </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To</a:t>
            </a:r>
            <a:r>
              <a:rPr lang="de-DE" sz="2000" dirty="0">
                <a:solidFill>
                  <a:schemeClr val="tx2">
                    <a:lumMod val="50000"/>
                  </a:schemeClr>
                </a:solidFill>
              </a:rPr>
              <a:t> find </a:t>
            </a:r>
            <a:r>
              <a:rPr lang="de-DE" sz="2000" dirty="0" err="1">
                <a:solidFill>
                  <a:schemeClr val="tx2">
                    <a:lumMod val="50000"/>
                  </a:schemeClr>
                </a:solidFill>
              </a:rPr>
              <a:t>the</a:t>
            </a:r>
            <a:r>
              <a:rPr lang="de-DE" sz="2000" dirty="0">
                <a:solidFill>
                  <a:schemeClr val="tx2">
                    <a:lumMod val="50000"/>
                  </a:schemeClr>
                </a:solidFill>
              </a:rPr>
              <a:t> optimal </a:t>
            </a:r>
            <a:r>
              <a:rPr lang="de-DE" sz="2000" dirty="0" err="1">
                <a:solidFill>
                  <a:schemeClr val="tx2">
                    <a:lumMod val="50000"/>
                  </a:schemeClr>
                </a:solidFill>
              </a:rPr>
              <a:t>number</a:t>
            </a:r>
            <a:r>
              <a:rPr lang="de-DE" sz="2000" dirty="0">
                <a:solidFill>
                  <a:schemeClr val="tx2">
                    <a:lumMod val="50000"/>
                  </a:schemeClr>
                </a:solidFill>
              </a:rPr>
              <a:t> </a:t>
            </a:r>
            <a:r>
              <a:rPr lang="de-DE" sz="2000" dirty="0" err="1">
                <a:solidFill>
                  <a:schemeClr val="tx2">
                    <a:lumMod val="50000"/>
                  </a:schemeClr>
                </a:solidFill>
              </a:rPr>
              <a:t>of</a:t>
            </a:r>
            <a:r>
              <a:rPr lang="de-DE" sz="2000" dirty="0">
                <a:solidFill>
                  <a:schemeClr val="tx2">
                    <a:lumMod val="50000"/>
                  </a:schemeClr>
                </a:solidFill>
              </a:rPr>
              <a:t> </a:t>
            </a:r>
            <a:r>
              <a:rPr lang="de-DE" sz="2000" dirty="0" err="1">
                <a:solidFill>
                  <a:schemeClr val="tx2">
                    <a:lumMod val="50000"/>
                  </a:schemeClr>
                </a:solidFill>
              </a:rPr>
              <a:t>clusters</a:t>
            </a:r>
            <a:r>
              <a:rPr lang="de-DE" sz="2000" dirty="0">
                <a:solidFill>
                  <a:schemeClr val="tx2">
                    <a:lumMod val="50000"/>
                  </a:schemeClr>
                </a:solidFill>
              </a:rPr>
              <a:t>, The </a:t>
            </a:r>
            <a:r>
              <a:rPr lang="de-DE" sz="2000" dirty="0" err="1">
                <a:solidFill>
                  <a:schemeClr val="tx2">
                    <a:lumMod val="50000"/>
                  </a:schemeClr>
                </a:solidFill>
              </a:rPr>
              <a:t>Elbow</a:t>
            </a:r>
            <a:r>
              <a:rPr lang="de-DE" sz="2000" dirty="0">
                <a:solidFill>
                  <a:schemeClr val="tx2">
                    <a:lumMod val="50000"/>
                  </a:schemeClr>
                </a:solidFill>
              </a:rPr>
              <a:t> Method and The Silhouette Methods </a:t>
            </a:r>
            <a:r>
              <a:rPr lang="de-DE" sz="2000" dirty="0" err="1">
                <a:solidFill>
                  <a:schemeClr val="tx2">
                    <a:lumMod val="50000"/>
                  </a:schemeClr>
                </a:solidFill>
              </a:rPr>
              <a:t>are</a:t>
            </a:r>
            <a:r>
              <a:rPr lang="de-DE" sz="2000" dirty="0">
                <a:solidFill>
                  <a:schemeClr val="tx2">
                    <a:lumMod val="50000"/>
                  </a:schemeClr>
                </a:solidFill>
              </a:rPr>
              <a:t> </a:t>
            </a:r>
            <a:r>
              <a:rPr lang="de-DE" sz="2000" dirty="0" err="1">
                <a:solidFill>
                  <a:schemeClr val="tx2">
                    <a:lumMod val="50000"/>
                  </a:schemeClr>
                </a:solidFill>
              </a:rPr>
              <a:t>used</a:t>
            </a:r>
            <a:r>
              <a:rPr lang="de-DE" sz="2000" dirty="0">
                <a:solidFill>
                  <a:schemeClr val="tx2">
                    <a:lumMod val="50000"/>
                  </a:schemeClr>
                </a:solidFill>
              </a:rPr>
              <a:t>. The </a:t>
            </a:r>
            <a:r>
              <a:rPr lang="de-DE" sz="2000" dirty="0" err="1">
                <a:solidFill>
                  <a:schemeClr val="tx2">
                    <a:lumMod val="50000"/>
                  </a:schemeClr>
                </a:solidFill>
              </a:rPr>
              <a:t>latter</a:t>
            </a:r>
            <a:r>
              <a:rPr lang="de-DE" sz="2000" dirty="0">
                <a:solidFill>
                  <a:schemeClr val="tx2">
                    <a:lumMod val="50000"/>
                  </a:schemeClr>
                </a:solidFill>
              </a:rPr>
              <a:t> </a:t>
            </a:r>
            <a:r>
              <a:rPr lang="de-DE" sz="2000" dirty="0" err="1">
                <a:solidFill>
                  <a:schemeClr val="tx2">
                    <a:lumMod val="50000"/>
                  </a:schemeClr>
                </a:solidFill>
              </a:rPr>
              <a:t>provides</a:t>
            </a:r>
            <a:r>
              <a:rPr lang="de-DE" sz="2000" dirty="0">
                <a:solidFill>
                  <a:schemeClr val="tx2">
                    <a:lumMod val="50000"/>
                  </a:schemeClr>
                </a:solidFill>
              </a:rPr>
              <a:t> a </a:t>
            </a:r>
            <a:r>
              <a:rPr lang="de-DE" sz="2000" dirty="0" err="1">
                <a:solidFill>
                  <a:schemeClr val="tx2">
                    <a:lumMod val="50000"/>
                  </a:schemeClr>
                </a:solidFill>
              </a:rPr>
              <a:t>better</a:t>
            </a:r>
            <a:r>
              <a:rPr lang="de-DE" sz="2000" dirty="0">
                <a:solidFill>
                  <a:schemeClr val="tx2">
                    <a:lumMod val="50000"/>
                  </a:schemeClr>
                </a:solidFill>
              </a:rPr>
              <a:t> </a:t>
            </a:r>
            <a:r>
              <a:rPr lang="de-DE" sz="2000" dirty="0" err="1">
                <a:solidFill>
                  <a:schemeClr val="tx2">
                    <a:lumMod val="50000"/>
                  </a:schemeClr>
                </a:solidFill>
              </a:rPr>
              <a:t>solution</a:t>
            </a:r>
            <a:r>
              <a:rPr lang="de-DE" sz="2000" dirty="0">
                <a:solidFill>
                  <a:schemeClr val="tx2">
                    <a:lumMod val="50000"/>
                  </a:schemeClr>
                </a:solidFill>
              </a:rPr>
              <a:t>. </a:t>
            </a:r>
          </a:p>
          <a:p>
            <a:pPr marL="342900" indent="-342900" algn="l">
              <a:lnSpc>
                <a:spcPct val="150000"/>
              </a:lnSpc>
              <a:buFont typeface="Arial" panose="020B0604020202020204" pitchFamily="34" charset="0"/>
              <a:buChar char="•"/>
            </a:pPr>
            <a:r>
              <a:rPr lang="de-DE" sz="2000" dirty="0">
                <a:solidFill>
                  <a:schemeClr val="tx2">
                    <a:lumMod val="50000"/>
                  </a:schemeClr>
                </a:solidFill>
              </a:rPr>
              <a:t>K = 8</a:t>
            </a: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2" name="Picture 1">
            <a:extLst>
              <a:ext uri="{FF2B5EF4-FFF2-40B4-BE49-F238E27FC236}">
                <a16:creationId xmlns:a16="http://schemas.microsoft.com/office/drawing/2014/main" id="{CD191AB1-DF3C-4E1A-AE5D-1302FAF2FF27}"/>
              </a:ext>
            </a:extLst>
          </p:cNvPr>
          <p:cNvPicPr>
            <a:picLocks noChangeAspect="1"/>
          </p:cNvPicPr>
          <p:nvPr/>
        </p:nvPicPr>
        <p:blipFill>
          <a:blip r:embed="rId4"/>
          <a:stretch>
            <a:fillRect/>
          </a:stretch>
        </p:blipFill>
        <p:spPr>
          <a:xfrm>
            <a:off x="191042" y="3684104"/>
            <a:ext cx="4049654" cy="2517913"/>
          </a:xfrm>
          <a:prstGeom prst="rect">
            <a:avLst/>
          </a:prstGeom>
        </p:spPr>
      </p:pic>
      <p:pic>
        <p:nvPicPr>
          <p:cNvPr id="3" name="Picture 2">
            <a:extLst>
              <a:ext uri="{FF2B5EF4-FFF2-40B4-BE49-F238E27FC236}">
                <a16:creationId xmlns:a16="http://schemas.microsoft.com/office/drawing/2014/main" id="{AEDD7EE7-99F6-4975-93CD-3C986B3BE19D}"/>
              </a:ext>
            </a:extLst>
          </p:cNvPr>
          <p:cNvPicPr>
            <a:picLocks noChangeAspect="1"/>
          </p:cNvPicPr>
          <p:nvPr/>
        </p:nvPicPr>
        <p:blipFill>
          <a:blip r:embed="rId5"/>
          <a:stretch>
            <a:fillRect/>
          </a:stretch>
        </p:blipFill>
        <p:spPr>
          <a:xfrm>
            <a:off x="5314123" y="3684104"/>
            <a:ext cx="3638835" cy="2425148"/>
          </a:xfrm>
          <a:prstGeom prst="rect">
            <a:avLst/>
          </a:prstGeom>
        </p:spPr>
      </p:pic>
      <p:pic>
        <p:nvPicPr>
          <p:cNvPr id="4" name="Picture 3">
            <a:extLst>
              <a:ext uri="{FF2B5EF4-FFF2-40B4-BE49-F238E27FC236}">
                <a16:creationId xmlns:a16="http://schemas.microsoft.com/office/drawing/2014/main" id="{8D21051B-F7AC-46CE-AA9B-9F526BF56968}"/>
              </a:ext>
            </a:extLst>
          </p:cNvPr>
          <p:cNvPicPr>
            <a:picLocks noChangeAspect="1"/>
          </p:cNvPicPr>
          <p:nvPr/>
        </p:nvPicPr>
        <p:blipFill>
          <a:blip r:embed="rId6"/>
          <a:stretch>
            <a:fillRect/>
          </a:stretch>
        </p:blipFill>
        <p:spPr>
          <a:xfrm>
            <a:off x="7148897" y="3173895"/>
            <a:ext cx="518667" cy="538616"/>
          </a:xfrm>
          <a:prstGeom prst="rect">
            <a:avLst/>
          </a:prstGeom>
        </p:spPr>
      </p:pic>
      <p:pic>
        <p:nvPicPr>
          <p:cNvPr id="6" name="Picture 5">
            <a:extLst>
              <a:ext uri="{FF2B5EF4-FFF2-40B4-BE49-F238E27FC236}">
                <a16:creationId xmlns:a16="http://schemas.microsoft.com/office/drawing/2014/main" id="{6F8B6F26-290B-4A8D-AE98-CF1B70D08FA5}"/>
              </a:ext>
            </a:extLst>
          </p:cNvPr>
          <p:cNvPicPr>
            <a:picLocks noChangeAspect="1"/>
          </p:cNvPicPr>
          <p:nvPr/>
        </p:nvPicPr>
        <p:blipFill>
          <a:blip r:embed="rId7"/>
          <a:stretch>
            <a:fillRect/>
          </a:stretch>
        </p:blipFill>
        <p:spPr>
          <a:xfrm>
            <a:off x="2141184" y="3326296"/>
            <a:ext cx="403681" cy="386214"/>
          </a:xfrm>
          <a:prstGeom prst="rect">
            <a:avLst/>
          </a:prstGeom>
        </p:spPr>
      </p:pic>
    </p:spTree>
    <p:extLst>
      <p:ext uri="{BB962C8B-B14F-4D97-AF65-F5344CB8AC3E}">
        <p14:creationId xmlns:p14="http://schemas.microsoft.com/office/powerpoint/2010/main" val="25613191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endParaRPr lang="de-DE" sz="2000" dirty="0">
              <a:solidFill>
                <a:schemeClr val="tx2">
                  <a:lumMod val="50000"/>
                </a:schemeClr>
              </a:solidFill>
            </a:endParaRPr>
          </a:p>
          <a:p>
            <a:pPr algn="l">
              <a:lnSpc>
                <a:spcPct val="150000"/>
              </a:lnSpc>
            </a:pPr>
            <a:r>
              <a:rPr lang="de-DE" sz="2000" dirty="0" err="1">
                <a:solidFill>
                  <a:schemeClr val="tx2">
                    <a:lumMod val="50000"/>
                  </a:schemeClr>
                </a:solidFill>
              </a:rPr>
              <a:t>Each</a:t>
            </a:r>
            <a:r>
              <a:rPr lang="de-DE" sz="2000" dirty="0">
                <a:solidFill>
                  <a:schemeClr val="tx2">
                    <a:lumMod val="50000"/>
                  </a:schemeClr>
                </a:solidFill>
              </a:rPr>
              <a:t> </a:t>
            </a:r>
            <a:r>
              <a:rPr lang="de-DE" sz="2000" dirty="0" err="1">
                <a:solidFill>
                  <a:schemeClr val="tx2">
                    <a:lumMod val="50000"/>
                  </a:schemeClr>
                </a:solidFill>
              </a:rPr>
              <a:t>cluster</a:t>
            </a:r>
            <a:r>
              <a:rPr lang="de-DE" sz="2000" dirty="0">
                <a:solidFill>
                  <a:schemeClr val="tx2">
                    <a:lumMod val="50000"/>
                  </a:schemeClr>
                </a:solidFill>
              </a:rPr>
              <a:t> </a:t>
            </a:r>
            <a:r>
              <a:rPr lang="de-DE" sz="2000" dirty="0" err="1">
                <a:solidFill>
                  <a:schemeClr val="tx2">
                    <a:lumMod val="50000"/>
                  </a:schemeClr>
                </a:solidFill>
              </a:rPr>
              <a:t>got</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following</a:t>
            </a:r>
            <a:r>
              <a:rPr lang="de-DE" sz="2000" dirty="0">
                <a:solidFill>
                  <a:schemeClr val="tx2">
                    <a:lumMod val="50000"/>
                  </a:schemeClr>
                </a:solidFill>
              </a:rPr>
              <a:t> </a:t>
            </a:r>
            <a:r>
              <a:rPr lang="de-DE" sz="2000" dirty="0" err="1">
                <a:solidFill>
                  <a:schemeClr val="tx2">
                    <a:lumMod val="50000"/>
                  </a:schemeClr>
                </a:solidFill>
              </a:rPr>
              <a:t>number</a:t>
            </a:r>
            <a:r>
              <a:rPr lang="de-DE" sz="2000" dirty="0">
                <a:solidFill>
                  <a:schemeClr val="tx2">
                    <a:lumMod val="50000"/>
                  </a:schemeClr>
                </a:solidFill>
              </a:rPr>
              <a:t> </a:t>
            </a:r>
            <a:r>
              <a:rPr lang="de-DE" sz="2000" dirty="0" err="1">
                <a:solidFill>
                  <a:schemeClr val="tx2">
                    <a:lumMod val="50000"/>
                  </a:schemeClr>
                </a:solidFill>
              </a:rPr>
              <a:t>of</a:t>
            </a:r>
            <a:r>
              <a:rPr lang="de-DE" sz="2000" dirty="0">
                <a:solidFill>
                  <a:schemeClr val="tx2">
                    <a:lumMod val="50000"/>
                  </a:schemeClr>
                </a:solidFill>
              </a:rPr>
              <a:t> </a:t>
            </a:r>
            <a:r>
              <a:rPr lang="de-DE" sz="2000" dirty="0" err="1">
                <a:solidFill>
                  <a:schemeClr val="tx2">
                    <a:lumMod val="50000"/>
                  </a:schemeClr>
                </a:solidFill>
              </a:rPr>
              <a:t>neighbourhoods</a:t>
            </a:r>
            <a:r>
              <a:rPr lang="de-DE" sz="2000" dirty="0">
                <a:solidFill>
                  <a:schemeClr val="tx2">
                    <a:lumMod val="50000"/>
                  </a:schemeClr>
                </a:solidFill>
              </a:rPr>
              <a:t>. Cluster 4 </a:t>
            </a:r>
            <a:r>
              <a:rPr lang="de-DE" sz="2000" dirty="0" err="1">
                <a:solidFill>
                  <a:schemeClr val="tx2">
                    <a:lumMod val="50000"/>
                  </a:schemeClr>
                </a:solidFill>
              </a:rPr>
              <a:t>has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highest</a:t>
            </a:r>
            <a:r>
              <a:rPr lang="de-DE" sz="2000" dirty="0">
                <a:solidFill>
                  <a:schemeClr val="tx2">
                    <a:lumMod val="50000"/>
                  </a:schemeClr>
                </a:solidFill>
              </a:rPr>
              <a:t> </a:t>
            </a:r>
            <a:r>
              <a:rPr lang="de-DE" sz="2000" dirty="0" err="1">
                <a:solidFill>
                  <a:schemeClr val="tx2">
                    <a:lumMod val="50000"/>
                  </a:schemeClr>
                </a:solidFill>
              </a:rPr>
              <a:t>number</a:t>
            </a:r>
            <a:r>
              <a:rPr lang="de-DE" sz="2000" dirty="0">
                <a:solidFill>
                  <a:schemeClr val="tx2">
                    <a:lumMod val="50000"/>
                  </a:schemeClr>
                </a:solidFill>
              </a:rPr>
              <a:t> (57) </a:t>
            </a:r>
            <a:r>
              <a:rPr lang="de-DE" sz="2000" dirty="0" err="1">
                <a:solidFill>
                  <a:schemeClr val="tx2">
                    <a:lumMod val="50000"/>
                  </a:schemeClr>
                </a:solidFill>
              </a:rPr>
              <a:t>while</a:t>
            </a:r>
            <a:r>
              <a:rPr lang="de-DE" sz="2000" dirty="0">
                <a:solidFill>
                  <a:schemeClr val="tx2">
                    <a:lumMod val="50000"/>
                  </a:schemeClr>
                </a:solidFill>
              </a:rPr>
              <a:t> Cluster 3 </a:t>
            </a:r>
            <a:r>
              <a:rPr lang="de-DE" sz="2000" dirty="0" err="1">
                <a:solidFill>
                  <a:schemeClr val="tx2">
                    <a:lumMod val="50000"/>
                  </a:schemeClr>
                </a:solidFill>
              </a:rPr>
              <a:t>has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lowest</a:t>
            </a:r>
            <a:r>
              <a:rPr lang="de-DE" sz="2000" dirty="0">
                <a:solidFill>
                  <a:schemeClr val="tx2">
                    <a:lumMod val="50000"/>
                  </a:schemeClr>
                </a:solidFill>
              </a:rPr>
              <a:t> (04).</a:t>
            </a: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6" name="Picture 5">
            <a:extLst>
              <a:ext uri="{FF2B5EF4-FFF2-40B4-BE49-F238E27FC236}">
                <a16:creationId xmlns:a16="http://schemas.microsoft.com/office/drawing/2014/main" id="{A5ED4DC3-8948-495D-8FC5-3335DB3572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3390" y="3003944"/>
            <a:ext cx="8459305" cy="3211816"/>
          </a:xfrm>
          <a:prstGeom prst="rect">
            <a:avLst/>
          </a:prstGeom>
          <a:noFill/>
          <a:ln>
            <a:noFill/>
          </a:ln>
        </p:spPr>
      </p:pic>
    </p:spTree>
    <p:extLst>
      <p:ext uri="{BB962C8B-B14F-4D97-AF65-F5344CB8AC3E}">
        <p14:creationId xmlns:p14="http://schemas.microsoft.com/office/powerpoint/2010/main" val="12427141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l">
              <a:lnSpc>
                <a:spcPct val="150000"/>
              </a:lnSpc>
              <a:buFont typeface="Arial" panose="020B0604020202020204" pitchFamily="34" charset="0"/>
              <a:buChar char="•"/>
            </a:pPr>
            <a:r>
              <a:rPr lang="en-GB" sz="2000" dirty="0">
                <a:solidFill>
                  <a:schemeClr val="tx2">
                    <a:lumMod val="50000"/>
                  </a:schemeClr>
                </a:solidFill>
              </a:rPr>
              <a:t>Adding Borough, Latitude and Longitude for each neighbourhood to get a complete set of information regarding the venues available in different neighbourhoods.</a:t>
            </a: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2" name="Picture 1">
            <a:extLst>
              <a:ext uri="{FF2B5EF4-FFF2-40B4-BE49-F238E27FC236}">
                <a16:creationId xmlns:a16="http://schemas.microsoft.com/office/drawing/2014/main" id="{E544074F-0B2C-4804-A5CA-AA9CB3556525}"/>
              </a:ext>
            </a:extLst>
          </p:cNvPr>
          <p:cNvPicPr>
            <a:picLocks noChangeAspect="1"/>
          </p:cNvPicPr>
          <p:nvPr/>
        </p:nvPicPr>
        <p:blipFill>
          <a:blip r:embed="rId4"/>
          <a:stretch>
            <a:fillRect/>
          </a:stretch>
        </p:blipFill>
        <p:spPr>
          <a:xfrm>
            <a:off x="212512" y="2875722"/>
            <a:ext cx="8423488" cy="3340038"/>
          </a:xfrm>
          <a:prstGeom prst="rect">
            <a:avLst/>
          </a:prstGeom>
        </p:spPr>
      </p:pic>
    </p:spTree>
    <p:extLst>
      <p:ext uri="{BB962C8B-B14F-4D97-AF65-F5344CB8AC3E}">
        <p14:creationId xmlns:p14="http://schemas.microsoft.com/office/powerpoint/2010/main" val="15030466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err="1">
                <a:solidFill>
                  <a:schemeClr val="tx2">
                    <a:lumMod val="50000"/>
                  </a:schemeClr>
                </a:solidFill>
              </a:rPr>
              <a:t>Neighbourhoods</a:t>
            </a:r>
            <a:r>
              <a:rPr lang="de-DE" sz="2000" dirty="0">
                <a:solidFill>
                  <a:schemeClr val="tx2">
                    <a:lumMod val="50000"/>
                  </a:schemeClr>
                </a:solidFill>
              </a:rPr>
              <a:t> </a:t>
            </a:r>
            <a:r>
              <a:rPr lang="de-DE" sz="2000" dirty="0" err="1">
                <a:solidFill>
                  <a:schemeClr val="tx2">
                    <a:lumMod val="50000"/>
                  </a:schemeClr>
                </a:solidFill>
              </a:rPr>
              <a:t>clusters</a:t>
            </a:r>
            <a:r>
              <a:rPr lang="de-DE" sz="2000" dirty="0">
                <a:solidFill>
                  <a:schemeClr val="tx2">
                    <a:lumMod val="50000"/>
                  </a:schemeClr>
                </a:solidFill>
              </a:rPr>
              <a:t> </a:t>
            </a:r>
            <a:r>
              <a:rPr lang="de-DE" sz="2000" dirty="0" err="1">
                <a:solidFill>
                  <a:schemeClr val="tx2">
                    <a:lumMod val="50000"/>
                  </a:schemeClr>
                </a:solidFill>
              </a:rPr>
              <a:t>look</a:t>
            </a:r>
            <a:r>
              <a:rPr lang="de-DE" sz="2000" dirty="0">
                <a:solidFill>
                  <a:schemeClr val="tx2">
                    <a:lumMod val="50000"/>
                  </a:schemeClr>
                </a:solidFill>
              </a:rPr>
              <a:t> like </a:t>
            </a:r>
            <a:r>
              <a:rPr lang="de-DE" sz="2000" dirty="0" err="1">
                <a:solidFill>
                  <a:schemeClr val="tx2">
                    <a:lumMod val="50000"/>
                  </a:schemeClr>
                </a:solidFill>
              </a:rPr>
              <a:t>this</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6" name="Picture 5">
            <a:extLst>
              <a:ext uri="{FF2B5EF4-FFF2-40B4-BE49-F238E27FC236}">
                <a16:creationId xmlns:a16="http://schemas.microsoft.com/office/drawing/2014/main" id="{40CF4CEB-81E1-4C9A-88A5-961EF569F6F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8000" y="1974575"/>
            <a:ext cx="8268880" cy="4241185"/>
          </a:xfrm>
          <a:prstGeom prst="rect">
            <a:avLst/>
          </a:prstGeom>
          <a:noFill/>
          <a:ln>
            <a:noFill/>
          </a:ln>
        </p:spPr>
      </p:pic>
    </p:spTree>
    <p:extLst>
      <p:ext uri="{BB962C8B-B14F-4D97-AF65-F5344CB8AC3E}">
        <p14:creationId xmlns:p14="http://schemas.microsoft.com/office/powerpoint/2010/main" val="17561017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Results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a:solidFill>
                  <a:schemeClr val="tx2">
                    <a:lumMod val="50000"/>
                  </a:schemeClr>
                </a:solidFill>
              </a:rPr>
              <a:t>Cluster – 0</a:t>
            </a:r>
          </a:p>
          <a:p>
            <a:pPr marL="342900" indent="-342900" algn="l">
              <a:lnSpc>
                <a:spcPct val="150000"/>
              </a:lnSpc>
              <a:buFont typeface="Arial" panose="020B0604020202020204" pitchFamily="34" charset="0"/>
              <a:buChar char="•"/>
            </a:pPr>
            <a:r>
              <a:rPr lang="de-DE" sz="2000" dirty="0">
                <a:solidFill>
                  <a:schemeClr val="tx2">
                    <a:lumMod val="50000"/>
                  </a:schemeClr>
                </a:solidFill>
              </a:rPr>
              <a:t>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American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8" name="Picture 7">
            <a:extLst>
              <a:ext uri="{FF2B5EF4-FFF2-40B4-BE49-F238E27FC236}">
                <a16:creationId xmlns:a16="http://schemas.microsoft.com/office/drawing/2014/main" id="{17AAE592-BE6E-4979-8349-B203BD1A64D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2511" y="2974618"/>
            <a:ext cx="8423489" cy="3241142"/>
          </a:xfrm>
          <a:prstGeom prst="rect">
            <a:avLst/>
          </a:prstGeom>
          <a:noFill/>
          <a:ln>
            <a:noFill/>
          </a:ln>
        </p:spPr>
      </p:pic>
    </p:spTree>
    <p:extLst>
      <p:ext uri="{BB962C8B-B14F-4D97-AF65-F5344CB8AC3E}">
        <p14:creationId xmlns:p14="http://schemas.microsoft.com/office/powerpoint/2010/main" val="2202620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Contents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39015" y="1298713"/>
            <a:ext cx="8128000" cy="4558747"/>
          </a:xfrm>
        </p:spPr>
        <p:txBody>
          <a:bodyPr/>
          <a:lstStyle/>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Introduction/Problem Statement</a:t>
            </a:r>
          </a:p>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Data Description</a:t>
            </a:r>
          </a:p>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Methodology</a:t>
            </a:r>
          </a:p>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Data Analysis</a:t>
            </a:r>
          </a:p>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Discussion</a:t>
            </a:r>
          </a:p>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Conclusion</a:t>
            </a:r>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10091213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Results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a:solidFill>
                  <a:schemeClr val="tx2">
                    <a:lumMod val="50000"/>
                  </a:schemeClr>
                </a:solidFill>
              </a:rPr>
              <a:t>Cluster – 1</a:t>
            </a:r>
          </a:p>
          <a:p>
            <a:pPr marL="342900" indent="-342900" algn="l">
              <a:lnSpc>
                <a:spcPct val="150000"/>
              </a:lnSpc>
              <a:buFont typeface="Arial" panose="020B0604020202020204" pitchFamily="34" charset="0"/>
              <a:buChar char="•"/>
            </a:pPr>
            <a:r>
              <a:rPr lang="de-DE" sz="2000" dirty="0">
                <a:solidFill>
                  <a:schemeClr val="tx2">
                    <a:lumMod val="50000"/>
                  </a:schemeClr>
                </a:solidFill>
              </a:rPr>
              <a:t>Caribbean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Fast Food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9" name="Picture 8">
            <a:extLst>
              <a:ext uri="{FF2B5EF4-FFF2-40B4-BE49-F238E27FC236}">
                <a16:creationId xmlns:a16="http://schemas.microsoft.com/office/drawing/2014/main" id="{DCFEA3B0-1530-4828-AE80-3DC86195FF9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8052" y="3003945"/>
            <a:ext cx="8317948" cy="3211738"/>
          </a:xfrm>
          <a:prstGeom prst="rect">
            <a:avLst/>
          </a:prstGeom>
          <a:noFill/>
          <a:ln>
            <a:noFill/>
          </a:ln>
        </p:spPr>
      </p:pic>
    </p:spTree>
    <p:extLst>
      <p:ext uri="{BB962C8B-B14F-4D97-AF65-F5344CB8AC3E}">
        <p14:creationId xmlns:p14="http://schemas.microsoft.com/office/powerpoint/2010/main" val="11223677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Results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a:solidFill>
                  <a:schemeClr val="tx2">
                    <a:lumMod val="50000"/>
                  </a:schemeClr>
                </a:solidFill>
              </a:rPr>
              <a:t>Cluster – 2</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Italian</a:t>
            </a:r>
            <a:r>
              <a:rPr lang="de-DE" sz="2000" dirty="0">
                <a:solidFill>
                  <a:schemeClr val="tx2">
                    <a:lumMod val="50000"/>
                  </a:schemeClr>
                </a:solidFill>
              </a:rPr>
              <a:t>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r>
              <a:rPr lang="de-DE" sz="2000" dirty="0">
                <a:solidFill>
                  <a:schemeClr val="tx2">
                    <a:lumMod val="50000"/>
                  </a:schemeClr>
                </a:solidFill>
              </a:rPr>
              <a:t>Cluster – 3</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Italian</a:t>
            </a:r>
            <a:r>
              <a:rPr lang="de-DE" sz="2000" dirty="0">
                <a:solidFill>
                  <a:schemeClr val="tx2">
                    <a:lumMod val="50000"/>
                  </a:schemeClr>
                </a:solidFill>
              </a:rPr>
              <a:t>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Asian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r>
              <a:rPr lang="de-DE" sz="2000" dirty="0">
                <a:solidFill>
                  <a:schemeClr val="tx2">
                    <a:lumMod val="50000"/>
                  </a:schemeClr>
                </a:solidFill>
              </a:rPr>
              <a:t>Cluster – 4</a:t>
            </a:r>
          </a:p>
          <a:p>
            <a:pPr marL="342900" indent="-342900" algn="l">
              <a:lnSpc>
                <a:spcPct val="150000"/>
              </a:lnSpc>
              <a:buFont typeface="Arial" panose="020B0604020202020204" pitchFamily="34" charset="0"/>
              <a:buChar char="•"/>
            </a:pPr>
            <a:r>
              <a:rPr lang="de-DE" sz="2000" dirty="0">
                <a:solidFill>
                  <a:schemeClr val="tx2">
                    <a:lumMod val="50000"/>
                  </a:schemeClr>
                </a:solidFill>
              </a:rPr>
              <a:t>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Fast Food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2402703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Results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a:solidFill>
                  <a:schemeClr val="tx2">
                    <a:lumMod val="50000"/>
                  </a:schemeClr>
                </a:solidFill>
              </a:rPr>
              <a:t>Cluster – 5</a:t>
            </a:r>
          </a:p>
          <a:p>
            <a:pPr marL="342900" indent="-342900" algn="l">
              <a:lnSpc>
                <a:spcPct val="150000"/>
              </a:lnSpc>
              <a:buFont typeface="Arial" panose="020B0604020202020204" pitchFamily="34" charset="0"/>
              <a:buChar char="•"/>
            </a:pPr>
            <a:r>
              <a:rPr lang="de-DE" sz="2000" dirty="0">
                <a:solidFill>
                  <a:schemeClr val="tx2">
                    <a:lumMod val="50000"/>
                  </a:schemeClr>
                </a:solidFill>
              </a:rPr>
              <a:t>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a:t>
            </a:r>
            <a:r>
              <a:rPr lang="de-DE" sz="2000" dirty="0" err="1">
                <a:solidFill>
                  <a:schemeClr val="tx2">
                    <a:lumMod val="50000"/>
                  </a:schemeClr>
                </a:solidFill>
              </a:rPr>
              <a:t>Italian</a:t>
            </a:r>
            <a:r>
              <a:rPr lang="de-DE" sz="2000" dirty="0">
                <a:solidFill>
                  <a:schemeClr val="tx2">
                    <a:lumMod val="50000"/>
                  </a:schemeClr>
                </a:solidFill>
              </a:rPr>
              <a:t>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r>
              <a:rPr lang="de-DE" sz="2000" dirty="0">
                <a:solidFill>
                  <a:schemeClr val="tx2">
                    <a:lumMod val="50000"/>
                  </a:schemeClr>
                </a:solidFill>
              </a:rPr>
              <a:t>Cluster – 6</a:t>
            </a:r>
          </a:p>
          <a:p>
            <a:pPr marL="342900" indent="-342900" algn="l">
              <a:lnSpc>
                <a:spcPct val="150000"/>
              </a:lnSpc>
              <a:buFont typeface="Arial" panose="020B0604020202020204" pitchFamily="34" charset="0"/>
              <a:buChar char="•"/>
            </a:pPr>
            <a:r>
              <a:rPr lang="de-DE" sz="2000" dirty="0">
                <a:solidFill>
                  <a:schemeClr val="tx2">
                    <a:lumMod val="50000"/>
                  </a:schemeClr>
                </a:solidFill>
              </a:rPr>
              <a:t>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Chinese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r>
              <a:rPr lang="de-DE" sz="2000" dirty="0">
                <a:solidFill>
                  <a:schemeClr val="tx2">
                    <a:lumMod val="50000"/>
                  </a:schemeClr>
                </a:solidFill>
              </a:rPr>
              <a:t>Cluster – 7</a:t>
            </a:r>
          </a:p>
          <a:p>
            <a:pPr marL="342900" indent="-342900" algn="l">
              <a:lnSpc>
                <a:spcPct val="150000"/>
              </a:lnSpc>
              <a:buFont typeface="Arial" panose="020B0604020202020204" pitchFamily="34" charset="0"/>
              <a:buChar char="•"/>
            </a:pPr>
            <a:r>
              <a:rPr lang="de-DE" sz="2000" dirty="0">
                <a:solidFill>
                  <a:schemeClr val="tx2">
                    <a:lumMod val="50000"/>
                  </a:schemeClr>
                </a:solidFill>
              </a:rPr>
              <a:t>Chinese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2232033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Discussion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l">
              <a:lnSpc>
                <a:spcPct val="150000"/>
              </a:lnSpc>
              <a:buFont typeface="Arial" panose="020B0604020202020204" pitchFamily="34" charset="0"/>
              <a:buChar char="•"/>
            </a:pPr>
            <a:r>
              <a:rPr lang="en-GB" sz="2000" dirty="0">
                <a:solidFill>
                  <a:schemeClr val="tx2">
                    <a:lumMod val="50000"/>
                  </a:schemeClr>
                </a:solidFill>
              </a:rPr>
              <a:t>K-mean clustering algorithm is used to segment New York City’s neighbourhoods. </a:t>
            </a:r>
          </a:p>
          <a:p>
            <a:pPr marL="342900" indent="-342900" algn="l">
              <a:lnSpc>
                <a:spcPct val="150000"/>
              </a:lnSpc>
              <a:buFont typeface="Arial" panose="020B0604020202020204" pitchFamily="34" charset="0"/>
              <a:buChar char="•"/>
            </a:pPr>
            <a:r>
              <a:rPr lang="en-GB" sz="2000" dirty="0">
                <a:solidFill>
                  <a:schemeClr val="tx2">
                    <a:lumMod val="50000"/>
                  </a:schemeClr>
                </a:solidFill>
              </a:rPr>
              <a:t>The optimal number of clusters is eight for this project as found out through ‘The Silhouette Method.’ </a:t>
            </a:r>
          </a:p>
          <a:p>
            <a:pPr marL="342900" indent="-342900" algn="l">
              <a:lnSpc>
                <a:spcPct val="150000"/>
              </a:lnSpc>
              <a:buFont typeface="Arial" panose="020B0604020202020204" pitchFamily="34" charset="0"/>
              <a:buChar char="•"/>
            </a:pPr>
            <a:r>
              <a:rPr lang="en-GB" sz="2000" dirty="0">
                <a:solidFill>
                  <a:schemeClr val="tx2">
                    <a:lumMod val="50000"/>
                  </a:schemeClr>
                </a:solidFill>
              </a:rPr>
              <a:t>Each of these clusters is analysed through determining the borough count, count of ‘First Most Common Venue’ and ‘Second Most Common Venue.’ </a:t>
            </a:r>
          </a:p>
          <a:p>
            <a:pPr marL="342900" indent="-342900" algn="l">
              <a:lnSpc>
                <a:spcPct val="150000"/>
              </a:lnSpc>
              <a:buFont typeface="Arial" panose="020B0604020202020204" pitchFamily="34" charset="0"/>
              <a:buChar char="•"/>
            </a:pPr>
            <a:r>
              <a:rPr lang="en-GB" sz="2000" dirty="0">
                <a:solidFill>
                  <a:schemeClr val="tx2">
                    <a:lumMod val="50000"/>
                  </a:schemeClr>
                </a:solidFill>
              </a:rPr>
              <a:t>Results for the eights clusters are summarized in the table on the next slide </a:t>
            </a:r>
            <a:endParaRPr lang="en-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14802041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Discussion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158432" y="1205455"/>
            <a:ext cx="8128000" cy="4558747"/>
          </a:xfrm>
        </p:spPr>
        <p:txBody>
          <a:bodyPr/>
          <a:lstStyle/>
          <a:p>
            <a:pPr marL="342900" indent="-342900" algn="just">
              <a:lnSpc>
                <a:spcPct val="150000"/>
              </a:lnSpc>
              <a:buFont typeface="Arial" panose="020B0604020202020204" pitchFamily="34" charset="0"/>
              <a:buChar char="•"/>
            </a:pPr>
            <a:r>
              <a:rPr lang="en-GB" sz="2000" dirty="0">
                <a:solidFill>
                  <a:schemeClr val="tx2">
                    <a:lumMod val="50000"/>
                  </a:schemeClr>
                </a:solidFill>
              </a:rPr>
              <a:t>Pizza is the most common food in New York City. Since it is considered as go-to food, we can set it aside and regard Italian food as the most common cuisine. Caribbean, Chinese, Asian and American foods are also common in different areas.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2" name="Picture 1">
            <a:extLst>
              <a:ext uri="{FF2B5EF4-FFF2-40B4-BE49-F238E27FC236}">
                <a16:creationId xmlns:a16="http://schemas.microsoft.com/office/drawing/2014/main" id="{AE846320-5955-473B-8C81-709D97D687F8}"/>
              </a:ext>
            </a:extLst>
          </p:cNvPr>
          <p:cNvPicPr>
            <a:picLocks noChangeAspect="1"/>
          </p:cNvPicPr>
          <p:nvPr/>
        </p:nvPicPr>
        <p:blipFill>
          <a:blip r:embed="rId4"/>
          <a:stretch>
            <a:fillRect/>
          </a:stretch>
        </p:blipFill>
        <p:spPr>
          <a:xfrm>
            <a:off x="622852" y="3229723"/>
            <a:ext cx="8013148" cy="2853025"/>
          </a:xfrm>
          <a:prstGeom prst="rect">
            <a:avLst/>
          </a:prstGeom>
        </p:spPr>
      </p:pic>
    </p:spTree>
    <p:extLst>
      <p:ext uri="{BB962C8B-B14F-4D97-AF65-F5344CB8AC3E}">
        <p14:creationId xmlns:p14="http://schemas.microsoft.com/office/powerpoint/2010/main" val="35304359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059681"/>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Conclusion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118676" y="1059681"/>
            <a:ext cx="8128000" cy="5394128"/>
          </a:xfrm>
        </p:spPr>
        <p:txBody>
          <a:bodyPr/>
          <a:lstStyle/>
          <a:p>
            <a:pPr marL="342900" indent="-342900" algn="l">
              <a:lnSpc>
                <a:spcPct val="150000"/>
              </a:lnSpc>
              <a:buFont typeface="Arial" panose="020B0604020202020204" pitchFamily="34" charset="0"/>
              <a:buChar char="•"/>
            </a:pPr>
            <a:r>
              <a:rPr lang="en-GB" sz="2000" dirty="0">
                <a:solidFill>
                  <a:schemeClr val="tx2">
                    <a:lumMod val="50000"/>
                  </a:schemeClr>
                </a:solidFill>
              </a:rPr>
              <a:t>Project is aimed at exploring the boroughs of New York City to locate the most common food options in different neighbourhoods.</a:t>
            </a:r>
          </a:p>
          <a:p>
            <a:pPr marL="342900" indent="-342900" algn="l">
              <a:lnSpc>
                <a:spcPct val="150000"/>
              </a:lnSpc>
              <a:buFont typeface="Arial" panose="020B0604020202020204" pitchFamily="34" charset="0"/>
              <a:buChar char="•"/>
            </a:pPr>
            <a:r>
              <a:rPr lang="en-GB" sz="2000" dirty="0">
                <a:solidFill>
                  <a:schemeClr val="tx2">
                    <a:lumMod val="50000"/>
                  </a:schemeClr>
                </a:solidFill>
              </a:rPr>
              <a:t>Data is collected from ‘New York City Dataset’, processed and cleaned through different python libraries. K-mean clustering algorithm is used to segment the data into clusters.</a:t>
            </a:r>
          </a:p>
          <a:p>
            <a:pPr marL="342900" indent="-342900" algn="l">
              <a:lnSpc>
                <a:spcPct val="150000"/>
              </a:lnSpc>
              <a:buFont typeface="Arial" panose="020B0604020202020204" pitchFamily="34" charset="0"/>
              <a:buChar char="•"/>
            </a:pPr>
            <a:r>
              <a:rPr lang="en-GB" sz="2000" dirty="0">
                <a:solidFill>
                  <a:schemeClr val="tx2">
                    <a:lumMod val="50000"/>
                  </a:schemeClr>
                </a:solidFill>
              </a:rPr>
              <a:t>After analysis, we find out that Pizza is the most common food.</a:t>
            </a:r>
          </a:p>
          <a:p>
            <a:pPr marL="342900" indent="-342900" algn="l">
              <a:lnSpc>
                <a:spcPct val="150000"/>
              </a:lnSpc>
              <a:buFont typeface="Arial" panose="020B0604020202020204" pitchFamily="34" charset="0"/>
              <a:buChar char="•"/>
            </a:pPr>
            <a:r>
              <a:rPr lang="en-GB" sz="2000" dirty="0">
                <a:solidFill>
                  <a:schemeClr val="tx2">
                    <a:lumMod val="50000"/>
                  </a:schemeClr>
                </a:solidFill>
              </a:rPr>
              <a:t>Keeping in view the ubiquitous nature of this and other fast foods, it is set aside, and conclusion is drawn on the basis of most common foods next to pizza.</a:t>
            </a:r>
          </a:p>
          <a:p>
            <a:pPr marL="342900" indent="-342900" algn="l">
              <a:lnSpc>
                <a:spcPct val="150000"/>
              </a:lnSpc>
              <a:buFont typeface="Arial" panose="020B0604020202020204" pitchFamily="34" charset="0"/>
              <a:buChar char="•"/>
            </a:pPr>
            <a:r>
              <a:rPr lang="en-GB" sz="2000" dirty="0">
                <a:solidFill>
                  <a:schemeClr val="tx2">
                    <a:lumMod val="50000"/>
                  </a:schemeClr>
                </a:solidFill>
              </a:rPr>
              <a:t>American, Italian, Caribbean, Chinese and Asian cuisines are most common in the city.</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39353696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Introduction</a:t>
            </a:r>
            <a:r>
              <a:rPr lang="de-DE" sz="3000" dirty="0">
                <a:solidFill>
                  <a:schemeClr val="tx2">
                    <a:lumMod val="50000"/>
                  </a:schemeClr>
                </a:solidFill>
              </a:rPr>
              <a:t> / Problem Statement</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just">
              <a:lnSpc>
                <a:spcPct val="150000"/>
              </a:lnSpc>
              <a:buFont typeface="Arial" panose="020B0604020202020204" pitchFamily="34" charset="0"/>
              <a:buChar char="•"/>
            </a:pPr>
            <a:r>
              <a:rPr lang="en-GB" sz="2000" dirty="0">
                <a:solidFill>
                  <a:schemeClr val="tx2">
                    <a:lumMod val="50000"/>
                  </a:schemeClr>
                </a:solidFill>
              </a:rPr>
              <a:t>New York City (NYC) is the largest metropolitan area in the world </a:t>
            </a:r>
            <a:endParaRPr lang="en-US" sz="2000" dirty="0">
              <a:solidFill>
                <a:schemeClr val="tx2">
                  <a:lumMod val="50000"/>
                </a:schemeClr>
              </a:solidFill>
              <a:ea typeface="ＭＳ Ｐゴシック" panose="020B0600070205080204" pitchFamily="34" charset="-128"/>
            </a:endParaRPr>
          </a:p>
          <a:p>
            <a:pPr marL="342900" indent="-342900" algn="just">
              <a:lnSpc>
                <a:spcPct val="150000"/>
              </a:lnSpc>
              <a:buFont typeface="Arial" panose="020B0604020202020204" pitchFamily="34" charset="0"/>
              <a:buChar char="•"/>
            </a:pPr>
            <a:r>
              <a:rPr lang="en-GB" sz="2000" dirty="0">
                <a:solidFill>
                  <a:schemeClr val="tx2">
                    <a:lumMod val="50000"/>
                  </a:schemeClr>
                </a:solidFill>
              </a:rPr>
              <a:t>Over 65 million tourists visited NYC during 2019 </a:t>
            </a:r>
          </a:p>
          <a:p>
            <a:pPr marL="342900" indent="-342900" algn="just">
              <a:lnSpc>
                <a:spcPct val="150000"/>
              </a:lnSpc>
              <a:buFont typeface="Arial" panose="020B0604020202020204" pitchFamily="34" charset="0"/>
              <a:buChar char="•"/>
            </a:pPr>
            <a:r>
              <a:rPr lang="en-GB" sz="2000" dirty="0">
                <a:solidFill>
                  <a:schemeClr val="tx2">
                    <a:lumMod val="50000"/>
                  </a:schemeClr>
                </a:solidFill>
              </a:rPr>
              <a:t>Tourists often find it difficult to find the restaurants and eateries of their choice in those areas.</a:t>
            </a:r>
          </a:p>
          <a:p>
            <a:pPr marL="342900" indent="-342900" algn="just">
              <a:lnSpc>
                <a:spcPct val="150000"/>
              </a:lnSpc>
              <a:buFont typeface="Arial" panose="020B0604020202020204" pitchFamily="34" charset="0"/>
              <a:buChar char="•"/>
            </a:pPr>
            <a:r>
              <a:rPr lang="en-GB" sz="2000" dirty="0">
                <a:solidFill>
                  <a:schemeClr val="tx2">
                    <a:lumMod val="50000"/>
                  </a:schemeClr>
                </a:solidFill>
              </a:rPr>
              <a:t>Tourists are also overwhelmed by the food choices and the decision-making process may be time consuming. </a:t>
            </a:r>
          </a:p>
          <a:p>
            <a:pPr marL="342900" indent="-342900" algn="just">
              <a:lnSpc>
                <a:spcPct val="150000"/>
              </a:lnSpc>
              <a:buFont typeface="Arial" panose="020B0604020202020204" pitchFamily="34" charset="0"/>
              <a:buChar char="•"/>
            </a:pPr>
            <a:r>
              <a:rPr lang="en-GB" sz="2000" dirty="0">
                <a:solidFill>
                  <a:schemeClr val="tx2">
                    <a:lumMod val="50000"/>
                  </a:schemeClr>
                </a:solidFill>
              </a:rPr>
              <a:t>This project explores the boroughs of NYC and locate all the possible food options in  different neighbourhoods of the city. </a:t>
            </a:r>
          </a:p>
          <a:p>
            <a:pPr marL="342900" indent="-342900" algn="just">
              <a:lnSpc>
                <a:spcPct val="150000"/>
              </a:lnSpc>
              <a:buFont typeface="Arial" panose="020B0604020202020204" pitchFamily="34" charset="0"/>
              <a:buChar char="•"/>
            </a:pPr>
            <a:r>
              <a:rPr lang="en-GB" sz="2000" dirty="0">
                <a:solidFill>
                  <a:schemeClr val="tx2">
                    <a:lumMod val="50000"/>
                  </a:schemeClr>
                </a:solidFill>
              </a:rPr>
              <a:t>Different types of cuisines are located in the city.</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9999120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Data Description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Data Requirements</a:t>
            </a:r>
          </a:p>
          <a:p>
            <a:pPr marL="342900" indent="-342900" algn="just">
              <a:lnSpc>
                <a:spcPct val="200000"/>
              </a:lnSpc>
              <a:buFont typeface="Arial" panose="020B0604020202020204" pitchFamily="34" charset="0"/>
              <a:buChar char="•"/>
            </a:pPr>
            <a:r>
              <a:rPr lang="en-GB" sz="2000" dirty="0">
                <a:solidFill>
                  <a:schemeClr val="tx2">
                    <a:lumMod val="50000"/>
                  </a:schemeClr>
                </a:solidFill>
              </a:rPr>
              <a:t>Data related to boroughs (including neighbourhoods) of New York City is required for this project.</a:t>
            </a:r>
          </a:p>
          <a:p>
            <a:pPr marL="342900" indent="-342900" algn="just">
              <a:lnSpc>
                <a:spcPct val="200000"/>
              </a:lnSpc>
              <a:buFont typeface="Arial" panose="020B0604020202020204" pitchFamily="34" charset="0"/>
              <a:buChar char="•"/>
            </a:pPr>
            <a:r>
              <a:rPr lang="en-GB" sz="2000" dirty="0">
                <a:solidFill>
                  <a:schemeClr val="tx2">
                    <a:lumMod val="50000"/>
                  </a:schemeClr>
                </a:solidFill>
              </a:rPr>
              <a:t>Specific data regarding different locations are extracted from Foursquare API.</a:t>
            </a:r>
          </a:p>
          <a:p>
            <a:pPr marL="342900" indent="-342900" algn="just">
              <a:lnSpc>
                <a:spcPct val="200000"/>
              </a:lnSpc>
              <a:buFont typeface="Arial" panose="020B0604020202020204" pitchFamily="34" charset="0"/>
              <a:buChar char="•"/>
            </a:pPr>
            <a:r>
              <a:rPr lang="en-GB" sz="2000" dirty="0">
                <a:solidFill>
                  <a:schemeClr val="tx2">
                    <a:lumMod val="50000"/>
                  </a:schemeClr>
                </a:solidFill>
              </a:rPr>
              <a:t>Libraries like pandas, </a:t>
            </a:r>
            <a:r>
              <a:rPr lang="en-GB" sz="2000" dirty="0" err="1">
                <a:solidFill>
                  <a:schemeClr val="tx2">
                    <a:lumMod val="50000"/>
                  </a:schemeClr>
                </a:solidFill>
              </a:rPr>
              <a:t>numpy</a:t>
            </a:r>
            <a:r>
              <a:rPr lang="en-GB" sz="2000" dirty="0">
                <a:solidFill>
                  <a:schemeClr val="tx2">
                    <a:lumMod val="50000"/>
                  </a:schemeClr>
                </a:solidFill>
              </a:rPr>
              <a:t>, matplotlib, folium (for mapping), and pickle are employed for data processing.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8892039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Data Description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just">
              <a:lnSpc>
                <a:spcPct val="150000"/>
              </a:lnSpc>
              <a:buFont typeface="Arial" panose="020B0604020202020204" pitchFamily="34" charset="0"/>
              <a:buChar char="•"/>
            </a:pPr>
            <a:r>
              <a:rPr lang="en-GB" sz="2000" b="1" dirty="0">
                <a:solidFill>
                  <a:schemeClr val="tx2">
                    <a:lumMod val="50000"/>
                  </a:schemeClr>
                </a:solidFill>
              </a:rPr>
              <a:t>New York City dataset: </a:t>
            </a:r>
            <a:r>
              <a:rPr lang="en-GB" sz="2000" dirty="0">
                <a:solidFill>
                  <a:schemeClr val="tx2">
                    <a:lumMod val="50000"/>
                  </a:schemeClr>
                </a:solidFill>
              </a:rPr>
              <a:t>This dataset provides the addresses of neighbourhoods of the city. A json file is extracted from this link </a:t>
            </a:r>
            <a:r>
              <a:rPr lang="en-DE" sz="2000" u="sng" dirty="0">
                <a:solidFill>
                  <a:schemeClr val="tx2">
                    <a:lumMod val="50000"/>
                  </a:schemeClr>
                </a:solidFill>
                <a:hlinkClick r:id="rId2">
                  <a:extLst>
                    <a:ext uri="{A12FA001-AC4F-418D-AE19-62706E023703}">
                      <ahyp:hlinkClr xmlns:ahyp="http://schemas.microsoft.com/office/drawing/2018/hyperlinkcolor" val="tx"/>
                    </a:ext>
                  </a:extLst>
                </a:hlinkClick>
              </a:rPr>
              <a:t>https://geo.nyu.edu/catalog/nyu_2451_34572</a:t>
            </a:r>
            <a:endParaRPr lang="de-DE" sz="2000" u="sng" dirty="0">
              <a:solidFill>
                <a:schemeClr val="tx2">
                  <a:lumMod val="50000"/>
                </a:schemeClr>
              </a:solidFill>
            </a:endParaRPr>
          </a:p>
          <a:p>
            <a:pPr algn="just">
              <a:lnSpc>
                <a:spcPct val="150000"/>
              </a:lnSpc>
            </a:pPr>
            <a:endParaRPr lang="de-DE" sz="2000" u="sng" dirty="0">
              <a:solidFill>
                <a:schemeClr val="tx2">
                  <a:lumMod val="50000"/>
                </a:schemeClr>
              </a:solidFill>
            </a:endParaRPr>
          </a:p>
          <a:p>
            <a:pPr marL="342900" lvl="0" indent="-342900" algn="just">
              <a:lnSpc>
                <a:spcPct val="150000"/>
              </a:lnSpc>
              <a:buFont typeface="Arial" panose="020B0604020202020204" pitchFamily="34" charset="0"/>
              <a:buChar char="•"/>
            </a:pPr>
            <a:r>
              <a:rPr lang="en-GB" sz="2000" b="1" dirty="0">
                <a:solidFill>
                  <a:schemeClr val="tx2">
                    <a:lumMod val="50000"/>
                  </a:schemeClr>
                </a:solidFill>
              </a:rPr>
              <a:t>Foursquare API: </a:t>
            </a:r>
            <a:r>
              <a:rPr lang="en-GB" sz="2000" dirty="0">
                <a:solidFill>
                  <a:schemeClr val="tx2">
                    <a:lumMod val="50000"/>
                  </a:schemeClr>
                </a:solidFill>
              </a:rPr>
              <a:t>It is a location data provider and will be used to make API calls to extract data regarding different venues in New York City’s neighbourhoods. </a:t>
            </a:r>
            <a:r>
              <a:rPr lang="en-DE" sz="2000" dirty="0">
                <a:solidFill>
                  <a:schemeClr val="tx2">
                    <a:lumMod val="50000"/>
                  </a:schemeClr>
                </a:solidFill>
              </a:rPr>
              <a:t>To access the API, ‘CLIENT_ID’, ‘CLIENT_SECRET’ and ‘VERSION’ </a:t>
            </a:r>
            <a:r>
              <a:rPr lang="en-GB" sz="2000" dirty="0">
                <a:solidFill>
                  <a:schemeClr val="tx2">
                    <a:lumMod val="50000"/>
                  </a:schemeClr>
                </a:solidFill>
              </a:rPr>
              <a:t>will be</a:t>
            </a:r>
            <a:r>
              <a:rPr lang="en-DE" sz="2000" dirty="0">
                <a:solidFill>
                  <a:schemeClr val="tx2">
                    <a:lumMod val="50000"/>
                  </a:schemeClr>
                </a:solidFill>
              </a:rPr>
              <a:t> defined.</a:t>
            </a:r>
            <a:r>
              <a:rPr lang="de-DE" sz="2000" dirty="0">
                <a:solidFill>
                  <a:schemeClr val="tx2">
                    <a:lumMod val="50000"/>
                  </a:schemeClr>
                </a:solidFill>
              </a:rPr>
              <a:t> This link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used</a:t>
            </a:r>
            <a:r>
              <a:rPr lang="de-DE" sz="2000" dirty="0">
                <a:solidFill>
                  <a:schemeClr val="tx2">
                    <a:lumMod val="50000"/>
                  </a:schemeClr>
                </a:solidFill>
              </a:rPr>
              <a:t>. </a:t>
            </a:r>
            <a:r>
              <a:rPr lang="en-DE" sz="2000" u="sng" dirty="0">
                <a:solidFill>
                  <a:schemeClr val="tx2">
                    <a:lumMod val="50000"/>
                  </a:schemeClr>
                </a:solidFill>
                <a:hlinkClick r:id="rId3">
                  <a:extLst>
                    <a:ext uri="{A12FA001-AC4F-418D-AE19-62706E023703}">
                      <ahyp:hlinkClr xmlns:ahyp="http://schemas.microsoft.com/office/drawing/2018/hyperlinkcolor" val="tx"/>
                    </a:ext>
                  </a:extLst>
                </a:hlinkClick>
              </a:rPr>
              <a:t>https://developer.foursquare.com/docs/</a:t>
            </a:r>
            <a:r>
              <a:rPr lang="en-DE" sz="2000" dirty="0">
                <a:solidFill>
                  <a:schemeClr val="tx2">
                    <a:lumMod val="50000"/>
                  </a:schemeClr>
                </a:solidFill>
              </a:rPr>
              <a:t> </a:t>
            </a:r>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7396045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Stakeholders/</a:t>
            </a:r>
            <a:r>
              <a:rPr lang="de-DE" sz="3000" dirty="0" err="1">
                <a:solidFill>
                  <a:schemeClr val="tx2">
                    <a:lumMod val="50000"/>
                  </a:schemeClr>
                </a:solidFill>
              </a:rPr>
              <a:t>Audience</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lvl="0" indent="-342900" algn="just">
              <a:lnSpc>
                <a:spcPct val="150000"/>
              </a:lnSpc>
              <a:buFont typeface="Arial" panose="020B0604020202020204" pitchFamily="34" charset="0"/>
              <a:buChar char="•"/>
            </a:pPr>
            <a:r>
              <a:rPr lang="en-GB" sz="2000" dirty="0">
                <a:solidFill>
                  <a:schemeClr val="tx2">
                    <a:lumMod val="50000"/>
                  </a:schemeClr>
                </a:solidFill>
              </a:rPr>
              <a:t>The audience of this report are mainly local and foreign tourists in New York City who would like to find the eatery of their choice conveniently or explore the diverse food choices available at a particular locality. </a:t>
            </a:r>
          </a:p>
          <a:p>
            <a:pPr lvl="0" algn="just">
              <a:lnSpc>
                <a:spcPct val="150000"/>
              </a:lnSpc>
            </a:pPr>
            <a:endParaRPr lang="en-DE" sz="2000" dirty="0">
              <a:solidFill>
                <a:schemeClr val="tx2">
                  <a:lumMod val="50000"/>
                </a:schemeClr>
              </a:solidFill>
            </a:endParaRPr>
          </a:p>
          <a:p>
            <a:pPr marL="342900" lvl="0" indent="-342900" algn="just">
              <a:lnSpc>
                <a:spcPct val="150000"/>
              </a:lnSpc>
              <a:buFont typeface="Arial" panose="020B0604020202020204" pitchFamily="34" charset="0"/>
              <a:buChar char="•"/>
            </a:pPr>
            <a:r>
              <a:rPr lang="en-GB" sz="2000" dirty="0">
                <a:solidFill>
                  <a:schemeClr val="tx2">
                    <a:lumMod val="50000"/>
                  </a:schemeClr>
                </a:solidFill>
              </a:rPr>
              <a:t>Findings of this report can also be used by the tourism department of the city as well as by tour operators to guide the tourists regarding the locations of the diverse food options.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34613460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Downloading and exploring the dataset</a:t>
            </a:r>
          </a:p>
          <a:p>
            <a:pPr marL="342900" indent="-342900" algn="just">
              <a:lnSpc>
                <a:spcPct val="250000"/>
              </a:lnSpc>
              <a:buFont typeface="Arial" panose="020B0604020202020204" pitchFamily="34" charset="0"/>
              <a:buChar char="•"/>
            </a:pPr>
            <a:r>
              <a:rPr lang="en-GB" sz="2000" dirty="0">
                <a:solidFill>
                  <a:schemeClr val="tx2">
                    <a:lumMod val="50000"/>
                  </a:schemeClr>
                </a:solidFill>
              </a:rPr>
              <a:t>The dataset is downloaded from the aforementioned URL. </a:t>
            </a:r>
          </a:p>
          <a:p>
            <a:pPr marL="342900" indent="-342900" algn="just">
              <a:lnSpc>
                <a:spcPct val="250000"/>
              </a:lnSpc>
              <a:buFont typeface="Arial" panose="020B0604020202020204" pitchFamily="34" charset="0"/>
              <a:buChar char="•"/>
            </a:pPr>
            <a:r>
              <a:rPr lang="en-GB" sz="2000" dirty="0">
                <a:solidFill>
                  <a:schemeClr val="tx2">
                    <a:lumMod val="50000"/>
                  </a:schemeClr>
                </a:solidFill>
              </a:rPr>
              <a:t>The URL returns the .json file containing the dataset in the form of a python dictionary. </a:t>
            </a:r>
          </a:p>
          <a:p>
            <a:pPr marL="342900" indent="-342900" algn="just">
              <a:lnSpc>
                <a:spcPct val="250000"/>
              </a:lnSpc>
              <a:buFont typeface="Arial" panose="020B0604020202020204" pitchFamily="34" charset="0"/>
              <a:buChar char="•"/>
            </a:pPr>
            <a:r>
              <a:rPr lang="en-GB" sz="2000" dirty="0">
                <a:solidFill>
                  <a:schemeClr val="tx2">
                    <a:lumMod val="50000"/>
                  </a:schemeClr>
                </a:solidFill>
              </a:rPr>
              <a:t>The requisite data i.e. the list of five boroughs and the neighbourhoods within these boroughs, is in the features key.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6909265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err="1">
                <a:solidFill>
                  <a:schemeClr val="tx2">
                    <a:lumMod val="50000"/>
                  </a:schemeClr>
                </a:solidFill>
              </a:rPr>
              <a:t>Dataframe</a:t>
            </a:r>
            <a:r>
              <a:rPr lang="en-GB" sz="2000" b="1" dirty="0">
                <a:solidFill>
                  <a:schemeClr val="tx2">
                    <a:lumMod val="50000"/>
                  </a:schemeClr>
                </a:solidFill>
              </a:rPr>
              <a:t> ‘neighbourhoods’</a:t>
            </a:r>
          </a:p>
          <a:p>
            <a:pPr marL="342900" indent="-342900" algn="just">
              <a:lnSpc>
                <a:spcPct val="150000"/>
              </a:lnSpc>
              <a:buFont typeface="Arial" panose="020B0604020202020204" pitchFamily="34" charset="0"/>
              <a:buChar char="•"/>
            </a:pPr>
            <a:r>
              <a:rPr lang="en-GB" sz="2000" dirty="0">
                <a:solidFill>
                  <a:schemeClr val="tx2">
                    <a:lumMod val="50000"/>
                  </a:schemeClr>
                </a:solidFill>
              </a:rPr>
              <a:t>The dictionary is transformed into a </a:t>
            </a:r>
            <a:r>
              <a:rPr lang="en-GB" sz="2000" dirty="0" err="1">
                <a:solidFill>
                  <a:schemeClr val="tx2">
                    <a:lumMod val="50000"/>
                  </a:schemeClr>
                </a:solidFill>
              </a:rPr>
              <a:t>dataframe</a:t>
            </a:r>
            <a:r>
              <a:rPr lang="en-GB" sz="2000" dirty="0">
                <a:solidFill>
                  <a:schemeClr val="tx2">
                    <a:lumMod val="50000"/>
                  </a:schemeClr>
                </a:solidFill>
              </a:rPr>
              <a:t> by looping through the data. </a:t>
            </a:r>
          </a:p>
          <a:p>
            <a:pPr marL="342900" indent="-342900" algn="just">
              <a:lnSpc>
                <a:spcPct val="150000"/>
              </a:lnSpc>
              <a:buFont typeface="Arial" panose="020B0604020202020204" pitchFamily="34" charset="0"/>
              <a:buChar char="•"/>
            </a:pPr>
            <a:r>
              <a:rPr lang="en-GB" sz="2000" dirty="0">
                <a:solidFill>
                  <a:schemeClr val="tx2">
                    <a:lumMod val="50000"/>
                  </a:schemeClr>
                </a:solidFill>
              </a:rPr>
              <a:t>It results into a </a:t>
            </a:r>
            <a:r>
              <a:rPr lang="en-GB" sz="2000" dirty="0" err="1">
                <a:solidFill>
                  <a:schemeClr val="tx2">
                    <a:lumMod val="50000"/>
                  </a:schemeClr>
                </a:solidFill>
              </a:rPr>
              <a:t>dataframe</a:t>
            </a:r>
            <a:r>
              <a:rPr lang="en-GB" sz="2000" dirty="0">
                <a:solidFill>
                  <a:schemeClr val="tx2">
                    <a:lumMod val="50000"/>
                  </a:schemeClr>
                </a:solidFill>
              </a:rPr>
              <a:t> with borough, Neighbourhood, Latitude and Longitude details of the city’s neighbourhoods. </a:t>
            </a:r>
          </a:p>
          <a:p>
            <a:pPr marL="342900" indent="-342900" algn="just">
              <a:lnSpc>
                <a:spcPct val="150000"/>
              </a:lnSpc>
              <a:buFont typeface="Arial" panose="020B0604020202020204" pitchFamily="34" charset="0"/>
              <a:buChar char="•"/>
            </a:pPr>
            <a:r>
              <a:rPr lang="en-GB" sz="2000" dirty="0">
                <a:solidFill>
                  <a:schemeClr val="tx2">
                    <a:lumMod val="50000"/>
                  </a:schemeClr>
                </a:solidFill>
              </a:rPr>
              <a:t>The </a:t>
            </a:r>
            <a:r>
              <a:rPr lang="en-GB" sz="2000" dirty="0" err="1">
                <a:solidFill>
                  <a:schemeClr val="tx2">
                    <a:lumMod val="50000"/>
                  </a:schemeClr>
                </a:solidFill>
              </a:rPr>
              <a:t>dataframe</a:t>
            </a:r>
            <a:r>
              <a:rPr lang="en-GB" sz="2000" dirty="0">
                <a:solidFill>
                  <a:schemeClr val="tx2">
                    <a:lumMod val="50000"/>
                  </a:schemeClr>
                </a:solidFill>
              </a:rPr>
              <a:t> has a total of 05 boroughs and 306 neighbourhoods. </a:t>
            </a:r>
          </a:p>
          <a:p>
            <a:pPr marL="342900" indent="-342900" algn="just">
              <a:lnSpc>
                <a:spcPct val="150000"/>
              </a:lnSpc>
              <a:buFont typeface="Arial" panose="020B0604020202020204" pitchFamily="34" charset="0"/>
              <a:buChar char="•"/>
            </a:pPr>
            <a:r>
              <a:rPr lang="en-GB" sz="2000" dirty="0">
                <a:solidFill>
                  <a:schemeClr val="tx2">
                    <a:lumMod val="50000"/>
                  </a:schemeClr>
                </a:solidFill>
              </a:rPr>
              <a:t>The latitude and longitude of the New York City is found through ‘</a:t>
            </a:r>
            <a:r>
              <a:rPr lang="en-GB" sz="2000" dirty="0" err="1">
                <a:solidFill>
                  <a:schemeClr val="tx2">
                    <a:lumMod val="50000"/>
                  </a:schemeClr>
                </a:solidFill>
              </a:rPr>
              <a:t>Geopy</a:t>
            </a:r>
            <a:r>
              <a:rPr lang="en-GB" sz="2000" dirty="0">
                <a:solidFill>
                  <a:schemeClr val="tx2">
                    <a:lumMod val="50000"/>
                  </a:schemeClr>
                </a:solidFill>
              </a:rPr>
              <a:t>’ library. The latitude is 40.71 while the longitude is -74.01. </a:t>
            </a:r>
            <a:endParaRPr lang="en-DE" sz="2000" dirty="0">
              <a:solidFill>
                <a:schemeClr val="tx2">
                  <a:lumMod val="50000"/>
                </a:schemeClr>
              </a:solidFill>
            </a:endParaRPr>
          </a:p>
          <a:p>
            <a:pPr marL="342900" indent="-342900" algn="just">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4912095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dirty="0">
                <a:solidFill>
                  <a:schemeClr val="tx2">
                    <a:lumMod val="50000"/>
                  </a:schemeClr>
                </a:solidFill>
              </a:rPr>
              <a:t>First 05 rows of the </a:t>
            </a:r>
            <a:r>
              <a:rPr lang="en-GB" sz="2000" dirty="0" err="1">
                <a:solidFill>
                  <a:schemeClr val="tx2">
                    <a:lumMod val="50000"/>
                  </a:schemeClr>
                </a:solidFill>
              </a:rPr>
              <a:t>dataframe</a:t>
            </a:r>
            <a:endParaRPr lang="en-GB"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5827C7F5-EAE9-41DF-B5A1-E52E86C9C302}"/>
              </a:ext>
            </a:extLst>
          </p:cNvPr>
          <p:cNvPicPr/>
          <p:nvPr/>
        </p:nvPicPr>
        <p:blipFill>
          <a:blip r:embed="rId4">
            <a:extLst>
              <a:ext uri="{28A0092B-C50C-407E-A947-70E740481C1C}">
                <a14:useLocalDpi xmlns:a14="http://schemas.microsoft.com/office/drawing/2010/main" val="0"/>
              </a:ext>
            </a:extLst>
          </a:blip>
          <a:stretch>
            <a:fillRect/>
          </a:stretch>
        </p:blipFill>
        <p:spPr>
          <a:xfrm>
            <a:off x="508000" y="2305879"/>
            <a:ext cx="8128000" cy="3518452"/>
          </a:xfrm>
          <a:prstGeom prst="rect">
            <a:avLst/>
          </a:prstGeom>
        </p:spPr>
      </p:pic>
    </p:spTree>
    <p:extLst>
      <p:ext uri="{BB962C8B-B14F-4D97-AF65-F5344CB8AC3E}">
        <p14:creationId xmlns:p14="http://schemas.microsoft.com/office/powerpoint/2010/main" val="23794211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TUM_Template">
  <a:themeElements>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fontScheme name="Leere Präsentati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A7B706CF-BBC0-40AC-B26F-DC4937FE3600}" vid="{A0A376DC-9D04-4F76-9CF6-5A04B7C9CD21}"/>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1954</TotalTime>
  <Words>1214</Words>
  <Application>Microsoft Office PowerPoint</Application>
  <PresentationFormat>On-screen Show (4:3)</PresentationFormat>
  <Paragraphs>158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Wingdings</vt:lpstr>
      <vt:lpstr>TUM_Template</vt:lpstr>
      <vt:lpstr> Exploring New York City's Diverse Food Cultures for Tourism Purposes  </vt:lpstr>
      <vt:lpstr> Contents  </vt:lpstr>
      <vt:lpstr> Introduction / Problem Statement  </vt:lpstr>
      <vt:lpstr> Data Description  </vt:lpstr>
      <vt:lpstr> Data Description  </vt:lpstr>
      <vt:lpstr> Stakeholders/Audience  </vt:lpstr>
      <vt:lpstr> Methodology  </vt:lpstr>
      <vt:lpstr> Methodology  </vt:lpstr>
      <vt:lpstr> Methodology  </vt:lpstr>
      <vt:lpstr> Methodology  </vt:lpstr>
      <vt:lpstr> Methodology  </vt:lpstr>
      <vt:lpstr> Methodology  </vt:lpstr>
      <vt:lpstr> Methodology  </vt:lpstr>
      <vt:lpstr> Methodology  </vt:lpstr>
      <vt:lpstr> Methodology  </vt:lpstr>
      <vt:lpstr> Methodology  </vt:lpstr>
      <vt:lpstr> Methodology  </vt:lpstr>
      <vt:lpstr> Methodology  </vt:lpstr>
      <vt:lpstr> Results  </vt:lpstr>
      <vt:lpstr> Results  </vt:lpstr>
      <vt:lpstr> Results  </vt:lpstr>
      <vt:lpstr> Results  </vt:lpstr>
      <vt:lpstr> Discussion  </vt:lpstr>
      <vt:lpstr> Discussion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Unconscious Bias in Recruitment</dc:title>
  <dc:creator>Shabbir</dc:creator>
  <cp:lastModifiedBy>Shabbir Ahmad</cp:lastModifiedBy>
  <cp:revision>500</cp:revision>
  <dcterms:created xsi:type="dcterms:W3CDTF">2015-10-23T18:00:05Z</dcterms:created>
  <dcterms:modified xsi:type="dcterms:W3CDTF">2020-04-28T18:11:11Z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425830</vt:lpwstr>
  </property>
  <property fmtid="{D5CDD505-2E9C-101B-9397-08002B2CF9AE}" name="NXPowerLiteSettings" pid="3">
    <vt:lpwstr>C7000400038000</vt:lpwstr>
  </property>
  <property fmtid="{D5CDD505-2E9C-101B-9397-08002B2CF9AE}" name="NXPowerLiteVersion" pid="4">
    <vt:lpwstr>S9.0.1</vt:lpwstr>
  </property>
</Properties>
</file>