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6" r:id="rId7"/>
    <p:sldId id="267" r:id="rId8"/>
    <p:sldId id="268" r:id="rId9"/>
    <p:sldId id="265" r:id="rId10"/>
    <p:sldId id="260" r:id="rId11"/>
    <p:sldId id="261" r:id="rId12"/>
    <p:sldId id="262" r:id="rId13"/>
    <p:sldId id="263"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12/15/2017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12/15/2017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D531-6659-49B2-81E5-924F496F3E26}"/>
              </a:ext>
            </a:extLst>
          </p:cNvPr>
          <p:cNvSpPr>
            <a:spLocks noGrp="1"/>
          </p:cNvSpPr>
          <p:nvPr>
            <p:ph type="ctrTitle"/>
          </p:nvPr>
        </p:nvSpPr>
        <p:spPr/>
        <p:txBody>
          <a:bodyPr/>
          <a:lstStyle/>
          <a:p>
            <a:r>
              <a:rPr lang="en-US" dirty="0"/>
              <a:t>E-commerce Project</a:t>
            </a:r>
          </a:p>
        </p:txBody>
      </p:sp>
      <p:sp>
        <p:nvSpPr>
          <p:cNvPr id="3" name="Subtitle 2">
            <a:extLst>
              <a:ext uri="{FF2B5EF4-FFF2-40B4-BE49-F238E27FC236}">
                <a16:creationId xmlns:a16="http://schemas.microsoft.com/office/drawing/2014/main" id="{EB437309-1EF3-40B6-81F5-F77129CAEC2F}"/>
              </a:ext>
            </a:extLst>
          </p:cNvPr>
          <p:cNvSpPr>
            <a:spLocks noGrp="1"/>
          </p:cNvSpPr>
          <p:nvPr>
            <p:ph type="subTitle" idx="1"/>
          </p:nvPr>
        </p:nvSpPr>
        <p:spPr/>
        <p:txBody>
          <a:bodyPr/>
          <a:lstStyle/>
          <a:p>
            <a:r>
              <a:rPr lang="en-US" dirty="0" err="1"/>
              <a:t>RentPay</a:t>
            </a:r>
            <a:endParaRPr lang="en-US" dirty="0"/>
          </a:p>
        </p:txBody>
      </p:sp>
    </p:spTree>
    <p:extLst>
      <p:ext uri="{BB962C8B-B14F-4D97-AF65-F5344CB8AC3E}">
        <p14:creationId xmlns:p14="http://schemas.microsoft.com/office/powerpoint/2010/main" val="416177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F084-F19C-4ADD-8FD9-FA1EB6A2437A}"/>
              </a:ext>
            </a:extLst>
          </p:cNvPr>
          <p:cNvSpPr>
            <a:spLocks noGrp="1"/>
          </p:cNvSpPr>
          <p:nvPr>
            <p:ph type="title"/>
          </p:nvPr>
        </p:nvSpPr>
        <p:spPr/>
        <p:txBody>
          <a:bodyPr/>
          <a:lstStyle/>
          <a:p>
            <a:r>
              <a:rPr lang="en-US" dirty="0"/>
              <a:t>Revenue Model</a:t>
            </a:r>
          </a:p>
        </p:txBody>
      </p:sp>
      <p:sp>
        <p:nvSpPr>
          <p:cNvPr id="3" name="Content Placeholder 2">
            <a:extLst>
              <a:ext uri="{FF2B5EF4-FFF2-40B4-BE49-F238E27FC236}">
                <a16:creationId xmlns:a16="http://schemas.microsoft.com/office/drawing/2014/main" id="{528AA6B4-1412-429C-BE32-15718F5B72F2}"/>
              </a:ext>
            </a:extLst>
          </p:cNvPr>
          <p:cNvSpPr>
            <a:spLocks noGrp="1"/>
          </p:cNvSpPr>
          <p:nvPr>
            <p:ph idx="1"/>
          </p:nvPr>
        </p:nvSpPr>
        <p:spPr/>
        <p:txBody>
          <a:bodyPr/>
          <a:lstStyle/>
          <a:p>
            <a:pPr>
              <a:buFontTx/>
              <a:buChar char="-"/>
            </a:pPr>
            <a:r>
              <a:rPr lang="en-US" dirty="0"/>
              <a:t>Our business model relies on the mark-up we charge on the rates we get from our vendors. This start-up in future will pave way for more business partnerships (even in the service category)</a:t>
            </a:r>
          </a:p>
          <a:p>
            <a:pPr>
              <a:buFontTx/>
              <a:buChar char="-"/>
            </a:pPr>
            <a:r>
              <a:rPr lang="en-US" dirty="0"/>
              <a:t>Business to Customer</a:t>
            </a:r>
          </a:p>
          <a:p>
            <a:pPr>
              <a:buFontTx/>
              <a:buChar char="-"/>
            </a:pPr>
            <a:r>
              <a:rPr lang="en-US" dirty="0"/>
              <a:t>Customer to Customer</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26044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B924-3FA1-46BD-9406-9A090D0E7269}"/>
              </a:ext>
            </a:extLst>
          </p:cNvPr>
          <p:cNvSpPr>
            <a:spLocks noGrp="1"/>
          </p:cNvSpPr>
          <p:nvPr>
            <p:ph type="title"/>
          </p:nvPr>
        </p:nvSpPr>
        <p:spPr/>
        <p:txBody>
          <a:bodyPr/>
          <a:lstStyle/>
          <a:p>
            <a:r>
              <a:rPr lang="en-US" dirty="0"/>
              <a:t>Competitive Landscape </a:t>
            </a:r>
          </a:p>
        </p:txBody>
      </p:sp>
      <p:sp>
        <p:nvSpPr>
          <p:cNvPr id="3" name="Content Placeholder 2">
            <a:extLst>
              <a:ext uri="{FF2B5EF4-FFF2-40B4-BE49-F238E27FC236}">
                <a16:creationId xmlns:a16="http://schemas.microsoft.com/office/drawing/2014/main" id="{F037DBF3-939B-4CEE-AC9B-ABFEEE136882}"/>
              </a:ext>
            </a:extLst>
          </p:cNvPr>
          <p:cNvSpPr>
            <a:spLocks noGrp="1"/>
          </p:cNvSpPr>
          <p:nvPr>
            <p:ph idx="1"/>
          </p:nvPr>
        </p:nvSpPr>
        <p:spPr/>
        <p:txBody>
          <a:bodyPr/>
          <a:lstStyle/>
          <a:p>
            <a:r>
              <a:rPr lang="en-US" dirty="0"/>
              <a:t>Offline Retailers</a:t>
            </a:r>
          </a:p>
          <a:p>
            <a:r>
              <a:rPr lang="en-US" dirty="0"/>
              <a:t>Independent Users (OLX)</a:t>
            </a:r>
          </a:p>
        </p:txBody>
      </p:sp>
    </p:spTree>
    <p:extLst>
      <p:ext uri="{BB962C8B-B14F-4D97-AF65-F5344CB8AC3E}">
        <p14:creationId xmlns:p14="http://schemas.microsoft.com/office/powerpoint/2010/main" val="303823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1197-6E9D-4316-B403-27BB8E9477C6}"/>
              </a:ext>
            </a:extLst>
          </p:cNvPr>
          <p:cNvSpPr>
            <a:spLocks noGrp="1"/>
          </p:cNvSpPr>
          <p:nvPr>
            <p:ph type="title"/>
          </p:nvPr>
        </p:nvSpPr>
        <p:spPr/>
        <p:txBody>
          <a:bodyPr/>
          <a:lstStyle/>
          <a:p>
            <a:r>
              <a:rPr lang="en-US" dirty="0"/>
              <a:t>Online Marketing </a:t>
            </a:r>
          </a:p>
        </p:txBody>
      </p:sp>
      <p:sp>
        <p:nvSpPr>
          <p:cNvPr id="3" name="Content Placeholder 2">
            <a:extLst>
              <a:ext uri="{FF2B5EF4-FFF2-40B4-BE49-F238E27FC236}">
                <a16:creationId xmlns:a16="http://schemas.microsoft.com/office/drawing/2014/main" id="{43E0FB88-F138-4824-A84A-6BB9D449DD52}"/>
              </a:ext>
            </a:extLst>
          </p:cNvPr>
          <p:cNvSpPr>
            <a:spLocks noGrp="1"/>
          </p:cNvSpPr>
          <p:nvPr>
            <p:ph idx="1"/>
          </p:nvPr>
        </p:nvSpPr>
        <p:spPr/>
        <p:txBody>
          <a:bodyPr>
            <a:normAutofit lnSpcReduction="10000"/>
          </a:bodyPr>
          <a:lstStyle/>
          <a:p>
            <a:r>
              <a:rPr lang="en-US" dirty="0"/>
              <a:t>On-page SEO</a:t>
            </a:r>
          </a:p>
          <a:p>
            <a:r>
              <a:rPr lang="en-US" dirty="0"/>
              <a:t>Newsletter Mailchimp: Personalized Recommendations</a:t>
            </a:r>
          </a:p>
          <a:p>
            <a:r>
              <a:rPr lang="en-US" dirty="0"/>
              <a:t>PPC Campaigns: Google </a:t>
            </a:r>
            <a:r>
              <a:rPr lang="en-US" dirty="0" err="1"/>
              <a:t>Adwords</a:t>
            </a:r>
            <a:endParaRPr lang="en-US" dirty="0"/>
          </a:p>
          <a:p>
            <a:r>
              <a:rPr lang="en-US" dirty="0"/>
              <a:t>Social Media: Facebook and Instagram (Paid promotions)</a:t>
            </a:r>
          </a:p>
          <a:p>
            <a:r>
              <a:rPr lang="en-US" dirty="0"/>
              <a:t>Off-page SEO campaigns: Backlinks</a:t>
            </a:r>
          </a:p>
          <a:p>
            <a:r>
              <a:rPr lang="en-US" dirty="0"/>
              <a:t>PR Releases</a:t>
            </a:r>
          </a:p>
          <a:p>
            <a:r>
              <a:rPr lang="en-US" dirty="0"/>
              <a:t>Paid Advert Space</a:t>
            </a:r>
          </a:p>
          <a:p>
            <a:r>
              <a:rPr lang="en-US" dirty="0"/>
              <a:t>Facebook Adverts</a:t>
            </a:r>
          </a:p>
          <a:p>
            <a:r>
              <a:rPr lang="en-US" dirty="0"/>
              <a:t>Referral Campaigns </a:t>
            </a:r>
          </a:p>
          <a:p>
            <a:endParaRPr lang="en-US" dirty="0"/>
          </a:p>
        </p:txBody>
      </p:sp>
    </p:spTree>
    <p:extLst>
      <p:ext uri="{BB962C8B-B14F-4D97-AF65-F5344CB8AC3E}">
        <p14:creationId xmlns:p14="http://schemas.microsoft.com/office/powerpoint/2010/main" val="74953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443E-90CC-4F34-AE36-7B9B5D8A961D}"/>
              </a:ext>
            </a:extLst>
          </p:cNvPr>
          <p:cNvSpPr>
            <a:spLocks noGrp="1"/>
          </p:cNvSpPr>
          <p:nvPr>
            <p:ph type="title"/>
          </p:nvPr>
        </p:nvSpPr>
        <p:spPr/>
        <p:txBody>
          <a:bodyPr/>
          <a:lstStyle/>
          <a:p>
            <a:r>
              <a:rPr lang="en-US" dirty="0"/>
              <a:t>Offline marketing</a:t>
            </a:r>
          </a:p>
        </p:txBody>
      </p:sp>
      <p:sp>
        <p:nvSpPr>
          <p:cNvPr id="3" name="Content Placeholder 2">
            <a:extLst>
              <a:ext uri="{FF2B5EF4-FFF2-40B4-BE49-F238E27FC236}">
                <a16:creationId xmlns:a16="http://schemas.microsoft.com/office/drawing/2014/main" id="{C66916D1-AB23-4870-BA3A-C40883F14253}"/>
              </a:ext>
            </a:extLst>
          </p:cNvPr>
          <p:cNvSpPr>
            <a:spLocks noGrp="1"/>
          </p:cNvSpPr>
          <p:nvPr>
            <p:ph idx="1"/>
          </p:nvPr>
        </p:nvSpPr>
        <p:spPr/>
        <p:txBody>
          <a:bodyPr/>
          <a:lstStyle/>
          <a:p>
            <a:r>
              <a:rPr lang="en-US" dirty="0"/>
              <a:t>Flyers</a:t>
            </a:r>
          </a:p>
          <a:p>
            <a:r>
              <a:rPr lang="en-US" dirty="0"/>
              <a:t>Car stickers </a:t>
            </a:r>
          </a:p>
          <a:p>
            <a:r>
              <a:rPr lang="en-US" dirty="0"/>
              <a:t>BTL Activities (Sponsored by Retailers)</a:t>
            </a:r>
          </a:p>
          <a:p>
            <a:endParaRPr lang="en-US" dirty="0"/>
          </a:p>
          <a:p>
            <a:endParaRPr lang="en-US" dirty="0"/>
          </a:p>
        </p:txBody>
      </p:sp>
    </p:spTree>
    <p:extLst>
      <p:ext uri="{BB962C8B-B14F-4D97-AF65-F5344CB8AC3E}">
        <p14:creationId xmlns:p14="http://schemas.microsoft.com/office/powerpoint/2010/main" val="326757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ABAB-DBE1-4944-A31B-11AA4C6C5726}"/>
              </a:ext>
            </a:extLst>
          </p:cNvPr>
          <p:cNvSpPr>
            <a:spLocks noGrp="1"/>
          </p:cNvSpPr>
          <p:nvPr>
            <p:ph type="title"/>
          </p:nvPr>
        </p:nvSpPr>
        <p:spPr/>
        <p:txBody>
          <a:bodyPr/>
          <a:lstStyle/>
          <a:p>
            <a:r>
              <a:rPr lang="en-US" dirty="0"/>
              <a:t>Order Fulfillment</a:t>
            </a:r>
          </a:p>
        </p:txBody>
      </p:sp>
      <p:sp>
        <p:nvSpPr>
          <p:cNvPr id="3" name="Content Placeholder 2">
            <a:extLst>
              <a:ext uri="{FF2B5EF4-FFF2-40B4-BE49-F238E27FC236}">
                <a16:creationId xmlns:a16="http://schemas.microsoft.com/office/drawing/2014/main" id="{85ABEA31-1EE9-45D8-A73C-706A2DB7479B}"/>
              </a:ext>
            </a:extLst>
          </p:cNvPr>
          <p:cNvSpPr>
            <a:spLocks noGrp="1"/>
          </p:cNvSpPr>
          <p:nvPr>
            <p:ph idx="1"/>
          </p:nvPr>
        </p:nvSpPr>
        <p:spPr/>
        <p:txBody>
          <a:bodyPr/>
          <a:lstStyle/>
          <a:p>
            <a:r>
              <a:rPr lang="en-US" dirty="0"/>
              <a:t>Partnership with </a:t>
            </a:r>
            <a:r>
              <a:rPr lang="en-US" dirty="0" err="1"/>
              <a:t>Bykea</a:t>
            </a:r>
            <a:endParaRPr lang="en-US" dirty="0"/>
          </a:p>
          <a:p>
            <a:r>
              <a:rPr lang="en-US" dirty="0"/>
              <a:t>Delivery by Businesses</a:t>
            </a:r>
          </a:p>
        </p:txBody>
      </p:sp>
    </p:spTree>
    <p:extLst>
      <p:ext uri="{BB962C8B-B14F-4D97-AF65-F5344CB8AC3E}">
        <p14:creationId xmlns:p14="http://schemas.microsoft.com/office/powerpoint/2010/main" val="36487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9FEB-CF8C-476D-A841-5C38AC511E3F}"/>
              </a:ext>
            </a:extLst>
          </p:cNvPr>
          <p:cNvSpPr>
            <a:spLocks noGrp="1"/>
          </p:cNvSpPr>
          <p:nvPr>
            <p:ph type="title"/>
          </p:nvPr>
        </p:nvSpPr>
        <p:spPr/>
        <p:txBody>
          <a:bodyPr/>
          <a:lstStyle/>
          <a:p>
            <a:r>
              <a:rPr lang="en-US" dirty="0"/>
              <a:t>Technical Plan</a:t>
            </a:r>
          </a:p>
        </p:txBody>
      </p:sp>
      <p:sp>
        <p:nvSpPr>
          <p:cNvPr id="3" name="Content Placeholder 2">
            <a:extLst>
              <a:ext uri="{FF2B5EF4-FFF2-40B4-BE49-F238E27FC236}">
                <a16:creationId xmlns:a16="http://schemas.microsoft.com/office/drawing/2014/main" id="{1A4EB072-88AC-4538-9250-5D6C958CD16F}"/>
              </a:ext>
            </a:extLst>
          </p:cNvPr>
          <p:cNvSpPr>
            <a:spLocks noGrp="1"/>
          </p:cNvSpPr>
          <p:nvPr>
            <p:ph idx="1"/>
          </p:nvPr>
        </p:nvSpPr>
        <p:spPr/>
        <p:txBody>
          <a:bodyPr/>
          <a:lstStyle/>
          <a:p>
            <a:r>
              <a:rPr lang="en-US" dirty="0"/>
              <a:t>Type of website: E-Commerce website</a:t>
            </a:r>
          </a:p>
          <a:p>
            <a:r>
              <a:rPr lang="en-US" dirty="0"/>
              <a:t>CMS used: </a:t>
            </a:r>
            <a:r>
              <a:rPr lang="en-US" dirty="0" err="1"/>
              <a:t>Wordpress</a:t>
            </a:r>
            <a:endParaRPr lang="en-US" dirty="0"/>
          </a:p>
          <a:p>
            <a:r>
              <a:rPr lang="en-US" dirty="0"/>
              <a:t>Plugin: </a:t>
            </a:r>
            <a:r>
              <a:rPr lang="en-US" dirty="0" err="1"/>
              <a:t>WooCommerce</a:t>
            </a:r>
            <a:r>
              <a:rPr lang="en-US" dirty="0"/>
              <a:t> Rental</a:t>
            </a:r>
          </a:p>
          <a:p>
            <a:r>
              <a:rPr lang="en-US" dirty="0"/>
              <a:t>Hosting: </a:t>
            </a:r>
            <a:r>
              <a:rPr lang="en-US" dirty="0" err="1"/>
              <a:t>Hostwinds</a:t>
            </a:r>
            <a:r>
              <a:rPr lang="en-US" dirty="0"/>
              <a:t> Dedicated Hosting</a:t>
            </a:r>
          </a:p>
          <a:p>
            <a:endParaRPr lang="en-US" dirty="0"/>
          </a:p>
        </p:txBody>
      </p:sp>
    </p:spTree>
    <p:extLst>
      <p:ext uri="{BB962C8B-B14F-4D97-AF65-F5344CB8AC3E}">
        <p14:creationId xmlns:p14="http://schemas.microsoft.com/office/powerpoint/2010/main" val="62468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43E3B-416A-4789-93FE-767FE6FEF677}"/>
              </a:ext>
            </a:extLst>
          </p:cNvPr>
          <p:cNvPicPr>
            <a:picLocks noChangeAspect="1"/>
          </p:cNvPicPr>
          <p:nvPr/>
        </p:nvPicPr>
        <p:blipFill>
          <a:blip r:embed="rId2"/>
          <a:stretch>
            <a:fillRect/>
          </a:stretch>
        </p:blipFill>
        <p:spPr>
          <a:xfrm>
            <a:off x="1191931" y="0"/>
            <a:ext cx="9808138" cy="6858000"/>
          </a:xfrm>
          <a:prstGeom prst="rect">
            <a:avLst/>
          </a:prstGeom>
        </p:spPr>
      </p:pic>
    </p:spTree>
    <p:extLst>
      <p:ext uri="{BB962C8B-B14F-4D97-AF65-F5344CB8AC3E}">
        <p14:creationId xmlns:p14="http://schemas.microsoft.com/office/powerpoint/2010/main" val="221717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D5C0AC-9588-455C-8500-B715C186DA63}"/>
              </a:ext>
            </a:extLst>
          </p:cNvPr>
          <p:cNvPicPr>
            <a:picLocks noChangeAspect="1"/>
          </p:cNvPicPr>
          <p:nvPr/>
        </p:nvPicPr>
        <p:blipFill>
          <a:blip r:embed="rId2"/>
          <a:stretch>
            <a:fillRect/>
          </a:stretch>
        </p:blipFill>
        <p:spPr>
          <a:xfrm>
            <a:off x="608834" y="637785"/>
            <a:ext cx="10974332" cy="5582429"/>
          </a:xfrm>
          <a:prstGeom prst="rect">
            <a:avLst/>
          </a:prstGeom>
        </p:spPr>
      </p:pic>
    </p:spTree>
    <p:extLst>
      <p:ext uri="{BB962C8B-B14F-4D97-AF65-F5344CB8AC3E}">
        <p14:creationId xmlns:p14="http://schemas.microsoft.com/office/powerpoint/2010/main" val="103893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83027E-BBAC-441F-BB34-CFAAF3FE249B}"/>
              </a:ext>
            </a:extLst>
          </p:cNvPr>
          <p:cNvPicPr>
            <a:picLocks noChangeAspect="1"/>
          </p:cNvPicPr>
          <p:nvPr/>
        </p:nvPicPr>
        <p:blipFill>
          <a:blip r:embed="rId2"/>
          <a:stretch>
            <a:fillRect/>
          </a:stretch>
        </p:blipFill>
        <p:spPr>
          <a:xfrm>
            <a:off x="1737704" y="151942"/>
            <a:ext cx="8716591" cy="6554115"/>
          </a:xfrm>
          <a:prstGeom prst="rect">
            <a:avLst/>
          </a:prstGeom>
        </p:spPr>
      </p:pic>
    </p:spTree>
    <p:extLst>
      <p:ext uri="{BB962C8B-B14F-4D97-AF65-F5344CB8AC3E}">
        <p14:creationId xmlns:p14="http://schemas.microsoft.com/office/powerpoint/2010/main" val="318458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C1E3-C261-44F2-BD2E-8B123421EA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1D1CD91-FFCB-4371-9552-36F24B45F53A}"/>
              </a:ext>
            </a:extLst>
          </p:cNvPr>
          <p:cNvSpPr>
            <a:spLocks noGrp="1"/>
          </p:cNvSpPr>
          <p:nvPr>
            <p:ph idx="1"/>
          </p:nvPr>
        </p:nvSpPr>
        <p:spPr/>
        <p:txBody>
          <a:bodyPr/>
          <a:lstStyle/>
          <a:p>
            <a:r>
              <a:rPr lang="en-US" dirty="0"/>
              <a:t>Champions Trophy Match</a:t>
            </a:r>
          </a:p>
          <a:p>
            <a:r>
              <a:rPr lang="en-US" dirty="0"/>
              <a:t>Projector on Rent</a:t>
            </a:r>
          </a:p>
        </p:txBody>
      </p:sp>
    </p:spTree>
    <p:extLst>
      <p:ext uri="{BB962C8B-B14F-4D97-AF65-F5344CB8AC3E}">
        <p14:creationId xmlns:p14="http://schemas.microsoft.com/office/powerpoint/2010/main" val="58274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C79D-9482-4E28-9AE4-7ED237376F61}"/>
              </a:ext>
            </a:extLst>
          </p:cNvPr>
          <p:cNvSpPr>
            <a:spLocks noGrp="1"/>
          </p:cNvSpPr>
          <p:nvPr>
            <p:ph type="title"/>
          </p:nvPr>
        </p:nvSpPr>
        <p:spPr/>
        <p:txBody>
          <a:bodyPr/>
          <a:lstStyle/>
          <a:p>
            <a:r>
              <a:rPr lang="en-US" dirty="0"/>
              <a:t>Business Type</a:t>
            </a:r>
          </a:p>
        </p:txBody>
      </p:sp>
      <p:sp>
        <p:nvSpPr>
          <p:cNvPr id="4" name="Oval 3">
            <a:extLst>
              <a:ext uri="{FF2B5EF4-FFF2-40B4-BE49-F238E27FC236}">
                <a16:creationId xmlns:a16="http://schemas.microsoft.com/office/drawing/2014/main" id="{7B9DD9B8-7F83-4E08-B152-512A8ED2C2E5}"/>
              </a:ext>
            </a:extLst>
          </p:cNvPr>
          <p:cNvSpPr/>
          <p:nvPr/>
        </p:nvSpPr>
        <p:spPr>
          <a:xfrm>
            <a:off x="1305273" y="2379190"/>
            <a:ext cx="1597317" cy="1589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DF00FB9-CAD1-4D50-A36C-2B9839116E78}"/>
              </a:ext>
            </a:extLst>
          </p:cNvPr>
          <p:cNvSpPr/>
          <p:nvPr/>
        </p:nvSpPr>
        <p:spPr>
          <a:xfrm>
            <a:off x="4408107" y="2379190"/>
            <a:ext cx="1597318" cy="1589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1D867D-DFF5-4A77-95FD-CBB88828EC38}"/>
              </a:ext>
            </a:extLst>
          </p:cNvPr>
          <p:cNvSpPr/>
          <p:nvPr/>
        </p:nvSpPr>
        <p:spPr>
          <a:xfrm>
            <a:off x="1305274" y="4251334"/>
            <a:ext cx="1597317" cy="1589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C4B75D-7B25-4D43-8674-58B5E7B4A514}"/>
              </a:ext>
            </a:extLst>
          </p:cNvPr>
          <p:cNvSpPr/>
          <p:nvPr/>
        </p:nvSpPr>
        <p:spPr>
          <a:xfrm>
            <a:off x="4408107" y="4251333"/>
            <a:ext cx="1597317" cy="1589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CAD31B-300D-430B-BBDF-22B31C27DF90}"/>
              </a:ext>
            </a:extLst>
          </p:cNvPr>
          <p:cNvSpPr txBox="1"/>
          <p:nvPr/>
        </p:nvSpPr>
        <p:spPr>
          <a:xfrm>
            <a:off x="1610685" y="2989492"/>
            <a:ext cx="1291905" cy="369332"/>
          </a:xfrm>
          <a:prstGeom prst="rect">
            <a:avLst/>
          </a:prstGeom>
          <a:noFill/>
        </p:spPr>
        <p:txBody>
          <a:bodyPr wrap="square" rtlCol="0">
            <a:spAutoFit/>
          </a:bodyPr>
          <a:lstStyle/>
          <a:p>
            <a:r>
              <a:rPr lang="en-US" dirty="0"/>
              <a:t>Business</a:t>
            </a:r>
          </a:p>
        </p:txBody>
      </p:sp>
      <p:sp>
        <p:nvSpPr>
          <p:cNvPr id="11" name="TextBox 10">
            <a:extLst>
              <a:ext uri="{FF2B5EF4-FFF2-40B4-BE49-F238E27FC236}">
                <a16:creationId xmlns:a16="http://schemas.microsoft.com/office/drawing/2014/main" id="{10629470-E76E-4B14-9802-5F9231A49889}"/>
              </a:ext>
            </a:extLst>
          </p:cNvPr>
          <p:cNvSpPr txBox="1"/>
          <p:nvPr/>
        </p:nvSpPr>
        <p:spPr>
          <a:xfrm>
            <a:off x="4560812" y="2989492"/>
            <a:ext cx="1291905" cy="369332"/>
          </a:xfrm>
          <a:prstGeom prst="rect">
            <a:avLst/>
          </a:prstGeom>
          <a:noFill/>
        </p:spPr>
        <p:txBody>
          <a:bodyPr wrap="square" rtlCol="0">
            <a:spAutoFit/>
          </a:bodyPr>
          <a:lstStyle/>
          <a:p>
            <a:r>
              <a:rPr lang="en-US" dirty="0"/>
              <a:t>Customer</a:t>
            </a:r>
          </a:p>
        </p:txBody>
      </p:sp>
      <p:sp>
        <p:nvSpPr>
          <p:cNvPr id="12" name="TextBox 11">
            <a:extLst>
              <a:ext uri="{FF2B5EF4-FFF2-40B4-BE49-F238E27FC236}">
                <a16:creationId xmlns:a16="http://schemas.microsoft.com/office/drawing/2014/main" id="{6F9534C6-7F47-4200-8E49-F83E55A1E2AF}"/>
              </a:ext>
            </a:extLst>
          </p:cNvPr>
          <p:cNvSpPr txBox="1"/>
          <p:nvPr/>
        </p:nvSpPr>
        <p:spPr>
          <a:xfrm>
            <a:off x="1457978" y="4861637"/>
            <a:ext cx="1291905" cy="369332"/>
          </a:xfrm>
          <a:prstGeom prst="rect">
            <a:avLst/>
          </a:prstGeom>
          <a:noFill/>
        </p:spPr>
        <p:txBody>
          <a:bodyPr wrap="square" rtlCol="0">
            <a:spAutoFit/>
          </a:bodyPr>
          <a:lstStyle/>
          <a:p>
            <a:r>
              <a:rPr lang="en-US" dirty="0"/>
              <a:t>Customer</a:t>
            </a:r>
          </a:p>
        </p:txBody>
      </p:sp>
      <p:sp>
        <p:nvSpPr>
          <p:cNvPr id="13" name="TextBox 12">
            <a:extLst>
              <a:ext uri="{FF2B5EF4-FFF2-40B4-BE49-F238E27FC236}">
                <a16:creationId xmlns:a16="http://schemas.microsoft.com/office/drawing/2014/main" id="{02F0D5A9-976B-4A8C-8942-E93FF8452E3A}"/>
              </a:ext>
            </a:extLst>
          </p:cNvPr>
          <p:cNvSpPr txBox="1"/>
          <p:nvPr/>
        </p:nvSpPr>
        <p:spPr>
          <a:xfrm>
            <a:off x="4560811" y="4861637"/>
            <a:ext cx="1291905" cy="369332"/>
          </a:xfrm>
          <a:prstGeom prst="rect">
            <a:avLst/>
          </a:prstGeom>
          <a:noFill/>
        </p:spPr>
        <p:txBody>
          <a:bodyPr wrap="square" rtlCol="0">
            <a:spAutoFit/>
          </a:bodyPr>
          <a:lstStyle/>
          <a:p>
            <a:r>
              <a:rPr lang="en-US" dirty="0"/>
              <a:t>Customer</a:t>
            </a:r>
          </a:p>
        </p:txBody>
      </p:sp>
      <p:cxnSp>
        <p:nvCxnSpPr>
          <p:cNvPr id="15" name="Straight Arrow Connector 14">
            <a:extLst>
              <a:ext uri="{FF2B5EF4-FFF2-40B4-BE49-F238E27FC236}">
                <a16:creationId xmlns:a16="http://schemas.microsoft.com/office/drawing/2014/main" id="{479B2BF9-6137-41ED-A291-980BE8FD989F}"/>
              </a:ext>
            </a:extLst>
          </p:cNvPr>
          <p:cNvCxnSpPr/>
          <p:nvPr/>
        </p:nvCxnSpPr>
        <p:spPr>
          <a:xfrm>
            <a:off x="3162650" y="3174158"/>
            <a:ext cx="1057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8BDD26-5AF8-459C-A39C-9E2F4F395A54}"/>
              </a:ext>
            </a:extLst>
          </p:cNvPr>
          <p:cNvCxnSpPr/>
          <p:nvPr/>
        </p:nvCxnSpPr>
        <p:spPr>
          <a:xfrm>
            <a:off x="3162650" y="5046301"/>
            <a:ext cx="1057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3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2CF-77B0-4E68-BCB4-AF53D1FC7977}"/>
              </a:ext>
            </a:extLst>
          </p:cNvPr>
          <p:cNvSpPr>
            <a:spLocks noGrp="1"/>
          </p:cNvSpPr>
          <p:nvPr>
            <p:ph type="title"/>
          </p:nvPr>
        </p:nvSpPr>
        <p:spPr/>
        <p:txBody>
          <a:bodyPr/>
          <a:lstStyle/>
          <a:p>
            <a:r>
              <a:rPr lang="en-US" dirty="0"/>
              <a:t>Domain Name</a:t>
            </a:r>
          </a:p>
        </p:txBody>
      </p:sp>
      <p:sp>
        <p:nvSpPr>
          <p:cNvPr id="3" name="Content Placeholder 2">
            <a:extLst>
              <a:ext uri="{FF2B5EF4-FFF2-40B4-BE49-F238E27FC236}">
                <a16:creationId xmlns:a16="http://schemas.microsoft.com/office/drawing/2014/main" id="{88C53C03-854F-442E-8826-2017C3A8E273}"/>
              </a:ext>
            </a:extLst>
          </p:cNvPr>
          <p:cNvSpPr>
            <a:spLocks noGrp="1"/>
          </p:cNvSpPr>
          <p:nvPr>
            <p:ph idx="1"/>
          </p:nvPr>
        </p:nvSpPr>
        <p:spPr/>
        <p:txBody>
          <a:bodyPr>
            <a:normAutofit/>
          </a:bodyPr>
          <a:lstStyle/>
          <a:p>
            <a:pPr marL="0" indent="0">
              <a:buNone/>
            </a:pPr>
            <a:r>
              <a:rPr lang="en-US" sz="4000" dirty="0"/>
              <a:t>RentPay.com.pk</a:t>
            </a:r>
          </a:p>
        </p:txBody>
      </p:sp>
      <p:pic>
        <p:nvPicPr>
          <p:cNvPr id="7" name="Picture 6">
            <a:extLst>
              <a:ext uri="{FF2B5EF4-FFF2-40B4-BE49-F238E27FC236}">
                <a16:creationId xmlns:a16="http://schemas.microsoft.com/office/drawing/2014/main" id="{4505A92E-EACA-4169-BB2A-9225AE55834E}"/>
              </a:ext>
            </a:extLst>
          </p:cNvPr>
          <p:cNvPicPr>
            <a:picLocks noChangeAspect="1"/>
          </p:cNvPicPr>
          <p:nvPr/>
        </p:nvPicPr>
        <p:blipFill>
          <a:blip r:embed="rId2"/>
          <a:stretch>
            <a:fillRect/>
          </a:stretch>
        </p:blipFill>
        <p:spPr>
          <a:xfrm>
            <a:off x="7137188" y="1922493"/>
            <a:ext cx="4236098" cy="4236098"/>
          </a:xfrm>
          <a:prstGeom prst="rect">
            <a:avLst/>
          </a:prstGeom>
        </p:spPr>
      </p:pic>
    </p:spTree>
    <p:extLst>
      <p:ext uri="{BB962C8B-B14F-4D97-AF65-F5344CB8AC3E}">
        <p14:creationId xmlns:p14="http://schemas.microsoft.com/office/powerpoint/2010/main" val="20668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8E78-434D-47CC-9DEF-0A93F9AB5797}"/>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414C283D-91DD-4910-8A0A-750C7E84DA05}"/>
              </a:ext>
            </a:extLst>
          </p:cNvPr>
          <p:cNvSpPr>
            <a:spLocks noGrp="1"/>
          </p:cNvSpPr>
          <p:nvPr>
            <p:ph idx="1"/>
          </p:nvPr>
        </p:nvSpPr>
        <p:spPr>
          <a:xfrm>
            <a:off x="1326838" y="2491751"/>
            <a:ext cx="9538323" cy="3629130"/>
          </a:xfrm>
        </p:spPr>
        <p:txBody>
          <a:bodyPr/>
          <a:lstStyle/>
          <a:p>
            <a:r>
              <a:rPr lang="en-US" dirty="0" err="1"/>
              <a:t>RentPay</a:t>
            </a:r>
            <a:r>
              <a:rPr lang="en-US" dirty="0"/>
              <a:t> is a platform to rent different products, be it furniture, party accessories or electronics or even camping gear. Once a user logs on to the site, they can browse different products and compare the prices (Rent vs Buy), their delivery times etc. After selecting the item, users have to make security deposit and pay for the item. The product is checked for defects before it is delivered to the customer so that there is no confusion in case of accidental damage to the product.</a:t>
            </a:r>
          </a:p>
        </p:txBody>
      </p:sp>
    </p:spTree>
    <p:extLst>
      <p:ext uri="{BB962C8B-B14F-4D97-AF65-F5344CB8AC3E}">
        <p14:creationId xmlns:p14="http://schemas.microsoft.com/office/powerpoint/2010/main" val="385997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01C6-8095-4FE2-8D92-9722BC1B1BDE}"/>
              </a:ext>
            </a:extLst>
          </p:cNvPr>
          <p:cNvSpPr>
            <a:spLocks noGrp="1"/>
          </p:cNvSpPr>
          <p:nvPr>
            <p:ph type="title"/>
          </p:nvPr>
        </p:nvSpPr>
        <p:spPr/>
        <p:txBody>
          <a:bodyPr/>
          <a:lstStyle/>
          <a:p>
            <a:r>
              <a:rPr lang="en-US" dirty="0"/>
              <a:t>Products</a:t>
            </a:r>
          </a:p>
        </p:txBody>
      </p:sp>
      <p:sp>
        <p:nvSpPr>
          <p:cNvPr id="3" name="Content Placeholder 2">
            <a:extLst>
              <a:ext uri="{FF2B5EF4-FFF2-40B4-BE49-F238E27FC236}">
                <a16:creationId xmlns:a16="http://schemas.microsoft.com/office/drawing/2014/main" id="{B841D706-DC0B-4B88-B3FD-130B5E76120E}"/>
              </a:ext>
            </a:extLst>
          </p:cNvPr>
          <p:cNvSpPr>
            <a:spLocks noGrp="1"/>
          </p:cNvSpPr>
          <p:nvPr>
            <p:ph idx="1"/>
          </p:nvPr>
        </p:nvSpPr>
        <p:spPr/>
        <p:txBody>
          <a:bodyPr/>
          <a:lstStyle/>
          <a:p>
            <a:r>
              <a:rPr lang="en-US" dirty="0"/>
              <a:t>Products will be classified into two categories</a:t>
            </a:r>
          </a:p>
          <a:p>
            <a:r>
              <a:rPr lang="en-US" dirty="0"/>
              <a:t>A: Small Products - Delivery time: 2-4 hours</a:t>
            </a:r>
          </a:p>
          <a:p>
            <a:r>
              <a:rPr lang="en-US" dirty="0"/>
              <a:t>B: Large Products  - Delivery time: 24-48 hours</a:t>
            </a:r>
          </a:p>
        </p:txBody>
      </p:sp>
    </p:spTree>
    <p:extLst>
      <p:ext uri="{BB962C8B-B14F-4D97-AF65-F5344CB8AC3E}">
        <p14:creationId xmlns:p14="http://schemas.microsoft.com/office/powerpoint/2010/main" val="78381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24EA-69DC-4B48-8B59-82A2A084D021}"/>
              </a:ext>
            </a:extLst>
          </p:cNvPr>
          <p:cNvSpPr>
            <a:spLocks noGrp="1"/>
          </p:cNvSpPr>
          <p:nvPr>
            <p:ph type="title"/>
          </p:nvPr>
        </p:nvSpPr>
        <p:spPr/>
        <p:txBody>
          <a:bodyPr/>
          <a:lstStyle/>
          <a:p>
            <a:r>
              <a:rPr lang="en-US" dirty="0"/>
              <a:t>Security Deposit	</a:t>
            </a:r>
          </a:p>
        </p:txBody>
      </p:sp>
      <p:sp>
        <p:nvSpPr>
          <p:cNvPr id="3" name="Content Placeholder 2">
            <a:extLst>
              <a:ext uri="{FF2B5EF4-FFF2-40B4-BE49-F238E27FC236}">
                <a16:creationId xmlns:a16="http://schemas.microsoft.com/office/drawing/2014/main" id="{A3A620F1-22F7-4A0E-A99E-8495FFD08397}"/>
              </a:ext>
            </a:extLst>
          </p:cNvPr>
          <p:cNvSpPr>
            <a:spLocks noGrp="1"/>
          </p:cNvSpPr>
          <p:nvPr>
            <p:ph idx="1"/>
          </p:nvPr>
        </p:nvSpPr>
        <p:spPr/>
        <p:txBody>
          <a:bodyPr/>
          <a:lstStyle/>
          <a:p>
            <a:r>
              <a:rPr lang="en-US" dirty="0"/>
              <a:t>Security Deposit: Its a collateral that is to be held with </a:t>
            </a:r>
            <a:r>
              <a:rPr lang="en-US" dirty="0" err="1"/>
              <a:t>RentPay</a:t>
            </a:r>
            <a:r>
              <a:rPr lang="en-US" dirty="0"/>
              <a:t> in case of damages to the product. Deposit will be dispatched 7 days after the product has been returned and checked thoroughly. Percentage of security deposit 10%</a:t>
            </a:r>
          </a:p>
        </p:txBody>
      </p:sp>
    </p:spTree>
    <p:extLst>
      <p:ext uri="{BB962C8B-B14F-4D97-AF65-F5344CB8AC3E}">
        <p14:creationId xmlns:p14="http://schemas.microsoft.com/office/powerpoint/2010/main" val="394704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639F-7728-4845-B8AD-E8E385B5DA48}"/>
              </a:ext>
            </a:extLst>
          </p:cNvPr>
          <p:cNvSpPr>
            <a:spLocks noGrp="1"/>
          </p:cNvSpPr>
          <p:nvPr>
            <p:ph type="title"/>
          </p:nvPr>
        </p:nvSpPr>
        <p:spPr/>
        <p:txBody>
          <a:bodyPr/>
          <a:lstStyle/>
          <a:p>
            <a:r>
              <a:rPr lang="en-US" dirty="0"/>
              <a:t>Internal Model</a:t>
            </a:r>
          </a:p>
        </p:txBody>
      </p:sp>
      <p:sp>
        <p:nvSpPr>
          <p:cNvPr id="3" name="Content Placeholder 2">
            <a:extLst>
              <a:ext uri="{FF2B5EF4-FFF2-40B4-BE49-F238E27FC236}">
                <a16:creationId xmlns:a16="http://schemas.microsoft.com/office/drawing/2014/main" id="{44C06600-CF74-48A5-A9A2-9E979E989352}"/>
              </a:ext>
            </a:extLst>
          </p:cNvPr>
          <p:cNvSpPr>
            <a:spLocks noGrp="1"/>
          </p:cNvSpPr>
          <p:nvPr>
            <p:ph idx="1"/>
          </p:nvPr>
        </p:nvSpPr>
        <p:spPr/>
        <p:txBody>
          <a:bodyPr/>
          <a:lstStyle/>
          <a:p>
            <a:r>
              <a:rPr lang="en-US" dirty="0"/>
              <a:t>Internal </a:t>
            </a:r>
            <a:r>
              <a:rPr lang="en-US" dirty="0" err="1"/>
              <a:t>ModelRentPay</a:t>
            </a:r>
            <a:r>
              <a:rPr lang="en-US" dirty="0"/>
              <a:t> aims to bring vendors on board/portal for renting their products. To maintain quality of service </a:t>
            </a:r>
            <a:r>
              <a:rPr lang="en-US" dirty="0" err="1"/>
              <a:t>RentPay</a:t>
            </a:r>
            <a:r>
              <a:rPr lang="en-US" dirty="0"/>
              <a:t> riders (Partner riders) will pick-up the products and deliver it to the customers</a:t>
            </a:r>
          </a:p>
        </p:txBody>
      </p:sp>
    </p:spTree>
    <p:extLst>
      <p:ext uri="{BB962C8B-B14F-4D97-AF65-F5344CB8AC3E}">
        <p14:creationId xmlns:p14="http://schemas.microsoft.com/office/powerpoint/2010/main" val="427186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CFC55B-2E20-40B3-B942-89D18B75E8C7}"/>
              </a:ext>
            </a:extLst>
          </p:cNvPr>
          <p:cNvPicPr>
            <a:picLocks noGrp="1" noChangeAspect="1"/>
          </p:cNvPicPr>
          <p:nvPr>
            <p:ph idx="1"/>
          </p:nvPr>
        </p:nvPicPr>
        <p:blipFill>
          <a:blip r:embed="rId2"/>
          <a:stretch>
            <a:fillRect/>
          </a:stretch>
        </p:blipFill>
        <p:spPr>
          <a:xfrm>
            <a:off x="0" y="621584"/>
            <a:ext cx="12192000" cy="6236416"/>
          </a:xfrm>
          <a:prstGeom prst="rect">
            <a:avLst/>
          </a:prstGeom>
        </p:spPr>
      </p:pic>
    </p:spTree>
    <p:extLst>
      <p:ext uri="{BB962C8B-B14F-4D97-AF65-F5344CB8AC3E}">
        <p14:creationId xmlns:p14="http://schemas.microsoft.com/office/powerpoint/2010/main" val="1010706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TotalTime>
  <Words>363</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E-commerce Project</vt:lpstr>
      <vt:lpstr>Motivation</vt:lpstr>
      <vt:lpstr>Business Type</vt:lpstr>
      <vt:lpstr>Domain Name</vt:lpstr>
      <vt:lpstr>Business Plan</vt:lpstr>
      <vt:lpstr>Products</vt:lpstr>
      <vt:lpstr>Security Deposit </vt:lpstr>
      <vt:lpstr>Internal Model</vt:lpstr>
      <vt:lpstr>PowerPoint Presentation</vt:lpstr>
      <vt:lpstr>Revenue Model</vt:lpstr>
      <vt:lpstr>Competitive Landscape </vt:lpstr>
      <vt:lpstr>Online Marketing </vt:lpstr>
      <vt:lpstr>Offline marketing</vt:lpstr>
      <vt:lpstr>Order Fulfillment</vt:lpstr>
      <vt:lpstr>Technical Plan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Project</dc:title>
  <dc:creator>ANIQUE NAVED THAPLAWALA - 09914</dc:creator>
  <cp:lastModifiedBy>ANIQUE NAVED THAPLAWALA - 09914</cp:lastModifiedBy>
  <cp:revision>9</cp:revision>
  <dcterms:created xsi:type="dcterms:W3CDTF">2017-12-14T19:04:02Z</dcterms:created>
  <dcterms:modified xsi:type="dcterms:W3CDTF">2017-12-14T19:43:57Z</dcterms:modified>
</cp:coreProperties>
</file>