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43E599C-423C-4CAD-986E-E83A8767C40A}"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BC1D-A01E-4474-A144-74D26EDC4F4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4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E599C-423C-4CAD-986E-E83A8767C40A}"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270447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E599C-423C-4CAD-986E-E83A8767C40A}"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BC1D-A01E-4474-A144-74D26EDC4F4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7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E599C-423C-4CAD-986E-E83A8767C40A}"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391687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E599C-423C-4CAD-986E-E83A8767C40A}"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ABC1D-A01E-4474-A144-74D26EDC4F4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23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E599C-423C-4CAD-986E-E83A8767C40A}"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206628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E599C-423C-4CAD-986E-E83A8767C40A}"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390487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E599C-423C-4CAD-986E-E83A8767C40A}" type="datetimeFigureOut">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115935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E599C-423C-4CAD-986E-E83A8767C40A}" type="datetimeFigureOut">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351418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E599C-423C-4CAD-986E-E83A8767C40A}"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BC1D-A01E-4474-A144-74D26EDC4F4E}" type="slidenum">
              <a:rPr lang="en-US" smtClean="0"/>
              <a:t>‹#›</a:t>
            </a:fld>
            <a:endParaRPr lang="en-US"/>
          </a:p>
        </p:txBody>
      </p:sp>
    </p:spTree>
    <p:extLst>
      <p:ext uri="{BB962C8B-B14F-4D97-AF65-F5344CB8AC3E}">
        <p14:creationId xmlns:p14="http://schemas.microsoft.com/office/powerpoint/2010/main" val="337562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E599C-423C-4CAD-986E-E83A8767C40A}"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ABC1D-A01E-4474-A144-74D26EDC4F4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19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3E599C-423C-4CAD-986E-E83A8767C40A}" type="datetimeFigureOut">
              <a:rPr lang="en-US" smtClean="0"/>
              <a:t>6/8/2020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5ABC1D-A01E-4474-A144-74D26EDC4F4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120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120D-43B6-4913-8788-141B9E4AD92D}"/>
              </a:ext>
            </a:extLst>
          </p:cNvPr>
          <p:cNvSpPr>
            <a:spLocks noGrp="1"/>
          </p:cNvSpPr>
          <p:nvPr>
            <p:ph type="ctrTitle"/>
          </p:nvPr>
        </p:nvSpPr>
        <p:spPr/>
        <p:txBody>
          <a:bodyPr/>
          <a:lstStyle/>
          <a:p>
            <a:r>
              <a:rPr lang="en-US" dirty="0"/>
              <a:t>Scheduling in xv6 operating system</a:t>
            </a:r>
          </a:p>
        </p:txBody>
      </p:sp>
      <p:sp>
        <p:nvSpPr>
          <p:cNvPr id="3" name="Subtitle 2">
            <a:extLst>
              <a:ext uri="{FF2B5EF4-FFF2-40B4-BE49-F238E27FC236}">
                <a16:creationId xmlns:a16="http://schemas.microsoft.com/office/drawing/2014/main" id="{0B6DDDF7-D6D4-4791-8307-DCFFD72A3E24}"/>
              </a:ext>
            </a:extLst>
          </p:cNvPr>
          <p:cNvSpPr>
            <a:spLocks noGrp="1"/>
          </p:cNvSpPr>
          <p:nvPr>
            <p:ph type="subTitle" idx="1"/>
          </p:nvPr>
        </p:nvSpPr>
        <p:spPr/>
        <p:txBody>
          <a:bodyPr/>
          <a:lstStyle/>
          <a:p>
            <a:pPr marL="285750" indent="-285750">
              <a:buFontTx/>
              <a:buChar char="-"/>
            </a:pPr>
            <a:r>
              <a:rPr lang="en-US" dirty="0"/>
              <a:t>By Shabbir Khandwala</a:t>
            </a:r>
          </a:p>
        </p:txBody>
      </p:sp>
    </p:spTree>
    <p:extLst>
      <p:ext uri="{BB962C8B-B14F-4D97-AF65-F5344CB8AC3E}">
        <p14:creationId xmlns:p14="http://schemas.microsoft.com/office/powerpoint/2010/main" val="259532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0F68-8009-4A83-AD81-C682D76316E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B924616-BCEB-44DE-9084-0A7CD6825FA6}"/>
              </a:ext>
            </a:extLst>
          </p:cNvPr>
          <p:cNvSpPr>
            <a:spLocks noGrp="1"/>
          </p:cNvSpPr>
          <p:nvPr>
            <p:ph idx="1"/>
          </p:nvPr>
        </p:nvSpPr>
        <p:spPr/>
        <p:txBody>
          <a:bodyPr>
            <a:normAutofit fontScale="92500"/>
          </a:bodyPr>
          <a:lstStyle/>
          <a:p>
            <a:r>
              <a:rPr lang="en-US" dirty="0"/>
              <a:t>A scheduling algorithm is an integral part of every operating system that is responsible for managing which process locks onto the CPU for its own execution.</a:t>
            </a:r>
          </a:p>
          <a:p>
            <a:r>
              <a:rPr lang="en-US" dirty="0"/>
              <a:t>Hence, the choice of scheduling algorithm implemented in every modern-day operating system is complex and a combination of more than two in order to prevent the issue of starvation and ensure every process acquires the lock over the CPU.</a:t>
            </a:r>
          </a:p>
          <a:p>
            <a:r>
              <a:rPr lang="en-US" dirty="0"/>
              <a:t>Examples of scheduling algorithm include:</a:t>
            </a:r>
          </a:p>
          <a:p>
            <a:pPr lvl="1"/>
            <a:r>
              <a:rPr lang="en-US" dirty="0"/>
              <a:t>Priority Algorithm – Here, every process is provided with a priority value. This determines whether the process is be executed before or after the other. The algorithm can be pre-emptive or non-preemptive depending on the implementation.</a:t>
            </a:r>
          </a:p>
          <a:p>
            <a:pPr lvl="1"/>
            <a:r>
              <a:rPr lang="en-US" dirty="0"/>
              <a:t>FCFS (First-come-first-serve) – It is quite similar to Priority algorithm since, the priority is now decided on the process creation time and is not user-defined. Hence, the implementation is going to be non-preemptive only</a:t>
            </a:r>
          </a:p>
          <a:p>
            <a:pPr lvl="1"/>
            <a:r>
              <a:rPr lang="en-US" dirty="0"/>
              <a:t>Lottery – It is more of a probabilistic nature wherein each process is associated with a number of tickets. Higher the number of these tickets, greater the probability for this process to obtain lock over the CPU.</a:t>
            </a:r>
          </a:p>
        </p:txBody>
      </p:sp>
    </p:spTree>
    <p:extLst>
      <p:ext uri="{BB962C8B-B14F-4D97-AF65-F5344CB8AC3E}">
        <p14:creationId xmlns:p14="http://schemas.microsoft.com/office/powerpoint/2010/main" val="361175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F50A-6898-4E5C-BF06-31C1842ECB3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A686742-CF26-46E4-A933-0EA69F2011E5}"/>
              </a:ext>
            </a:extLst>
          </p:cNvPr>
          <p:cNvSpPr>
            <a:spLocks noGrp="1"/>
          </p:cNvSpPr>
          <p:nvPr>
            <p:ph idx="1"/>
          </p:nvPr>
        </p:nvSpPr>
        <p:spPr/>
        <p:txBody>
          <a:bodyPr/>
          <a:lstStyle/>
          <a:p>
            <a:r>
              <a:rPr lang="en-US" dirty="0"/>
              <a:t>The current xv6 operating system has implemented the Round-Robin algorithm. This may ensure that the starvation problem is not present, however, there is a need of a more suitable algorithm in special cases.</a:t>
            </a:r>
          </a:p>
          <a:p>
            <a:r>
              <a:rPr lang="en-US" dirty="0"/>
              <a:t>Priority Algorithm – It ensures that the higher priority process which the user wants to execute before the other is executed first.</a:t>
            </a:r>
          </a:p>
          <a:p>
            <a:r>
              <a:rPr lang="en-US" dirty="0"/>
              <a:t>FCFS Algorithm – It is the simplest to understand and implement of all the algorithms</a:t>
            </a:r>
          </a:p>
          <a:p>
            <a:r>
              <a:rPr lang="en-US" dirty="0"/>
              <a:t>Lottery – It is a combination of priority and round robin making it a really good option to prevent starvation and also ensure that the higher priority process are completed first.</a:t>
            </a:r>
          </a:p>
          <a:p>
            <a:endParaRPr lang="en-US" dirty="0"/>
          </a:p>
        </p:txBody>
      </p:sp>
    </p:spTree>
    <p:extLst>
      <p:ext uri="{BB962C8B-B14F-4D97-AF65-F5344CB8AC3E}">
        <p14:creationId xmlns:p14="http://schemas.microsoft.com/office/powerpoint/2010/main" val="152060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F7A4-08E6-4118-8E88-378D6FF255E2}"/>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20059676-56B5-4C10-823E-23A530991A0A}"/>
              </a:ext>
            </a:extLst>
          </p:cNvPr>
          <p:cNvSpPr>
            <a:spLocks noGrp="1"/>
          </p:cNvSpPr>
          <p:nvPr>
            <p:ph idx="1"/>
          </p:nvPr>
        </p:nvSpPr>
        <p:spPr/>
        <p:txBody>
          <a:bodyPr/>
          <a:lstStyle/>
          <a:p>
            <a:r>
              <a:rPr lang="en-US" dirty="0"/>
              <a:t>Understand the scheduling in xv6: To replace the existing the round-robin algorithm</a:t>
            </a:r>
          </a:p>
          <a:p>
            <a:r>
              <a:rPr lang="en-US" dirty="0"/>
              <a:t>Understand how to write a system call: To add functionality to change the priority or ticket number and implement the “</a:t>
            </a:r>
            <a:r>
              <a:rPr lang="en-US" dirty="0" err="1"/>
              <a:t>ps</a:t>
            </a:r>
            <a:r>
              <a:rPr lang="en-US" dirty="0"/>
              <a:t>” command for understanding the scheduling</a:t>
            </a:r>
          </a:p>
          <a:p>
            <a:r>
              <a:rPr lang="en-US" dirty="0"/>
              <a:t>Implement the 3 scheduling algorithms: To write a scheduler which follows FCFS, Priority and Lottery</a:t>
            </a:r>
          </a:p>
          <a:p>
            <a:endParaRPr lang="en-US" dirty="0"/>
          </a:p>
        </p:txBody>
      </p:sp>
    </p:spTree>
    <p:extLst>
      <p:ext uri="{BB962C8B-B14F-4D97-AF65-F5344CB8AC3E}">
        <p14:creationId xmlns:p14="http://schemas.microsoft.com/office/powerpoint/2010/main" val="22965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54B6-9ADE-418F-ACAD-224B11022BC8}"/>
              </a:ext>
            </a:extLst>
          </p:cNvPr>
          <p:cNvSpPr>
            <a:spLocks noGrp="1"/>
          </p:cNvSpPr>
          <p:nvPr>
            <p:ph type="title"/>
          </p:nvPr>
        </p:nvSpPr>
        <p:spPr/>
        <p:txBody>
          <a:bodyPr/>
          <a:lstStyle/>
          <a:p>
            <a:r>
              <a:rPr lang="en-US" dirty="0"/>
              <a:t>Design Architecture - Priority</a:t>
            </a:r>
          </a:p>
        </p:txBody>
      </p:sp>
      <p:sp>
        <p:nvSpPr>
          <p:cNvPr id="3" name="Content Placeholder 2">
            <a:extLst>
              <a:ext uri="{FF2B5EF4-FFF2-40B4-BE49-F238E27FC236}">
                <a16:creationId xmlns:a16="http://schemas.microsoft.com/office/drawing/2014/main" id="{C6FFC63C-70F2-4FB7-9555-605DEC3DDBBD}"/>
              </a:ext>
            </a:extLst>
          </p:cNvPr>
          <p:cNvSpPr>
            <a:spLocks noGrp="1"/>
          </p:cNvSpPr>
          <p:nvPr>
            <p:ph idx="1"/>
          </p:nvPr>
        </p:nvSpPr>
        <p:spPr/>
        <p:txBody>
          <a:bodyPr/>
          <a:lstStyle/>
          <a:p>
            <a:r>
              <a:rPr lang="en-US" dirty="0"/>
              <a:t>Each process has a “struct” associated with it. We need to add the priority parameter to it.</a:t>
            </a:r>
          </a:p>
          <a:p>
            <a:r>
              <a:rPr lang="en-US" dirty="0"/>
              <a:t>Provide a default value to this priority parameter (say 10). Ensure to set the priority to “</a:t>
            </a:r>
            <a:r>
              <a:rPr lang="en-US" dirty="0" err="1"/>
              <a:t>init</a:t>
            </a:r>
            <a:r>
              <a:rPr lang="en-US" dirty="0"/>
              <a:t>” and “</a:t>
            </a:r>
            <a:r>
              <a:rPr lang="en-US" dirty="0" err="1"/>
              <a:t>sh</a:t>
            </a:r>
            <a:r>
              <a:rPr lang="en-US" dirty="0"/>
              <a:t>” processes highest possible so that they never undergo starvation.</a:t>
            </a:r>
          </a:p>
          <a:p>
            <a:r>
              <a:rPr lang="en-US" dirty="0"/>
              <a:t>The scheduler must first acquire a lock over the process table and iterate over the processes present in it to find the process with the highest priority. Provide the lock over the CPU to it and release the process table lock.</a:t>
            </a:r>
          </a:p>
          <a:p>
            <a:r>
              <a:rPr lang="en-US" dirty="0"/>
              <a:t>The scheduler would do the above infinitely many times.</a:t>
            </a:r>
          </a:p>
          <a:p>
            <a:r>
              <a:rPr lang="en-US" dirty="0"/>
              <a:t>To show the functioning, use the nice command to change the priority of a process and </a:t>
            </a:r>
            <a:r>
              <a:rPr lang="en-US" dirty="0" err="1"/>
              <a:t>ps</a:t>
            </a:r>
            <a:r>
              <a:rPr lang="en-US" dirty="0"/>
              <a:t> command to get the process table</a:t>
            </a:r>
          </a:p>
        </p:txBody>
      </p:sp>
    </p:spTree>
    <p:extLst>
      <p:ext uri="{BB962C8B-B14F-4D97-AF65-F5344CB8AC3E}">
        <p14:creationId xmlns:p14="http://schemas.microsoft.com/office/powerpoint/2010/main" val="107750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54B6-9ADE-418F-ACAD-224B11022BC8}"/>
              </a:ext>
            </a:extLst>
          </p:cNvPr>
          <p:cNvSpPr>
            <a:spLocks noGrp="1"/>
          </p:cNvSpPr>
          <p:nvPr>
            <p:ph type="title"/>
          </p:nvPr>
        </p:nvSpPr>
        <p:spPr/>
        <p:txBody>
          <a:bodyPr/>
          <a:lstStyle/>
          <a:p>
            <a:r>
              <a:rPr lang="en-US" dirty="0"/>
              <a:t>Design Architecture - FCFS</a:t>
            </a:r>
          </a:p>
        </p:txBody>
      </p:sp>
      <p:sp>
        <p:nvSpPr>
          <p:cNvPr id="3" name="Content Placeholder 2">
            <a:extLst>
              <a:ext uri="{FF2B5EF4-FFF2-40B4-BE49-F238E27FC236}">
                <a16:creationId xmlns:a16="http://schemas.microsoft.com/office/drawing/2014/main" id="{C6FFC63C-70F2-4FB7-9555-605DEC3DDBBD}"/>
              </a:ext>
            </a:extLst>
          </p:cNvPr>
          <p:cNvSpPr>
            <a:spLocks noGrp="1"/>
          </p:cNvSpPr>
          <p:nvPr>
            <p:ph idx="1"/>
          </p:nvPr>
        </p:nvSpPr>
        <p:spPr/>
        <p:txBody>
          <a:bodyPr/>
          <a:lstStyle/>
          <a:p>
            <a:r>
              <a:rPr lang="en-US" dirty="0"/>
              <a:t>Each process has a “struct” associated with it. We need to add the creation time parameter to it.</a:t>
            </a:r>
          </a:p>
          <a:p>
            <a:r>
              <a:rPr lang="en-US" dirty="0"/>
              <a:t>The scheduler must first acquire a lock over the process table and iterate over the processes present in it to find the process with the least creation time. Provide the lock over the CPU to it and release the process table lock.</a:t>
            </a:r>
          </a:p>
          <a:p>
            <a:r>
              <a:rPr lang="en-US" dirty="0"/>
              <a:t>The scheduler would do the above infinitely many times.</a:t>
            </a:r>
          </a:p>
          <a:p>
            <a:r>
              <a:rPr lang="en-US" dirty="0"/>
              <a:t>To show the functioning, use </a:t>
            </a:r>
            <a:r>
              <a:rPr lang="en-US" dirty="0" err="1"/>
              <a:t>ps</a:t>
            </a:r>
            <a:r>
              <a:rPr lang="en-US" dirty="0"/>
              <a:t> command to get the process table. </a:t>
            </a:r>
          </a:p>
        </p:txBody>
      </p:sp>
    </p:spTree>
    <p:extLst>
      <p:ext uri="{BB962C8B-B14F-4D97-AF65-F5344CB8AC3E}">
        <p14:creationId xmlns:p14="http://schemas.microsoft.com/office/powerpoint/2010/main" val="7418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DFB4-F851-4436-9586-6FFA1C0A4DA3}"/>
              </a:ext>
            </a:extLst>
          </p:cNvPr>
          <p:cNvSpPr>
            <a:spLocks noGrp="1"/>
          </p:cNvSpPr>
          <p:nvPr>
            <p:ph type="title"/>
          </p:nvPr>
        </p:nvSpPr>
        <p:spPr/>
        <p:txBody>
          <a:bodyPr/>
          <a:lstStyle/>
          <a:p>
            <a:r>
              <a:rPr lang="en-US" dirty="0"/>
              <a:t>Design architecture - Lottery</a:t>
            </a:r>
          </a:p>
        </p:txBody>
      </p:sp>
      <p:sp>
        <p:nvSpPr>
          <p:cNvPr id="3" name="Content Placeholder 2">
            <a:extLst>
              <a:ext uri="{FF2B5EF4-FFF2-40B4-BE49-F238E27FC236}">
                <a16:creationId xmlns:a16="http://schemas.microsoft.com/office/drawing/2014/main" id="{159831C7-ECBD-4F53-AD7E-79A92423CB32}"/>
              </a:ext>
            </a:extLst>
          </p:cNvPr>
          <p:cNvSpPr>
            <a:spLocks noGrp="1"/>
          </p:cNvSpPr>
          <p:nvPr>
            <p:ph idx="1"/>
          </p:nvPr>
        </p:nvSpPr>
        <p:spPr/>
        <p:txBody>
          <a:bodyPr>
            <a:normAutofit fontScale="92500" lnSpcReduction="10000"/>
          </a:bodyPr>
          <a:lstStyle/>
          <a:p>
            <a:r>
              <a:rPr lang="en-US" dirty="0"/>
              <a:t>Each process has a “struct” associated with it. We need to add the number of tickets parameter to it.</a:t>
            </a:r>
          </a:p>
          <a:p>
            <a:r>
              <a:rPr lang="en-US" dirty="0"/>
              <a:t>Provide a default value to this number of tickets parameter (say 1). </a:t>
            </a:r>
          </a:p>
          <a:p>
            <a:r>
              <a:rPr lang="en-US" dirty="0"/>
              <a:t>The scheduler must first acquire a lock over the process table and iterate over the processes present in it. It will continuously subtract the number of tickets that each process has from the a randomly chosen number between 1 and total tickets that have been provided to all the processes in all. If the value turns negative, that process is provided with the lock over the CPU to it and process table lock is released. Hence, higher the number of tickets that a process hold, greater is the chances of it getting the lock</a:t>
            </a:r>
          </a:p>
          <a:p>
            <a:r>
              <a:rPr lang="en-US" dirty="0"/>
              <a:t>The scheduler would do the above infinitely many times.</a:t>
            </a:r>
          </a:p>
          <a:p>
            <a:r>
              <a:rPr lang="en-US" dirty="0"/>
              <a:t>To show the functioning, use the nice command to change the number of tickets a process holds and </a:t>
            </a:r>
            <a:r>
              <a:rPr lang="en-US" dirty="0" err="1"/>
              <a:t>ps</a:t>
            </a:r>
            <a:r>
              <a:rPr lang="en-US" dirty="0"/>
              <a:t> command to get the process table.</a:t>
            </a:r>
          </a:p>
          <a:p>
            <a:endParaRPr lang="en-US" dirty="0"/>
          </a:p>
        </p:txBody>
      </p:sp>
    </p:spTree>
    <p:extLst>
      <p:ext uri="{BB962C8B-B14F-4D97-AF65-F5344CB8AC3E}">
        <p14:creationId xmlns:p14="http://schemas.microsoft.com/office/powerpoint/2010/main" val="325339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9C06-118F-4F5C-AFA5-C07026EB909F}"/>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3DB2BFEB-D62D-4CF9-A5BA-7F38B20C4E2F}"/>
              </a:ext>
            </a:extLst>
          </p:cNvPr>
          <p:cNvSpPr>
            <a:spLocks noGrp="1"/>
          </p:cNvSpPr>
          <p:nvPr>
            <p:ph idx="1"/>
          </p:nvPr>
        </p:nvSpPr>
        <p:spPr/>
        <p:txBody>
          <a:bodyPr/>
          <a:lstStyle/>
          <a:p>
            <a:r>
              <a:rPr lang="en-US" dirty="0"/>
              <a:t>In terms of understanding of the XV6 operating system, I have learnt the how to add and write a system call as well as modify the scheduler of the XV6 operating system</a:t>
            </a:r>
          </a:p>
          <a:p>
            <a:r>
              <a:rPr lang="en-US" dirty="0"/>
              <a:t>Out of the four scheduling algorithms, the best fit for XV6 would be the lottery based scheduling since it takes in the good aspects of both the round-robin and </a:t>
            </a:r>
            <a:r>
              <a:rPr lang="en-US"/>
              <a:t>priority algorithm</a:t>
            </a:r>
            <a:endParaRPr lang="en-US" dirty="0"/>
          </a:p>
        </p:txBody>
      </p:sp>
    </p:spTree>
    <p:extLst>
      <p:ext uri="{BB962C8B-B14F-4D97-AF65-F5344CB8AC3E}">
        <p14:creationId xmlns:p14="http://schemas.microsoft.com/office/powerpoint/2010/main" val="1425101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42</TotalTime>
  <Words>846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Scheduling in xv6 operating system</vt:lpstr>
      <vt:lpstr>Introduction</vt:lpstr>
      <vt:lpstr>Motivation</vt:lpstr>
      <vt:lpstr>Project Goal</vt:lpstr>
      <vt:lpstr>Design Architecture - Priority</vt:lpstr>
      <vt:lpstr>Design Architecture - FCFS</vt:lpstr>
      <vt:lpstr>Design architecture - Lottery</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in xv6 operating system</dc:title>
  <dc:creator>Shabbir Khandwala</dc:creator>
  <cp:lastModifiedBy>Shabbir Khandwala</cp:lastModifiedBy>
  <cp:revision>8</cp:revision>
  <dcterms:created xsi:type="dcterms:W3CDTF">2020-04-14T00:35:00Z</dcterms:created>
  <dcterms:modified xsi:type="dcterms:W3CDTF">2020-06-08T02:44:45Z</dcterms:modified>
</cp:coreProperties>
</file>