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20"/>
  </p:notesMasterIdLst>
  <p:handoutMasterIdLst>
    <p:handoutMasterId r:id="rId21"/>
  </p:handoutMasterIdLst>
  <p:sldIdLst>
    <p:sldId id="1043" r:id="rId6"/>
    <p:sldId id="1001" r:id="rId7"/>
    <p:sldId id="1007" r:id="rId8"/>
    <p:sldId id="1008" r:id="rId9"/>
    <p:sldId id="276" r:id="rId10"/>
    <p:sldId id="1049" r:id="rId11"/>
    <p:sldId id="1039" r:id="rId12"/>
    <p:sldId id="265" r:id="rId13"/>
    <p:sldId id="1033" r:id="rId14"/>
    <p:sldId id="261" r:id="rId15"/>
    <p:sldId id="266" r:id="rId16"/>
    <p:sldId id="1050" r:id="rId17"/>
    <p:sldId id="1027" r:id="rId18"/>
    <p:sldId id="1028" r:id="rId19"/>
  </p:sldIdLst>
  <p:sldSz cx="12192000" cy="6858000"/>
  <p:notesSz cx="6858000" cy="9144000"/>
  <p:embeddedFontLst>
    <p:embeddedFont>
      <p:font typeface="Ubuntu" panose="020B0604020202020204" charset="0"/>
      <p:regular r:id="rId22"/>
      <p:bold r:id="rId23"/>
      <p:italic r:id="rId24"/>
      <p:boldItalic r:id="rId25"/>
    </p:embeddedFont>
    <p:embeddedFont>
      <p:font typeface="Ubuntu Medium" panose="020B0604030602030204" charset="0"/>
      <p:regular r:id="rId26"/>
      <p:italic r:id="rId27"/>
    </p:embeddedFont>
  </p:embeddedFontLst>
  <p:custDataLst>
    <p:tags r:id="rId2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A6A6A6"/>
    <a:srgbClr val="FFDA80"/>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BDD4B6-A824-4960-9AB6-82F2622D97F0}" v="2367" dt="2021-08-02T10:20:40.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91" autoAdjust="0"/>
    <p:restoredTop sz="95789" autoAdjust="0"/>
  </p:normalViewPr>
  <p:slideViewPr>
    <p:cSldViewPr>
      <p:cViewPr>
        <p:scale>
          <a:sx n="90" d="100"/>
          <a:sy n="90" d="100"/>
        </p:scale>
        <p:origin x="432" y="1356"/>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112" d="100"/>
          <a:sy n="112" d="100"/>
        </p:scale>
        <p:origin x="295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02/08/2021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02/08/2021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042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314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219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22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210247364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C – Wide">
    <p:spTree>
      <p:nvGrpSpPr>
        <p:cNvPr id="1" name=""/>
        <p:cNvGrpSpPr/>
        <p:nvPr/>
      </p:nvGrpSpPr>
      <p:grpSpPr>
        <a:xfrm>
          <a:off x="0" y="0"/>
          <a:ext cx="0" cy="0"/>
          <a:chOff x="0" y="0"/>
          <a:chExt cx="0" cy="0"/>
        </a:xfrm>
      </p:grpSpPr>
      <p:pic>
        <p:nvPicPr>
          <p:cNvPr id="16" name="Picture 6">
            <a:extLst>
              <a:ext uri="{FF2B5EF4-FFF2-40B4-BE49-F238E27FC236}">
                <a16:creationId xmlns:a16="http://schemas.microsoft.com/office/drawing/2014/main" id="{B313E9A5-8927-4424-8200-0B40A5FE0D8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bwMode="ltGray">
          <a:xfrm>
            <a:off x="0" y="0"/>
            <a:ext cx="12192000" cy="6858000"/>
          </a:xfrm>
          <a:prstGeom prst="rect">
            <a:avLst/>
          </a:prstGeom>
        </p:spPr>
      </p:pic>
      <p:sp>
        <p:nvSpPr>
          <p:cNvPr id="13" name="Rectangle 12">
            <a:extLst>
              <a:ext uri="{FF2B5EF4-FFF2-40B4-BE49-F238E27FC236}">
                <a16:creationId xmlns:a16="http://schemas.microsoft.com/office/drawing/2014/main" id="{11AD9EEC-2F0C-454C-A5B2-F57FD7AAED4C}"/>
              </a:ext>
            </a:extLst>
          </p:cNvPr>
          <p:cNvSpPr/>
          <p:nvPr userDrawn="1"/>
        </p:nvSpPr>
        <p:spPr bwMode="white">
          <a:xfrm>
            <a:off x="2679031" y="-1"/>
            <a:ext cx="9512969" cy="6858001"/>
          </a:xfrm>
          <a:prstGeom prst="rect">
            <a:avLst/>
          </a:prstGeom>
          <a:solidFill>
            <a:srgbClr val="328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auto">
          <a:xfrm>
            <a:off x="3359696" y="2095351"/>
            <a:ext cx="5781098" cy="3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spAutoFit/>
          </a:bodyPr>
          <a:lstStyle>
            <a:lvl1pPr algn="l">
              <a:lnSpc>
                <a:spcPts val="3100"/>
              </a:lnSpc>
              <a:defRPr lang="en-US" sz="3200" b="1" cap="all" baseline="0" dirty="0">
                <a:solidFill>
                  <a:schemeClr val="bg1"/>
                </a:solidFill>
                <a:latin typeface="Ubuntu" panose="020B0504030602030204" pitchFamily="34" charset="0"/>
              </a:defRPr>
            </a:lvl1pPr>
          </a:lstStyle>
          <a:p>
            <a:pPr marL="0" lvl="0"/>
            <a:r>
              <a:rPr lang="en-US" dirty="0"/>
              <a:t>SECTION TITLE ALL CAPS</a:t>
            </a:r>
          </a:p>
        </p:txBody>
      </p:sp>
      <p:sp>
        <p:nvSpPr>
          <p:cNvPr id="9" name="Text Placeholder 8">
            <a:extLst>
              <a:ext uri="{FF2B5EF4-FFF2-40B4-BE49-F238E27FC236}">
                <a16:creationId xmlns:a16="http://schemas.microsoft.com/office/drawing/2014/main" id="{F874BF17-775B-4C09-81B2-C8403E37CEBE}"/>
              </a:ext>
            </a:extLst>
          </p:cNvPr>
          <p:cNvSpPr>
            <a:spLocks noGrp="1"/>
          </p:cNvSpPr>
          <p:nvPr>
            <p:ph type="body" sz="quarter" idx="11" hasCustomPrompt="1"/>
          </p:nvPr>
        </p:nvSpPr>
        <p:spPr>
          <a:xfrm>
            <a:off x="3359696" y="3713163"/>
            <a:ext cx="5781098" cy="2809875"/>
          </a:xfrm>
          <a:prstGeom prst="rect">
            <a:avLst/>
          </a:prstGeom>
        </p:spPr>
        <p:txBody>
          <a:bodyPr lIns="0" tIns="0" rIns="0" bIns="0"/>
          <a:lstStyle>
            <a:lvl1pPr marL="0" indent="0">
              <a:lnSpc>
                <a:spcPct val="110000"/>
              </a:lnSpc>
              <a:buNone/>
              <a:defRPr sz="1800">
                <a:solidFill>
                  <a:schemeClr val="bg1"/>
                </a:solidFill>
                <a:latin typeface="Ubuntu" panose="020B0504030602030204" pitchFamily="34" charset="0"/>
              </a:defRPr>
            </a:lvl1pPr>
          </a:lstStyle>
          <a:p>
            <a:pPr lvl="0"/>
            <a:r>
              <a:rPr lang="en-US" dirty="0"/>
              <a:t>Short chapter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a:t>
            </a:r>
            <a:r>
              <a:rPr lang="en-US" dirty="0"/>
              <a:t>.</a:t>
            </a:r>
            <a:endParaRPr lang="en-GB" dirty="0"/>
          </a:p>
        </p:txBody>
      </p:sp>
      <p:sp>
        <p:nvSpPr>
          <p:cNvPr id="5" name="Text Placeholder 4">
            <a:extLst>
              <a:ext uri="{FF2B5EF4-FFF2-40B4-BE49-F238E27FC236}">
                <a16:creationId xmlns:a16="http://schemas.microsoft.com/office/drawing/2014/main" id="{2545FEED-D34C-429E-92B0-734C0A2CAA82}"/>
              </a:ext>
            </a:extLst>
          </p:cNvPr>
          <p:cNvSpPr>
            <a:spLocks noGrp="1"/>
          </p:cNvSpPr>
          <p:nvPr>
            <p:ph type="body" sz="quarter" idx="10" hasCustomPrompt="1"/>
          </p:nvPr>
        </p:nvSpPr>
        <p:spPr>
          <a:xfrm>
            <a:off x="3359696" y="3144837"/>
            <a:ext cx="5781098" cy="476845"/>
          </a:xfrm>
          <a:prstGeom prst="rect">
            <a:avLst/>
          </a:prstGeom>
        </p:spPr>
        <p:txBody>
          <a:bodyPr lIns="0" tIns="0" rIns="0" bIns="0"/>
          <a:lstStyle>
            <a:lvl1pPr marL="0" indent="0">
              <a:buNone/>
              <a:defRPr sz="2400" cap="all" baseline="0">
                <a:solidFill>
                  <a:srgbClr val="17333F"/>
                </a:solidFill>
                <a:latin typeface="Ubuntu" panose="020B0504030602030204" pitchFamily="34" charset="0"/>
              </a:defRPr>
            </a:lvl1pPr>
            <a:lvl5pPr>
              <a:defRPr/>
            </a:lvl5pPr>
          </a:lstStyle>
          <a:p>
            <a:pPr lvl="0"/>
            <a:r>
              <a:rPr lang="en-US" dirty="0"/>
              <a:t>SECTION SUBTITLE ALL CAPs</a:t>
            </a:r>
            <a:endParaRPr lang="en-GB" dirty="0"/>
          </a:p>
        </p:txBody>
      </p:sp>
      <p:grpSp>
        <p:nvGrpSpPr>
          <p:cNvPr id="8" name="Group 37">
            <a:extLst>
              <a:ext uri="{FF2B5EF4-FFF2-40B4-BE49-F238E27FC236}">
                <a16:creationId xmlns:a16="http://schemas.microsoft.com/office/drawing/2014/main" id="{89B4162E-9D70-4209-8DF4-1DED4106593B}"/>
              </a:ext>
            </a:extLst>
          </p:cNvPr>
          <p:cNvGrpSpPr/>
          <p:nvPr userDrawn="1"/>
        </p:nvGrpSpPr>
        <p:grpSpPr>
          <a:xfrm>
            <a:off x="11559747" y="210928"/>
            <a:ext cx="413177" cy="382296"/>
            <a:chOff x="5481638" y="2859088"/>
            <a:chExt cx="1231900" cy="1139825"/>
          </a:xfrm>
          <a:solidFill>
            <a:schemeClr val="bg1"/>
          </a:solidFill>
        </p:grpSpPr>
        <p:sp>
          <p:nvSpPr>
            <p:cNvPr id="10" name="Freeform 320">
              <a:extLst>
                <a:ext uri="{FF2B5EF4-FFF2-40B4-BE49-F238E27FC236}">
                  <a16:creationId xmlns:a16="http://schemas.microsoft.com/office/drawing/2014/main" id="{0DC7C616-15E8-4116-9F0B-2B12EA97341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321">
              <a:extLst>
                <a:ext uri="{FF2B5EF4-FFF2-40B4-BE49-F238E27FC236}">
                  <a16:creationId xmlns:a16="http://schemas.microsoft.com/office/drawing/2014/main" id="{8CD5D6CE-DA21-4029-90DF-6FD0FE6AC0B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957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500"/>
                                        <p:tgtEl>
                                          <p:spTgt spid="13"/>
                                        </p:tgtEl>
                                      </p:cBhvr>
                                    </p:animEffect>
                                  </p:childTnLst>
                                </p:cTn>
                              </p:par>
                              <p:par>
                                <p:cTn id="11" presetID="63" presetClass="path" presetSubtype="0" decel="100000" fill="hold" grpId="0" nodeType="withEffect">
                                  <p:stCondLst>
                                    <p:cond delay="1000"/>
                                  </p:stCondLst>
                                  <p:childTnLst>
                                    <p:animMotion origin="layout" path="M -0.05938 0 L 4.16667E-6 0 " pathEditMode="relative" rAng="0" ptsTypes="AA">
                                      <p:cBhvr>
                                        <p:cTn id="12" dur="1500" fill="hold"/>
                                        <p:tgtEl>
                                          <p:spTgt spid="13"/>
                                        </p:tgtEl>
                                        <p:attrNameLst>
                                          <p:attrName>ppt_x</p:attrName>
                                          <p:attrName>ppt_y</p:attrName>
                                        </p:attrNameLst>
                                      </p:cBhvr>
                                      <p:rCtr x="2969" y="0"/>
                                    </p:animMotion>
                                  </p:childTnLst>
                                </p:cTn>
                              </p:par>
                              <p:par>
                                <p:cTn id="13" presetID="10" presetClass="entr" presetSubtype="0" fill="hold" grpId="0" nodeType="withEffect">
                                  <p:stCondLst>
                                    <p:cond delay="2500"/>
                                  </p:stCondLst>
                                  <p:iterate type="wd">
                                    <p:tmPct val="16667"/>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64" presetClass="path" presetSubtype="0" decel="100000" fill="hold" grpId="1" nodeType="withEffect">
                                  <p:stCondLst>
                                    <p:cond delay="2500"/>
                                  </p:stCondLst>
                                  <p:iterate type="wd">
                                    <p:tmPct val="16667"/>
                                  </p:iterate>
                                  <p:childTnLst>
                                    <p:animMotion origin="layout" path="M -4.16667E-6 0.02616 L -4.16667E-6 -4.81481E-6 " pathEditMode="relative" rAng="0" ptsTypes="AA">
                                      <p:cBhvr>
                                        <p:cTn id="17" dur="500" fill="hold"/>
                                        <p:tgtEl>
                                          <p:spTgt spid="5"/>
                                        </p:tgtEl>
                                        <p:attrNameLst>
                                          <p:attrName>ppt_x</p:attrName>
                                          <p:attrName>ppt_y</p:attrName>
                                        </p:attrNameLst>
                                      </p:cBhvr>
                                      <p:rCtr x="0" y="-1319"/>
                                    </p:animMotion>
                                  </p:childTnLst>
                                </p:cTn>
                              </p:par>
                              <p:par>
                                <p:cTn id="18" presetID="10" presetClass="entr" presetSubtype="0" fill="hold" grpId="0" nodeType="withEffect">
                                  <p:stCondLst>
                                    <p:cond delay="34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750"/>
                                        <p:tgtEl>
                                          <p:spTgt spid="9">
                                            <p:txEl>
                                              <p:pRg st="0" end="0"/>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150"/>
                                        <p:tgtEl>
                                          <p:spTgt spid="16"/>
                                        </p:tgtEl>
                                      </p:cBhvr>
                                    </p:animEffect>
                                  </p:childTnLst>
                                </p:cTn>
                              </p:par>
                              <p:par>
                                <p:cTn id="24" presetID="6" presetClass="emph" presetSubtype="0" fill="hold" nodeType="withEffect">
                                  <p:stCondLst>
                                    <p:cond delay="0"/>
                                  </p:stCondLst>
                                  <p:childTnLst>
                                    <p:animScale>
                                      <p:cBhvr>
                                        <p:cTn id="25" dur="150" fill="hold"/>
                                        <p:tgtEl>
                                          <p:spTgt spid="16"/>
                                        </p:tgtEl>
                                      </p:cBhvr>
                                      <p:by x="110000" y="110000"/>
                                    </p:animScale>
                                  </p:childTnLst>
                                </p:cTn>
                              </p:par>
                              <p:par>
                                <p:cTn id="26" presetID="6" presetClass="emph" presetSubtype="0" decel="100000" fill="hold" nodeType="withEffect">
                                  <p:stCondLst>
                                    <p:cond delay="200"/>
                                  </p:stCondLst>
                                  <p:childTnLst>
                                    <p:animScale>
                                      <p:cBhvr>
                                        <p:cTn id="27" dur="3450" fill="hold"/>
                                        <p:tgtEl>
                                          <p:spTgt spid="16"/>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9" grpId="0" build="p">
        <p:tmplLst>
          <p:tmpl lvl="1">
            <p:tnLst>
              <p:par>
                <p:cTn presetID="10" presetClass="entr" presetSubtype="0" fill="hold" nodeType="withEffect">
                  <p:stCondLst>
                    <p:cond delay="34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P spid="5" grpId="0">
        <p:tmplLst>
          <p:tmpl>
            <p:tnLst>
              <p:par>
                <p:cTn presetID="10" presetClass="entr" presetSubtype="0" fill="hold" nodeType="withEffect">
                  <p:stCondLst>
                    <p:cond delay="2500"/>
                  </p:stCondLst>
                  <p:iterate type="wd">
                    <p:tmPct val="16667"/>
                  </p:iterate>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64" presetClass="path" presetSubtype="0" decel="100000" fill="hold" nodeType="withEffect">
                  <p:stCondLst>
                    <p:cond delay="2500"/>
                  </p:stCondLst>
                  <p:iterate type="wd">
                    <p:tmPct val="16667"/>
                  </p:iterate>
                  <p:childTnLst>
                    <p:animMotion origin="layout" path="M -4.16667E-6 0.02616 L -4.16667E-6 -4.81481E-6 " pathEditMode="relative" rAng="0" ptsTypes="AA">
                      <p:cBhvr>
                        <p:cTn dur="500" fill="hold"/>
                        <p:tgtEl>
                          <p:spTgt spid="5"/>
                        </p:tgtEl>
                        <p:attrNameLst>
                          <p:attrName>ppt_x</p:attrName>
                          <p:attrName>ppt_y</p:attrName>
                        </p:attrNameLst>
                      </p:cBhvr>
                      <p:rCtr x="0" y="-131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vmlDrawing" Target="../drawings/vmlDrawing5.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31" r:id="rId15"/>
    <p:sldLayoutId id="2147483933" r:id="rId16"/>
    <p:sldLayoutId id="2147483934" r:id="rId17"/>
    <p:sldLayoutId id="2147483961" r:id="rId18"/>
    <p:sldLayoutId id="2147483958" r:id="rId19"/>
    <p:sldLayoutId id="2147483951" r:id="rId20"/>
    <p:sldLayoutId id="2147483959" r:id="rId21"/>
    <p:sldLayoutId id="2147483918" r:id="rId22"/>
    <p:sldLayoutId id="2147483922" r:id="rId23"/>
    <p:sldLayoutId id="2147483950" r:id="rId24"/>
    <p:sldLayoutId id="214748395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49"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27" r:id="rId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404813" y="4561383"/>
            <a:ext cx="11386134" cy="1077218"/>
          </a:xfrm>
        </p:spPr>
        <p:txBody>
          <a:bodyPr vert="horz" wrap="square" lIns="36000" tIns="0" rIns="36000" bIns="0" rtlCol="0" anchor="t">
            <a:spAutoFit/>
          </a:bodyPr>
          <a:lstStyle/>
          <a:p>
            <a:r>
              <a:rPr lang="en-GB" dirty="0">
                <a:latin typeface="Ubuntu"/>
              </a:rPr>
              <a:t>By : </a:t>
            </a:r>
            <a:r>
              <a:rPr lang="en-GB" dirty="0" err="1">
                <a:latin typeface="Ubuntu"/>
              </a:rPr>
              <a:t>Shabduli</a:t>
            </a:r>
            <a:r>
              <a:rPr lang="en-GB" dirty="0">
                <a:latin typeface="Ubuntu"/>
              </a:rPr>
              <a:t> </a:t>
            </a:r>
            <a:r>
              <a:rPr lang="en-GB" dirty="0" err="1">
                <a:latin typeface="Ubuntu"/>
              </a:rPr>
              <a:t>Durge</a:t>
            </a:r>
            <a:r>
              <a:rPr lang="en-GB" dirty="0">
                <a:latin typeface="Ubuntu"/>
              </a:rPr>
              <a:t>.</a:t>
            </a:r>
          </a:p>
          <a:p>
            <a:r>
              <a:rPr lang="en-GB" dirty="0" err="1">
                <a:latin typeface="Ubuntu"/>
              </a:rPr>
              <a:t>Devops</a:t>
            </a:r>
            <a:r>
              <a:rPr lang="en-GB" dirty="0">
                <a:latin typeface="Ubuntu"/>
              </a:rPr>
              <a:t> Batch 3</a:t>
            </a:r>
          </a:p>
          <a:p>
            <a:r>
              <a:rPr lang="en-GB" dirty="0">
                <a:latin typeface="Ubuntu"/>
              </a:rPr>
              <a:t>Fresher Pool-2021</a:t>
            </a:r>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latin typeface="Ubuntu"/>
              </a:rPr>
              <a:t>Introduction to git and </a:t>
            </a:r>
            <a:r>
              <a:rPr lang="en-GB" dirty="0" err="1">
                <a:latin typeface="Ubuntu"/>
              </a:rPr>
              <a:t>github</a:t>
            </a:r>
            <a:endParaRPr lang="en-GB" dirty="0" err="1"/>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97E0179-E525-4405-BDCD-7801877E0A51}"/>
              </a:ext>
            </a:extLst>
          </p:cNvPr>
          <p:cNvSpPr txBox="1"/>
          <p:nvPr/>
        </p:nvSpPr>
        <p:spPr>
          <a:xfrm>
            <a:off x="-40301" y="274290"/>
            <a:ext cx="6696075" cy="3154710"/>
          </a:xfrm>
          <a:prstGeom prst="rect">
            <a:avLst/>
          </a:prstGeom>
          <a:noFill/>
        </p:spPr>
        <p:txBody>
          <a:bodyPr wrap="square" lIns="91440" tIns="45720" rIns="91440" bIns="45720" anchor="t">
            <a:spAutoFit/>
          </a:bodyPr>
          <a:lstStyle/>
          <a:p>
            <a:pPr algn="ctr"/>
            <a:r>
              <a:rPr lang="en-GB" sz="19900" b="1" dirty="0">
                <a:solidFill>
                  <a:srgbClr val="12ACDC"/>
                </a:solidFill>
                <a:latin typeface="Ubuntu"/>
              </a:rPr>
              <a:t>90</a:t>
            </a:r>
            <a:r>
              <a:rPr lang="en-GB" sz="19900" b="1" i="0" u="none" strike="noStrike" baseline="0" dirty="0">
                <a:solidFill>
                  <a:srgbClr val="12ACDC"/>
                </a:solidFill>
                <a:latin typeface="Ubuntu"/>
              </a:rPr>
              <a:t>%</a:t>
            </a:r>
            <a:endParaRPr lang="en-GB" sz="3200" b="1" dirty="0">
              <a:latin typeface="Ubuntu"/>
            </a:endParaRPr>
          </a:p>
        </p:txBody>
      </p:sp>
      <p:sp>
        <p:nvSpPr>
          <p:cNvPr id="9" name="TextBox 8">
            <a:extLst>
              <a:ext uri="{FF2B5EF4-FFF2-40B4-BE49-F238E27FC236}">
                <a16:creationId xmlns:a16="http://schemas.microsoft.com/office/drawing/2014/main" id="{81A790AD-9AC6-45A8-A6F4-7CC5EC9D86BF}"/>
              </a:ext>
            </a:extLst>
          </p:cNvPr>
          <p:cNvSpPr txBox="1"/>
          <p:nvPr/>
        </p:nvSpPr>
        <p:spPr>
          <a:xfrm>
            <a:off x="1051899" y="3272771"/>
            <a:ext cx="4511675" cy="830997"/>
          </a:xfrm>
          <a:prstGeom prst="rect">
            <a:avLst/>
          </a:prstGeom>
          <a:noFill/>
        </p:spPr>
        <p:txBody>
          <a:bodyPr wrap="square" lIns="91440" tIns="45720" rIns="91440" bIns="45720" rtlCol="0" anchor="t">
            <a:spAutoFit/>
          </a:bodyPr>
          <a:lstStyle/>
          <a:p>
            <a:pPr algn="ctr"/>
            <a:r>
              <a:rPr lang="en-GB" sz="2400" dirty="0">
                <a:solidFill>
                  <a:schemeClr val="bg1"/>
                </a:solidFill>
                <a:latin typeface="Ubuntu"/>
              </a:rPr>
              <a:t>Git operations Are performed offline</a:t>
            </a:r>
          </a:p>
        </p:txBody>
      </p:sp>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332572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chemeClr val="bg2"/>
          </a:solidFill>
        </p:spPr>
        <p:txBody>
          <a:bodyPr vert="horz" lIns="91440" tIns="108000" rIns="0" bIns="0" rtlCol="0" anchor="t">
            <a:noAutofit/>
          </a:bodyPr>
          <a:lstStyle/>
          <a:p>
            <a:endParaRPr lang="en-GB" dirty="0"/>
          </a:p>
          <a:p>
            <a:pPr lvl="1"/>
            <a:r>
              <a:rPr lang="en-GB">
                <a:latin typeface="Ubuntu"/>
              </a:rPr>
              <a:t>It is a source code management with version control</a:t>
            </a:r>
            <a:endParaRPr lang="en-GB" dirty="0"/>
          </a:p>
          <a:p>
            <a:pPr lvl="1"/>
            <a:r>
              <a:rPr lang="en-GB">
                <a:latin typeface="Ubuntu"/>
              </a:rPr>
              <a:t>It is a software</a:t>
            </a:r>
            <a:endParaRPr lang="en-GB" dirty="0"/>
          </a:p>
          <a:p>
            <a:pPr lvl="1">
              <a:buClr>
                <a:srgbClr val="0070AD"/>
              </a:buClr>
            </a:pPr>
            <a:r>
              <a:rPr lang="en-GB">
                <a:latin typeface="Ubuntu"/>
              </a:rPr>
              <a:t>Git is a command line tool</a:t>
            </a:r>
            <a:endParaRPr lang="en-GB" dirty="0"/>
          </a:p>
          <a:p>
            <a:pPr lvl="1">
              <a:buClr>
                <a:srgbClr val="0070AD"/>
              </a:buClr>
            </a:pPr>
            <a:r>
              <a:rPr lang="en-GB">
                <a:latin typeface="Ubuntu"/>
              </a:rPr>
              <a:t>Git is maintained by linux</a:t>
            </a:r>
            <a:endParaRPr lang="en-GB" dirty="0"/>
          </a:p>
          <a:p>
            <a:pPr lvl="1">
              <a:buClr>
                <a:srgbClr val="0070AD"/>
              </a:buClr>
            </a:pPr>
            <a:r>
              <a:rPr lang="en-GB">
                <a:latin typeface="Ubuntu"/>
              </a:rPr>
              <a:t>Focus is on version control and code sharing</a:t>
            </a:r>
            <a:endParaRPr lang="en-GB" dirty="0"/>
          </a:p>
          <a:p>
            <a:pPr lvl="1">
              <a:buClr>
                <a:srgbClr val="0070AD"/>
              </a:buClr>
            </a:pPr>
            <a:endParaRPr lang="en-GB"/>
          </a:p>
          <a:p>
            <a:endParaRPr lang="en-GB" dirty="0"/>
          </a:p>
        </p:txBody>
      </p:sp>
      <p:sp>
        <p:nvSpPr>
          <p:cNvPr id="6" name="Text Placeholder 5"/>
          <p:cNvSpPr>
            <a:spLocks noGrp="1"/>
          </p:cNvSpPr>
          <p:nvPr>
            <p:ph type="body" sz="quarter" idx="12"/>
          </p:nvPr>
        </p:nvSpPr>
        <p:spPr>
          <a:solidFill>
            <a:schemeClr val="accent4"/>
          </a:solidFill>
        </p:spPr>
        <p:txBody>
          <a:bodyPr lIns="91440" tIns="0" rIns="36000"/>
          <a:lstStyle/>
          <a:p>
            <a:r>
              <a:rPr lang="en-GB">
                <a:latin typeface="Ubuntu"/>
              </a:rPr>
              <a:t>Git </a:t>
            </a:r>
            <a:endParaRPr lang="en-GB" dirty="0"/>
          </a:p>
        </p:txBody>
      </p:sp>
      <p:sp>
        <p:nvSpPr>
          <p:cNvPr id="7" name="Text Placeholder 6"/>
          <p:cNvSpPr>
            <a:spLocks noGrp="1"/>
          </p:cNvSpPr>
          <p:nvPr>
            <p:ph type="body" sz="quarter" idx="13"/>
          </p:nvPr>
        </p:nvSpPr>
        <p:spPr>
          <a:solidFill>
            <a:schemeClr val="accent4"/>
          </a:solidFill>
        </p:spPr>
        <p:txBody>
          <a:bodyPr lIns="91440" tIns="0" rIns="36000"/>
          <a:lstStyle/>
          <a:p>
            <a:r>
              <a:rPr lang="en-GB">
                <a:latin typeface="Ubuntu"/>
              </a:rPr>
              <a:t>Github </a:t>
            </a:r>
            <a:endParaRPr lang="en-GB" dirty="0"/>
          </a:p>
        </p:txBody>
      </p:sp>
      <p:sp>
        <p:nvSpPr>
          <p:cNvPr id="8" name="Text Placeholder 7"/>
          <p:cNvSpPr>
            <a:spLocks noGrp="1"/>
          </p:cNvSpPr>
          <p:nvPr>
            <p:ph type="body" sz="quarter" idx="14"/>
          </p:nvPr>
        </p:nvSpPr>
        <p:spPr>
          <a:solidFill>
            <a:schemeClr val="bg2"/>
          </a:solidFill>
        </p:spPr>
        <p:txBody>
          <a:bodyPr vert="horz" lIns="91440" tIns="108000" rIns="0" bIns="0" rtlCol="0" anchor="t">
            <a:noAutofit/>
          </a:bodyPr>
          <a:lstStyle/>
          <a:p>
            <a:endParaRPr lang="en-GB" dirty="0"/>
          </a:p>
          <a:p>
            <a:pPr lvl="1"/>
            <a:r>
              <a:rPr lang="en-GB">
                <a:latin typeface="Ubuntu"/>
              </a:rPr>
              <a:t>Project management and collaboration features</a:t>
            </a:r>
            <a:endParaRPr lang="en-GB"/>
          </a:p>
          <a:p>
            <a:r>
              <a:rPr lang="en-GB">
                <a:latin typeface="Ubuntu"/>
              </a:rPr>
              <a:t>Github is a service</a:t>
            </a:r>
          </a:p>
          <a:p>
            <a:r>
              <a:rPr lang="en-GB">
                <a:latin typeface="Ubuntu"/>
              </a:rPr>
              <a:t>Github is a GUI</a:t>
            </a:r>
            <a:endParaRPr lang="en-GB" dirty="0"/>
          </a:p>
          <a:p>
            <a:r>
              <a:rPr lang="en-GB">
                <a:latin typeface="Ubuntu"/>
              </a:rPr>
              <a:t>Github is maintained by microsoft</a:t>
            </a:r>
          </a:p>
          <a:p>
            <a:r>
              <a:rPr lang="en-GB">
                <a:latin typeface="Ubuntu"/>
              </a:rPr>
              <a:t>Here the focus on the other hand is on centralized source code hosting</a:t>
            </a:r>
            <a:endParaRPr lang="en-GB" dirty="0"/>
          </a:p>
        </p:txBody>
      </p:sp>
      <p:cxnSp>
        <p:nvCxnSpPr>
          <p:cNvPr id="14" name="Straight Connector 13"/>
          <p:cNvCxnSpPr>
            <a:cxnSpLocks/>
          </p:cNvCxnSpPr>
          <p:nvPr/>
        </p:nvCxnSpPr>
        <p:spPr>
          <a:xfrm>
            <a:off x="6096000" y="2205319"/>
            <a:ext cx="0" cy="4257392"/>
          </a:xfrm>
          <a:prstGeom prst="line">
            <a:avLst/>
          </a:prstGeom>
          <a:solidFill>
            <a:schemeClr val="tx1"/>
          </a:solidFill>
          <a:ln w="2857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4ED4F6AC-1C42-44E6-874F-20F3813199AA}"/>
              </a:ext>
            </a:extLst>
          </p:cNvPr>
          <p:cNvSpPr>
            <a:spLocks noGrp="1"/>
          </p:cNvSpPr>
          <p:nvPr>
            <p:ph type="title"/>
          </p:nvPr>
        </p:nvSpPr>
        <p:spPr>
          <a:xfrm>
            <a:off x="404813" y="388188"/>
            <a:ext cx="10947772" cy="716711"/>
          </a:xfrm>
        </p:spPr>
        <p:txBody>
          <a:bodyPr/>
          <a:lstStyle/>
          <a:p>
            <a:r>
              <a:rPr lang="en-GB"/>
              <a:t>Difference between git and github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07445B-30F6-4A81-8DC5-21B61335F613}"/>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70717E54-4E9E-4C4E-818D-1BB39F8E7F70}"/>
              </a:ext>
            </a:extLst>
          </p:cNvPr>
          <p:cNvSpPr>
            <a:spLocks noGrp="1"/>
          </p:cNvSpPr>
          <p:nvPr>
            <p:ph type="title"/>
          </p:nvPr>
        </p:nvSpPr>
        <p:spPr/>
        <p:txBody>
          <a:bodyPr/>
          <a:lstStyle/>
          <a:p>
            <a:r>
              <a:rPr lang="en-US"/>
              <a:t>Snippets of code. </a:t>
            </a:r>
          </a:p>
        </p:txBody>
      </p:sp>
      <p:pic>
        <p:nvPicPr>
          <p:cNvPr id="4" name="Picture 4" descr="Text&#10;&#10;Description automatically generated">
            <a:extLst>
              <a:ext uri="{FF2B5EF4-FFF2-40B4-BE49-F238E27FC236}">
                <a16:creationId xmlns:a16="http://schemas.microsoft.com/office/drawing/2014/main" id="{DA424F4D-90A0-4BD5-B90C-197B467D1393}"/>
              </a:ext>
            </a:extLst>
          </p:cNvPr>
          <p:cNvPicPr>
            <a:picLocks noChangeAspect="1"/>
          </p:cNvPicPr>
          <p:nvPr/>
        </p:nvPicPr>
        <p:blipFill>
          <a:blip r:embed="rId2"/>
          <a:stretch>
            <a:fillRect/>
          </a:stretch>
        </p:blipFill>
        <p:spPr>
          <a:xfrm>
            <a:off x="310552" y="1148230"/>
            <a:ext cx="11614028" cy="5467314"/>
          </a:xfrm>
          <a:prstGeom prst="rect">
            <a:avLst/>
          </a:prstGeom>
        </p:spPr>
      </p:pic>
    </p:spTree>
    <p:extLst>
      <p:ext uri="{BB962C8B-B14F-4D97-AF65-F5344CB8AC3E}">
        <p14:creationId xmlns:p14="http://schemas.microsoft.com/office/powerpoint/2010/main" val="357192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41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34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a:latin typeface="Ubuntu"/>
              </a:rPr>
              <a:t>Introduction to git</a:t>
            </a:r>
            <a:br>
              <a:rPr lang="en-GB">
                <a:latin typeface="Ubuntu"/>
              </a:rPr>
            </a:br>
            <a:endParaRPr lang="en-GB"/>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88803-A6C7-4081-95A5-15932004F3CE}"/>
              </a:ext>
            </a:extLst>
          </p:cNvPr>
          <p:cNvSpPr>
            <a:spLocks noGrp="1"/>
          </p:cNvSpPr>
          <p:nvPr>
            <p:ph type="ctrTitle"/>
          </p:nvPr>
        </p:nvSpPr>
        <p:spPr/>
        <p:txBody>
          <a:bodyPr/>
          <a:lstStyle/>
          <a:p>
            <a:r>
              <a:rPr lang="en-GB">
                <a:latin typeface="Ubuntu"/>
              </a:rPr>
              <a:t>What is git?</a:t>
            </a:r>
          </a:p>
        </p:txBody>
      </p:sp>
      <p:sp>
        <p:nvSpPr>
          <p:cNvPr id="8" name="Text Placeholder 7">
            <a:extLst>
              <a:ext uri="{FF2B5EF4-FFF2-40B4-BE49-F238E27FC236}">
                <a16:creationId xmlns:a16="http://schemas.microsoft.com/office/drawing/2014/main" id="{145E7C48-DD2C-40CC-B16F-A84911D789EE}"/>
              </a:ext>
            </a:extLst>
          </p:cNvPr>
          <p:cNvSpPr>
            <a:spLocks noGrp="1"/>
          </p:cNvSpPr>
          <p:nvPr>
            <p:ph type="body" sz="quarter" idx="11"/>
          </p:nvPr>
        </p:nvSpPr>
        <p:spPr/>
        <p:txBody>
          <a:bodyPr lIns="0" tIns="0" rIns="0" bIns="0" anchor="t"/>
          <a:lstStyle/>
          <a:p>
            <a:r>
              <a:rPr lang="en-GB" b="1" dirty="0">
                <a:latin typeface="Ubuntu"/>
              </a:rPr>
              <a:t>Git</a:t>
            </a:r>
            <a:r>
              <a:rPr lang="en-GB" dirty="0">
                <a:latin typeface="Ubuntu"/>
              </a:rPr>
              <a:t>  is software for tracking changes in any set of files, usually used for coordinating work among pr collaboratively developing source code during software development. Its goals include speed, data integrity, and support for distributed, non-linear workflows (thousands of parallel branches running on different systems).</a:t>
            </a:r>
            <a:endParaRPr lang="en-GB" baseline="30000" dirty="0"/>
          </a:p>
        </p:txBody>
      </p:sp>
      <p:sp>
        <p:nvSpPr>
          <p:cNvPr id="7" name="Text Placeholder 6">
            <a:extLst>
              <a:ext uri="{FF2B5EF4-FFF2-40B4-BE49-F238E27FC236}">
                <a16:creationId xmlns:a16="http://schemas.microsoft.com/office/drawing/2014/main" id="{C2D1B4CB-3D0D-4878-9D48-BBF67E5758BB}"/>
              </a:ext>
            </a:extLst>
          </p:cNvPr>
          <p:cNvSpPr>
            <a:spLocks noGrp="1"/>
          </p:cNvSpPr>
          <p:nvPr>
            <p:ph type="body" sz="quarter" idx="10"/>
          </p:nvPr>
        </p:nvSpPr>
        <p:spPr/>
        <p:txBody>
          <a:bodyPr lIns="0" tIns="0" rIns="0" bIns="0" anchor="t"/>
          <a:lstStyle/>
          <a:p>
            <a:r>
              <a:rPr lang="en-GB" dirty="0">
                <a:solidFill>
                  <a:schemeClr val="accent4"/>
                </a:solidFill>
                <a:latin typeface="Ubuntu"/>
              </a:rPr>
              <a:t>Version control system</a:t>
            </a:r>
            <a:endParaRPr lang="en-GB" dirty="0">
              <a:solidFill>
                <a:schemeClr val="accent4"/>
              </a:solidFill>
            </a:endParaRPr>
          </a:p>
          <a:p>
            <a:endParaRPr lang="en-GB" dirty="0">
              <a:solidFill>
                <a:schemeClr val="accent3"/>
              </a:solidFill>
            </a:endParaRPr>
          </a:p>
        </p:txBody>
      </p:sp>
    </p:spTree>
    <p:extLst>
      <p:ext uri="{BB962C8B-B14F-4D97-AF65-F5344CB8AC3E}">
        <p14:creationId xmlns:p14="http://schemas.microsoft.com/office/powerpoint/2010/main" val="2591299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C46B6C41-962A-417A-A4AB-9FDB79D2701B}"/>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p:blipFill>
        <p:spPr/>
      </p:pic>
      <p:sp>
        <p:nvSpPr>
          <p:cNvPr id="4" name="Title 3">
            <a:extLst>
              <a:ext uri="{FF2B5EF4-FFF2-40B4-BE49-F238E27FC236}">
                <a16:creationId xmlns:a16="http://schemas.microsoft.com/office/drawing/2014/main" id="{8BB89BED-2FA4-4A72-B91D-CED542B6BB0C}"/>
              </a:ext>
            </a:extLst>
          </p:cNvPr>
          <p:cNvSpPr>
            <a:spLocks noGrp="1"/>
          </p:cNvSpPr>
          <p:nvPr>
            <p:ph type="title"/>
          </p:nvPr>
        </p:nvSpPr>
        <p:spPr/>
        <p:txBody>
          <a:bodyPr/>
          <a:lstStyle/>
          <a:p>
            <a:r>
              <a:rPr lang="en-GB" dirty="0"/>
              <a:t>Let's have a quick review on what we learnt so far</a:t>
            </a:r>
          </a:p>
        </p:txBody>
      </p:sp>
      <p:sp>
        <p:nvSpPr>
          <p:cNvPr id="5" name="Content Placeholder 4">
            <a:extLst>
              <a:ext uri="{FF2B5EF4-FFF2-40B4-BE49-F238E27FC236}">
                <a16:creationId xmlns:a16="http://schemas.microsoft.com/office/drawing/2014/main" id="{F3C66C73-6C2C-4EB1-9316-DFAB45100393}"/>
              </a:ext>
            </a:extLst>
          </p:cNvPr>
          <p:cNvSpPr>
            <a:spLocks noGrp="1"/>
          </p:cNvSpPr>
          <p:nvPr>
            <p:ph sz="half" idx="11"/>
          </p:nvPr>
        </p:nvSpPr>
        <p:spPr>
          <a:xfrm>
            <a:off x="404813" y="2924944"/>
            <a:ext cx="5784850" cy="2304255"/>
          </a:xfrm>
        </p:spPr>
        <p:txBody>
          <a:bodyPr vert="horz" lIns="0" tIns="0" rIns="0" bIns="0" rtlCol="0" anchor="t">
            <a:normAutofit fontScale="85000" lnSpcReduction="20000"/>
          </a:bodyPr>
          <a:lstStyle/>
          <a:p>
            <a:r>
              <a:rPr lang="en-GB" dirty="0">
                <a:latin typeface="Ubuntu"/>
              </a:rPr>
              <a:t>Basic commands in git - </a:t>
            </a:r>
          </a:p>
          <a:p>
            <a:r>
              <a:rPr lang="en-GB" dirty="0">
                <a:latin typeface="Ubuntu"/>
              </a:rPr>
              <a:t>Init </a:t>
            </a:r>
          </a:p>
          <a:p>
            <a:r>
              <a:rPr lang="en-GB" dirty="0">
                <a:latin typeface="Ubuntu"/>
              </a:rPr>
              <a:t>Add</a:t>
            </a:r>
          </a:p>
          <a:p>
            <a:r>
              <a:rPr lang="en-GB" dirty="0">
                <a:latin typeface="Ubuntu"/>
              </a:rPr>
              <a:t>Status</a:t>
            </a:r>
          </a:p>
          <a:p>
            <a:r>
              <a:rPr lang="en-GB" dirty="0">
                <a:latin typeface="Ubuntu"/>
              </a:rPr>
              <a:t>Commit</a:t>
            </a:r>
          </a:p>
          <a:p>
            <a:r>
              <a:rPr lang="en-GB" dirty="0">
                <a:latin typeface="Ubuntu"/>
              </a:rPr>
              <a:t>Push</a:t>
            </a:r>
          </a:p>
          <a:p>
            <a:r>
              <a:rPr lang="en-GB" dirty="0">
                <a:latin typeface="Ubuntu"/>
              </a:rPr>
              <a:t>Pull</a:t>
            </a:r>
          </a:p>
          <a:p>
            <a:r>
              <a:rPr lang="en-GB" dirty="0">
                <a:latin typeface="Ubuntu"/>
              </a:rPr>
              <a:t>Clone and so on</a:t>
            </a:r>
          </a:p>
        </p:txBody>
      </p:sp>
      <p:sp>
        <p:nvSpPr>
          <p:cNvPr id="16" name="Graphic 1">
            <a:extLst>
              <a:ext uri="{FF2B5EF4-FFF2-40B4-BE49-F238E27FC236}">
                <a16:creationId xmlns:a16="http://schemas.microsoft.com/office/drawing/2014/main" id="{21B2CF7E-E8F6-4A2F-9828-4F9A39B0864F}"/>
              </a:ext>
            </a:extLst>
          </p:cNvPr>
          <p:cNvSpPr/>
          <p:nvPr/>
        </p:nvSpPr>
        <p:spPr>
          <a:xfrm rot="20535171">
            <a:off x="2295796" y="83734"/>
            <a:ext cx="14823531" cy="6713585"/>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422317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a:extLst>
              <a:ext uri="{FF2B5EF4-FFF2-40B4-BE49-F238E27FC236}">
                <a16:creationId xmlns:a16="http://schemas.microsoft.com/office/drawing/2014/main" id="{927D999C-7D56-4E36-90CD-528AC36195E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8" r="8"/>
          <a:stretch/>
        </p:blipFill>
        <p:spPr/>
      </p:pic>
      <p:sp>
        <p:nvSpPr>
          <p:cNvPr id="16" name="Espace réservé du texte 15">
            <a:extLst>
              <a:ext uri="{FF2B5EF4-FFF2-40B4-BE49-F238E27FC236}">
                <a16:creationId xmlns:a16="http://schemas.microsoft.com/office/drawing/2014/main" id="{61F41917-DFCF-41A5-B77B-30BD2BE55868}"/>
              </a:ext>
            </a:extLst>
          </p:cNvPr>
          <p:cNvSpPr>
            <a:spLocks noGrp="1"/>
          </p:cNvSpPr>
          <p:nvPr>
            <p:ph type="body" sz="quarter" idx="12"/>
          </p:nvPr>
        </p:nvSpPr>
        <p:spPr/>
        <p:txBody>
          <a:bodyPr vert="horz" lIns="0" tIns="0" rIns="0" bIns="0" rtlCol="0" anchor="t">
            <a:normAutofit/>
          </a:bodyPr>
          <a:lstStyle/>
          <a:p>
            <a:r>
              <a:rPr lang="en-GB" dirty="0">
                <a:latin typeface="Ubuntu"/>
              </a:rPr>
              <a:t>It is an open source community wherein 65 million users collaborate with each other to perform various tasks related to projects. This community is widely known for the purpose of gaining information about software projects.</a:t>
            </a:r>
            <a:endParaRPr lang="en-GB" dirty="0"/>
          </a:p>
        </p:txBody>
      </p:sp>
      <p:sp>
        <p:nvSpPr>
          <p:cNvPr id="17" name="Freeform: Shape 16">
            <a:extLst>
              <a:ext uri="{FF2B5EF4-FFF2-40B4-BE49-F238E27FC236}">
                <a16:creationId xmlns:a16="http://schemas.microsoft.com/office/drawing/2014/main" id="{2F1C5B2A-E6BF-4D5C-8677-0BBA6AC8C4AE}"/>
              </a:ext>
            </a:extLst>
          </p:cNvPr>
          <p:cNvSpPr>
            <a:spLocks/>
          </p:cNvSpPr>
          <p:nvPr/>
        </p:nvSpPr>
        <p:spPr>
          <a:xfrm rot="816094">
            <a:off x="933641" y="-2097939"/>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endParaRPr lang="de-DE"/>
          </a:p>
        </p:txBody>
      </p:sp>
      <p:sp>
        <p:nvSpPr>
          <p:cNvPr id="3" name="Title 2">
            <a:extLst>
              <a:ext uri="{FF2B5EF4-FFF2-40B4-BE49-F238E27FC236}">
                <a16:creationId xmlns:a16="http://schemas.microsoft.com/office/drawing/2014/main" id="{9E5AB000-4F1F-472A-A181-8CE95B5D7781}"/>
              </a:ext>
            </a:extLst>
          </p:cNvPr>
          <p:cNvSpPr>
            <a:spLocks noGrp="1"/>
          </p:cNvSpPr>
          <p:nvPr>
            <p:ph type="title"/>
          </p:nvPr>
        </p:nvSpPr>
        <p:spPr/>
        <p:txBody>
          <a:bodyPr/>
          <a:lstStyle/>
          <a:p>
            <a:r>
              <a:rPr lang="en-US" dirty="0"/>
              <a:t>What is git hub? </a:t>
            </a:r>
          </a:p>
        </p:txBody>
      </p:sp>
    </p:spTree>
    <p:extLst>
      <p:ext uri="{BB962C8B-B14F-4D97-AF65-F5344CB8AC3E}">
        <p14:creationId xmlns:p14="http://schemas.microsoft.com/office/powerpoint/2010/main" val="285599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vert="horz" lIns="0" tIns="0" rIns="0" bIns="0" rtlCol="0" anchor="t">
            <a:normAutofit/>
          </a:bodyPr>
          <a:lstStyle/>
          <a:p>
            <a:pPr lvl="1">
              <a:buClr>
                <a:srgbClr val="0070AD"/>
              </a:buClr>
            </a:pPr>
            <a:r>
              <a:rPr lang="en-GB" dirty="0">
                <a:latin typeface="Ubuntu"/>
              </a:rPr>
              <a:t>It is a distributed VCS</a:t>
            </a:r>
          </a:p>
          <a:p>
            <a:pPr lvl="1"/>
            <a:r>
              <a:rPr lang="en-GB" dirty="0">
                <a:latin typeface="Ubuntu"/>
              </a:rPr>
              <a:t>It has branches</a:t>
            </a:r>
            <a:endParaRPr lang="en-GB" dirty="0"/>
          </a:p>
          <a:p>
            <a:pPr lvl="1">
              <a:buClr>
                <a:srgbClr val="0070AD"/>
              </a:buClr>
            </a:pPr>
            <a:r>
              <a:rPr lang="en-GB" dirty="0">
                <a:latin typeface="Ubuntu"/>
              </a:rPr>
              <a:t>Servers like </a:t>
            </a:r>
            <a:r>
              <a:rPr lang="en-GB" dirty="0" err="1">
                <a:latin typeface="Ubuntu"/>
              </a:rPr>
              <a:t>gitlab</a:t>
            </a:r>
            <a:r>
              <a:rPr lang="en-GB" dirty="0">
                <a:latin typeface="Ubuntu"/>
              </a:rPr>
              <a:t>, </a:t>
            </a:r>
            <a:r>
              <a:rPr lang="en-GB" dirty="0" err="1">
                <a:latin typeface="Ubuntu"/>
              </a:rPr>
              <a:t>github</a:t>
            </a:r>
            <a:r>
              <a:rPr lang="en-GB" dirty="0">
                <a:latin typeface="Ubuntu"/>
              </a:rPr>
              <a:t>, bitbucket are available.</a:t>
            </a:r>
            <a:endParaRPr lang="en-GB" dirty="0"/>
          </a:p>
          <a:p>
            <a:pPr lvl="1">
              <a:buClr>
                <a:srgbClr val="0070AD"/>
              </a:buClr>
            </a:pPr>
            <a:endParaRPr lang="en-GB" dirty="0"/>
          </a:p>
          <a:p>
            <a:endParaRPr lang="en-GB" dirty="0"/>
          </a:p>
          <a:p>
            <a:endParaRPr lang="en-GB"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a:t>ADVANTAGES OF GIT</a:t>
            </a:r>
          </a:p>
        </p:txBody>
      </p:sp>
    </p:spTree>
    <p:extLst>
      <p:ext uri="{BB962C8B-B14F-4D97-AF65-F5344CB8AC3E}">
        <p14:creationId xmlns:p14="http://schemas.microsoft.com/office/powerpoint/2010/main" val="266388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A9DE5022-8AB1-4A66-A518-29859891238E}"/>
              </a:ext>
            </a:extLst>
          </p:cNvPr>
          <p:cNvSpPr>
            <a:spLocks noGrp="1"/>
          </p:cNvSpPr>
          <p:nvPr>
            <p:ph type="body" sz="quarter" idx="10"/>
          </p:nvPr>
        </p:nvSpPr>
        <p:spPr/>
        <p:txBody>
          <a:bodyPr vert="horz" lIns="0" tIns="0" rIns="0" bIns="0" rtlCol="0" anchor="t">
            <a:normAutofit/>
          </a:bodyPr>
          <a:lstStyle/>
          <a:p>
            <a:r>
              <a:rPr lang="en-GB" dirty="0">
                <a:latin typeface="Ubuntu"/>
              </a:rPr>
              <a:t>We can do this by creating a directory for the project.</a:t>
            </a:r>
            <a:endParaRPr lang="en-GB" dirty="0"/>
          </a:p>
          <a:p>
            <a:r>
              <a:rPr lang="en-GB" dirty="0">
                <a:latin typeface="Ubuntu"/>
              </a:rPr>
              <a:t>And we run the command 'git </a:t>
            </a:r>
            <a:r>
              <a:rPr lang="en-GB" dirty="0" err="1">
                <a:latin typeface="Ubuntu"/>
              </a:rPr>
              <a:t>init</a:t>
            </a:r>
            <a:r>
              <a:rPr lang="en-GB" dirty="0">
                <a:latin typeface="Ubuntu"/>
              </a:rPr>
              <a:t>' for the same.</a:t>
            </a:r>
            <a:endParaRPr lang="en-GB" dirty="0"/>
          </a:p>
          <a:p>
            <a:endParaRPr lang="en-GB" dirty="0"/>
          </a:p>
        </p:txBody>
      </p:sp>
      <p:sp>
        <p:nvSpPr>
          <p:cNvPr id="2" name="Titre 1">
            <a:extLst>
              <a:ext uri="{FF2B5EF4-FFF2-40B4-BE49-F238E27FC236}">
                <a16:creationId xmlns:a16="http://schemas.microsoft.com/office/drawing/2014/main" id="{5F8C6948-1A1E-45FF-83AE-95F699C903D6}"/>
              </a:ext>
            </a:extLst>
          </p:cNvPr>
          <p:cNvSpPr>
            <a:spLocks noGrp="1"/>
          </p:cNvSpPr>
          <p:nvPr>
            <p:ph type="title"/>
          </p:nvPr>
        </p:nvSpPr>
        <p:spPr/>
        <p:txBody>
          <a:bodyPr/>
          <a:lstStyle/>
          <a:p>
            <a:r>
              <a:rPr lang="en-GB"/>
              <a:t>How to create a git repository?</a:t>
            </a:r>
          </a:p>
        </p:txBody>
      </p:sp>
    </p:spTree>
    <p:extLst>
      <p:ext uri="{BB962C8B-B14F-4D97-AF65-F5344CB8AC3E}">
        <p14:creationId xmlns:p14="http://schemas.microsoft.com/office/powerpoint/2010/main" val="99874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vert="horz" lIns="0" tIns="0" rIns="0" bIns="0" rtlCol="0" anchor="t">
            <a:normAutofit/>
          </a:bodyPr>
          <a:lstStyle/>
          <a:p>
            <a:pPr lvl="1">
              <a:buClr>
                <a:srgbClr val="0070AD"/>
              </a:buClr>
            </a:pPr>
            <a:r>
              <a:rPr lang="en-GB" dirty="0">
                <a:latin typeface="Ubuntu"/>
              </a:rPr>
              <a:t>We can configure by using 'git config –global user.name'</a:t>
            </a:r>
            <a:endParaRPr lang="en-GB" dirty="0"/>
          </a:p>
          <a:p>
            <a:endParaRPr lang="en-GB" dirty="0"/>
          </a:p>
        </p:txBody>
      </p:sp>
      <p:sp>
        <p:nvSpPr>
          <p:cNvPr id="6" name="Text Placeholder 5"/>
          <p:cNvSpPr>
            <a:spLocks noGrp="1"/>
          </p:cNvSpPr>
          <p:nvPr>
            <p:ph type="body" sz="quarter" idx="11"/>
          </p:nvPr>
        </p:nvSpPr>
        <p:spPr/>
        <p:txBody>
          <a:bodyPr/>
          <a:lstStyle/>
          <a:p>
            <a:r>
              <a:rPr lang="en-GB" dirty="0"/>
              <a:t>Subtitle Ubuntu regular</a:t>
            </a:r>
          </a:p>
        </p:txBody>
      </p:sp>
      <p:sp>
        <p:nvSpPr>
          <p:cNvPr id="4" name="Title 3"/>
          <p:cNvSpPr>
            <a:spLocks noGrp="1"/>
          </p:cNvSpPr>
          <p:nvPr>
            <p:ph type="title"/>
          </p:nvPr>
        </p:nvSpPr>
        <p:spPr/>
        <p:txBody>
          <a:bodyPr/>
          <a:lstStyle/>
          <a:p>
            <a:r>
              <a:rPr lang="en-GB"/>
              <a:t>How can we set a configuration?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96AC31C0-0EA4-4715-86E2-052D63B2D071}"/>
              </a:ext>
            </a:extLst>
          </p:cNvPr>
          <p:cNvSpPr>
            <a:spLocks noGrp="1"/>
          </p:cNvSpPr>
          <p:nvPr>
            <p:ph type="title"/>
          </p:nvPr>
        </p:nvSpPr>
        <p:spPr>
          <a:xfrm>
            <a:off x="404813" y="388188"/>
            <a:ext cx="10947772" cy="716711"/>
          </a:xfrm>
        </p:spPr>
        <p:txBody>
          <a:bodyPr/>
          <a:lstStyle/>
          <a:p>
            <a:r>
              <a:rPr lang="en-GB" dirty="0"/>
              <a:t>How to do a git commit?</a:t>
            </a:r>
          </a:p>
        </p:txBody>
      </p:sp>
      <p:sp>
        <p:nvSpPr>
          <p:cNvPr id="9" name="Espace réservé du texte 8">
            <a:extLst>
              <a:ext uri="{FF2B5EF4-FFF2-40B4-BE49-F238E27FC236}">
                <a16:creationId xmlns:a16="http://schemas.microsoft.com/office/drawing/2014/main" id="{62331484-B8FF-4E3E-BF36-A07F2A79E765}"/>
              </a:ext>
            </a:extLst>
          </p:cNvPr>
          <p:cNvSpPr>
            <a:spLocks noGrp="1"/>
          </p:cNvSpPr>
          <p:nvPr>
            <p:ph type="body" sz="quarter" idx="10"/>
          </p:nvPr>
        </p:nvSpPr>
        <p:spPr/>
        <p:txBody>
          <a:bodyPr vert="horz" lIns="0" tIns="0" rIns="0" bIns="0" rtlCol="0" anchor="t">
            <a:normAutofit/>
          </a:bodyPr>
          <a:lstStyle/>
          <a:p>
            <a:r>
              <a:rPr lang="en-GB" dirty="0">
                <a:latin typeface="Ubuntu"/>
              </a:rPr>
              <a:t>We can do a commit by using git commit –a or a git commit -amend </a:t>
            </a:r>
            <a:endParaRPr lang="en-GB" dirty="0"/>
          </a:p>
          <a:p>
            <a:pPr lvl="1"/>
            <a:endParaRPr lang="en-GB" dirty="0"/>
          </a:p>
          <a:p>
            <a:endParaRPr lang="en-GB" dirty="0"/>
          </a:p>
        </p:txBody>
      </p:sp>
      <p:sp>
        <p:nvSpPr>
          <p:cNvPr id="2" name="TextBox 1">
            <a:extLst>
              <a:ext uri="{FF2B5EF4-FFF2-40B4-BE49-F238E27FC236}">
                <a16:creationId xmlns:a16="http://schemas.microsoft.com/office/drawing/2014/main" id="{E8C207A5-52FD-444A-8080-B6BD1656DA3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8317044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Confidential (Sec 1)</Classif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65F6DA-EDFD-4C3F-B2EB-EDE359E124E2}">
  <ds:schemaRefs>
    <ds:schemaRef ds:uri="bd661d4c-a817-4f27-b896-8d7a0239d9a2"/>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6e365201-3e16-4171-91fb-c71d19607f70"/>
    <ds:schemaRef ds:uri="http://www.w3.org/XML/1998/namespace"/>
    <ds:schemaRef ds:uri="http://purl.org/dc/dcmitype/"/>
    <ds:schemaRef ds:uri="f1122fed-4606-4ec8-90ef-13536176a38c"/>
  </ds:schemaRefs>
</ds:datastoreItem>
</file>

<file path=customXml/itemProps2.xml><?xml version="1.0" encoding="utf-8"?>
<ds:datastoreItem xmlns:ds="http://schemas.openxmlformats.org/officeDocument/2006/customXml" ds:itemID="{45A12B7A-91D0-4963-8273-A191D47164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1475</Words>
  <Application>Microsoft Office PowerPoint</Application>
  <PresentationFormat>Widescreen</PresentationFormat>
  <Paragraphs>393</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Capgemini Master 2021</vt:lpstr>
      <vt:lpstr>Cover options_Section</vt:lpstr>
      <vt:lpstr>Introduction to git and github</vt:lpstr>
      <vt:lpstr>Introduction to git </vt:lpstr>
      <vt:lpstr>What is git?</vt:lpstr>
      <vt:lpstr>Let's have a quick review on what we learnt so far</vt:lpstr>
      <vt:lpstr>What is git hub? </vt:lpstr>
      <vt:lpstr>ADVANTAGES OF GIT</vt:lpstr>
      <vt:lpstr>How to create a git repository?</vt:lpstr>
      <vt:lpstr>How can we set a configuration?</vt:lpstr>
      <vt:lpstr>How to do a git commit?</vt:lpstr>
      <vt:lpstr>PowerPoint Presentation</vt:lpstr>
      <vt:lpstr>Difference between git and github</vt:lpstr>
      <vt:lpstr>Snippets of code. </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template</dc:subject>
  <dc:creator/>
  <cp:lastModifiedBy/>
  <cp:revision>215</cp:revision>
  <dcterms:created xsi:type="dcterms:W3CDTF">2021-08-02T07:28:47Z</dcterms:created>
  <dcterms:modified xsi:type="dcterms:W3CDTF">2021-08-02T11:18:42Z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