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7"/>
  </p:notesMasterIdLst>
  <p:handoutMasterIdLst>
    <p:handoutMasterId r:id="rId28"/>
  </p:handoutMasterIdLst>
  <p:sldIdLst>
    <p:sldId id="256" r:id="rId5"/>
    <p:sldId id="288" r:id="rId6"/>
    <p:sldId id="276" r:id="rId7"/>
    <p:sldId id="277" r:id="rId8"/>
    <p:sldId id="278" r:id="rId9"/>
    <p:sldId id="295" r:id="rId10"/>
    <p:sldId id="291" r:id="rId11"/>
    <p:sldId id="290" r:id="rId12"/>
    <p:sldId id="292" r:id="rId13"/>
    <p:sldId id="296" r:id="rId14"/>
    <p:sldId id="297" r:id="rId15"/>
    <p:sldId id="293" r:id="rId16"/>
    <p:sldId id="294" r:id="rId17"/>
    <p:sldId id="298" r:id="rId18"/>
    <p:sldId id="279" r:id="rId19"/>
    <p:sldId id="299" r:id="rId20"/>
    <p:sldId id="280" r:id="rId21"/>
    <p:sldId id="281" r:id="rId22"/>
    <p:sldId id="283" r:id="rId23"/>
    <p:sldId id="282" r:id="rId24"/>
    <p:sldId id="285" r:id="rId25"/>
    <p:sldId id="28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52" autoAdjust="0"/>
  </p:normalViewPr>
  <p:slideViewPr>
    <p:cSldViewPr snapToGrid="0" showGuides="1">
      <p:cViewPr varScale="1">
        <p:scale>
          <a:sx n="85" d="100"/>
          <a:sy n="85" d="100"/>
        </p:scale>
        <p:origin x="96" y="78"/>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Project</a:t>
            </a:r>
            <a:r>
              <a:rPr lang="en-US" sz="1600" b="1" baseline="0" dirty="0"/>
              <a:t> Risk Analysis</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389775312"/>
        <c:crosses val="autoZero"/>
        <c:crossBetween val="between"/>
        <c:majorUnit val="2"/>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9/14/2024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9/14/2024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33817340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2279140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3324316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3133047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22012964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32703643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12792947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8644131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20</a:t>
            </a:fld>
            <a:endParaRPr lang="en-US" dirty="0"/>
          </a:p>
        </p:txBody>
      </p:sp>
    </p:spTree>
    <p:extLst>
      <p:ext uri="{BB962C8B-B14F-4D97-AF65-F5344CB8AC3E}">
        <p14:creationId xmlns:p14="http://schemas.microsoft.com/office/powerpoint/2010/main" val="36886254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21</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22</a:t>
            </a:fld>
            <a:endParaRPr lang="en-US" dirty="0"/>
          </a:p>
        </p:txBody>
      </p:sp>
    </p:spTree>
    <p:extLst>
      <p:ext uri="{BB962C8B-B14F-4D97-AF65-F5344CB8AC3E}">
        <p14:creationId xmlns:p14="http://schemas.microsoft.com/office/powerpoint/2010/main" val="4085712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2215992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2785575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282841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4161208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9/14/2024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9/14/2024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9/14/2024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9/14/2024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9/14/2024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9/14/2024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9/14/2024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9/14/2024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9/14/2024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9/14/2024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9/14/2024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9/14/2024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8.emf"/></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184743" y="1535387"/>
            <a:ext cx="9144000" cy="5262979"/>
          </a:xfrm>
        </p:spPr>
        <p:txBody>
          <a:bodyPr lIns="0" tIns="0" rIns="0" bIns="0" anchor="t">
            <a:spAutoFit/>
          </a:bodyPr>
          <a:lstStyle/>
          <a:p>
            <a:r>
              <a:rPr lang="en-US" b="1" dirty="0" smtClean="0">
                <a:solidFill>
                  <a:schemeClr val="bg1"/>
                </a:solidFill>
              </a:rPr>
              <a:t>Comprehensive SEO Audit &amp; Optimization for Organic Traffic Growth</a:t>
            </a:r>
            <a:r>
              <a:rPr lang="en-US" dirty="0">
                <a:solidFill>
                  <a:schemeClr val="bg1"/>
                </a:solidFill>
              </a:rPr>
              <a:t/>
            </a:r>
            <a:br>
              <a:rPr lang="en-US" dirty="0">
                <a:solidFill>
                  <a:schemeClr val="bg1"/>
                </a:solidFill>
              </a:rPr>
            </a:br>
            <a:r>
              <a:rPr lang="en-US" dirty="0" smtClean="0">
                <a:solidFill>
                  <a:schemeClr val="bg1"/>
                </a:solidFill>
              </a:rPr>
              <a:t/>
            </a:r>
            <a:br>
              <a:rPr lang="en-US" dirty="0" smtClean="0">
                <a:solidFill>
                  <a:schemeClr val="bg1"/>
                </a:solidFill>
              </a:rPr>
            </a:br>
            <a:r>
              <a:rPr lang="en-US" dirty="0" smtClean="0">
                <a:solidFill>
                  <a:schemeClr val="bg1"/>
                </a:solidFill>
              </a:rPr>
              <a:t>- </a:t>
            </a:r>
            <a:r>
              <a:rPr lang="en-US" sz="4000" dirty="0" smtClean="0">
                <a:solidFill>
                  <a:schemeClr val="accent4"/>
                </a:solidFill>
              </a:rPr>
              <a:t>Presented by</a:t>
            </a:r>
            <a:br>
              <a:rPr lang="en-US" sz="4000" dirty="0" smtClean="0">
                <a:solidFill>
                  <a:schemeClr val="accent4"/>
                </a:solidFill>
              </a:rPr>
            </a:br>
            <a:r>
              <a:rPr lang="en-US" sz="4000" dirty="0" smtClean="0">
                <a:solidFill>
                  <a:schemeClr val="accent4"/>
                </a:solidFill>
              </a:rPr>
              <a:t>Shabeeb Althaf M B</a:t>
            </a:r>
            <a:br>
              <a:rPr lang="en-US" sz="4000" dirty="0" smtClean="0">
                <a:solidFill>
                  <a:schemeClr val="accent4"/>
                </a:solidFill>
              </a:rPr>
            </a:br>
            <a:r>
              <a:rPr lang="en-US" sz="4000" dirty="0" smtClean="0">
                <a:solidFill>
                  <a:schemeClr val="accent4"/>
                </a:solidFill>
              </a:rPr>
              <a:t>Batch- MBT8</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 xmlns:adec="http://schemas.microsoft.com/office/drawing/2017/decorative" val="1"/>
              </a:ext>
            </a:extLst>
          </p:cNvPr>
          <p:cNvSpPr/>
          <p:nvPr/>
        </p:nvSpPr>
        <p:spPr>
          <a:xfrm rot="585493">
            <a:off x="9521028" y="159026"/>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 xmlns:adec="http://schemas.microsoft.com/office/drawing/2017/decorative" val="1"/>
              </a:ext>
            </a:extLst>
          </p:cNvPr>
          <p:cNvSpPr/>
          <p:nvPr/>
        </p:nvSpPr>
        <p:spPr>
          <a:xfrm>
            <a:off x="63610" y="4031312"/>
            <a:ext cx="2560320" cy="2767054"/>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87849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973"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Keyword Research</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831182" y="2333832"/>
            <a:ext cx="1371600" cy="492443"/>
          </a:xfrm>
          <a:prstGeom prst="rect">
            <a:avLst/>
          </a:prstGeom>
        </p:spPr>
        <p:txBody>
          <a:bodyPr wrap="square" lIns="0" tIns="0" rIns="0" bIns="0" anchor="ctr">
            <a:spAutoFit/>
          </a:bodyPr>
          <a:lstStyle/>
          <a:p>
            <a:pPr algn="ctr"/>
            <a:r>
              <a:rPr lang="en-US" sz="1600" dirty="0">
                <a:solidFill>
                  <a:schemeClr val="bg1"/>
                </a:solidFill>
              </a:rPr>
              <a:t>Management Objectives</a:t>
            </a:r>
          </a:p>
        </p:txBody>
      </p:sp>
      <p:sp>
        <p:nvSpPr>
          <p:cNvPr id="81" name="Rectangle 80">
            <a:extLst>
              <a:ext uri="{FF2B5EF4-FFF2-40B4-BE49-F238E27FC236}">
                <a16:creationId xmlns:a16="http://schemas.microsoft.com/office/drawing/2014/main" id="{D4EC02E4-F054-4111-9038-AE0BDA4C8060}"/>
              </a:ext>
            </a:extLst>
          </p:cNvPr>
          <p:cNvSpPr/>
          <p:nvPr/>
        </p:nvSpPr>
        <p:spPr>
          <a:xfrm>
            <a:off x="1831182" y="4618854"/>
            <a:ext cx="1371600" cy="492443"/>
          </a:xfrm>
          <a:prstGeom prst="rect">
            <a:avLst/>
          </a:prstGeom>
        </p:spPr>
        <p:txBody>
          <a:bodyPr wrap="square" lIns="0" tIns="0" rIns="0" bIns="0" anchor="ctr">
            <a:spAutoFit/>
          </a:bodyPr>
          <a:lstStyle/>
          <a:p>
            <a:pPr algn="ctr"/>
            <a:r>
              <a:rPr lang="en-US" sz="1600" dirty="0">
                <a:solidFill>
                  <a:schemeClr val="bg1"/>
                </a:solidFill>
              </a:rPr>
              <a:t>Customer Objectives</a:t>
            </a:r>
          </a:p>
        </p:txBody>
      </p:sp>
      <p:sp>
        <p:nvSpPr>
          <p:cNvPr id="82" name="Rectangle 81">
            <a:extLst>
              <a:ext uri="{FF2B5EF4-FFF2-40B4-BE49-F238E27FC236}">
                <a16:creationId xmlns:a16="http://schemas.microsoft.com/office/drawing/2014/main"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Project Objectives</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Implementation Plan</a:t>
            </a:r>
          </a:p>
        </p:txBody>
      </p:sp>
      <p:sp>
        <p:nvSpPr>
          <p:cNvPr id="84" name="Rectangle 83">
            <a:extLst>
              <a:ext uri="{FF2B5EF4-FFF2-40B4-BE49-F238E27FC236}">
                <a16:creationId xmlns:a16="http://schemas.microsoft.com/office/drawing/2014/main" id="{3B69453F-B845-4467-8C29-7A6677641EC0}"/>
              </a:ext>
            </a:extLst>
          </p:cNvPr>
          <p:cNvSpPr/>
          <p:nvPr/>
        </p:nvSpPr>
        <p:spPr>
          <a:xfrm>
            <a:off x="8989218" y="3599454"/>
            <a:ext cx="1371600" cy="246221"/>
          </a:xfrm>
          <a:prstGeom prst="rect">
            <a:avLst/>
          </a:prstGeom>
        </p:spPr>
        <p:txBody>
          <a:bodyPr wrap="square" lIns="0" tIns="0" rIns="0" bIns="0" anchor="ctr">
            <a:spAutoFit/>
          </a:bodyPr>
          <a:lstStyle/>
          <a:p>
            <a:pPr algn="ctr"/>
            <a:r>
              <a:rPr lang="en-US" sz="1600" dirty="0">
                <a:solidFill>
                  <a:schemeClr val="bg1"/>
                </a:solidFill>
              </a:rPr>
              <a:t>Schedules</a:t>
            </a:r>
          </a:p>
        </p:txBody>
      </p:sp>
      <p:sp>
        <p:nvSpPr>
          <p:cNvPr id="85" name="Rectangle 84">
            <a:extLst>
              <a:ext uri="{FF2B5EF4-FFF2-40B4-BE49-F238E27FC236}">
                <a16:creationId xmlns:a16="http://schemas.microsoft.com/office/drawing/2014/main"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Tasks</a:t>
            </a:r>
          </a:p>
        </p:txBody>
      </p:sp>
      <p:sp>
        <p:nvSpPr>
          <p:cNvPr id="86" name="Rectangle 85">
            <a:extLst>
              <a:ext uri="{FF2B5EF4-FFF2-40B4-BE49-F238E27FC236}">
                <a16:creationId xmlns:a16="http://schemas.microsoft.com/office/drawing/2014/main" id="{6B499F5E-706B-4272-818B-C87149038662}"/>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dirty="0">
                <a:solidFill>
                  <a:schemeClr val="bg1"/>
                </a:solidFill>
              </a:rPr>
              <a:t>Resources</a:t>
            </a:r>
          </a:p>
        </p:txBody>
      </p:sp>
      <p:sp>
        <p:nvSpPr>
          <p:cNvPr id="2" name="TextBox 1"/>
          <p:cNvSpPr txBox="1"/>
          <p:nvPr/>
        </p:nvSpPr>
        <p:spPr>
          <a:xfrm>
            <a:off x="344694" y="2139384"/>
            <a:ext cx="11677678" cy="1908215"/>
          </a:xfrm>
          <a:prstGeom prst="rect">
            <a:avLst/>
          </a:prstGeom>
          <a:noFill/>
        </p:spPr>
        <p:txBody>
          <a:bodyPr wrap="square" rtlCol="0">
            <a:spAutoFit/>
          </a:bodyPr>
          <a:lstStyle/>
          <a:p>
            <a:r>
              <a:rPr lang="en-GB" b="1" u="sng" dirty="0"/>
              <a:t>Keyword Research</a:t>
            </a:r>
            <a:r>
              <a:rPr lang="en-GB" b="1" u="sng" dirty="0" smtClean="0"/>
              <a:t>:</a:t>
            </a:r>
          </a:p>
          <a:p>
            <a:endParaRPr lang="en-GB" sz="1400" dirty="0"/>
          </a:p>
          <a:p>
            <a:pPr marL="285750" indent="-285750" fontAlgn="base">
              <a:buFont typeface="Arial" panose="020B0604020202020204" pitchFamily="34" charset="0"/>
              <a:buChar char="•"/>
            </a:pPr>
            <a:r>
              <a:rPr lang="en-GB" dirty="0" smtClean="0"/>
              <a:t>Identify </a:t>
            </a:r>
            <a:r>
              <a:rPr lang="en-GB" dirty="0"/>
              <a:t>relevant keywords with high search volume and low competition for the selected company products or services</a:t>
            </a:r>
            <a:r>
              <a:rPr lang="en-GB" dirty="0" smtClean="0"/>
              <a:t>.</a:t>
            </a:r>
          </a:p>
          <a:p>
            <a:pPr marL="285750" indent="-285750" fontAlgn="base">
              <a:buFont typeface="Arial" panose="020B0604020202020204" pitchFamily="34" charset="0"/>
              <a:buChar char="•"/>
            </a:pPr>
            <a:endParaRPr lang="en-GB" dirty="0"/>
          </a:p>
          <a:p>
            <a:pPr marL="285750" indent="-285750" fontAlgn="base">
              <a:buFont typeface="Arial" panose="020B0604020202020204" pitchFamily="34" charset="0"/>
              <a:buChar char="•"/>
            </a:pPr>
            <a:r>
              <a:rPr lang="en-GB" dirty="0" err="1"/>
              <a:t>Analyze</a:t>
            </a:r>
            <a:r>
              <a:rPr lang="en-GB" dirty="0"/>
              <a:t> competitor keywords and strategies for the selected company website.</a:t>
            </a:r>
          </a:p>
          <a:p>
            <a:endParaRPr lang="en-IN" sz="1400" b="1" u="sng" dirty="0"/>
          </a:p>
        </p:txBody>
      </p:sp>
    </p:spTree>
    <p:extLst>
      <p:ext uri="{BB962C8B-B14F-4D97-AF65-F5344CB8AC3E}">
        <p14:creationId xmlns:p14="http://schemas.microsoft.com/office/powerpoint/2010/main" val="3926298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141779" y="230510"/>
            <a:ext cx="3908442" cy="584775"/>
          </a:xfrm>
          <a:prstGeom prst="rect">
            <a:avLst/>
          </a:prstGeom>
          <a:noFill/>
        </p:spPr>
        <p:txBody>
          <a:bodyPr wrap="none" rtlCol="0">
            <a:spAutoFit/>
          </a:bodyPr>
          <a:lstStyle/>
          <a:p>
            <a:r>
              <a:rPr lang="en-GB" sz="3200" b="1" u="sng" dirty="0" smtClean="0">
                <a:latin typeface="+mj-lt"/>
              </a:rPr>
              <a:t>Keyword Research</a:t>
            </a:r>
            <a:endParaRPr lang="en-IN" sz="3200" b="1" dirty="0">
              <a:latin typeface="+mj-lt"/>
            </a:endParaRPr>
          </a:p>
        </p:txBody>
      </p:sp>
      <p:sp>
        <p:nvSpPr>
          <p:cNvPr id="16" name="TextBox 15"/>
          <p:cNvSpPr txBox="1"/>
          <p:nvPr/>
        </p:nvSpPr>
        <p:spPr>
          <a:xfrm>
            <a:off x="8105775" y="815285"/>
            <a:ext cx="3772406" cy="7048083"/>
          </a:xfrm>
          <a:prstGeom prst="rect">
            <a:avLst/>
          </a:prstGeom>
          <a:noFill/>
        </p:spPr>
        <p:txBody>
          <a:bodyPr wrap="square" rtlCol="0">
            <a:spAutoFit/>
          </a:bodyPr>
          <a:lstStyle/>
          <a:p>
            <a:r>
              <a:rPr lang="en-GB" sz="1600" b="1" u="sng" dirty="0" smtClean="0"/>
              <a:t>Observation</a:t>
            </a:r>
            <a:r>
              <a:rPr lang="en-GB" sz="1600" b="1" dirty="0" smtClean="0"/>
              <a:t>:</a:t>
            </a:r>
          </a:p>
          <a:p>
            <a:endParaRPr lang="en-GB" sz="1600" b="1" dirty="0" smtClean="0"/>
          </a:p>
          <a:p>
            <a:pPr marL="171450" indent="-171450">
              <a:buFont typeface="Arial" panose="020B0604020202020204" pitchFamily="34" charset="0"/>
              <a:buChar char="•"/>
            </a:pPr>
            <a:r>
              <a:rPr lang="en-GB" sz="1200" dirty="0">
                <a:latin typeface="Baskerville Old Face" panose="02020602080505020303" pitchFamily="18" charset="0"/>
              </a:rPr>
              <a:t>This </a:t>
            </a:r>
            <a:r>
              <a:rPr lang="en-GB" sz="1200" dirty="0" smtClean="0">
                <a:latin typeface="Baskerville Old Face" panose="02020602080505020303" pitchFamily="18" charset="0"/>
              </a:rPr>
              <a:t>image shows the top keywords that has been used by the Company.</a:t>
            </a:r>
          </a:p>
          <a:p>
            <a:pPr marL="171450" indent="-171450">
              <a:buFont typeface="Arial" panose="020B0604020202020204" pitchFamily="34" charset="0"/>
              <a:buChar char="•"/>
            </a:pPr>
            <a:endParaRPr lang="en-GB" sz="1200" dirty="0">
              <a:latin typeface="Baskerville Old Face" panose="02020602080505020303" pitchFamily="18" charset="0"/>
            </a:endParaRPr>
          </a:p>
          <a:p>
            <a:pPr marL="171450" indent="-171450">
              <a:buFont typeface="Arial" panose="020B0604020202020204" pitchFamily="34" charset="0"/>
              <a:buChar char="•"/>
            </a:pPr>
            <a:r>
              <a:rPr lang="en-GB" sz="1200" dirty="0">
                <a:latin typeface="Baskerville Old Face" panose="02020602080505020303" pitchFamily="18" charset="0"/>
              </a:rPr>
              <a:t>Helps businesses understand what their target audience is searching for, enabling content creation that matches user intent and drives traffic</a:t>
            </a:r>
            <a:r>
              <a:rPr lang="en-GB" sz="1200" dirty="0" smtClean="0">
                <a:latin typeface="Baskerville Old Face" panose="02020602080505020303" pitchFamily="18" charset="0"/>
              </a:rPr>
              <a:t>.</a:t>
            </a:r>
          </a:p>
          <a:p>
            <a:pPr marL="171450" indent="-171450">
              <a:buFont typeface="Arial" panose="020B0604020202020204" pitchFamily="34" charset="0"/>
              <a:buChar char="•"/>
            </a:pPr>
            <a:endParaRPr lang="en-GB" sz="1200" dirty="0">
              <a:latin typeface="Baskerville Old Face" panose="02020602080505020303" pitchFamily="18" charset="0"/>
            </a:endParaRPr>
          </a:p>
          <a:p>
            <a:pPr marL="171450" indent="-171450">
              <a:buFont typeface="Arial" panose="020B0604020202020204" pitchFamily="34" charset="0"/>
              <a:buChar char="•"/>
            </a:pPr>
            <a:r>
              <a:rPr lang="en-GB" sz="1200" dirty="0" smtClean="0">
                <a:latin typeface="Baskerville Old Face" panose="02020602080505020303" pitchFamily="18" charset="0"/>
              </a:rPr>
              <a:t>Tools for Research: Google Keyword Planner, </a:t>
            </a:r>
            <a:r>
              <a:rPr lang="en-GB" sz="1200" dirty="0" err="1" smtClean="0">
                <a:latin typeface="Baskerville Old Face" panose="02020602080505020303" pitchFamily="18" charset="0"/>
              </a:rPr>
              <a:t>Semrush</a:t>
            </a:r>
            <a:r>
              <a:rPr lang="en-GB" sz="1200" dirty="0" smtClean="0">
                <a:latin typeface="Baskerville Old Face" panose="02020602080505020303" pitchFamily="18" charset="0"/>
              </a:rPr>
              <a:t>, SEO </a:t>
            </a:r>
            <a:r>
              <a:rPr lang="en-GB" sz="1200" dirty="0" err="1" smtClean="0">
                <a:latin typeface="Baskerville Old Face" panose="02020602080505020303" pitchFamily="18" charset="0"/>
              </a:rPr>
              <a:t>Optimer</a:t>
            </a:r>
            <a:r>
              <a:rPr lang="en-GB" sz="1200" dirty="0" smtClean="0">
                <a:latin typeface="Baskerville Old Face" panose="02020602080505020303" pitchFamily="18" charset="0"/>
              </a:rPr>
              <a:t> and </a:t>
            </a:r>
            <a:r>
              <a:rPr lang="en-GB" sz="1200" dirty="0" err="1" smtClean="0">
                <a:latin typeface="Baskerville Old Face" panose="02020602080505020303" pitchFamily="18" charset="0"/>
              </a:rPr>
              <a:t>Ubersuggest</a:t>
            </a:r>
            <a:r>
              <a:rPr lang="en-GB" sz="1200" dirty="0" smtClean="0">
                <a:latin typeface="Baskerville Old Face" panose="02020602080505020303" pitchFamily="18" charset="0"/>
              </a:rPr>
              <a:t>.</a:t>
            </a:r>
          </a:p>
          <a:p>
            <a:pPr marL="171450" indent="-171450">
              <a:buFont typeface="Arial" panose="020B0604020202020204" pitchFamily="34" charset="0"/>
              <a:buChar char="•"/>
            </a:pPr>
            <a:endParaRPr lang="en-GB" sz="1200" dirty="0">
              <a:latin typeface="Baskerville Old Face" panose="02020602080505020303" pitchFamily="18" charset="0"/>
            </a:endParaRPr>
          </a:p>
          <a:p>
            <a:pPr marL="171450" indent="-171450">
              <a:buFont typeface="Arial" panose="020B0604020202020204" pitchFamily="34" charset="0"/>
              <a:buChar char="•"/>
            </a:pPr>
            <a:r>
              <a:rPr lang="en-GB" sz="1200" dirty="0" smtClean="0">
                <a:latin typeface="Baskerville Old Face" panose="02020602080505020303" pitchFamily="18" charset="0"/>
              </a:rPr>
              <a:t>Two types of Keywords has been used:</a:t>
            </a:r>
          </a:p>
          <a:p>
            <a:pPr marL="171450" indent="-171450">
              <a:buFont typeface="Arial" panose="020B0604020202020204" pitchFamily="34" charset="0"/>
              <a:buChar char="•"/>
            </a:pPr>
            <a:endParaRPr lang="en-GB" sz="1200" dirty="0">
              <a:latin typeface="Baskerville Old Face" panose="02020602080505020303" pitchFamily="18" charset="0"/>
            </a:endParaRPr>
          </a:p>
          <a:p>
            <a:pPr marL="171450" indent="-171450">
              <a:buFont typeface="Arial" panose="020B0604020202020204" pitchFamily="34" charset="0"/>
              <a:buChar char="•"/>
            </a:pPr>
            <a:r>
              <a:rPr lang="en-GB" sz="1200" dirty="0" smtClean="0">
                <a:latin typeface="Baskerville Old Face" panose="02020602080505020303" pitchFamily="18" charset="0"/>
              </a:rPr>
              <a:t>Short-Tail Keywords with 1-2 words phrases with high search volume and Long-Tail Keywords with longer specific phrases with lower </a:t>
            </a:r>
            <a:r>
              <a:rPr lang="en-GB" sz="1200" dirty="0" err="1" smtClean="0">
                <a:latin typeface="Baskerville Old Face" panose="02020602080505020303" pitchFamily="18" charset="0"/>
              </a:rPr>
              <a:t>competiton</a:t>
            </a:r>
            <a:r>
              <a:rPr lang="en-GB" sz="1200" dirty="0" smtClean="0">
                <a:latin typeface="Baskerville Old Face" panose="02020602080505020303" pitchFamily="18" charset="0"/>
              </a:rPr>
              <a:t> but more target intended.</a:t>
            </a:r>
          </a:p>
          <a:p>
            <a:pPr marL="171450" indent="-171450">
              <a:buFont typeface="Arial" panose="020B0604020202020204" pitchFamily="34" charset="0"/>
              <a:buChar char="•"/>
            </a:pPr>
            <a:endParaRPr lang="en-GB" sz="1200" dirty="0">
              <a:latin typeface="Baskerville Old Face" panose="02020602080505020303" pitchFamily="18" charset="0"/>
            </a:endParaRPr>
          </a:p>
          <a:p>
            <a:pPr marL="171450" indent="-171450">
              <a:buFont typeface="Arial" panose="020B0604020202020204" pitchFamily="34" charset="0"/>
              <a:buChar char="•"/>
            </a:pPr>
            <a:r>
              <a:rPr lang="en-GB" sz="1200" dirty="0">
                <a:latin typeface="Baskerville Old Face" panose="02020602080505020303" pitchFamily="18" charset="0"/>
              </a:rPr>
              <a:t>Incorporating keywords into title tags, meta descriptions, headings, and body content to improve organic search ranking</a:t>
            </a:r>
            <a:r>
              <a:rPr lang="en-GB" sz="1200" dirty="0" smtClean="0">
                <a:latin typeface="Baskerville Old Face" panose="02020602080505020303" pitchFamily="18" charset="0"/>
              </a:rPr>
              <a:t>.</a:t>
            </a:r>
          </a:p>
          <a:p>
            <a:pPr marL="171450" indent="-171450">
              <a:buFont typeface="Arial" panose="020B0604020202020204" pitchFamily="34" charset="0"/>
              <a:buChar char="•"/>
            </a:pPr>
            <a:endParaRPr lang="en-GB" sz="1200" dirty="0">
              <a:latin typeface="Baskerville Old Face" panose="02020602080505020303" pitchFamily="18" charset="0"/>
            </a:endParaRPr>
          </a:p>
          <a:p>
            <a:pPr marL="171450" indent="-171450">
              <a:buFont typeface="Arial" panose="020B0604020202020204" pitchFamily="34" charset="0"/>
              <a:buChar char="•"/>
            </a:pPr>
            <a:r>
              <a:rPr lang="en-GB" sz="1200" dirty="0">
                <a:latin typeface="Baskerville Old Face" panose="02020602080505020303" pitchFamily="18" charset="0"/>
              </a:rPr>
              <a:t>Keyword research is an ongoing process; search trends change, and keywords need to be adjusted to maintain relevance</a:t>
            </a:r>
            <a:r>
              <a:rPr lang="en-GB" sz="1200" dirty="0" smtClean="0">
                <a:latin typeface="Baskerville Old Face" panose="02020602080505020303" pitchFamily="18" charset="0"/>
              </a:rPr>
              <a:t>.</a:t>
            </a:r>
          </a:p>
          <a:p>
            <a:pPr marL="171450" indent="-171450">
              <a:buFont typeface="Arial" panose="020B0604020202020204" pitchFamily="34" charset="0"/>
              <a:buChar char="•"/>
            </a:pPr>
            <a:endParaRPr lang="en-GB" sz="1200" dirty="0">
              <a:latin typeface="Baskerville Old Face" panose="02020602080505020303" pitchFamily="18" charset="0"/>
            </a:endParaRPr>
          </a:p>
          <a:p>
            <a:pPr marL="171450" indent="-171450">
              <a:buFont typeface="Arial" panose="020B0604020202020204" pitchFamily="34" charset="0"/>
              <a:buChar char="•"/>
            </a:pPr>
            <a:r>
              <a:rPr lang="en-GB" sz="1200" dirty="0">
                <a:latin typeface="Baskerville Old Face" panose="02020602080505020303" pitchFamily="18" charset="0"/>
              </a:rPr>
              <a:t>Identifying which keywords competitors are ranking for and using them to inform your own strategy. </a:t>
            </a:r>
            <a:endParaRPr lang="en-GB" sz="1200" dirty="0" smtClean="0">
              <a:latin typeface="Baskerville Old Face" panose="02020602080505020303" pitchFamily="18" charset="0"/>
            </a:endParaRPr>
          </a:p>
          <a:p>
            <a:pPr marL="171450" indent="-171450">
              <a:buFont typeface="Arial" panose="020B0604020202020204" pitchFamily="34" charset="0"/>
              <a:buChar char="•"/>
            </a:pPr>
            <a:endParaRPr lang="en-GB" sz="1200" dirty="0">
              <a:latin typeface="Baskerville Old Face" panose="02020602080505020303" pitchFamily="18" charset="0"/>
            </a:endParaRPr>
          </a:p>
          <a:p>
            <a:pPr marL="171450" indent="-171450">
              <a:buFont typeface="Arial" panose="020B0604020202020204" pitchFamily="34" charset="0"/>
              <a:buChar char="•"/>
            </a:pPr>
            <a:r>
              <a:rPr lang="en-GB" sz="1200" dirty="0" err="1" smtClean="0">
                <a:latin typeface="Baskerville Old Face" panose="02020602080505020303" pitchFamily="18" charset="0"/>
              </a:rPr>
              <a:t>Analyzing</a:t>
            </a:r>
            <a:r>
              <a:rPr lang="en-GB" sz="1200" dirty="0" smtClean="0">
                <a:latin typeface="Baskerville Old Face" panose="02020602080505020303" pitchFamily="18" charset="0"/>
              </a:rPr>
              <a:t> </a:t>
            </a:r>
            <a:r>
              <a:rPr lang="en-GB" sz="1200" dirty="0">
                <a:latin typeface="Baskerville Old Face" panose="02020602080505020303" pitchFamily="18" charset="0"/>
              </a:rPr>
              <a:t>seasonal trends and emerging terms to stay ahead of competitors and capitalize on search spikes.</a:t>
            </a:r>
            <a:endParaRPr lang="en-GB" sz="1200" dirty="0" smtClean="0">
              <a:latin typeface="Baskerville Old Face" panose="02020602080505020303" pitchFamily="18" charset="0"/>
            </a:endParaRPr>
          </a:p>
          <a:p>
            <a:pPr marL="171450" indent="-171450">
              <a:buFont typeface="Arial" panose="020B0604020202020204" pitchFamily="34" charset="0"/>
              <a:buChar char="•"/>
            </a:pPr>
            <a:endParaRPr lang="en-GB" sz="1200" dirty="0">
              <a:latin typeface="Baskerville Old Face" panose="02020602080505020303" pitchFamily="18" charset="0"/>
            </a:endParaRPr>
          </a:p>
          <a:p>
            <a:r>
              <a:rPr lang="en-GB" sz="1200" dirty="0">
                <a:latin typeface="Baskerville Old Face" panose="02020602080505020303" pitchFamily="18" charset="0"/>
              </a:rPr>
              <a:t> </a:t>
            </a:r>
            <a:r>
              <a:rPr lang="en-GB" sz="1200" dirty="0" smtClean="0">
                <a:latin typeface="Baskerville Old Face" panose="02020602080505020303" pitchFamily="18" charset="0"/>
              </a:rPr>
              <a:t>   </a:t>
            </a:r>
            <a:endParaRPr lang="en-GB" sz="1200" dirty="0">
              <a:latin typeface="Baskerville Old Face" panose="02020602080505020303" pitchFamily="18" charset="0"/>
            </a:endParaRPr>
          </a:p>
          <a:p>
            <a:pPr marL="171450" indent="-171450">
              <a:buFont typeface="Arial" panose="020B0604020202020204" pitchFamily="34" charset="0"/>
              <a:buChar char="•"/>
            </a:pPr>
            <a:endParaRPr lang="en-GB" sz="1200" dirty="0" smtClean="0">
              <a:latin typeface="Baskerville Old Face" panose="02020602080505020303" pitchFamily="18" charset="0"/>
            </a:endParaRPr>
          </a:p>
          <a:p>
            <a:pPr marL="171450" indent="-171450">
              <a:buFont typeface="Arial" panose="020B0604020202020204" pitchFamily="34" charset="0"/>
              <a:buChar char="•"/>
            </a:pPr>
            <a:endParaRPr lang="en-GB" sz="1200" dirty="0" smtClean="0">
              <a:latin typeface="Baskerville Old Face" panose="02020602080505020303" pitchFamily="18" charset="0"/>
            </a:endParaRPr>
          </a:p>
          <a:p>
            <a:pPr marL="171450" indent="-171450">
              <a:buFont typeface="Arial" panose="020B0604020202020204" pitchFamily="34" charset="0"/>
              <a:buChar char="•"/>
            </a:pPr>
            <a:endParaRPr lang="en-GB" sz="1200" dirty="0">
              <a:latin typeface="Baskerville Old Face" panose="02020602080505020303" pitchFamily="18" charset="0"/>
            </a:endParaRPr>
          </a:p>
        </p:txBody>
      </p:sp>
      <p:pic>
        <p:nvPicPr>
          <p:cNvPr id="7" name="Picture 6"/>
          <p:cNvPicPr>
            <a:picLocks noChangeAspect="1"/>
          </p:cNvPicPr>
          <p:nvPr/>
        </p:nvPicPr>
        <p:blipFill>
          <a:blip r:embed="rId3"/>
          <a:stretch>
            <a:fillRect/>
          </a:stretch>
        </p:blipFill>
        <p:spPr>
          <a:xfrm>
            <a:off x="135389" y="815285"/>
            <a:ext cx="7736402" cy="2775082"/>
          </a:xfrm>
          <a:prstGeom prst="rect">
            <a:avLst/>
          </a:prstGeom>
        </p:spPr>
      </p:pic>
      <p:pic>
        <p:nvPicPr>
          <p:cNvPr id="9" name="Picture 8"/>
          <p:cNvPicPr>
            <a:picLocks noChangeAspect="1"/>
          </p:cNvPicPr>
          <p:nvPr/>
        </p:nvPicPr>
        <p:blipFill>
          <a:blip r:embed="rId4"/>
          <a:stretch>
            <a:fillRect/>
          </a:stretch>
        </p:blipFill>
        <p:spPr>
          <a:xfrm>
            <a:off x="135389" y="3693734"/>
            <a:ext cx="7736402" cy="3048971"/>
          </a:xfrm>
          <a:prstGeom prst="rect">
            <a:avLst/>
          </a:prstGeom>
        </p:spPr>
      </p:pic>
    </p:spTree>
    <p:extLst>
      <p:ext uri="{BB962C8B-B14F-4D97-AF65-F5344CB8AC3E}">
        <p14:creationId xmlns:p14="http://schemas.microsoft.com/office/powerpoint/2010/main" val="28738568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141779" y="230510"/>
            <a:ext cx="3908442" cy="584775"/>
          </a:xfrm>
          <a:prstGeom prst="rect">
            <a:avLst/>
          </a:prstGeom>
          <a:noFill/>
        </p:spPr>
        <p:txBody>
          <a:bodyPr wrap="none" rtlCol="0">
            <a:spAutoFit/>
          </a:bodyPr>
          <a:lstStyle/>
          <a:p>
            <a:r>
              <a:rPr lang="en-GB" sz="3200" b="1" u="sng" dirty="0" smtClean="0">
                <a:latin typeface="+mj-lt"/>
              </a:rPr>
              <a:t>Keyword Research</a:t>
            </a:r>
            <a:endParaRPr lang="en-IN" sz="3200" b="1" dirty="0">
              <a:latin typeface="+mj-lt"/>
            </a:endParaRPr>
          </a:p>
        </p:txBody>
      </p:sp>
      <p:sp>
        <p:nvSpPr>
          <p:cNvPr id="16" name="TextBox 15"/>
          <p:cNvSpPr txBox="1"/>
          <p:nvPr/>
        </p:nvSpPr>
        <p:spPr>
          <a:xfrm>
            <a:off x="9183756" y="890541"/>
            <a:ext cx="2724089" cy="5324535"/>
          </a:xfrm>
          <a:prstGeom prst="rect">
            <a:avLst/>
          </a:prstGeom>
          <a:noFill/>
        </p:spPr>
        <p:txBody>
          <a:bodyPr wrap="square" rtlCol="0">
            <a:spAutoFit/>
          </a:bodyPr>
          <a:lstStyle/>
          <a:p>
            <a:r>
              <a:rPr lang="en-GB" sz="1600" b="1" u="sng" dirty="0" smtClean="0"/>
              <a:t>Observation</a:t>
            </a:r>
            <a:r>
              <a:rPr lang="en-GB" sz="1600" b="1" dirty="0" smtClean="0"/>
              <a:t>:</a:t>
            </a:r>
          </a:p>
          <a:p>
            <a:pPr marL="171450" indent="-171450">
              <a:buFont typeface="Arial" panose="020B0604020202020204" pitchFamily="34" charset="0"/>
              <a:buChar char="•"/>
            </a:pPr>
            <a:endParaRPr lang="en-GB" sz="1200" b="1" dirty="0" smtClean="0"/>
          </a:p>
          <a:p>
            <a:pPr marL="285750" indent="-285750">
              <a:buFont typeface="Arial" panose="020B0604020202020204" pitchFamily="34" charset="0"/>
              <a:buChar char="•"/>
            </a:pPr>
            <a:r>
              <a:rPr lang="en-GB" sz="1200" dirty="0">
                <a:latin typeface="Baskerville Old Face" panose="02020602080505020303" pitchFamily="18" charset="0"/>
              </a:rPr>
              <a:t>This image </a:t>
            </a:r>
            <a:r>
              <a:rPr lang="en-GB" sz="1200" dirty="0" smtClean="0">
                <a:latin typeface="Baskerville Old Face" panose="02020602080505020303" pitchFamily="18" charset="0"/>
              </a:rPr>
              <a:t>shows a detailed traffic </a:t>
            </a:r>
            <a:r>
              <a:rPr lang="en-GB" sz="1200" dirty="0">
                <a:latin typeface="Baskerville Old Face" panose="02020602080505020303" pitchFamily="18" charset="0"/>
              </a:rPr>
              <a:t>overview </a:t>
            </a:r>
            <a:r>
              <a:rPr lang="en-GB" sz="1200" dirty="0" smtClean="0">
                <a:latin typeface="Baskerville Old Face" panose="02020602080505020303" pitchFamily="18" charset="0"/>
              </a:rPr>
              <a:t>and analysis </a:t>
            </a:r>
            <a:r>
              <a:rPr lang="en-GB" sz="1200" dirty="0">
                <a:latin typeface="Baskerville Old Face" panose="02020602080505020303" pitchFamily="18" charset="0"/>
              </a:rPr>
              <a:t>of top </a:t>
            </a:r>
            <a:r>
              <a:rPr lang="en-GB" sz="1200" dirty="0" smtClean="0">
                <a:latin typeface="Baskerville Old Face" panose="02020602080505020303" pitchFamily="18" charset="0"/>
              </a:rPr>
              <a:t>keywords for </a:t>
            </a:r>
            <a:r>
              <a:rPr lang="en-GB" sz="1200" dirty="0">
                <a:latin typeface="Baskerville Old Face" panose="02020602080505020303" pitchFamily="18" charset="0"/>
              </a:rPr>
              <a:t>crimsonlogic.com, highlighting its strong organic </a:t>
            </a:r>
            <a:r>
              <a:rPr lang="en-GB" sz="1200" dirty="0" smtClean="0">
                <a:latin typeface="Baskerville Old Face" panose="02020602080505020303" pitchFamily="18" charset="0"/>
              </a:rPr>
              <a:t>presence comes from using right keywords.</a:t>
            </a:r>
          </a:p>
          <a:p>
            <a:pPr marL="285750" indent="-285750">
              <a:buFont typeface="Arial" panose="020B0604020202020204" pitchFamily="34" charset="0"/>
              <a:buChar char="•"/>
            </a:pPr>
            <a:endParaRPr lang="en-GB" sz="1200" dirty="0">
              <a:latin typeface="Baskerville Old Face" panose="02020602080505020303" pitchFamily="18" charset="0"/>
            </a:endParaRPr>
          </a:p>
          <a:p>
            <a:pPr marL="285750" indent="-285750">
              <a:buFont typeface="Arial" panose="020B0604020202020204" pitchFamily="34" charset="0"/>
              <a:buChar char="•"/>
            </a:pPr>
            <a:r>
              <a:rPr lang="en-GB" sz="1200" dirty="0" smtClean="0">
                <a:latin typeface="Baskerville Old Face" panose="02020602080505020303" pitchFamily="18" charset="0"/>
              </a:rPr>
              <a:t>With </a:t>
            </a:r>
            <a:r>
              <a:rPr lang="en-GB" sz="1200" dirty="0">
                <a:latin typeface="Baskerville Old Face" panose="02020602080505020303" pitchFamily="18" charset="0"/>
              </a:rPr>
              <a:t>12,569 organic visits and zero paid traffic, it’s clear that the site relies entirely on organic search results. </a:t>
            </a:r>
            <a:endParaRPr lang="en-GB" sz="1200" dirty="0" smtClean="0">
              <a:latin typeface="Baskerville Old Face" panose="02020602080505020303" pitchFamily="18" charset="0"/>
            </a:endParaRPr>
          </a:p>
          <a:p>
            <a:pPr marL="285750" indent="-285750">
              <a:buFont typeface="Arial" panose="020B0604020202020204" pitchFamily="34" charset="0"/>
              <a:buChar char="•"/>
            </a:pPr>
            <a:endParaRPr lang="en-GB" sz="1200" dirty="0">
              <a:latin typeface="Baskerville Old Face" panose="02020602080505020303" pitchFamily="18" charset="0"/>
            </a:endParaRPr>
          </a:p>
          <a:p>
            <a:pPr marL="285750" indent="-285750">
              <a:buFont typeface="Arial" panose="020B0604020202020204" pitchFamily="34" charset="0"/>
              <a:buChar char="•"/>
            </a:pPr>
            <a:r>
              <a:rPr lang="en-GB" sz="1200" dirty="0" smtClean="0">
                <a:latin typeface="Baskerville Old Face" panose="02020602080505020303" pitchFamily="18" charset="0"/>
              </a:rPr>
              <a:t>The </a:t>
            </a:r>
            <a:r>
              <a:rPr lang="en-GB" sz="1200" dirty="0">
                <a:latin typeface="Baskerville Old Face" panose="02020602080505020303" pitchFamily="18" charset="0"/>
              </a:rPr>
              <a:t>circular chart visually reinforces this, showing 100% organic traffic. </a:t>
            </a:r>
            <a:endParaRPr lang="en-GB" sz="1200" dirty="0" smtClean="0">
              <a:latin typeface="Baskerville Old Face" panose="02020602080505020303" pitchFamily="18" charset="0"/>
            </a:endParaRPr>
          </a:p>
          <a:p>
            <a:pPr marL="285750" indent="-285750">
              <a:buFont typeface="Arial" panose="020B0604020202020204" pitchFamily="34" charset="0"/>
              <a:buChar char="•"/>
            </a:pPr>
            <a:endParaRPr lang="en-GB" sz="1200" dirty="0">
              <a:latin typeface="Baskerville Old Face" panose="02020602080505020303" pitchFamily="18" charset="0"/>
            </a:endParaRPr>
          </a:p>
          <a:p>
            <a:pPr marL="285750" indent="-285750">
              <a:buFont typeface="Arial" panose="020B0604020202020204" pitchFamily="34" charset="0"/>
              <a:buChar char="•"/>
            </a:pPr>
            <a:r>
              <a:rPr lang="en-GB" sz="1200" dirty="0" smtClean="0">
                <a:latin typeface="Baskerville Old Face" panose="02020602080505020303" pitchFamily="18" charset="0"/>
              </a:rPr>
              <a:t>Additionally</a:t>
            </a:r>
            <a:r>
              <a:rPr lang="en-GB" sz="1200" dirty="0">
                <a:latin typeface="Baskerville Old Face" panose="02020602080505020303" pitchFamily="18" charset="0"/>
              </a:rPr>
              <a:t>, the site boasts 406 organic keywords, a domain authority score of 35/100, and an impressive 27,396 backlinks, with 4.3% being </a:t>
            </a:r>
            <a:r>
              <a:rPr lang="en-GB" sz="1200" dirty="0" smtClean="0">
                <a:latin typeface="Baskerville Old Face" panose="02020602080505020303" pitchFamily="18" charset="0"/>
              </a:rPr>
              <a:t>No-Follow</a:t>
            </a:r>
            <a:r>
              <a:rPr lang="en-GB" sz="1200" dirty="0">
                <a:latin typeface="Baskerville Old Face" panose="02020602080505020303" pitchFamily="18" charset="0"/>
              </a:rPr>
              <a:t>. </a:t>
            </a:r>
            <a:endParaRPr lang="en-GB" sz="1200" dirty="0" smtClean="0">
              <a:latin typeface="Baskerville Old Face" panose="02020602080505020303" pitchFamily="18" charset="0"/>
            </a:endParaRPr>
          </a:p>
          <a:p>
            <a:pPr marL="285750" indent="-285750">
              <a:buFont typeface="Arial" panose="020B0604020202020204" pitchFamily="34" charset="0"/>
              <a:buChar char="•"/>
            </a:pPr>
            <a:endParaRPr lang="en-GB" sz="1200" dirty="0">
              <a:latin typeface="Baskerville Old Face" panose="02020602080505020303" pitchFamily="18" charset="0"/>
            </a:endParaRPr>
          </a:p>
          <a:p>
            <a:pPr marL="285750" indent="-285750">
              <a:buFont typeface="Arial" panose="020B0604020202020204" pitchFamily="34" charset="0"/>
              <a:buChar char="•"/>
            </a:pPr>
            <a:r>
              <a:rPr lang="en-GB" sz="1200" dirty="0" smtClean="0">
                <a:latin typeface="Baskerville Old Face" panose="02020602080505020303" pitchFamily="18" charset="0"/>
              </a:rPr>
              <a:t>These </a:t>
            </a:r>
            <a:r>
              <a:rPr lang="en-GB" sz="1200" dirty="0">
                <a:latin typeface="Baskerville Old Face" panose="02020602080505020303" pitchFamily="18" charset="0"/>
              </a:rPr>
              <a:t>metrics indicate a well-optimized site with a solid SEO foundation, driving significant organic traffic and maintaining a healthy backlink profile.</a:t>
            </a:r>
            <a:endParaRPr lang="en-GB" sz="1200" b="1" dirty="0" smtClean="0">
              <a:latin typeface="Baskerville Old Face" panose="02020602080505020303" pitchFamily="18" charset="0"/>
            </a:endParaRPr>
          </a:p>
        </p:txBody>
      </p:sp>
      <p:pic>
        <p:nvPicPr>
          <p:cNvPr id="2" name="Picture 1"/>
          <p:cNvPicPr>
            <a:picLocks noChangeAspect="1"/>
          </p:cNvPicPr>
          <p:nvPr/>
        </p:nvPicPr>
        <p:blipFill>
          <a:blip r:embed="rId3"/>
          <a:stretch>
            <a:fillRect/>
          </a:stretch>
        </p:blipFill>
        <p:spPr>
          <a:xfrm>
            <a:off x="85559" y="890541"/>
            <a:ext cx="8978927" cy="2592130"/>
          </a:xfrm>
          <a:prstGeom prst="rect">
            <a:avLst/>
          </a:prstGeom>
        </p:spPr>
      </p:pic>
      <p:pic>
        <p:nvPicPr>
          <p:cNvPr id="11" name="Picture 10"/>
          <p:cNvPicPr>
            <a:picLocks noChangeAspect="1"/>
          </p:cNvPicPr>
          <p:nvPr/>
        </p:nvPicPr>
        <p:blipFill>
          <a:blip r:embed="rId4"/>
          <a:stretch>
            <a:fillRect/>
          </a:stretch>
        </p:blipFill>
        <p:spPr>
          <a:xfrm>
            <a:off x="85559" y="3557926"/>
            <a:ext cx="8978927" cy="3024791"/>
          </a:xfrm>
          <a:prstGeom prst="rect">
            <a:avLst/>
          </a:prstGeom>
        </p:spPr>
      </p:pic>
    </p:spTree>
    <p:extLst>
      <p:ext uri="{BB962C8B-B14F-4D97-AF65-F5344CB8AC3E}">
        <p14:creationId xmlns:p14="http://schemas.microsoft.com/office/powerpoint/2010/main" val="4846905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141779" y="230510"/>
            <a:ext cx="3908442" cy="584775"/>
          </a:xfrm>
          <a:prstGeom prst="rect">
            <a:avLst/>
          </a:prstGeom>
          <a:noFill/>
        </p:spPr>
        <p:txBody>
          <a:bodyPr wrap="none" rtlCol="0">
            <a:spAutoFit/>
          </a:bodyPr>
          <a:lstStyle/>
          <a:p>
            <a:r>
              <a:rPr lang="en-GB" sz="3200" b="1" u="sng" dirty="0" smtClean="0">
                <a:latin typeface="+mj-lt"/>
              </a:rPr>
              <a:t>Keyword Research</a:t>
            </a:r>
            <a:endParaRPr lang="en-IN" sz="3200" b="1" dirty="0">
              <a:latin typeface="+mj-lt"/>
            </a:endParaRPr>
          </a:p>
        </p:txBody>
      </p:sp>
      <p:sp>
        <p:nvSpPr>
          <p:cNvPr id="16" name="TextBox 15"/>
          <p:cNvSpPr txBox="1"/>
          <p:nvPr/>
        </p:nvSpPr>
        <p:spPr>
          <a:xfrm>
            <a:off x="8105775" y="815285"/>
            <a:ext cx="3772406" cy="5386090"/>
          </a:xfrm>
          <a:prstGeom prst="rect">
            <a:avLst/>
          </a:prstGeom>
          <a:noFill/>
        </p:spPr>
        <p:txBody>
          <a:bodyPr wrap="square" rtlCol="0">
            <a:spAutoFit/>
          </a:bodyPr>
          <a:lstStyle/>
          <a:p>
            <a:r>
              <a:rPr lang="en-GB" sz="1600" b="1" u="sng" dirty="0" smtClean="0"/>
              <a:t>Observation</a:t>
            </a:r>
            <a:r>
              <a:rPr lang="en-GB" sz="1600" b="1" dirty="0" smtClean="0"/>
              <a:t>:</a:t>
            </a:r>
          </a:p>
          <a:p>
            <a:endParaRPr lang="en-GB" sz="1600" b="1" dirty="0" smtClean="0"/>
          </a:p>
          <a:p>
            <a:pPr marL="171450" indent="-171450">
              <a:buFont typeface="Arial" panose="020B0604020202020204" pitchFamily="34" charset="0"/>
              <a:buChar char="•"/>
            </a:pPr>
            <a:r>
              <a:rPr lang="en-GB" sz="1200" dirty="0">
                <a:latin typeface="Baskerville Old Face" panose="02020602080505020303" pitchFamily="18" charset="0"/>
              </a:rPr>
              <a:t>This web analytics dashboard showcases the “Top Pages” of a website, highlighting their performance in terms of traffic and keywords</a:t>
            </a:r>
            <a:r>
              <a:rPr lang="en-GB" sz="1200" dirty="0" smtClean="0">
                <a:latin typeface="Baskerville Old Face" panose="02020602080505020303" pitchFamily="18" charset="0"/>
              </a:rPr>
              <a:t>.</a:t>
            </a:r>
          </a:p>
          <a:p>
            <a:pPr marL="171450" indent="-171450">
              <a:buFont typeface="Arial" panose="020B0604020202020204" pitchFamily="34" charset="0"/>
              <a:buChar char="•"/>
            </a:pPr>
            <a:endParaRPr lang="en-GB" sz="1200" dirty="0">
              <a:latin typeface="Baskerville Old Face" panose="02020602080505020303" pitchFamily="18" charset="0"/>
            </a:endParaRPr>
          </a:p>
          <a:p>
            <a:pPr marL="171450" indent="-171450">
              <a:buFont typeface="Arial" panose="020B0604020202020204" pitchFamily="34" charset="0"/>
              <a:buChar char="•"/>
            </a:pPr>
            <a:r>
              <a:rPr lang="en-GB" sz="1200" dirty="0" smtClean="0">
                <a:latin typeface="Baskerville Old Face" panose="02020602080505020303" pitchFamily="18" charset="0"/>
              </a:rPr>
              <a:t>The </a:t>
            </a:r>
            <a:r>
              <a:rPr lang="en-GB" sz="1200" dirty="0">
                <a:latin typeface="Baskerville Old Face" panose="02020602080505020303" pitchFamily="18" charset="0"/>
              </a:rPr>
              <a:t>first URL listed is the most visited, with a traffic percentage of 89.13% and 44 associated keywords</a:t>
            </a:r>
            <a:r>
              <a:rPr lang="en-GB" sz="1200" dirty="0" smtClean="0">
                <a:latin typeface="Baskerville Old Face" panose="02020602080505020303" pitchFamily="18" charset="0"/>
              </a:rPr>
              <a:t>.</a:t>
            </a:r>
          </a:p>
          <a:p>
            <a:pPr marL="171450" indent="-171450">
              <a:buFont typeface="Arial" panose="020B0604020202020204" pitchFamily="34" charset="0"/>
              <a:buChar char="•"/>
            </a:pPr>
            <a:endParaRPr lang="en-GB" sz="1200" dirty="0">
              <a:latin typeface="Baskerville Old Face" panose="02020602080505020303" pitchFamily="18" charset="0"/>
            </a:endParaRPr>
          </a:p>
          <a:p>
            <a:pPr marL="171450" indent="-171450">
              <a:buFont typeface="Arial" panose="020B0604020202020204" pitchFamily="34" charset="0"/>
              <a:buChar char="•"/>
            </a:pPr>
            <a:r>
              <a:rPr lang="en-GB" sz="1200" dirty="0" smtClean="0">
                <a:latin typeface="Baskerville Old Face" panose="02020602080505020303" pitchFamily="18" charset="0"/>
              </a:rPr>
              <a:t>The </a:t>
            </a:r>
            <a:r>
              <a:rPr lang="en-GB" sz="1200" dirty="0">
                <a:latin typeface="Baskerville Old Face" panose="02020602080505020303" pitchFamily="18" charset="0"/>
              </a:rPr>
              <a:t>subsequent URLs show significantly lower traffic and fewer keywords, indicating less engagement</a:t>
            </a:r>
            <a:r>
              <a:rPr lang="en-GB" sz="1200" dirty="0" smtClean="0">
                <a:latin typeface="Baskerville Old Face" panose="02020602080505020303" pitchFamily="18" charset="0"/>
              </a:rPr>
              <a:t>.</a:t>
            </a:r>
          </a:p>
          <a:p>
            <a:pPr marL="171450" indent="-171450">
              <a:buFont typeface="Arial" panose="020B0604020202020204" pitchFamily="34" charset="0"/>
              <a:buChar char="•"/>
            </a:pPr>
            <a:endParaRPr lang="en-GB" sz="1200" dirty="0">
              <a:latin typeface="Baskerville Old Face" panose="02020602080505020303" pitchFamily="18" charset="0"/>
            </a:endParaRPr>
          </a:p>
          <a:p>
            <a:pPr marL="171450" indent="-171450">
              <a:buFont typeface="Arial" panose="020B0604020202020204" pitchFamily="34" charset="0"/>
              <a:buChar char="•"/>
            </a:pPr>
            <a:r>
              <a:rPr lang="en-GB" sz="1200" dirty="0" smtClean="0">
                <a:latin typeface="Baskerville Old Face" panose="02020602080505020303" pitchFamily="18" charset="0"/>
              </a:rPr>
              <a:t>This </a:t>
            </a:r>
            <a:r>
              <a:rPr lang="en-GB" sz="1200" dirty="0">
                <a:latin typeface="Baskerville Old Face" panose="02020602080505020303" pitchFamily="18" charset="0"/>
              </a:rPr>
              <a:t>data is crucial for understanding which pages are driving the most traffic and can help in optimizing content and SEO strategies to improve overall website performance. </a:t>
            </a:r>
            <a:endParaRPr lang="en-GB" sz="1200" dirty="0" smtClean="0">
              <a:latin typeface="Baskerville Old Face" panose="02020602080505020303" pitchFamily="18" charset="0"/>
            </a:endParaRPr>
          </a:p>
          <a:p>
            <a:pPr marL="171450" indent="-171450">
              <a:buFont typeface="Arial" panose="020B0604020202020204" pitchFamily="34" charset="0"/>
              <a:buChar char="•"/>
            </a:pPr>
            <a:endParaRPr lang="en-GB" sz="1200" dirty="0">
              <a:latin typeface="Baskerville Old Face" panose="02020602080505020303" pitchFamily="18" charset="0"/>
            </a:endParaRPr>
          </a:p>
          <a:p>
            <a:pPr marL="171450" indent="-171450">
              <a:buFont typeface="Arial" panose="020B0604020202020204" pitchFamily="34" charset="0"/>
              <a:buChar char="•"/>
            </a:pPr>
            <a:r>
              <a:rPr lang="en-GB" sz="1200" dirty="0" smtClean="0">
                <a:latin typeface="Baskerville Old Face" panose="02020602080505020303" pitchFamily="18" charset="0"/>
              </a:rPr>
              <a:t>It </a:t>
            </a:r>
            <a:r>
              <a:rPr lang="en-GB" sz="1200" dirty="0">
                <a:latin typeface="Baskerville Old Face" panose="02020602080505020303" pitchFamily="18" charset="0"/>
              </a:rPr>
              <a:t>shows how well the main keywords are distributed across important HTML tags like the Title, Meta Description, and Headings</a:t>
            </a:r>
            <a:r>
              <a:rPr lang="en-GB" sz="1200" dirty="0" smtClean="0">
                <a:latin typeface="Baskerville Old Face" panose="02020602080505020303" pitchFamily="18" charset="0"/>
              </a:rPr>
              <a:t>.</a:t>
            </a:r>
          </a:p>
          <a:p>
            <a:pPr marL="171450" indent="-171450">
              <a:buFont typeface="Arial" panose="020B0604020202020204" pitchFamily="34" charset="0"/>
              <a:buChar char="•"/>
            </a:pPr>
            <a:endParaRPr lang="en-GB" sz="1200" dirty="0">
              <a:latin typeface="Baskerville Old Face" panose="02020602080505020303" pitchFamily="18" charset="0"/>
            </a:endParaRPr>
          </a:p>
          <a:p>
            <a:pPr marL="171450" indent="-171450">
              <a:buFont typeface="Arial" panose="020B0604020202020204" pitchFamily="34" charset="0"/>
              <a:buChar char="•"/>
            </a:pPr>
            <a:r>
              <a:rPr lang="en-GB" sz="1200" dirty="0" smtClean="0">
                <a:latin typeface="Baskerville Old Face" panose="02020602080505020303" pitchFamily="18" charset="0"/>
              </a:rPr>
              <a:t>The </a:t>
            </a:r>
            <a:r>
              <a:rPr lang="en-GB" sz="1200" dirty="0">
                <a:latin typeface="Baskerville Old Face" panose="02020602080505020303" pitchFamily="18" charset="0"/>
              </a:rPr>
              <a:t>chart also includes a bar graph indicating the frequency of each keyword on the page</a:t>
            </a:r>
            <a:r>
              <a:rPr lang="en-GB" sz="1200" dirty="0" smtClean="0">
                <a:latin typeface="Baskerville Old Face" panose="02020602080505020303" pitchFamily="18" charset="0"/>
              </a:rPr>
              <a:t>.</a:t>
            </a:r>
          </a:p>
          <a:p>
            <a:pPr marL="171450" indent="-171450">
              <a:buFont typeface="Arial" panose="020B0604020202020204" pitchFamily="34" charset="0"/>
              <a:buChar char="•"/>
            </a:pPr>
            <a:endParaRPr lang="en-GB" sz="1200" dirty="0">
              <a:latin typeface="Baskerville Old Face" panose="02020602080505020303" pitchFamily="18" charset="0"/>
            </a:endParaRPr>
          </a:p>
          <a:p>
            <a:pPr marL="171450" indent="-171450">
              <a:buFont typeface="Arial" panose="020B0604020202020204" pitchFamily="34" charset="0"/>
              <a:buChar char="•"/>
            </a:pPr>
            <a:r>
              <a:rPr lang="en-GB" sz="1200" dirty="0" smtClean="0">
                <a:latin typeface="Baskerville Old Face" panose="02020602080505020303" pitchFamily="18" charset="0"/>
              </a:rPr>
              <a:t>This </a:t>
            </a:r>
            <a:r>
              <a:rPr lang="en-GB" sz="1200" dirty="0">
                <a:latin typeface="Baskerville Old Face" panose="02020602080505020303" pitchFamily="18" charset="0"/>
              </a:rPr>
              <a:t>kind of analysis is crucial for optimizing a website’s SEO, ensuring that the most important keywords are effectively utilized to improve search engine rankings. </a:t>
            </a:r>
            <a:endParaRPr lang="en-GB" sz="1200" dirty="0" smtClean="0">
              <a:latin typeface="Baskerville Old Face" panose="02020602080505020303" pitchFamily="18" charset="0"/>
            </a:endParaRPr>
          </a:p>
          <a:p>
            <a:pPr marL="171450" indent="-171450">
              <a:buFont typeface="Arial" panose="020B0604020202020204" pitchFamily="34" charset="0"/>
              <a:buChar char="•"/>
            </a:pPr>
            <a:endParaRPr lang="en-GB" sz="1200" dirty="0">
              <a:latin typeface="Baskerville Old Face" panose="02020602080505020303" pitchFamily="18" charset="0"/>
            </a:endParaRPr>
          </a:p>
        </p:txBody>
      </p:sp>
      <p:pic>
        <p:nvPicPr>
          <p:cNvPr id="3" name="Picture 2"/>
          <p:cNvPicPr>
            <a:picLocks noChangeAspect="1"/>
          </p:cNvPicPr>
          <p:nvPr/>
        </p:nvPicPr>
        <p:blipFill>
          <a:blip r:embed="rId3"/>
          <a:stretch>
            <a:fillRect/>
          </a:stretch>
        </p:blipFill>
        <p:spPr>
          <a:xfrm>
            <a:off x="79730" y="815285"/>
            <a:ext cx="7736402" cy="2683289"/>
          </a:xfrm>
          <a:prstGeom prst="rect">
            <a:avLst/>
          </a:prstGeom>
        </p:spPr>
      </p:pic>
      <p:pic>
        <p:nvPicPr>
          <p:cNvPr id="7" name="Picture 6"/>
          <p:cNvPicPr>
            <a:picLocks noChangeAspect="1"/>
          </p:cNvPicPr>
          <p:nvPr/>
        </p:nvPicPr>
        <p:blipFill>
          <a:blip r:embed="rId4"/>
          <a:stretch>
            <a:fillRect/>
          </a:stretch>
        </p:blipFill>
        <p:spPr>
          <a:xfrm>
            <a:off x="115511" y="3644759"/>
            <a:ext cx="7700621" cy="2925948"/>
          </a:xfrm>
          <a:prstGeom prst="rect">
            <a:avLst/>
          </a:prstGeom>
        </p:spPr>
      </p:pic>
    </p:spTree>
    <p:extLst>
      <p:ext uri="{BB962C8B-B14F-4D97-AF65-F5344CB8AC3E}">
        <p14:creationId xmlns:p14="http://schemas.microsoft.com/office/powerpoint/2010/main" val="4969178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141779" y="230510"/>
            <a:ext cx="3908442" cy="584775"/>
          </a:xfrm>
          <a:prstGeom prst="rect">
            <a:avLst/>
          </a:prstGeom>
          <a:noFill/>
        </p:spPr>
        <p:txBody>
          <a:bodyPr wrap="none" rtlCol="0">
            <a:spAutoFit/>
          </a:bodyPr>
          <a:lstStyle/>
          <a:p>
            <a:r>
              <a:rPr lang="en-GB" sz="3200" b="1" u="sng" dirty="0" smtClean="0">
                <a:latin typeface="+mj-lt"/>
              </a:rPr>
              <a:t>Keyword Research</a:t>
            </a:r>
            <a:endParaRPr lang="en-IN" sz="3200" b="1" dirty="0">
              <a:latin typeface="+mj-lt"/>
            </a:endParaRPr>
          </a:p>
        </p:txBody>
      </p:sp>
      <p:sp>
        <p:nvSpPr>
          <p:cNvPr id="16" name="TextBox 15"/>
          <p:cNvSpPr txBox="1"/>
          <p:nvPr/>
        </p:nvSpPr>
        <p:spPr>
          <a:xfrm>
            <a:off x="8105775" y="903795"/>
            <a:ext cx="3772406" cy="5201424"/>
          </a:xfrm>
          <a:prstGeom prst="rect">
            <a:avLst/>
          </a:prstGeom>
          <a:noFill/>
        </p:spPr>
        <p:txBody>
          <a:bodyPr wrap="square" rtlCol="0">
            <a:spAutoFit/>
          </a:bodyPr>
          <a:lstStyle/>
          <a:p>
            <a:r>
              <a:rPr lang="en-GB" sz="1600" b="1" u="sng" dirty="0" smtClean="0"/>
              <a:t>Observation</a:t>
            </a:r>
            <a:r>
              <a:rPr lang="en-GB" sz="1600" b="1" dirty="0" smtClean="0"/>
              <a:t>:</a:t>
            </a:r>
          </a:p>
          <a:p>
            <a:endParaRPr lang="en-GB" sz="1600" b="1" dirty="0" smtClean="0"/>
          </a:p>
          <a:p>
            <a:pPr marL="171450" indent="-171450">
              <a:buFont typeface="Arial" panose="020B0604020202020204" pitchFamily="34" charset="0"/>
              <a:buChar char="•"/>
            </a:pPr>
            <a:r>
              <a:rPr lang="en-GB" sz="1200" dirty="0" smtClean="0">
                <a:latin typeface="Baskerville Old Face" panose="02020602080505020303" pitchFamily="18" charset="0"/>
              </a:rPr>
              <a:t>This </a:t>
            </a:r>
            <a:r>
              <a:rPr lang="en-GB" sz="1200" dirty="0">
                <a:latin typeface="Baskerville Old Face" panose="02020602080505020303" pitchFamily="18" charset="0"/>
              </a:rPr>
              <a:t>image shows a table titled “Main Organic Competitors,” which appears to be from </a:t>
            </a:r>
            <a:r>
              <a:rPr lang="en-GB" sz="1200" dirty="0" smtClean="0">
                <a:latin typeface="Baskerville Old Face" panose="02020602080505020303" pitchFamily="18" charset="0"/>
              </a:rPr>
              <a:t>the </a:t>
            </a:r>
            <a:r>
              <a:rPr lang="en-GB" sz="1200" dirty="0">
                <a:latin typeface="Baskerville Old Face" panose="02020602080505020303" pitchFamily="18" charset="0"/>
              </a:rPr>
              <a:t>SEO analysis </a:t>
            </a:r>
            <a:r>
              <a:rPr lang="en-GB" sz="1200" dirty="0" smtClean="0">
                <a:latin typeface="Baskerville Old Face" panose="02020602080505020303" pitchFamily="18" charset="0"/>
              </a:rPr>
              <a:t>report. </a:t>
            </a:r>
          </a:p>
          <a:p>
            <a:pPr marL="171450" indent="-171450">
              <a:buFont typeface="Arial" panose="020B0604020202020204" pitchFamily="34" charset="0"/>
              <a:buChar char="•"/>
            </a:pPr>
            <a:endParaRPr lang="en-GB" sz="1200" dirty="0">
              <a:latin typeface="Baskerville Old Face" panose="02020602080505020303" pitchFamily="18" charset="0"/>
            </a:endParaRPr>
          </a:p>
          <a:p>
            <a:pPr marL="171450" indent="-171450">
              <a:buFont typeface="Arial" panose="020B0604020202020204" pitchFamily="34" charset="0"/>
              <a:buChar char="•"/>
            </a:pPr>
            <a:r>
              <a:rPr lang="en-GB" sz="1200" dirty="0" smtClean="0">
                <a:latin typeface="Baskerville Old Face" panose="02020602080505020303" pitchFamily="18" charset="0"/>
              </a:rPr>
              <a:t>The </a:t>
            </a:r>
            <a:r>
              <a:rPr lang="en-GB" sz="1200" dirty="0">
                <a:latin typeface="Baskerville Old Face" panose="02020602080505020303" pitchFamily="18" charset="0"/>
              </a:rPr>
              <a:t>table lists five domain names: pat.com.sg, </a:t>
            </a:r>
            <a:r>
              <a:rPr lang="en-GB" sz="1200" dirty="0" smtClean="0">
                <a:latin typeface="Baskerville Old Face" panose="02020602080505020303" pitchFamily="18" charset="0"/>
              </a:rPr>
              <a:t>global-</a:t>
            </a:r>
            <a:r>
              <a:rPr lang="en-GB" sz="1200" dirty="0" err="1" smtClean="0">
                <a:latin typeface="Baskerville Old Face" panose="02020602080505020303" pitchFamily="18" charset="0"/>
              </a:rPr>
              <a:t>trade.services</a:t>
            </a:r>
            <a:r>
              <a:rPr lang="en-GB" sz="1200" dirty="0">
                <a:latin typeface="Baskerville Old Face" panose="02020602080505020303" pitchFamily="18" charset="0"/>
              </a:rPr>
              <a:t>, crimsonlogic-northamerica.com, tradewebratetail.com, and accessced.com. </a:t>
            </a:r>
            <a:endParaRPr lang="en-GB" sz="1200" dirty="0" smtClean="0">
              <a:latin typeface="Baskerville Old Face" panose="02020602080505020303" pitchFamily="18" charset="0"/>
            </a:endParaRPr>
          </a:p>
          <a:p>
            <a:pPr marL="171450" indent="-171450">
              <a:buFont typeface="Arial" panose="020B0604020202020204" pitchFamily="34" charset="0"/>
              <a:buChar char="•"/>
            </a:pPr>
            <a:endParaRPr lang="en-GB" sz="1200" dirty="0">
              <a:latin typeface="Baskerville Old Face" panose="02020602080505020303" pitchFamily="18" charset="0"/>
            </a:endParaRPr>
          </a:p>
          <a:p>
            <a:pPr marL="171450" indent="-171450">
              <a:buFont typeface="Arial" panose="020B0604020202020204" pitchFamily="34" charset="0"/>
              <a:buChar char="•"/>
            </a:pPr>
            <a:r>
              <a:rPr lang="en-GB" sz="1200" dirty="0" smtClean="0">
                <a:latin typeface="Baskerville Old Face" panose="02020602080505020303" pitchFamily="18" charset="0"/>
              </a:rPr>
              <a:t>For </a:t>
            </a:r>
            <a:r>
              <a:rPr lang="en-GB" sz="1200" dirty="0">
                <a:latin typeface="Baskerville Old Face" panose="02020602080505020303" pitchFamily="18" charset="0"/>
              </a:rPr>
              <a:t>each domain, it provides the number of common keywords shared with the user’s website and a competition level percentage</a:t>
            </a:r>
            <a:r>
              <a:rPr lang="en-GB" sz="1200" dirty="0" smtClean="0">
                <a:latin typeface="Baskerville Old Face" panose="02020602080505020303" pitchFamily="18" charset="0"/>
              </a:rPr>
              <a:t>.</a:t>
            </a:r>
          </a:p>
          <a:p>
            <a:pPr marL="171450" indent="-171450">
              <a:buFont typeface="Arial" panose="020B0604020202020204" pitchFamily="34" charset="0"/>
              <a:buChar char="•"/>
            </a:pPr>
            <a:endParaRPr lang="en-GB" sz="1200" dirty="0" smtClean="0">
              <a:latin typeface="Baskerville Old Face" panose="02020602080505020303" pitchFamily="18" charset="0"/>
            </a:endParaRPr>
          </a:p>
          <a:p>
            <a:pPr marL="171450" indent="-171450">
              <a:buFont typeface="Arial" panose="020B0604020202020204" pitchFamily="34" charset="0"/>
              <a:buChar char="•"/>
            </a:pPr>
            <a:r>
              <a:rPr lang="en-GB" sz="1200" dirty="0" smtClean="0">
                <a:latin typeface="Baskerville Old Face" panose="02020602080505020303" pitchFamily="18" charset="0"/>
              </a:rPr>
              <a:t>This </a:t>
            </a:r>
            <a:r>
              <a:rPr lang="en-GB" sz="1200" dirty="0">
                <a:latin typeface="Baskerville Old Face" panose="02020602080505020303" pitchFamily="18" charset="0"/>
              </a:rPr>
              <a:t>information is valuable for understanding which websites are competing for similar keywords, helping businesses to refine their SEO strategies and improve their search engine rankings</a:t>
            </a:r>
            <a:r>
              <a:rPr lang="en-GB" sz="1200" dirty="0" smtClean="0">
                <a:latin typeface="Baskerville Old Face" panose="02020602080505020303" pitchFamily="18" charset="0"/>
              </a:rPr>
              <a:t>.</a:t>
            </a:r>
          </a:p>
          <a:p>
            <a:pPr marL="171450" indent="-171450">
              <a:buFont typeface="Arial" panose="020B0604020202020204" pitchFamily="34" charset="0"/>
              <a:buChar char="•"/>
            </a:pPr>
            <a:endParaRPr lang="en-GB" sz="1200" dirty="0">
              <a:latin typeface="Baskerville Old Face" panose="02020602080505020303" pitchFamily="18" charset="0"/>
            </a:endParaRPr>
          </a:p>
          <a:p>
            <a:pPr marL="171450" indent="-171450">
              <a:buFont typeface="Arial" panose="020B0604020202020204" pitchFamily="34" charset="0"/>
              <a:buChar char="•"/>
            </a:pPr>
            <a:r>
              <a:rPr lang="en-GB" sz="1200" dirty="0" smtClean="0">
                <a:latin typeface="Baskerville Old Face" panose="02020602080505020303" pitchFamily="18" charset="0"/>
              </a:rPr>
              <a:t>By analysing </a:t>
            </a:r>
            <a:r>
              <a:rPr lang="en-GB" sz="1200" dirty="0">
                <a:latin typeface="Baskerville Old Face" panose="02020602080505020303" pitchFamily="18" charset="0"/>
              </a:rPr>
              <a:t>these competitors, businesses can identify opportunities to optimize their content and potentially outrank their competition</a:t>
            </a:r>
            <a:r>
              <a:rPr lang="en-GB" sz="1200" dirty="0" smtClean="0">
                <a:latin typeface="Baskerville Old Face" panose="02020602080505020303" pitchFamily="18" charset="0"/>
              </a:rPr>
              <a:t>.</a:t>
            </a:r>
          </a:p>
          <a:p>
            <a:pPr marL="171450" indent="-171450">
              <a:buFont typeface="Arial" panose="020B0604020202020204" pitchFamily="34" charset="0"/>
              <a:buChar char="•"/>
            </a:pPr>
            <a:endParaRPr lang="en-GB" sz="1200" dirty="0">
              <a:latin typeface="Baskerville Old Face" panose="02020602080505020303" pitchFamily="18" charset="0"/>
            </a:endParaRPr>
          </a:p>
          <a:p>
            <a:pPr marL="171450" indent="-171450">
              <a:buFont typeface="Arial" panose="020B0604020202020204" pitchFamily="34" charset="0"/>
              <a:buChar char="•"/>
            </a:pPr>
            <a:r>
              <a:rPr lang="en-GB" sz="1200" dirty="0" smtClean="0">
                <a:latin typeface="Baskerville Old Face" panose="02020602080505020303" pitchFamily="18" charset="0"/>
              </a:rPr>
              <a:t>Also we can see that some of the competitors keywords search report.</a:t>
            </a:r>
            <a:endParaRPr lang="en-GB" sz="1200" dirty="0">
              <a:latin typeface="Baskerville Old Face" panose="02020602080505020303" pitchFamily="18" charset="0"/>
            </a:endParaRPr>
          </a:p>
          <a:p>
            <a:pPr marL="171450" indent="-171450">
              <a:buFont typeface="Arial" panose="020B0604020202020204" pitchFamily="34" charset="0"/>
              <a:buChar char="•"/>
            </a:pPr>
            <a:endParaRPr lang="en-GB" sz="1200" dirty="0" smtClean="0">
              <a:latin typeface="Baskerville Old Face" panose="02020602080505020303" pitchFamily="18" charset="0"/>
            </a:endParaRPr>
          </a:p>
          <a:p>
            <a:pPr marL="171450" indent="-171450">
              <a:buFont typeface="Arial" panose="020B0604020202020204" pitchFamily="34" charset="0"/>
              <a:buChar char="•"/>
            </a:pPr>
            <a:endParaRPr lang="en-GB" sz="1200" dirty="0">
              <a:latin typeface="Baskerville Old Face" panose="02020602080505020303" pitchFamily="18" charset="0"/>
            </a:endParaRPr>
          </a:p>
        </p:txBody>
      </p:sp>
      <p:pic>
        <p:nvPicPr>
          <p:cNvPr id="2" name="Picture 1"/>
          <p:cNvPicPr>
            <a:picLocks noChangeAspect="1"/>
          </p:cNvPicPr>
          <p:nvPr/>
        </p:nvPicPr>
        <p:blipFill>
          <a:blip r:embed="rId3"/>
          <a:stretch>
            <a:fillRect/>
          </a:stretch>
        </p:blipFill>
        <p:spPr>
          <a:xfrm>
            <a:off x="137686" y="2590274"/>
            <a:ext cx="7897078" cy="2086942"/>
          </a:xfrm>
          <a:prstGeom prst="rect">
            <a:avLst/>
          </a:prstGeom>
        </p:spPr>
      </p:pic>
      <p:pic>
        <p:nvPicPr>
          <p:cNvPr id="6" name="Picture 5"/>
          <p:cNvPicPr>
            <a:picLocks noChangeAspect="1"/>
          </p:cNvPicPr>
          <p:nvPr/>
        </p:nvPicPr>
        <p:blipFill>
          <a:blip r:embed="rId4"/>
          <a:stretch>
            <a:fillRect/>
          </a:stretch>
        </p:blipFill>
        <p:spPr>
          <a:xfrm>
            <a:off x="137686" y="785728"/>
            <a:ext cx="7897078" cy="1663274"/>
          </a:xfrm>
          <a:prstGeom prst="rect">
            <a:avLst/>
          </a:prstGeom>
        </p:spPr>
      </p:pic>
      <p:pic>
        <p:nvPicPr>
          <p:cNvPr id="9" name="Picture 8"/>
          <p:cNvPicPr>
            <a:picLocks noChangeAspect="1"/>
          </p:cNvPicPr>
          <p:nvPr/>
        </p:nvPicPr>
        <p:blipFill>
          <a:blip r:embed="rId5"/>
          <a:stretch>
            <a:fillRect/>
          </a:stretch>
        </p:blipFill>
        <p:spPr>
          <a:xfrm>
            <a:off x="137686" y="4818489"/>
            <a:ext cx="7897078" cy="1932167"/>
          </a:xfrm>
          <a:prstGeom prst="rect">
            <a:avLst/>
          </a:prstGeom>
        </p:spPr>
      </p:pic>
    </p:spTree>
    <p:extLst>
      <p:ext uri="{BB962C8B-B14F-4D97-AF65-F5344CB8AC3E}">
        <p14:creationId xmlns:p14="http://schemas.microsoft.com/office/powerpoint/2010/main" val="15011857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On-Page SEO Audit</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9005" y="1750298"/>
            <a:ext cx="11213989" cy="2862322"/>
          </a:xfrm>
          <a:prstGeom prst="rect">
            <a:avLst/>
          </a:prstGeom>
          <a:noFill/>
        </p:spPr>
        <p:txBody>
          <a:bodyPr wrap="square" rtlCol="0">
            <a:spAutoFit/>
          </a:bodyPr>
          <a:lstStyle/>
          <a:p>
            <a:r>
              <a:rPr lang="en-GB" dirty="0"/>
              <a:t>Select at least 3 pages from the chosen website, conduct an on-page SEO audit, and share a report for each page using the following checklist</a:t>
            </a:r>
            <a:r>
              <a:rPr lang="en-GB" dirty="0" smtClean="0"/>
              <a:t>:</a:t>
            </a:r>
          </a:p>
          <a:p>
            <a:endParaRPr lang="en-GB" dirty="0"/>
          </a:p>
          <a:p>
            <a:pPr marL="285750" indent="-285750" fontAlgn="base">
              <a:buFont typeface="Arial" panose="020B0604020202020204" pitchFamily="34" charset="0"/>
              <a:buChar char="•"/>
            </a:pPr>
            <a:r>
              <a:rPr lang="en-GB" dirty="0" smtClean="0"/>
              <a:t>Check </a:t>
            </a:r>
            <a:r>
              <a:rPr lang="en-GB" dirty="0"/>
              <a:t>title tags, meta descriptions, and HTML tags</a:t>
            </a:r>
            <a:r>
              <a:rPr lang="en-GB" dirty="0" smtClean="0"/>
              <a:t>.</a:t>
            </a:r>
          </a:p>
          <a:p>
            <a:pPr marL="285750" indent="-285750" fontAlgn="base">
              <a:buFont typeface="Arial" panose="020B0604020202020204" pitchFamily="34" charset="0"/>
              <a:buChar char="•"/>
            </a:pPr>
            <a:endParaRPr lang="en-GB" dirty="0"/>
          </a:p>
          <a:p>
            <a:pPr marL="285750" indent="-285750" fontAlgn="base">
              <a:buFont typeface="Arial" panose="020B0604020202020204" pitchFamily="34" charset="0"/>
              <a:buChar char="•"/>
            </a:pPr>
            <a:r>
              <a:rPr lang="en-GB" dirty="0"/>
              <a:t>Ensure proper use of keywords in content and headings</a:t>
            </a:r>
            <a:r>
              <a:rPr lang="en-GB" dirty="0" smtClean="0"/>
              <a:t>.</a:t>
            </a:r>
          </a:p>
          <a:p>
            <a:pPr marL="285750" indent="-285750" fontAlgn="base">
              <a:buFont typeface="Arial" panose="020B0604020202020204" pitchFamily="34" charset="0"/>
              <a:buChar char="•"/>
            </a:pPr>
            <a:endParaRPr lang="en-GB" dirty="0"/>
          </a:p>
          <a:p>
            <a:pPr marL="285750" indent="-285750" fontAlgn="base">
              <a:buFont typeface="Arial" panose="020B0604020202020204" pitchFamily="34" charset="0"/>
              <a:buChar char="•"/>
            </a:pPr>
            <a:r>
              <a:rPr lang="en-GB" dirty="0"/>
              <a:t>Improve internal linking and External structure</a:t>
            </a:r>
            <a:r>
              <a:rPr lang="en-GB" dirty="0" smtClean="0"/>
              <a:t>.</a:t>
            </a:r>
          </a:p>
          <a:p>
            <a:pPr marL="285750" indent="-285750" fontAlgn="base">
              <a:buFont typeface="Arial" panose="020B0604020202020204" pitchFamily="34" charset="0"/>
              <a:buChar char="•"/>
            </a:pPr>
            <a:endParaRPr lang="en-GB" dirty="0"/>
          </a:p>
          <a:p>
            <a:pPr marL="285750" indent="-285750" fontAlgn="base">
              <a:buFont typeface="Arial" panose="020B0604020202020204" pitchFamily="34" charset="0"/>
              <a:buChar char="•"/>
            </a:pPr>
            <a:r>
              <a:rPr lang="en-GB" dirty="0"/>
              <a:t>Optimize images with alt texts and descriptive file names.</a:t>
            </a:r>
          </a:p>
        </p:txBody>
      </p:sp>
    </p:spTree>
    <p:extLst>
      <p:ext uri="{BB962C8B-B14F-4D97-AF65-F5344CB8AC3E}">
        <p14:creationId xmlns:p14="http://schemas.microsoft.com/office/powerpoint/2010/main" val="12121409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On-Page Audit</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516ABC0-EF46-4159-B4CF-45B14EA929B3}"/>
              </a:ext>
              <a:ext uri="{C183D7F6-B498-43B3-948B-1728B52AA6E4}">
                <adec:decorative xmlns="" xmlns:adec="http://schemas.microsoft.com/office/drawing/2017/decorative" val="1"/>
              </a:ext>
            </a:extLst>
          </p:cNvPr>
          <p:cNvCxnSpPr/>
          <p:nvPr/>
        </p:nvCxnSpPr>
        <p:spPr>
          <a:xfrm>
            <a:off x="3816306" y="1674306"/>
            <a:ext cx="5630" cy="2764243"/>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130669" y="1558068"/>
            <a:ext cx="753732" cy="369332"/>
          </a:xfrm>
          <a:prstGeom prst="rect">
            <a:avLst/>
          </a:prstGeom>
          <a:noFill/>
        </p:spPr>
        <p:txBody>
          <a:bodyPr wrap="none" rtlCol="0">
            <a:spAutoFit/>
          </a:bodyPr>
          <a:lstStyle/>
          <a:p>
            <a:r>
              <a:rPr lang="en-GB" b="1" dirty="0" smtClean="0"/>
              <a:t>Basics</a:t>
            </a:r>
            <a:endParaRPr lang="en-IN" b="1" dirty="0"/>
          </a:p>
        </p:txBody>
      </p:sp>
      <p:sp>
        <p:nvSpPr>
          <p:cNvPr id="3" name="TextBox 2"/>
          <p:cNvSpPr txBox="1"/>
          <p:nvPr/>
        </p:nvSpPr>
        <p:spPr>
          <a:xfrm>
            <a:off x="276162" y="2452135"/>
            <a:ext cx="3495444" cy="2031325"/>
          </a:xfrm>
          <a:prstGeom prst="rect">
            <a:avLst/>
          </a:prstGeom>
          <a:noFill/>
        </p:spPr>
        <p:txBody>
          <a:bodyPr wrap="none" rtlCol="0">
            <a:spAutoFit/>
          </a:bodyPr>
          <a:lstStyle/>
          <a:p>
            <a:pPr marL="285750" indent="-285750">
              <a:buFont typeface="Arial" panose="020B0604020202020204" pitchFamily="34" charset="0"/>
              <a:buChar char="•"/>
            </a:pPr>
            <a:r>
              <a:rPr lang="en-GB" dirty="0" smtClean="0"/>
              <a:t>Site Indexed or Not?</a:t>
            </a:r>
          </a:p>
          <a:p>
            <a:pPr marL="285750" indent="-285750">
              <a:buFont typeface="Arial" panose="020B0604020202020204" pitchFamily="34" charset="0"/>
              <a:buChar char="•"/>
            </a:pPr>
            <a:r>
              <a:rPr lang="en-GB" dirty="0" smtClean="0"/>
              <a:t>Call-to-Action included or Not?</a:t>
            </a:r>
          </a:p>
          <a:p>
            <a:pPr marL="285750" indent="-285750">
              <a:buFont typeface="Arial" panose="020B0604020202020204" pitchFamily="34" charset="0"/>
              <a:buChar char="•"/>
            </a:pPr>
            <a:r>
              <a:rPr lang="en-GB" dirty="0" smtClean="0"/>
              <a:t>Necessary Pages exist or Not?</a:t>
            </a:r>
          </a:p>
          <a:p>
            <a:pPr marL="285750" indent="-285750">
              <a:buFont typeface="Arial" panose="020B0604020202020204" pitchFamily="34" charset="0"/>
              <a:buChar char="•"/>
            </a:pPr>
            <a:r>
              <a:rPr lang="en-GB" dirty="0" smtClean="0"/>
              <a:t>SSL certificate used or Not?</a:t>
            </a:r>
          </a:p>
          <a:p>
            <a:pPr marL="285750" indent="-285750">
              <a:buFont typeface="Arial" panose="020B0604020202020204" pitchFamily="34" charset="0"/>
              <a:buChar char="•"/>
            </a:pPr>
            <a:r>
              <a:rPr lang="en-GB" dirty="0" smtClean="0"/>
              <a:t>SSL redirect or Not?</a:t>
            </a:r>
          </a:p>
          <a:p>
            <a:pPr marL="285750" indent="-285750">
              <a:buFont typeface="Arial" panose="020B0604020202020204" pitchFamily="34" charset="0"/>
              <a:buChar char="•"/>
            </a:pPr>
            <a:r>
              <a:rPr lang="en-GB" dirty="0" smtClean="0"/>
              <a:t>Is site mobile friendly?</a:t>
            </a:r>
          </a:p>
          <a:p>
            <a:pPr marL="285750" indent="-285750">
              <a:buFont typeface="Arial" panose="020B0604020202020204" pitchFamily="34" charset="0"/>
              <a:buChar char="•"/>
            </a:pPr>
            <a:r>
              <a:rPr lang="en-GB" dirty="0" smtClean="0"/>
              <a:t>Mobile Speed?</a:t>
            </a:r>
            <a:endParaRPr lang="en-IN" dirty="0"/>
          </a:p>
        </p:txBody>
      </p:sp>
      <p:sp>
        <p:nvSpPr>
          <p:cNvPr id="22" name="TextBox 21"/>
          <p:cNvSpPr txBox="1"/>
          <p:nvPr/>
        </p:nvSpPr>
        <p:spPr>
          <a:xfrm>
            <a:off x="5119351" y="1558068"/>
            <a:ext cx="1046056" cy="369332"/>
          </a:xfrm>
          <a:prstGeom prst="rect">
            <a:avLst/>
          </a:prstGeom>
          <a:noFill/>
        </p:spPr>
        <p:txBody>
          <a:bodyPr wrap="none" rtlCol="0">
            <a:spAutoFit/>
          </a:bodyPr>
          <a:lstStyle/>
          <a:p>
            <a:r>
              <a:rPr lang="en-GB" b="1" dirty="0" smtClean="0"/>
              <a:t>Technical</a:t>
            </a:r>
            <a:endParaRPr lang="en-IN" b="1" dirty="0"/>
          </a:p>
        </p:txBody>
      </p:sp>
      <p:sp>
        <p:nvSpPr>
          <p:cNvPr id="23" name="TextBox 22"/>
          <p:cNvSpPr txBox="1"/>
          <p:nvPr/>
        </p:nvSpPr>
        <p:spPr>
          <a:xfrm>
            <a:off x="3942927" y="2433290"/>
            <a:ext cx="4370684" cy="2031325"/>
          </a:xfrm>
          <a:prstGeom prst="rect">
            <a:avLst/>
          </a:prstGeom>
          <a:noFill/>
        </p:spPr>
        <p:txBody>
          <a:bodyPr wrap="none" rtlCol="0">
            <a:spAutoFit/>
          </a:bodyPr>
          <a:lstStyle/>
          <a:p>
            <a:pPr marL="285750" indent="-285750">
              <a:buFont typeface="Arial" panose="020B0604020202020204" pitchFamily="34" charset="0"/>
              <a:buChar char="•"/>
            </a:pPr>
            <a:r>
              <a:rPr lang="en-GB" dirty="0" smtClean="0"/>
              <a:t>Sitemap available or not?</a:t>
            </a:r>
          </a:p>
          <a:p>
            <a:pPr marL="285750" indent="-285750">
              <a:buFont typeface="Arial" panose="020B0604020202020204" pitchFamily="34" charset="0"/>
              <a:buChar char="•"/>
            </a:pPr>
            <a:r>
              <a:rPr lang="en-GB" dirty="0" smtClean="0"/>
              <a:t>Robots.txt available or not?</a:t>
            </a:r>
          </a:p>
          <a:p>
            <a:pPr marL="285750" indent="-285750">
              <a:buFont typeface="Arial" panose="020B0604020202020204" pitchFamily="34" charset="0"/>
              <a:buChar char="•"/>
            </a:pPr>
            <a:r>
              <a:rPr lang="en-GB" dirty="0" smtClean="0"/>
              <a:t>How many pages has thin content?</a:t>
            </a:r>
          </a:p>
          <a:p>
            <a:pPr marL="285750" indent="-285750">
              <a:buFont typeface="Arial" panose="020B0604020202020204" pitchFamily="34" charset="0"/>
              <a:buChar char="•"/>
            </a:pPr>
            <a:r>
              <a:rPr lang="en-GB" dirty="0" smtClean="0"/>
              <a:t>How many pages has duplicate content?</a:t>
            </a:r>
          </a:p>
          <a:p>
            <a:pPr marL="285750" indent="-285750">
              <a:buFont typeface="Arial" panose="020B0604020202020204" pitchFamily="34" charset="0"/>
              <a:buChar char="•"/>
            </a:pPr>
            <a:r>
              <a:rPr lang="en-GB" dirty="0" smtClean="0"/>
              <a:t>How many pages has broken links?</a:t>
            </a:r>
          </a:p>
          <a:p>
            <a:pPr marL="285750" indent="-285750">
              <a:buFont typeface="Arial" panose="020B0604020202020204" pitchFamily="34" charset="0"/>
              <a:buChar char="•"/>
            </a:pPr>
            <a:r>
              <a:rPr lang="en-GB" dirty="0" smtClean="0"/>
              <a:t>301 direct?</a:t>
            </a:r>
          </a:p>
          <a:p>
            <a:endParaRPr lang="en-GB" dirty="0" smtClean="0"/>
          </a:p>
        </p:txBody>
      </p:sp>
      <p:cxnSp>
        <p:nvCxnSpPr>
          <p:cNvPr id="24" name="Straight Connector 23">
            <a:extLst>
              <a:ext uri="{FF2B5EF4-FFF2-40B4-BE49-F238E27FC236}">
                <a16:creationId xmlns:a16="http://schemas.microsoft.com/office/drawing/2014/main" id="{6516ABC0-EF46-4159-B4CF-45B14EA929B3}"/>
              </a:ext>
              <a:ext uri="{C183D7F6-B498-43B3-948B-1728B52AA6E4}">
                <adec:decorative xmlns="" xmlns:adec="http://schemas.microsoft.com/office/drawing/2017/decorative" val="1"/>
              </a:ext>
            </a:extLst>
          </p:cNvPr>
          <p:cNvCxnSpPr/>
          <p:nvPr/>
        </p:nvCxnSpPr>
        <p:spPr>
          <a:xfrm>
            <a:off x="8307981" y="1631753"/>
            <a:ext cx="5630" cy="2764243"/>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712275" y="1565632"/>
            <a:ext cx="1436612" cy="369332"/>
          </a:xfrm>
          <a:prstGeom prst="rect">
            <a:avLst/>
          </a:prstGeom>
          <a:noFill/>
        </p:spPr>
        <p:txBody>
          <a:bodyPr wrap="none" rtlCol="0">
            <a:spAutoFit/>
          </a:bodyPr>
          <a:lstStyle/>
          <a:p>
            <a:r>
              <a:rPr lang="en-GB" b="1" dirty="0" smtClean="0"/>
              <a:t>Optimization</a:t>
            </a:r>
            <a:endParaRPr lang="en-IN" b="1" dirty="0"/>
          </a:p>
        </p:txBody>
      </p:sp>
      <p:sp>
        <p:nvSpPr>
          <p:cNvPr id="26" name="TextBox 25"/>
          <p:cNvSpPr txBox="1"/>
          <p:nvPr/>
        </p:nvSpPr>
        <p:spPr>
          <a:xfrm>
            <a:off x="8479302" y="2349576"/>
            <a:ext cx="2307042" cy="1754326"/>
          </a:xfrm>
          <a:prstGeom prst="rect">
            <a:avLst/>
          </a:prstGeom>
          <a:noFill/>
        </p:spPr>
        <p:txBody>
          <a:bodyPr wrap="none" rtlCol="0">
            <a:spAutoFit/>
          </a:bodyPr>
          <a:lstStyle/>
          <a:p>
            <a:pPr marL="285750" indent="-285750">
              <a:buFont typeface="Arial" panose="020B0604020202020204" pitchFamily="34" charset="0"/>
              <a:buChar char="•"/>
            </a:pPr>
            <a:r>
              <a:rPr lang="en-GB" dirty="0" smtClean="0"/>
              <a:t>Meta Title Tag?</a:t>
            </a:r>
          </a:p>
          <a:p>
            <a:pPr marL="285750" indent="-285750">
              <a:buFont typeface="Arial" panose="020B0604020202020204" pitchFamily="34" charset="0"/>
              <a:buChar char="•"/>
            </a:pPr>
            <a:r>
              <a:rPr lang="en-GB" dirty="0" smtClean="0"/>
              <a:t>Meta Descriptions?</a:t>
            </a:r>
          </a:p>
          <a:p>
            <a:pPr marL="285750" indent="-285750">
              <a:buFont typeface="Arial" panose="020B0604020202020204" pitchFamily="34" charset="0"/>
              <a:buChar char="•"/>
            </a:pPr>
            <a:r>
              <a:rPr lang="en-GB" dirty="0" smtClean="0"/>
              <a:t>URL?</a:t>
            </a:r>
          </a:p>
          <a:p>
            <a:pPr marL="285750" indent="-285750">
              <a:buFont typeface="Arial" panose="020B0604020202020204" pitchFamily="34" charset="0"/>
              <a:buChar char="•"/>
            </a:pPr>
            <a:r>
              <a:rPr lang="en-GB" dirty="0" smtClean="0"/>
              <a:t>H1 Tags?</a:t>
            </a:r>
          </a:p>
          <a:p>
            <a:pPr marL="285750" indent="-285750">
              <a:buFont typeface="Arial" panose="020B0604020202020204" pitchFamily="34" charset="0"/>
              <a:buChar char="•"/>
            </a:pPr>
            <a:r>
              <a:rPr lang="en-GB" dirty="0" smtClean="0"/>
              <a:t>Canonical Tags?</a:t>
            </a:r>
          </a:p>
          <a:p>
            <a:pPr marL="285750" indent="-285750">
              <a:buFont typeface="Arial" panose="020B0604020202020204" pitchFamily="34" charset="0"/>
              <a:buChar char="•"/>
            </a:pPr>
            <a:r>
              <a:rPr lang="en-GB" dirty="0" smtClean="0"/>
              <a:t>Image Alt Tags?</a:t>
            </a:r>
            <a:endParaRPr lang="en-GB" dirty="0"/>
          </a:p>
        </p:txBody>
      </p:sp>
    </p:spTree>
    <p:extLst>
      <p:ext uri="{BB962C8B-B14F-4D97-AF65-F5344CB8AC3E}">
        <p14:creationId xmlns:p14="http://schemas.microsoft.com/office/powerpoint/2010/main" val="23037661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a16="http://schemas.microsoft.com/office/drawing/2014/main" id="{8DC8DEBA-4D8D-4704-A04E-32A1E0BF41F4}"/>
              </a:ext>
              <a:ext uri="{C183D7F6-B498-43B3-948B-1728B52AA6E4}">
                <adec:decorative xmlns="" xmlns:adec="http://schemas.microsoft.com/office/drawing/2017/decorative" val="1"/>
              </a:ext>
            </a:extLst>
          </p:cNvPr>
          <p:cNvSpPr/>
          <p:nvPr/>
        </p:nvSpPr>
        <p:spPr>
          <a:xfrm>
            <a:off x="3536828"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Circle: Hollow 21">
            <a:extLst>
              <a:ext uri="{FF2B5EF4-FFF2-40B4-BE49-F238E27FC236}">
                <a16:creationId xmlns:a16="http://schemas.microsoft.com/office/drawing/2014/main" id="{769CE3F0-8651-4FF1-8CAF-1E986C3831C4}"/>
              </a:ext>
              <a:ext uri="{C183D7F6-B498-43B3-948B-1728B52AA6E4}">
                <adec:decorative xmlns="" xmlns:adec="http://schemas.microsoft.com/office/drawing/2017/decorative" val="1"/>
              </a:ext>
            </a:extLst>
          </p:cNvPr>
          <p:cNvSpPr/>
          <p:nvPr/>
        </p:nvSpPr>
        <p:spPr>
          <a:xfrm>
            <a:off x="4946623" y="229621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a16="http://schemas.microsoft.com/office/drawing/2014/main" id="{59423939-1DC9-4306-AA5D-6C0111336356}"/>
              </a:ext>
              <a:ext uri="{C183D7F6-B498-43B3-948B-1728B52AA6E4}">
                <adec:decorative xmlns="" xmlns:adec="http://schemas.microsoft.com/office/drawing/2017/decorative" val="1"/>
              </a:ext>
            </a:extLst>
          </p:cNvPr>
          <p:cNvSpPr/>
          <p:nvPr/>
        </p:nvSpPr>
        <p:spPr>
          <a:xfrm>
            <a:off x="6356419"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id="{A838DD0B-E018-44D0-A4C0-13DF2FD0288D}"/>
              </a:ext>
              <a:ext uri="{C183D7F6-B498-43B3-948B-1728B52AA6E4}">
                <adec:decorative xmlns="" xmlns:adec="http://schemas.microsoft.com/office/drawing/2017/decorative" val="1"/>
              </a:ext>
            </a:extLst>
          </p:cNvPr>
          <p:cNvSpPr/>
          <p:nvPr/>
        </p:nvSpPr>
        <p:spPr>
          <a:xfrm>
            <a:off x="4241725"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 xmlns:adec="http://schemas.microsoft.com/office/drawing/2017/decorative" val="1"/>
              </a:ext>
            </a:extLst>
          </p:cNvPr>
          <p:cNvSpPr/>
          <p:nvPr/>
        </p:nvSpPr>
        <p:spPr>
          <a:xfrm>
            <a:off x="5651521" y="3501330"/>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9" name="Circle: Hollow 28">
            <a:extLst>
              <a:ext uri="{FF2B5EF4-FFF2-40B4-BE49-F238E27FC236}">
                <a16:creationId xmlns:a16="http://schemas.microsoft.com/office/drawing/2014/main" id="{8770E695-5D11-488D-931B-4C4259EC25FF}"/>
              </a:ext>
              <a:ext uri="{C183D7F6-B498-43B3-948B-1728B52AA6E4}">
                <adec:decorative xmlns="" xmlns:adec="http://schemas.microsoft.com/office/drawing/2017/decorative" val="1"/>
              </a:ext>
            </a:extLst>
          </p:cNvPr>
          <p:cNvSpPr/>
          <p:nvPr/>
        </p:nvSpPr>
        <p:spPr>
          <a:xfrm>
            <a:off x="7061316"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16FB0785-0013-474B-B959-F2CC8F4C0C1E}"/>
              </a:ext>
            </a:extLst>
          </p:cNvPr>
          <p:cNvSpPr/>
          <p:nvPr/>
        </p:nvSpPr>
        <p:spPr>
          <a:xfrm>
            <a:off x="1292015" y="1357350"/>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3" name="Rectangle 32">
            <a:extLst>
              <a:ext uri="{FF2B5EF4-FFF2-40B4-BE49-F238E27FC236}">
                <a16:creationId xmlns:a16="http://schemas.microsoft.com/office/drawing/2014/main" id="{913AB221-FD8D-4664-9B4C-AE1B1660ECAA}"/>
              </a:ext>
            </a:extLst>
          </p:cNvPr>
          <p:cNvSpPr/>
          <p:nvPr/>
        </p:nvSpPr>
        <p:spPr>
          <a:xfrm>
            <a:off x="4529115" y="1357350"/>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4" name="Rectangle 33">
            <a:extLst>
              <a:ext uri="{FF2B5EF4-FFF2-40B4-BE49-F238E27FC236}">
                <a16:creationId xmlns:a16="http://schemas.microsoft.com/office/drawing/2014/main" id="{53F5EDC0-C02E-4790-A681-CA7AB9133338}"/>
              </a:ext>
            </a:extLst>
          </p:cNvPr>
          <p:cNvSpPr/>
          <p:nvPr/>
        </p:nvSpPr>
        <p:spPr>
          <a:xfrm>
            <a:off x="7766215" y="1357350"/>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5" name="Rectangle 34">
            <a:extLst>
              <a:ext uri="{FF2B5EF4-FFF2-40B4-BE49-F238E27FC236}">
                <a16:creationId xmlns:a16="http://schemas.microsoft.com/office/drawing/2014/main" id="{857F5370-BF8E-406B-BEAE-B1224615626A}"/>
              </a:ext>
            </a:extLst>
          </p:cNvPr>
          <p:cNvSpPr/>
          <p:nvPr/>
        </p:nvSpPr>
        <p:spPr>
          <a:xfrm>
            <a:off x="1996865" y="5332295"/>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6" name="Rectangle 35">
            <a:extLst>
              <a:ext uri="{FF2B5EF4-FFF2-40B4-BE49-F238E27FC236}">
                <a16:creationId xmlns:a16="http://schemas.microsoft.com/office/drawing/2014/main" id="{98F5A313-1C6C-4AEE-8556-576074B1BF06}"/>
              </a:ext>
            </a:extLst>
          </p:cNvPr>
          <p:cNvSpPr/>
          <p:nvPr/>
        </p:nvSpPr>
        <p:spPr>
          <a:xfrm>
            <a:off x="5233965" y="5332295"/>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7" name="Rectangle 36">
            <a:extLst>
              <a:ext uri="{FF2B5EF4-FFF2-40B4-BE49-F238E27FC236}">
                <a16:creationId xmlns:a16="http://schemas.microsoft.com/office/drawing/2014/main" id="{0C310CC8-6624-4352-A642-89EF6FA7DCE6}"/>
              </a:ext>
            </a:extLst>
          </p:cNvPr>
          <p:cNvSpPr/>
          <p:nvPr/>
        </p:nvSpPr>
        <p:spPr>
          <a:xfrm>
            <a:off x="8471065" y="5332295"/>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grpSp>
        <p:nvGrpSpPr>
          <p:cNvPr id="41" name="Group 40" descr="Icon of human being and speech bubble. ">
            <a:extLst>
              <a:ext uri="{FF2B5EF4-FFF2-40B4-BE49-F238E27FC236}">
                <a16:creationId xmlns:a16="http://schemas.microsoft.com/office/drawing/2014/main" id="{F9B9D0B7-66BB-408F-A1CC-EA2209284AAD}"/>
              </a:ext>
            </a:extLst>
          </p:cNvPr>
          <p:cNvGrpSpPr/>
          <p:nvPr/>
        </p:nvGrpSpPr>
        <p:grpSpPr>
          <a:xfrm>
            <a:off x="4144646" y="2903628"/>
            <a:ext cx="378221" cy="380335"/>
            <a:chOff x="3171788" y="779462"/>
            <a:chExt cx="284163" cy="285751"/>
          </a:xfrm>
          <a:solidFill>
            <a:schemeClr val="accent3">
              <a:lumMod val="75000"/>
            </a:schemeClr>
          </a:solidFill>
        </p:grpSpPr>
        <p:sp>
          <p:nvSpPr>
            <p:cNvPr id="42" name="Freeform 2993">
              <a:extLst>
                <a:ext uri="{FF2B5EF4-FFF2-40B4-BE49-F238E27FC236}">
                  <a16:creationId xmlns:a16="http://schemas.microsoft.com/office/drawing/2014/main" id="{214A5167-4E01-4042-851A-88AFE72AE2DD}"/>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994">
              <a:extLst>
                <a:ext uri="{FF2B5EF4-FFF2-40B4-BE49-F238E27FC236}">
                  <a16:creationId xmlns:a16="http://schemas.microsoft.com/office/drawing/2014/main" id="{EF3D2201-62FC-4C65-ADA0-327F681139C4}"/>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descr="Icon of books. ">
            <a:extLst>
              <a:ext uri="{FF2B5EF4-FFF2-40B4-BE49-F238E27FC236}">
                <a16:creationId xmlns:a16="http://schemas.microsoft.com/office/drawing/2014/main" id="{8567F01D-3435-4405-B8A9-9C2446E042DD}"/>
              </a:ext>
            </a:extLst>
          </p:cNvPr>
          <p:cNvGrpSpPr/>
          <p:nvPr/>
        </p:nvGrpSpPr>
        <p:grpSpPr>
          <a:xfrm>
            <a:off x="5571346" y="2901918"/>
            <a:ext cx="344413" cy="382447"/>
            <a:chOff x="2608263" y="1920875"/>
            <a:chExt cx="258763" cy="287338"/>
          </a:xfrm>
          <a:solidFill>
            <a:schemeClr val="accent4">
              <a:lumMod val="75000"/>
            </a:schemeClr>
          </a:solidFill>
        </p:grpSpPr>
        <p:sp>
          <p:nvSpPr>
            <p:cNvPr id="54" name="Rectangle 705">
              <a:extLst>
                <a:ext uri="{FF2B5EF4-FFF2-40B4-BE49-F238E27FC236}">
                  <a16:creationId xmlns:a16="http://schemas.microsoft.com/office/drawing/2014/main" id="{D0A6A593-47E4-4B49-AA6D-52F8874CB4E1}"/>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706">
              <a:extLst>
                <a:ext uri="{FF2B5EF4-FFF2-40B4-BE49-F238E27FC236}">
                  <a16:creationId xmlns:a16="http://schemas.microsoft.com/office/drawing/2014/main" id="{B6E4140A-62C5-4AC5-9815-F2E1EC98F9F6}"/>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707">
              <a:extLst>
                <a:ext uri="{FF2B5EF4-FFF2-40B4-BE49-F238E27FC236}">
                  <a16:creationId xmlns:a16="http://schemas.microsoft.com/office/drawing/2014/main" id="{2BB05B54-8B23-444D-95F1-028389DEF5DE}"/>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08">
              <a:extLst>
                <a:ext uri="{FF2B5EF4-FFF2-40B4-BE49-F238E27FC236}">
                  <a16:creationId xmlns:a16="http://schemas.microsoft.com/office/drawing/2014/main" id="{FCD192F6-CF13-4B1C-AF7D-85317A2D8C92}"/>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709">
              <a:extLst>
                <a:ext uri="{FF2B5EF4-FFF2-40B4-BE49-F238E27FC236}">
                  <a16:creationId xmlns:a16="http://schemas.microsoft.com/office/drawing/2014/main" id="{01062624-ADFC-42E8-A6C7-0C7AF44AC72F}"/>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10">
              <a:extLst>
                <a:ext uri="{FF2B5EF4-FFF2-40B4-BE49-F238E27FC236}">
                  <a16:creationId xmlns:a16="http://schemas.microsoft.com/office/drawing/2014/main" id="{8AA6F9D2-5C11-4285-A4B0-23EFFF22BC80}"/>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711">
              <a:extLst>
                <a:ext uri="{FF2B5EF4-FFF2-40B4-BE49-F238E27FC236}">
                  <a16:creationId xmlns:a16="http://schemas.microsoft.com/office/drawing/2014/main" id="{972C0779-96D7-4A7C-B110-5886B8B5DF43}"/>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712">
              <a:extLst>
                <a:ext uri="{FF2B5EF4-FFF2-40B4-BE49-F238E27FC236}">
                  <a16:creationId xmlns:a16="http://schemas.microsoft.com/office/drawing/2014/main" id="{4533D40B-18F2-4A93-B829-E6C6A0AC582E}"/>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713">
              <a:extLst>
                <a:ext uri="{FF2B5EF4-FFF2-40B4-BE49-F238E27FC236}">
                  <a16:creationId xmlns:a16="http://schemas.microsoft.com/office/drawing/2014/main" id="{0B3AC97E-B521-48C2-8635-E6E2BFE55FC9}"/>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714">
              <a:extLst>
                <a:ext uri="{FF2B5EF4-FFF2-40B4-BE49-F238E27FC236}">
                  <a16:creationId xmlns:a16="http://schemas.microsoft.com/office/drawing/2014/main" id="{7F864FC8-AB3C-49D8-83BB-14DA025641EE}"/>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715">
              <a:extLst>
                <a:ext uri="{FF2B5EF4-FFF2-40B4-BE49-F238E27FC236}">
                  <a16:creationId xmlns:a16="http://schemas.microsoft.com/office/drawing/2014/main" id="{F62F4F23-3E58-4391-99F6-14D56BFAABEA}"/>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716">
              <a:extLst>
                <a:ext uri="{FF2B5EF4-FFF2-40B4-BE49-F238E27FC236}">
                  <a16:creationId xmlns:a16="http://schemas.microsoft.com/office/drawing/2014/main" id="{66455EB6-E255-40C5-AFB5-4353F1040930}"/>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717">
              <a:extLst>
                <a:ext uri="{FF2B5EF4-FFF2-40B4-BE49-F238E27FC236}">
                  <a16:creationId xmlns:a16="http://schemas.microsoft.com/office/drawing/2014/main" id="{ACB7783E-196C-43E0-BB10-D454ACB8E398}"/>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718">
              <a:extLst>
                <a:ext uri="{FF2B5EF4-FFF2-40B4-BE49-F238E27FC236}">
                  <a16:creationId xmlns:a16="http://schemas.microsoft.com/office/drawing/2014/main" id="{CB587A79-A690-4BE1-9A7B-D4D179008449}"/>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719">
              <a:extLst>
                <a:ext uri="{FF2B5EF4-FFF2-40B4-BE49-F238E27FC236}">
                  <a16:creationId xmlns:a16="http://schemas.microsoft.com/office/drawing/2014/main" id="{9B27E552-9858-46C0-912C-4365788798C8}"/>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720">
              <a:extLst>
                <a:ext uri="{FF2B5EF4-FFF2-40B4-BE49-F238E27FC236}">
                  <a16:creationId xmlns:a16="http://schemas.microsoft.com/office/drawing/2014/main" id="{445A4A3C-20C5-4624-9209-D11A75CEC9B9}"/>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0" name="Freeform 1671" descr="Icon of check mark. ">
            <a:extLst>
              <a:ext uri="{FF2B5EF4-FFF2-40B4-BE49-F238E27FC236}">
                <a16:creationId xmlns:a16="http://schemas.microsoft.com/office/drawing/2014/main" id="{1A4AFC64-5C16-40F4-BDFA-E62EE3AAEA23}"/>
              </a:ext>
            </a:extLst>
          </p:cNvPr>
          <p:cNvSpPr>
            <a:spLocks noEditPoints="1"/>
          </p:cNvSpPr>
          <p:nvPr/>
        </p:nvSpPr>
        <p:spPr bwMode="auto">
          <a:xfrm>
            <a:off x="6963181" y="2902974"/>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850" descr="Icon of lightning. ">
            <a:extLst>
              <a:ext uri="{FF2B5EF4-FFF2-40B4-BE49-F238E27FC236}">
                <a16:creationId xmlns:a16="http://schemas.microsoft.com/office/drawing/2014/main" id="{4F438411-AB3F-41D1-B7B0-3BD67465A272}"/>
              </a:ext>
            </a:extLst>
          </p:cNvPr>
          <p:cNvSpPr>
            <a:spLocks/>
          </p:cNvSpPr>
          <p:nvPr/>
        </p:nvSpPr>
        <p:spPr bwMode="auto">
          <a:xfrm>
            <a:off x="4904481" y="4108092"/>
            <a:ext cx="268346" cy="380334"/>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chemeClr val="accent4">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2" name="Freeform 3886" descr="Icon of magnifying glass to represent search. ">
            <a:extLst>
              <a:ext uri="{FF2B5EF4-FFF2-40B4-BE49-F238E27FC236}">
                <a16:creationId xmlns:a16="http://schemas.microsoft.com/office/drawing/2014/main" id="{EC8E95A8-22FE-44FA-B5A6-2AA2D47A5BB3}"/>
              </a:ext>
            </a:extLst>
          </p:cNvPr>
          <p:cNvSpPr>
            <a:spLocks noEditPoints="1"/>
          </p:cNvSpPr>
          <p:nvPr/>
        </p:nvSpPr>
        <p:spPr bwMode="auto">
          <a:xfrm>
            <a:off x="6257227" y="4108092"/>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73" name="Group 72" descr="Icon of computer monitors. ">
            <a:extLst>
              <a:ext uri="{FF2B5EF4-FFF2-40B4-BE49-F238E27FC236}">
                <a16:creationId xmlns:a16="http://schemas.microsoft.com/office/drawing/2014/main" id="{6C60D8E2-BC37-4164-84A8-5B32D836BEC3}"/>
              </a:ext>
            </a:extLst>
          </p:cNvPr>
          <p:cNvGrpSpPr/>
          <p:nvPr/>
        </p:nvGrpSpPr>
        <p:grpSpPr>
          <a:xfrm>
            <a:off x="7667022" y="4107036"/>
            <a:ext cx="382447" cy="382446"/>
            <a:chOff x="879475" y="5100638"/>
            <a:chExt cx="287338" cy="287337"/>
          </a:xfrm>
          <a:solidFill>
            <a:schemeClr val="accent4">
              <a:lumMod val="75000"/>
            </a:schemeClr>
          </a:solidFill>
        </p:grpSpPr>
        <p:sp>
          <p:nvSpPr>
            <p:cNvPr id="74" name="Freeform 1636">
              <a:extLst>
                <a:ext uri="{FF2B5EF4-FFF2-40B4-BE49-F238E27FC236}">
                  <a16:creationId xmlns:a16="http://schemas.microsoft.com/office/drawing/2014/main" id="{69FF00E7-041A-4CE9-A6E6-F43110659DE0}"/>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1637">
              <a:extLst>
                <a:ext uri="{FF2B5EF4-FFF2-40B4-BE49-F238E27FC236}">
                  <a16:creationId xmlns:a16="http://schemas.microsoft.com/office/drawing/2014/main" id="{81654380-670A-482D-81FB-A4FFEA61023A}"/>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1638">
              <a:extLst>
                <a:ext uri="{FF2B5EF4-FFF2-40B4-BE49-F238E27FC236}">
                  <a16:creationId xmlns:a16="http://schemas.microsoft.com/office/drawing/2014/main" id="{FB01E3B0-9770-4D5C-9138-8D07EBC83D72}"/>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1639">
              <a:extLst>
                <a:ext uri="{FF2B5EF4-FFF2-40B4-BE49-F238E27FC236}">
                  <a16:creationId xmlns:a16="http://schemas.microsoft.com/office/drawing/2014/main" id="{B5E3BED9-C2BD-4A86-AB16-4FB4F8651284}"/>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1640">
              <a:extLst>
                <a:ext uri="{FF2B5EF4-FFF2-40B4-BE49-F238E27FC236}">
                  <a16:creationId xmlns:a16="http://schemas.microsoft.com/office/drawing/2014/main" id="{8A8D0C73-A5C6-464E-846B-C5C294BF2272}"/>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887579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7" name="Content Placeholder 6">
            <a:extLst>
              <a:ext uri="{FF2B5EF4-FFF2-40B4-BE49-F238E27FC236}">
                <a16:creationId xmlns:a16="http://schemas.microsoft.com/office/drawing/2014/main" id="{67149B44-59AD-4690-80C9-E1BD6CD00D07}"/>
              </a:ext>
            </a:extLst>
          </p:cNvPr>
          <p:cNvSpPr>
            <a:spLocks noGrp="1"/>
          </p:cNvSpPr>
          <p:nvPr>
            <p:ph idx="1"/>
          </p:nvPr>
        </p:nvSpPr>
        <p:spPr/>
        <p:txBody>
          <a:bodyPr/>
          <a:lstStyle/>
          <a:p>
            <a:endParaRPr lang="en-US" dirty="0"/>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18</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8" name="Table 47">
            <a:extLst>
              <a:ext uri="{FF2B5EF4-FFF2-40B4-BE49-F238E27FC236}">
                <a16:creationId xmlns:a16="http://schemas.microsoft.com/office/drawing/2014/main" id="{4293C5FE-8B5A-43A8-B602-44F133628917}"/>
              </a:ext>
              <a:ext uri="{C183D7F6-B498-43B3-948B-1728B52AA6E4}">
                <adec:decorative xmlns="" xmlns:adec="http://schemas.microsoft.com/office/drawing/2017/decorative" val="0"/>
              </a:ext>
            </a:extLst>
          </p:cNvPr>
          <p:cNvGraphicFramePr>
            <a:graphicFrameLocks noGrp="1"/>
          </p:cNvGraphicFramePr>
          <p:nvPr>
            <p:extLst>
              <p:ext uri="{D42A27DB-BD31-4B8C-83A1-F6EECF244321}">
                <p14:modId xmlns:p14="http://schemas.microsoft.com/office/powerpoint/2010/main" val="1041328910"/>
              </p:ext>
            </p:extLst>
          </p:nvPr>
        </p:nvGraphicFramePr>
        <p:xfrm>
          <a:off x="431800" y="1263895"/>
          <a:ext cx="11328400" cy="4000496"/>
        </p:xfrm>
        <a:graphic>
          <a:graphicData uri="http://schemas.openxmlformats.org/drawingml/2006/table">
            <a:tbl>
              <a:tblPr firstRow="1" bandRow="1">
                <a:tableStyleId>{5C22544A-7EE6-4342-B048-85BDC9FD1C3A}</a:tableStyleId>
              </a:tblPr>
              <a:tblGrid>
                <a:gridCol w="1132840">
                  <a:extLst>
                    <a:ext uri="{9D8B030D-6E8A-4147-A177-3AD203B41FA5}">
                      <a16:colId xmlns:a16="http://schemas.microsoft.com/office/drawing/2014/main" val="1064767228"/>
                    </a:ext>
                  </a:extLst>
                </a:gridCol>
                <a:gridCol w="1132840">
                  <a:extLst>
                    <a:ext uri="{9D8B030D-6E8A-4147-A177-3AD203B41FA5}">
                      <a16:colId xmlns:a16="http://schemas.microsoft.com/office/drawing/2014/main" val="2110247153"/>
                    </a:ext>
                  </a:extLst>
                </a:gridCol>
                <a:gridCol w="1132840">
                  <a:extLst>
                    <a:ext uri="{9D8B030D-6E8A-4147-A177-3AD203B41FA5}">
                      <a16:colId xmlns:a16="http://schemas.microsoft.com/office/drawing/2014/main" val="1671774837"/>
                    </a:ext>
                  </a:extLst>
                </a:gridCol>
                <a:gridCol w="1132840">
                  <a:extLst>
                    <a:ext uri="{9D8B030D-6E8A-4147-A177-3AD203B41FA5}">
                      <a16:colId xmlns:a16="http://schemas.microsoft.com/office/drawing/2014/main" val="1042921663"/>
                    </a:ext>
                  </a:extLst>
                </a:gridCol>
                <a:gridCol w="1132840">
                  <a:extLst>
                    <a:ext uri="{9D8B030D-6E8A-4147-A177-3AD203B41FA5}">
                      <a16:colId xmlns:a16="http://schemas.microsoft.com/office/drawing/2014/main" val="1140046485"/>
                    </a:ext>
                  </a:extLst>
                </a:gridCol>
                <a:gridCol w="1132840">
                  <a:extLst>
                    <a:ext uri="{9D8B030D-6E8A-4147-A177-3AD203B41FA5}">
                      <a16:colId xmlns:a16="http://schemas.microsoft.com/office/drawing/2014/main" val="1773304150"/>
                    </a:ext>
                  </a:extLst>
                </a:gridCol>
                <a:gridCol w="1132840">
                  <a:extLst>
                    <a:ext uri="{9D8B030D-6E8A-4147-A177-3AD203B41FA5}">
                      <a16:colId xmlns:a16="http://schemas.microsoft.com/office/drawing/2014/main" val="1528819555"/>
                    </a:ext>
                  </a:extLst>
                </a:gridCol>
                <a:gridCol w="1132840">
                  <a:extLst>
                    <a:ext uri="{9D8B030D-6E8A-4147-A177-3AD203B41FA5}">
                      <a16:colId xmlns:a16="http://schemas.microsoft.com/office/drawing/2014/main" val="3985123976"/>
                    </a:ext>
                  </a:extLst>
                </a:gridCol>
                <a:gridCol w="1132840">
                  <a:extLst>
                    <a:ext uri="{9D8B030D-6E8A-4147-A177-3AD203B41FA5}">
                      <a16:colId xmlns:a16="http://schemas.microsoft.com/office/drawing/2014/main" val="1999644776"/>
                    </a:ext>
                  </a:extLst>
                </a:gridCol>
                <a:gridCol w="1132840">
                  <a:extLst>
                    <a:ext uri="{9D8B030D-6E8A-4147-A177-3AD203B41FA5}">
                      <a16:colId xmlns:a16="http://schemas.microsoft.com/office/drawing/2014/main" val="1607982248"/>
                    </a:ext>
                  </a:extLst>
                </a:gridCol>
              </a:tblGrid>
              <a:tr h="500062">
                <a:tc>
                  <a:txBody>
                    <a:bodyPr/>
                    <a:lstStyle/>
                    <a:p>
                      <a:endParaRPr lang="en-US" dirty="0"/>
                    </a:p>
                  </a:txBody>
                  <a:tcP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B w="6350" cap="flat" cmpd="sng" algn="ctr">
                      <a:solidFill>
                        <a:schemeClr val="bg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216711411"/>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81867246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9230360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3967257650"/>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43268816"/>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459237457"/>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00174924"/>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solidFill>
                      <a:schemeClr val="bg2"/>
                    </a:solidFill>
                  </a:tcPr>
                </a:tc>
                <a:extLst>
                  <a:ext uri="{0D108BD9-81ED-4DB2-BD59-A6C34878D82A}">
                    <a16:rowId xmlns:a16="http://schemas.microsoft.com/office/drawing/2014/main" val="3154256183"/>
                  </a:ext>
                </a:extLst>
              </a:tr>
            </a:tbl>
          </a:graphicData>
        </a:graphic>
      </p:graphicFrame>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1" name="Freeform 1837" descr="Marker with plus mark. ">
            <a:extLst>
              <a:ext uri="{FF2B5EF4-FFF2-40B4-BE49-F238E27FC236}">
                <a16:creationId xmlns:a16="http://schemas.microsoft.com/office/drawing/2014/main" id="{160F3D2A-DDEB-465E-AAD3-D5DF7B6D5B43}"/>
              </a:ext>
            </a:extLst>
          </p:cNvPr>
          <p:cNvSpPr>
            <a:spLocks noEditPoints="1"/>
          </p:cNvSpPr>
          <p:nvPr/>
        </p:nvSpPr>
        <p:spPr bwMode="auto">
          <a:xfrm>
            <a:off x="845745" y="1876981"/>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1838" descr="Marker with minus sign. ">
            <a:extLst>
              <a:ext uri="{FF2B5EF4-FFF2-40B4-BE49-F238E27FC236}">
                <a16:creationId xmlns:a16="http://schemas.microsoft.com/office/drawing/2014/main" id="{B5F2BF4D-A7CC-4EBB-95EE-71610004A3D7}"/>
              </a:ext>
            </a:extLst>
          </p:cNvPr>
          <p:cNvSpPr>
            <a:spLocks noEditPoints="1"/>
          </p:cNvSpPr>
          <p:nvPr/>
        </p:nvSpPr>
        <p:spPr bwMode="auto">
          <a:xfrm>
            <a:off x="1989538"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1839" descr="Marker with multiplication sign. ">
            <a:extLst>
              <a:ext uri="{FF2B5EF4-FFF2-40B4-BE49-F238E27FC236}">
                <a16:creationId xmlns:a16="http://schemas.microsoft.com/office/drawing/2014/main" id="{C1376BF3-C8B4-42C0-BF77-D3FADEB8D226}"/>
              </a:ext>
            </a:extLst>
          </p:cNvPr>
          <p:cNvSpPr>
            <a:spLocks noEditPoints="1"/>
          </p:cNvSpPr>
          <p:nvPr/>
        </p:nvSpPr>
        <p:spPr bwMode="auto">
          <a:xfrm>
            <a:off x="1978823" y="3385358"/>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1839" descr="Marker with multiplication sign. ">
            <a:extLst>
              <a:ext uri="{FF2B5EF4-FFF2-40B4-BE49-F238E27FC236}">
                <a16:creationId xmlns:a16="http://schemas.microsoft.com/office/drawing/2014/main" id="{78429B93-7238-4139-A703-26ABDBFB1498}"/>
              </a:ext>
            </a:extLst>
          </p:cNvPr>
          <p:cNvSpPr>
            <a:spLocks noEditPoints="1"/>
          </p:cNvSpPr>
          <p:nvPr/>
        </p:nvSpPr>
        <p:spPr bwMode="auto">
          <a:xfrm>
            <a:off x="1978823"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1837" descr="Marker with plus mark. ">
            <a:extLst>
              <a:ext uri="{FF2B5EF4-FFF2-40B4-BE49-F238E27FC236}">
                <a16:creationId xmlns:a16="http://schemas.microsoft.com/office/drawing/2014/main" id="{FFEC666F-8CEB-456C-A2BE-0ED23EE4FADC}"/>
              </a:ext>
            </a:extLst>
          </p:cNvPr>
          <p:cNvSpPr>
            <a:spLocks noEditPoints="1"/>
          </p:cNvSpPr>
          <p:nvPr/>
        </p:nvSpPr>
        <p:spPr bwMode="auto">
          <a:xfrm>
            <a:off x="3139680"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1839" descr="Marker with multiplication sign. ">
            <a:extLst>
              <a:ext uri="{FF2B5EF4-FFF2-40B4-BE49-F238E27FC236}">
                <a16:creationId xmlns:a16="http://schemas.microsoft.com/office/drawing/2014/main" id="{406A6BB3-00DC-4CF5-AC64-82CF18B48C9C}"/>
              </a:ext>
            </a:extLst>
          </p:cNvPr>
          <p:cNvSpPr>
            <a:spLocks noEditPoints="1"/>
          </p:cNvSpPr>
          <p:nvPr/>
        </p:nvSpPr>
        <p:spPr bwMode="auto">
          <a:xfrm>
            <a:off x="4302523"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1838" descr="Marker with minus sign. ">
            <a:extLst>
              <a:ext uri="{FF2B5EF4-FFF2-40B4-BE49-F238E27FC236}">
                <a16:creationId xmlns:a16="http://schemas.microsoft.com/office/drawing/2014/main" id="{0852AFAF-F59C-431F-8C82-94379765098D}"/>
              </a:ext>
            </a:extLst>
          </p:cNvPr>
          <p:cNvSpPr>
            <a:spLocks noEditPoints="1"/>
          </p:cNvSpPr>
          <p:nvPr/>
        </p:nvSpPr>
        <p:spPr bwMode="auto">
          <a:xfrm>
            <a:off x="5427446"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1837" descr="Marker with plus mark. ">
            <a:extLst>
              <a:ext uri="{FF2B5EF4-FFF2-40B4-BE49-F238E27FC236}">
                <a16:creationId xmlns:a16="http://schemas.microsoft.com/office/drawing/2014/main" id="{4C5127E9-68E5-46FA-8C57-25FDF54CF7BC}"/>
              </a:ext>
            </a:extLst>
          </p:cNvPr>
          <p:cNvSpPr>
            <a:spLocks noEditPoints="1"/>
          </p:cNvSpPr>
          <p:nvPr/>
        </p:nvSpPr>
        <p:spPr bwMode="auto">
          <a:xfrm>
            <a:off x="3139680"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1837" descr="Marker with plus mark. ">
            <a:extLst>
              <a:ext uri="{FF2B5EF4-FFF2-40B4-BE49-F238E27FC236}">
                <a16:creationId xmlns:a16="http://schemas.microsoft.com/office/drawing/2014/main" id="{2359F2CA-3777-4AA1-A96A-2B49185A93F8}"/>
              </a:ext>
            </a:extLst>
          </p:cNvPr>
          <p:cNvSpPr>
            <a:spLocks noEditPoints="1"/>
          </p:cNvSpPr>
          <p:nvPr/>
        </p:nvSpPr>
        <p:spPr bwMode="auto">
          <a:xfrm>
            <a:off x="4306097" y="18765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Freeform 1838" descr="Marker with minus sign. ">
            <a:extLst>
              <a:ext uri="{FF2B5EF4-FFF2-40B4-BE49-F238E27FC236}">
                <a16:creationId xmlns:a16="http://schemas.microsoft.com/office/drawing/2014/main" id="{1FE19FFA-CAD6-453B-8808-4EB523DD1271}"/>
              </a:ext>
            </a:extLst>
          </p:cNvPr>
          <p:cNvSpPr>
            <a:spLocks noEditPoints="1"/>
          </p:cNvSpPr>
          <p:nvPr/>
        </p:nvSpPr>
        <p:spPr bwMode="auto">
          <a:xfrm>
            <a:off x="845745"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1838" descr="Marker with minus sign. ">
            <a:extLst>
              <a:ext uri="{FF2B5EF4-FFF2-40B4-BE49-F238E27FC236}">
                <a16:creationId xmlns:a16="http://schemas.microsoft.com/office/drawing/2014/main" id="{C68F970D-304B-4DB3-A6C2-E214037CD6E5}"/>
              </a:ext>
            </a:extLst>
          </p:cNvPr>
          <p:cNvSpPr>
            <a:spLocks noEditPoints="1"/>
          </p:cNvSpPr>
          <p:nvPr/>
        </p:nvSpPr>
        <p:spPr bwMode="auto">
          <a:xfrm>
            <a:off x="6498033"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1837" descr="Marker with plus mark. ">
            <a:extLst>
              <a:ext uri="{FF2B5EF4-FFF2-40B4-BE49-F238E27FC236}">
                <a16:creationId xmlns:a16="http://schemas.microsoft.com/office/drawing/2014/main" id="{28204691-D113-415C-8A74-FFC7DBEA4A41}"/>
              </a:ext>
            </a:extLst>
          </p:cNvPr>
          <p:cNvSpPr>
            <a:spLocks noEditPoints="1"/>
          </p:cNvSpPr>
          <p:nvPr/>
        </p:nvSpPr>
        <p:spPr bwMode="auto">
          <a:xfrm>
            <a:off x="6494464"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1839" descr="Marker with multiplication sign. ">
            <a:extLst>
              <a:ext uri="{FF2B5EF4-FFF2-40B4-BE49-F238E27FC236}">
                <a16:creationId xmlns:a16="http://schemas.microsoft.com/office/drawing/2014/main" id="{9506A8E7-40C8-4CB3-909D-6D1FBA2D8F3D}"/>
              </a:ext>
            </a:extLst>
          </p:cNvPr>
          <p:cNvSpPr>
            <a:spLocks noEditPoints="1"/>
          </p:cNvSpPr>
          <p:nvPr/>
        </p:nvSpPr>
        <p:spPr bwMode="auto">
          <a:xfrm>
            <a:off x="7703738"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1837" descr="Marker with plus mark. ">
            <a:extLst>
              <a:ext uri="{FF2B5EF4-FFF2-40B4-BE49-F238E27FC236}">
                <a16:creationId xmlns:a16="http://schemas.microsoft.com/office/drawing/2014/main" id="{9F58591E-3473-4F64-8EC7-B3C59E9BCF39}"/>
              </a:ext>
            </a:extLst>
          </p:cNvPr>
          <p:cNvSpPr>
            <a:spLocks noEditPoints="1"/>
          </p:cNvSpPr>
          <p:nvPr/>
        </p:nvSpPr>
        <p:spPr bwMode="auto">
          <a:xfrm>
            <a:off x="7704531" y="4382023"/>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1837" descr="Marker with plus mark. ">
            <a:extLst>
              <a:ext uri="{FF2B5EF4-FFF2-40B4-BE49-F238E27FC236}">
                <a16:creationId xmlns:a16="http://schemas.microsoft.com/office/drawing/2014/main" id="{8ACB7BFA-2B1C-41FA-A91F-C2A74141E269}"/>
              </a:ext>
            </a:extLst>
          </p:cNvPr>
          <p:cNvSpPr>
            <a:spLocks noEditPoints="1"/>
          </p:cNvSpPr>
          <p:nvPr/>
        </p:nvSpPr>
        <p:spPr bwMode="auto">
          <a:xfrm>
            <a:off x="8787207"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1837" descr="Marker with plus mark. ">
            <a:extLst>
              <a:ext uri="{FF2B5EF4-FFF2-40B4-BE49-F238E27FC236}">
                <a16:creationId xmlns:a16="http://schemas.microsoft.com/office/drawing/2014/main" id="{DC0F6511-C5AE-49E3-92DC-7B6FA6B2208D}"/>
              </a:ext>
            </a:extLst>
          </p:cNvPr>
          <p:cNvSpPr>
            <a:spLocks noEditPoints="1"/>
          </p:cNvSpPr>
          <p:nvPr/>
        </p:nvSpPr>
        <p:spPr bwMode="auto">
          <a:xfrm>
            <a:off x="9900044"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1839" descr="Marker with multiplication sign. ">
            <a:extLst>
              <a:ext uri="{FF2B5EF4-FFF2-40B4-BE49-F238E27FC236}">
                <a16:creationId xmlns:a16="http://schemas.microsoft.com/office/drawing/2014/main" id="{5CED8A16-6FBE-41A7-9A3B-6220F32B4ED2}"/>
              </a:ext>
            </a:extLst>
          </p:cNvPr>
          <p:cNvSpPr>
            <a:spLocks noEditPoints="1"/>
          </p:cNvSpPr>
          <p:nvPr/>
        </p:nvSpPr>
        <p:spPr bwMode="auto">
          <a:xfrm>
            <a:off x="11058919"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Rectangle 147">
            <a:extLst>
              <a:ext uri="{FF2B5EF4-FFF2-40B4-BE49-F238E27FC236}">
                <a16:creationId xmlns:a16="http://schemas.microsoft.com/office/drawing/2014/main" id="{2809A67D-EE6E-45D1-AA73-B11A0B4F2508}"/>
              </a:ext>
            </a:extLst>
          </p:cNvPr>
          <p:cNvSpPr/>
          <p:nvPr/>
        </p:nvSpPr>
        <p:spPr>
          <a:xfrm>
            <a:off x="3276600" y="5537091"/>
            <a:ext cx="8075613" cy="646331"/>
          </a:xfrm>
          <a:prstGeom prst="rect">
            <a:avLst/>
          </a:prstGeom>
        </p:spPr>
        <p:txBody>
          <a:bodyPr wrap="square" lIns="0" tIns="0" rIns="0" bIns="0" anchor="ctr">
            <a:spAutoFit/>
          </a:bodyPr>
          <a:lstStyle/>
          <a:p>
            <a:r>
              <a:rPr lang="en-US" sz="1400" dirty="0"/>
              <a:t>“Lorem ipsum dolor sit amet, consectetur adipiscing elit. Duis suscipit in tellus ac bibendum. Sed congue lacus vitae tellus finibus, eu faucibus nisi ullamcorper. Quisque volutpat leo at arcu placerat, quis pellentesque tellus bibendum. Proin et luctus nisl, ut viverra eros. Suspendisse pharetra mattis purus eu.”</a:t>
            </a:r>
          </a:p>
        </p:txBody>
      </p:sp>
      <p:cxnSp>
        <p:nvCxnSpPr>
          <p:cNvPr id="149" name="Straight Connector 148">
            <a:extLst>
              <a:ext uri="{FF2B5EF4-FFF2-40B4-BE49-F238E27FC236}">
                <a16:creationId xmlns:a16="http://schemas.microsoft.com/office/drawing/2014/main" id="{A3D7D3F3-ED08-4CA9-8310-32E50A7BB0A5}"/>
              </a:ext>
              <a:ext uri="{C183D7F6-B498-43B3-948B-1728B52AA6E4}">
                <adec:decorative xmlns="" xmlns:adec="http://schemas.microsoft.com/office/drawing/2017/decorative" val="1"/>
              </a:ext>
            </a:extLst>
          </p:cNvPr>
          <p:cNvCxnSpPr>
            <a:cxnSpLocks/>
          </p:cNvCxnSpPr>
          <p:nvPr/>
        </p:nvCxnSpPr>
        <p:spPr>
          <a:xfrm>
            <a:off x="2987283" y="5462588"/>
            <a:ext cx="0" cy="79533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a16="http://schemas.microsoft.com/office/drawing/2014/main" id="{82D6D7C7-ED2D-4325-93B0-EE2B9C2B2CF7}"/>
              </a:ext>
            </a:extLst>
          </p:cNvPr>
          <p:cNvSpPr/>
          <p:nvPr/>
        </p:nvSpPr>
        <p:spPr>
          <a:xfrm>
            <a:off x="533406" y="5644812"/>
            <a:ext cx="2331714"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mj-lt"/>
                <a:cs typeface="Segoe UI" panose="020B0502040204020203" pitchFamily="34" charset="0"/>
              </a:rPr>
              <a:t>5,980,650.32</a:t>
            </a:r>
          </a:p>
        </p:txBody>
      </p:sp>
    </p:spTree>
    <p:extLst>
      <p:ext uri="{BB962C8B-B14F-4D97-AF65-F5344CB8AC3E}">
        <p14:creationId xmlns:p14="http://schemas.microsoft.com/office/powerpoint/2010/main" val="875445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r>
              <a:rPr lang="en-US" sz="2800" dirty="0">
                <a:solidFill>
                  <a:schemeClr val="tx1">
                    <a:lumMod val="75000"/>
                    <a:lumOff val="25000"/>
                  </a:schemeClr>
                </a:solidFill>
              </a:rPr>
              <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POSITIVE</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NEGATIVE</a:t>
            </a:r>
          </a:p>
        </p:txBody>
      </p:sp>
      <p:sp>
        <p:nvSpPr>
          <p:cNvPr id="27" name="Rectangle: Rounded Corners 26">
            <a:extLst>
              <a:ext uri="{FF2B5EF4-FFF2-40B4-BE49-F238E27FC236}">
                <a16:creationId xmlns:a16="http://schemas.microsoft.com/office/drawing/2014/main" id="{EBD06280-71F4-4832-A31C-772537FAE929}"/>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EXTERNAL</a:t>
            </a:r>
          </a:p>
        </p:txBody>
      </p:sp>
      <p:sp>
        <p:nvSpPr>
          <p:cNvPr id="28" name="Rectangle: Rounded Corners 27">
            <a:extLst>
              <a:ext uri="{FF2B5EF4-FFF2-40B4-BE49-F238E27FC236}">
                <a16:creationId xmlns:a16="http://schemas.microsoft.com/office/drawing/2014/main" id="{C917D965-B5BB-41DC-BB5E-C27AF802DD50}"/>
              </a:ext>
            </a:extLst>
          </p:cNvPr>
          <p:cNvSpPr/>
          <p:nvPr/>
        </p:nvSpPr>
        <p:spPr>
          <a:xfrm rot="16200000">
            <a:off x="-106838" y="275855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INTERNAL</a:t>
            </a:r>
          </a:p>
        </p:txBody>
      </p:sp>
      <p:cxnSp>
        <p:nvCxnSpPr>
          <p:cNvPr id="9" name="Straight Connector 8">
            <a:extLst>
              <a:ext uri="{FF2B5EF4-FFF2-40B4-BE49-F238E27FC236}">
                <a16:creationId xmlns:a16="http://schemas.microsoft.com/office/drawing/2014/main" id="{8CBC1BB2-55FC-4E8F-A171-32FAA820D2B7}"/>
              </a:ext>
              <a:ext uri="{C183D7F6-B498-43B3-948B-1728B52AA6E4}">
                <adec:decorative xmlns="" xmlns:adec="http://schemas.microsoft.com/office/drawing/2017/decorative"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632408"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1" name="Rectangle 40">
            <a:extLst>
              <a:ext uri="{FF2B5EF4-FFF2-40B4-BE49-F238E27FC236}">
                <a16:creationId xmlns:a16="http://schemas.microsoft.com/office/drawing/2014/main" id="{D130C0AE-B52E-4C65-A461-AD2F7D2362DE}"/>
              </a:ext>
            </a:extLst>
          </p:cNvPr>
          <p:cNvSpPr/>
          <p:nvPr/>
        </p:nvSpPr>
        <p:spPr>
          <a:xfrm>
            <a:off x="1632408"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2" name="Rectangle 41">
            <a:extLst>
              <a:ext uri="{FF2B5EF4-FFF2-40B4-BE49-F238E27FC236}">
                <a16:creationId xmlns:a16="http://schemas.microsoft.com/office/drawing/2014/main" id="{6E783ACB-62DF-4DA3-9240-822BAEA78497}"/>
              </a:ext>
            </a:extLst>
          </p:cNvPr>
          <p:cNvSpPr/>
          <p:nvPr/>
        </p:nvSpPr>
        <p:spPr>
          <a:xfrm>
            <a:off x="6716039"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3" name="Rectangle 42">
            <a:extLst>
              <a:ext uri="{FF2B5EF4-FFF2-40B4-BE49-F238E27FC236}">
                <a16:creationId xmlns:a16="http://schemas.microsoft.com/office/drawing/2014/main" id="{6173DD7D-A9F5-4D7E-A942-64AE3F48B264}"/>
              </a:ext>
            </a:extLst>
          </p:cNvPr>
          <p:cNvSpPr/>
          <p:nvPr/>
        </p:nvSpPr>
        <p:spPr>
          <a:xfrm>
            <a:off x="163239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STRENGTH</a:t>
            </a:r>
          </a:p>
        </p:txBody>
      </p:sp>
      <p:sp>
        <p:nvSpPr>
          <p:cNvPr id="44" name="Rectangle 43">
            <a:extLst>
              <a:ext uri="{FF2B5EF4-FFF2-40B4-BE49-F238E27FC236}">
                <a16:creationId xmlns:a16="http://schemas.microsoft.com/office/drawing/2014/main" id="{95967C4C-72D9-469E-BB08-F31A36FBD11D}"/>
              </a:ext>
            </a:extLst>
          </p:cNvPr>
          <p:cNvSpPr/>
          <p:nvPr/>
        </p:nvSpPr>
        <p:spPr>
          <a:xfrm>
            <a:off x="671603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WEAKNESS</a:t>
            </a:r>
          </a:p>
        </p:txBody>
      </p:sp>
      <p:sp>
        <p:nvSpPr>
          <p:cNvPr id="45" name="Rectangle 44">
            <a:extLst>
              <a:ext uri="{FF2B5EF4-FFF2-40B4-BE49-F238E27FC236}">
                <a16:creationId xmlns:a16="http://schemas.microsoft.com/office/drawing/2014/main" id="{A2A2A928-93BB-46FE-9683-5A5BAADF87B3}"/>
              </a:ext>
            </a:extLst>
          </p:cNvPr>
          <p:cNvSpPr/>
          <p:nvPr/>
        </p:nvSpPr>
        <p:spPr>
          <a:xfrm>
            <a:off x="163239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OPPORTUNITY</a:t>
            </a:r>
          </a:p>
        </p:txBody>
      </p:sp>
      <p:sp>
        <p:nvSpPr>
          <p:cNvPr id="46" name="Rectangle 45">
            <a:extLst>
              <a:ext uri="{FF2B5EF4-FFF2-40B4-BE49-F238E27FC236}">
                <a16:creationId xmlns:a16="http://schemas.microsoft.com/office/drawing/2014/main" id="{D84D1B01-F5DB-4D77-80D5-5CACEA0F7047}"/>
              </a:ext>
            </a:extLst>
          </p:cNvPr>
          <p:cNvSpPr/>
          <p:nvPr/>
        </p:nvSpPr>
        <p:spPr>
          <a:xfrm>
            <a:off x="671603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THREAT</a:t>
            </a:r>
          </a:p>
        </p:txBody>
      </p:sp>
    </p:spTree>
    <p:extLst>
      <p:ext uri="{BB962C8B-B14F-4D97-AF65-F5344CB8AC3E}">
        <p14:creationId xmlns:p14="http://schemas.microsoft.com/office/powerpoint/2010/main" val="727364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amond 3">
            <a:extLst>
              <a:ext uri="{FF2B5EF4-FFF2-40B4-BE49-F238E27FC236}">
                <a16:creationId xmlns:a16="http://schemas.microsoft.com/office/drawing/2014/main" id="{1C59176D-59A8-4C02-B448-EE01232FB3E7}"/>
              </a:ext>
              <a:ext uri="{C183D7F6-B498-43B3-948B-1728B52AA6E4}">
                <adec:decorative xmlns="" xmlns:adec="http://schemas.microsoft.com/office/drawing/2017/decorative" val="1"/>
              </a:ext>
            </a:extLst>
          </p:cNvPr>
          <p:cNvSpPr/>
          <p:nvPr/>
        </p:nvSpPr>
        <p:spPr>
          <a:xfrm rot="159750">
            <a:off x="9410495" y="176369"/>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 xmlns:adec="http://schemas.microsoft.com/office/drawing/2017/decorative" val="1"/>
              </a:ext>
            </a:extLst>
          </p:cNvPr>
          <p:cNvSpPr/>
          <p:nvPr/>
        </p:nvSpPr>
        <p:spPr>
          <a:xfrm>
            <a:off x="63610" y="4031312"/>
            <a:ext cx="2560320" cy="2767054"/>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p:cNvSpPr>
            <a:spLocks noGrp="1"/>
          </p:cNvSpPr>
          <p:nvPr>
            <p:ph type="ctrTitle"/>
          </p:nvPr>
        </p:nvSpPr>
        <p:spPr>
          <a:xfrm>
            <a:off x="437933" y="841081"/>
            <a:ext cx="9144000" cy="960879"/>
          </a:xfrm>
        </p:spPr>
        <p:txBody>
          <a:bodyPr/>
          <a:lstStyle/>
          <a:p>
            <a:r>
              <a:rPr lang="en-GB" dirty="0" smtClean="0"/>
              <a:t>What is a SEO Audit?</a:t>
            </a:r>
            <a:endParaRPr lang="en-IN" dirty="0"/>
          </a:p>
        </p:txBody>
      </p:sp>
      <p:sp>
        <p:nvSpPr>
          <p:cNvPr id="6" name="TextBox 5"/>
          <p:cNvSpPr txBox="1"/>
          <p:nvPr/>
        </p:nvSpPr>
        <p:spPr>
          <a:xfrm>
            <a:off x="1023068" y="2008695"/>
            <a:ext cx="8969071" cy="1815882"/>
          </a:xfrm>
          <a:prstGeom prst="rect">
            <a:avLst/>
          </a:prstGeom>
          <a:noFill/>
        </p:spPr>
        <p:txBody>
          <a:bodyPr wrap="square" rtlCol="0">
            <a:spAutoFit/>
          </a:bodyPr>
          <a:lstStyle/>
          <a:p>
            <a:pPr marL="285750" indent="-285750">
              <a:buFont typeface="Arial" panose="020B0604020202020204" pitchFamily="34" charset="0"/>
              <a:buChar char="•"/>
            </a:pPr>
            <a:r>
              <a:rPr lang="en-GB" sz="2800" dirty="0"/>
              <a:t>An SEO audit is the process of evaluating how well your website is optimized for search engines. It identifies errors that can prevent your site from ranking well and opportunities that can help you gain more visibility.</a:t>
            </a:r>
            <a:endParaRPr lang="en-IN" sz="2800" dirty="0"/>
          </a:p>
        </p:txBody>
      </p:sp>
      <p:pic>
        <p:nvPicPr>
          <p:cNvPr id="7" name="Picture 6"/>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133424" y="3786543"/>
            <a:ext cx="5541449" cy="3071457"/>
          </a:xfrm>
          <a:prstGeom prst="rect">
            <a:avLst/>
          </a:prstGeom>
        </p:spPr>
      </p:pic>
    </p:spTree>
    <p:extLst>
      <p:ext uri="{BB962C8B-B14F-4D97-AF65-F5344CB8AC3E}">
        <p14:creationId xmlns:p14="http://schemas.microsoft.com/office/powerpoint/2010/main" val="22934438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r>
              <a:rPr lang="en-US" sz="2800" dirty="0">
                <a:solidFill>
                  <a:schemeClr val="tx1">
                    <a:lumMod val="75000"/>
                    <a:lumOff val="25000"/>
                  </a:schemeClr>
                </a:solidFill>
              </a:rPr>
              <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extLst>
              <p:ext uri="{D42A27DB-BD31-4B8C-83A1-F6EECF244321}">
                <p14:modId xmlns:p14="http://schemas.microsoft.com/office/powerpoint/2010/main" val="951326935"/>
              </p:ext>
            </p:extLst>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5" name="Freeform 931" descr="Icon of line chart.">
            <a:extLst>
              <a:ext uri="{FF2B5EF4-FFF2-40B4-BE49-F238E27FC236}">
                <a16:creationId xmlns:a16="http://schemas.microsoft.com/office/drawing/2014/main" id="{D6E99607-03B7-41E5-AD6F-79DCFC17E713}"/>
              </a:ext>
            </a:extLst>
          </p:cNvPr>
          <p:cNvSpPr>
            <a:spLocks noEditPoints="1"/>
          </p:cNvSpPr>
          <p:nvPr/>
        </p:nvSpPr>
        <p:spPr bwMode="auto">
          <a:xfrm>
            <a:off x="9425537" y="1614222"/>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16" name="Group 15" descr="This image is an icon of four sheets of paper. ">
            <a:extLst>
              <a:ext uri="{FF2B5EF4-FFF2-40B4-BE49-F238E27FC236}">
                <a16:creationId xmlns:a16="http://schemas.microsoft.com/office/drawing/2014/main" id="{6071F41E-4B08-43F7-BBE7-4A555CA73C1B}"/>
              </a:ext>
            </a:extLst>
          </p:cNvPr>
          <p:cNvGrpSpPr/>
          <p:nvPr/>
        </p:nvGrpSpPr>
        <p:grpSpPr>
          <a:xfrm>
            <a:off x="9415218" y="4652698"/>
            <a:ext cx="239712" cy="285750"/>
            <a:chOff x="5494338" y="1370013"/>
            <a:chExt cx="239712" cy="285750"/>
          </a:xfrm>
          <a:solidFill>
            <a:schemeClr val="accent4">
              <a:lumMod val="75000"/>
            </a:schemeClr>
          </a:solidFill>
        </p:grpSpPr>
        <p:sp>
          <p:nvSpPr>
            <p:cNvPr id="17" name="Freeform 961">
              <a:extLst>
                <a:ext uri="{FF2B5EF4-FFF2-40B4-BE49-F238E27FC236}">
                  <a16:creationId xmlns:a16="http://schemas.microsoft.com/office/drawing/2014/main" id="{A4A2E5CB-F1CB-4509-8FE7-B24010CB57E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962">
              <a:extLst>
                <a:ext uri="{FF2B5EF4-FFF2-40B4-BE49-F238E27FC236}">
                  <a16:creationId xmlns:a16="http://schemas.microsoft.com/office/drawing/2014/main" id="{644A9833-5FFF-4479-A665-0AEDD8C25D5D}"/>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963">
              <a:extLst>
                <a:ext uri="{FF2B5EF4-FFF2-40B4-BE49-F238E27FC236}">
                  <a16:creationId xmlns:a16="http://schemas.microsoft.com/office/drawing/2014/main" id="{A6452485-9CCD-4979-A80D-5838A64EDB28}"/>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964">
              <a:extLst>
                <a:ext uri="{FF2B5EF4-FFF2-40B4-BE49-F238E27FC236}">
                  <a16:creationId xmlns:a16="http://schemas.microsoft.com/office/drawing/2014/main" id="{5FFD2F41-7C2C-45FD-8108-197BFC996F06}"/>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descr="This image is an icon of two sheets of paper. ">
            <a:extLst>
              <a:ext uri="{FF2B5EF4-FFF2-40B4-BE49-F238E27FC236}">
                <a16:creationId xmlns:a16="http://schemas.microsoft.com/office/drawing/2014/main" id="{411839F8-FB7F-4D1C-9734-BE03FFF894B2}"/>
              </a:ext>
            </a:extLst>
          </p:cNvPr>
          <p:cNvGrpSpPr/>
          <p:nvPr/>
        </p:nvGrpSpPr>
        <p:grpSpPr>
          <a:xfrm>
            <a:off x="9391405" y="3139847"/>
            <a:ext cx="287338" cy="285750"/>
            <a:chOff x="4319588" y="1370013"/>
            <a:chExt cx="287338" cy="285750"/>
          </a:xfrm>
          <a:solidFill>
            <a:schemeClr val="accent3">
              <a:lumMod val="75000"/>
            </a:schemeClr>
          </a:solidFill>
        </p:grpSpPr>
        <p:sp>
          <p:nvSpPr>
            <p:cNvPr id="22" name="Freeform 1084">
              <a:extLst>
                <a:ext uri="{FF2B5EF4-FFF2-40B4-BE49-F238E27FC236}">
                  <a16:creationId xmlns:a16="http://schemas.microsoft.com/office/drawing/2014/main" id="{07EEFD79-9F4F-4E94-94F0-8CD35D787759}"/>
                </a:ext>
              </a:extLst>
            </p:cNvPr>
            <p:cNvSpPr>
              <a:spLocks noEditPoints="1"/>
            </p:cNvSpPr>
            <p:nvPr/>
          </p:nvSpPr>
          <p:spPr bwMode="auto">
            <a:xfrm>
              <a:off x="4319588" y="1370013"/>
              <a:ext cx="161925" cy="209550"/>
            </a:xfrm>
            <a:custGeom>
              <a:avLst/>
              <a:gdLst>
                <a:gd name="T0" fmla="*/ 278 w 410"/>
                <a:gd name="T1" fmla="*/ 133 h 529"/>
                <a:gd name="T2" fmla="*/ 278 w 410"/>
                <a:gd name="T3" fmla="*/ 12 h 529"/>
                <a:gd name="T4" fmla="*/ 398 w 410"/>
                <a:gd name="T5" fmla="*/ 133 h 529"/>
                <a:gd name="T6" fmla="*/ 278 w 410"/>
                <a:gd name="T7" fmla="*/ 133 h 529"/>
                <a:gd name="T8" fmla="*/ 410 w 410"/>
                <a:gd name="T9" fmla="*/ 133 h 529"/>
                <a:gd name="T10" fmla="*/ 409 w 410"/>
                <a:gd name="T11" fmla="*/ 129 h 529"/>
                <a:gd name="T12" fmla="*/ 406 w 410"/>
                <a:gd name="T13" fmla="*/ 123 h 529"/>
                <a:gd name="T14" fmla="*/ 286 w 410"/>
                <a:gd name="T15" fmla="*/ 3 h 529"/>
                <a:gd name="T16" fmla="*/ 282 w 410"/>
                <a:gd name="T17" fmla="*/ 1 h 529"/>
                <a:gd name="T18" fmla="*/ 278 w 410"/>
                <a:gd name="T19" fmla="*/ 0 h 529"/>
                <a:gd name="T20" fmla="*/ 12 w 410"/>
                <a:gd name="T21" fmla="*/ 0 h 529"/>
                <a:gd name="T22" fmla="*/ 7 w 410"/>
                <a:gd name="T23" fmla="*/ 1 h 529"/>
                <a:gd name="T24" fmla="*/ 4 w 410"/>
                <a:gd name="T25" fmla="*/ 3 h 529"/>
                <a:gd name="T26" fmla="*/ 1 w 410"/>
                <a:gd name="T27" fmla="*/ 7 h 529"/>
                <a:gd name="T28" fmla="*/ 0 w 410"/>
                <a:gd name="T29" fmla="*/ 12 h 529"/>
                <a:gd name="T30" fmla="*/ 0 w 410"/>
                <a:gd name="T31" fmla="*/ 518 h 529"/>
                <a:gd name="T32" fmla="*/ 1 w 410"/>
                <a:gd name="T33" fmla="*/ 522 h 529"/>
                <a:gd name="T34" fmla="*/ 4 w 410"/>
                <a:gd name="T35" fmla="*/ 526 h 529"/>
                <a:gd name="T36" fmla="*/ 7 w 410"/>
                <a:gd name="T37" fmla="*/ 529 h 529"/>
                <a:gd name="T38" fmla="*/ 12 w 410"/>
                <a:gd name="T39" fmla="*/ 529 h 529"/>
                <a:gd name="T40" fmla="*/ 290 w 410"/>
                <a:gd name="T41" fmla="*/ 529 h 529"/>
                <a:gd name="T42" fmla="*/ 290 w 410"/>
                <a:gd name="T43" fmla="*/ 181 h 529"/>
                <a:gd name="T44" fmla="*/ 290 w 410"/>
                <a:gd name="T45" fmla="*/ 177 h 529"/>
                <a:gd name="T46" fmla="*/ 293 w 410"/>
                <a:gd name="T47" fmla="*/ 172 h 529"/>
                <a:gd name="T48" fmla="*/ 297 w 410"/>
                <a:gd name="T49" fmla="*/ 169 h 529"/>
                <a:gd name="T50" fmla="*/ 301 w 410"/>
                <a:gd name="T51" fmla="*/ 168 h 529"/>
                <a:gd name="T52" fmla="*/ 410 w 410"/>
                <a:gd name="T53" fmla="*/ 168 h 529"/>
                <a:gd name="T54" fmla="*/ 410 w 410"/>
                <a:gd name="T55" fmla="*/ 13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29">
                  <a:moveTo>
                    <a:pt x="278" y="133"/>
                  </a:moveTo>
                  <a:lnTo>
                    <a:pt x="278" y="12"/>
                  </a:lnTo>
                  <a:lnTo>
                    <a:pt x="398" y="133"/>
                  </a:lnTo>
                  <a:lnTo>
                    <a:pt x="278" y="133"/>
                  </a:lnTo>
                  <a:close/>
                  <a:moveTo>
                    <a:pt x="410" y="133"/>
                  </a:moveTo>
                  <a:lnTo>
                    <a:pt x="409" y="129"/>
                  </a:lnTo>
                  <a:lnTo>
                    <a:pt x="406" y="123"/>
                  </a:lnTo>
                  <a:lnTo>
                    <a:pt x="286" y="3"/>
                  </a:lnTo>
                  <a:lnTo>
                    <a:pt x="282" y="1"/>
                  </a:lnTo>
                  <a:lnTo>
                    <a:pt x="278" y="0"/>
                  </a:lnTo>
                  <a:lnTo>
                    <a:pt x="12" y="0"/>
                  </a:lnTo>
                  <a:lnTo>
                    <a:pt x="7" y="1"/>
                  </a:lnTo>
                  <a:lnTo>
                    <a:pt x="4" y="3"/>
                  </a:lnTo>
                  <a:lnTo>
                    <a:pt x="1" y="7"/>
                  </a:lnTo>
                  <a:lnTo>
                    <a:pt x="0" y="12"/>
                  </a:lnTo>
                  <a:lnTo>
                    <a:pt x="0" y="518"/>
                  </a:lnTo>
                  <a:lnTo>
                    <a:pt x="1" y="522"/>
                  </a:lnTo>
                  <a:lnTo>
                    <a:pt x="4" y="526"/>
                  </a:lnTo>
                  <a:lnTo>
                    <a:pt x="7" y="529"/>
                  </a:lnTo>
                  <a:lnTo>
                    <a:pt x="12" y="529"/>
                  </a:lnTo>
                  <a:lnTo>
                    <a:pt x="290" y="529"/>
                  </a:lnTo>
                  <a:lnTo>
                    <a:pt x="290" y="181"/>
                  </a:lnTo>
                  <a:lnTo>
                    <a:pt x="290" y="177"/>
                  </a:lnTo>
                  <a:lnTo>
                    <a:pt x="293" y="172"/>
                  </a:lnTo>
                  <a:lnTo>
                    <a:pt x="297" y="169"/>
                  </a:lnTo>
                  <a:lnTo>
                    <a:pt x="301" y="168"/>
                  </a:lnTo>
                  <a:lnTo>
                    <a:pt x="410" y="168"/>
                  </a:lnTo>
                  <a:lnTo>
                    <a:pt x="41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085">
              <a:extLst>
                <a:ext uri="{FF2B5EF4-FFF2-40B4-BE49-F238E27FC236}">
                  <a16:creationId xmlns:a16="http://schemas.microsoft.com/office/drawing/2014/main" id="{1EA0DC39-43EE-4E75-8303-A6AAAF344A20}"/>
                </a:ext>
              </a:extLst>
            </p:cNvPr>
            <p:cNvSpPr>
              <a:spLocks/>
            </p:cNvSpPr>
            <p:nvPr/>
          </p:nvSpPr>
          <p:spPr bwMode="auto">
            <a:xfrm>
              <a:off x="4505325" y="1374775"/>
              <a:ext cx="90488" cy="66675"/>
            </a:xfrm>
            <a:custGeom>
              <a:avLst/>
              <a:gdLst>
                <a:gd name="T0" fmla="*/ 2 w 229"/>
                <a:gd name="T1" fmla="*/ 80 h 169"/>
                <a:gd name="T2" fmla="*/ 3 w 229"/>
                <a:gd name="T3" fmla="*/ 82 h 169"/>
                <a:gd name="T4" fmla="*/ 64 w 229"/>
                <a:gd name="T5" fmla="*/ 141 h 169"/>
                <a:gd name="T6" fmla="*/ 73 w 229"/>
                <a:gd name="T7" fmla="*/ 144 h 169"/>
                <a:gd name="T8" fmla="*/ 81 w 229"/>
                <a:gd name="T9" fmla="*/ 141 h 169"/>
                <a:gd name="T10" fmla="*/ 84 w 229"/>
                <a:gd name="T11" fmla="*/ 132 h 169"/>
                <a:gd name="T12" fmla="*/ 81 w 229"/>
                <a:gd name="T13" fmla="*/ 124 h 169"/>
                <a:gd name="T14" fmla="*/ 163 w 229"/>
                <a:gd name="T15" fmla="*/ 85 h 169"/>
                <a:gd name="T16" fmla="*/ 179 w 229"/>
                <a:gd name="T17" fmla="*/ 88 h 169"/>
                <a:gd name="T18" fmla="*/ 192 w 229"/>
                <a:gd name="T19" fmla="*/ 96 h 169"/>
                <a:gd name="T20" fmla="*/ 201 w 229"/>
                <a:gd name="T21" fmla="*/ 107 h 169"/>
                <a:gd name="T22" fmla="*/ 204 w 229"/>
                <a:gd name="T23" fmla="*/ 121 h 169"/>
                <a:gd name="T24" fmla="*/ 205 w 229"/>
                <a:gd name="T25" fmla="*/ 161 h 169"/>
                <a:gd name="T26" fmla="*/ 212 w 229"/>
                <a:gd name="T27" fmla="*/ 168 h 169"/>
                <a:gd name="T28" fmla="*/ 222 w 229"/>
                <a:gd name="T29" fmla="*/ 168 h 169"/>
                <a:gd name="T30" fmla="*/ 228 w 229"/>
                <a:gd name="T31" fmla="*/ 161 h 169"/>
                <a:gd name="T32" fmla="*/ 229 w 229"/>
                <a:gd name="T33" fmla="*/ 121 h 169"/>
                <a:gd name="T34" fmla="*/ 228 w 229"/>
                <a:gd name="T35" fmla="*/ 108 h 169"/>
                <a:gd name="T36" fmla="*/ 223 w 229"/>
                <a:gd name="T37" fmla="*/ 97 h 169"/>
                <a:gd name="T38" fmla="*/ 217 w 229"/>
                <a:gd name="T39" fmla="*/ 87 h 169"/>
                <a:gd name="T40" fmla="*/ 207 w 229"/>
                <a:gd name="T41" fmla="*/ 78 h 169"/>
                <a:gd name="T42" fmla="*/ 187 w 229"/>
                <a:gd name="T43" fmla="*/ 66 h 169"/>
                <a:gd name="T44" fmla="*/ 176 w 229"/>
                <a:gd name="T45" fmla="*/ 63 h 169"/>
                <a:gd name="T46" fmla="*/ 163 w 229"/>
                <a:gd name="T47" fmla="*/ 62 h 169"/>
                <a:gd name="T48" fmla="*/ 81 w 229"/>
                <a:gd name="T49" fmla="*/ 21 h 169"/>
                <a:gd name="T50" fmla="*/ 85 w 229"/>
                <a:gd name="T51" fmla="*/ 13 h 169"/>
                <a:gd name="T52" fmla="*/ 81 w 229"/>
                <a:gd name="T53" fmla="*/ 3 h 169"/>
                <a:gd name="T54" fmla="*/ 73 w 229"/>
                <a:gd name="T55" fmla="*/ 0 h 169"/>
                <a:gd name="T56" fmla="*/ 65 w 229"/>
                <a:gd name="T57" fmla="*/ 3 h 169"/>
                <a:gd name="T58" fmla="*/ 2 w 229"/>
                <a:gd name="T59" fmla="*/ 67 h 169"/>
                <a:gd name="T60" fmla="*/ 0 w 229"/>
                <a:gd name="T61" fmla="*/ 71 h 169"/>
                <a:gd name="T62" fmla="*/ 0 w 229"/>
                <a:gd name="T63" fmla="*/ 73 h 169"/>
                <a:gd name="T64" fmla="*/ 0 w 229"/>
                <a:gd name="T65" fmla="*/ 74 h 169"/>
                <a:gd name="T66" fmla="*/ 1 w 229"/>
                <a:gd name="T67"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9" h="169">
                  <a:moveTo>
                    <a:pt x="1" y="78"/>
                  </a:moveTo>
                  <a:lnTo>
                    <a:pt x="2" y="80"/>
                  </a:lnTo>
                  <a:lnTo>
                    <a:pt x="3" y="82"/>
                  </a:lnTo>
                  <a:lnTo>
                    <a:pt x="3" y="82"/>
                  </a:lnTo>
                  <a:lnTo>
                    <a:pt x="3" y="82"/>
                  </a:lnTo>
                  <a:lnTo>
                    <a:pt x="64" y="141"/>
                  </a:lnTo>
                  <a:lnTo>
                    <a:pt x="68" y="143"/>
                  </a:lnTo>
                  <a:lnTo>
                    <a:pt x="73" y="144"/>
                  </a:lnTo>
                  <a:lnTo>
                    <a:pt x="77" y="143"/>
                  </a:lnTo>
                  <a:lnTo>
                    <a:pt x="81" y="141"/>
                  </a:lnTo>
                  <a:lnTo>
                    <a:pt x="83" y="137"/>
                  </a:lnTo>
                  <a:lnTo>
                    <a:pt x="84" y="132"/>
                  </a:lnTo>
                  <a:lnTo>
                    <a:pt x="83" y="128"/>
                  </a:lnTo>
                  <a:lnTo>
                    <a:pt x="81" y="124"/>
                  </a:lnTo>
                  <a:lnTo>
                    <a:pt x="41" y="85"/>
                  </a:lnTo>
                  <a:lnTo>
                    <a:pt x="163" y="85"/>
                  </a:lnTo>
                  <a:lnTo>
                    <a:pt x="172" y="86"/>
                  </a:lnTo>
                  <a:lnTo>
                    <a:pt x="179" y="88"/>
                  </a:lnTo>
                  <a:lnTo>
                    <a:pt x="186" y="92"/>
                  </a:lnTo>
                  <a:lnTo>
                    <a:pt x="192" y="96"/>
                  </a:lnTo>
                  <a:lnTo>
                    <a:pt x="197" y="102"/>
                  </a:lnTo>
                  <a:lnTo>
                    <a:pt x="201" y="107"/>
                  </a:lnTo>
                  <a:lnTo>
                    <a:pt x="203" y="114"/>
                  </a:lnTo>
                  <a:lnTo>
                    <a:pt x="204" y="121"/>
                  </a:lnTo>
                  <a:lnTo>
                    <a:pt x="204" y="156"/>
                  </a:lnTo>
                  <a:lnTo>
                    <a:pt x="205" y="161"/>
                  </a:lnTo>
                  <a:lnTo>
                    <a:pt x="208" y="166"/>
                  </a:lnTo>
                  <a:lnTo>
                    <a:pt x="212" y="168"/>
                  </a:lnTo>
                  <a:lnTo>
                    <a:pt x="217" y="169"/>
                  </a:lnTo>
                  <a:lnTo>
                    <a:pt x="222" y="168"/>
                  </a:lnTo>
                  <a:lnTo>
                    <a:pt x="226" y="166"/>
                  </a:lnTo>
                  <a:lnTo>
                    <a:pt x="228" y="161"/>
                  </a:lnTo>
                  <a:lnTo>
                    <a:pt x="229" y="156"/>
                  </a:lnTo>
                  <a:lnTo>
                    <a:pt x="229" y="121"/>
                  </a:lnTo>
                  <a:lnTo>
                    <a:pt x="229" y="115"/>
                  </a:lnTo>
                  <a:lnTo>
                    <a:pt x="228" y="108"/>
                  </a:lnTo>
                  <a:lnTo>
                    <a:pt x="226" y="102"/>
                  </a:lnTo>
                  <a:lnTo>
                    <a:pt x="223" y="97"/>
                  </a:lnTo>
                  <a:lnTo>
                    <a:pt x="220" y="92"/>
                  </a:lnTo>
                  <a:lnTo>
                    <a:pt x="217" y="87"/>
                  </a:lnTo>
                  <a:lnTo>
                    <a:pt x="212" y="82"/>
                  </a:lnTo>
                  <a:lnTo>
                    <a:pt x="207" y="78"/>
                  </a:lnTo>
                  <a:lnTo>
                    <a:pt x="197" y="71"/>
                  </a:lnTo>
                  <a:lnTo>
                    <a:pt x="187" y="66"/>
                  </a:lnTo>
                  <a:lnTo>
                    <a:pt x="181" y="64"/>
                  </a:lnTo>
                  <a:lnTo>
                    <a:pt x="176" y="63"/>
                  </a:lnTo>
                  <a:lnTo>
                    <a:pt x="170" y="62"/>
                  </a:lnTo>
                  <a:lnTo>
                    <a:pt x="163" y="62"/>
                  </a:lnTo>
                  <a:lnTo>
                    <a:pt x="41" y="62"/>
                  </a:lnTo>
                  <a:lnTo>
                    <a:pt x="81" y="21"/>
                  </a:lnTo>
                  <a:lnTo>
                    <a:pt x="84" y="17"/>
                  </a:lnTo>
                  <a:lnTo>
                    <a:pt x="85" y="13"/>
                  </a:lnTo>
                  <a:lnTo>
                    <a:pt x="84" y="7"/>
                  </a:lnTo>
                  <a:lnTo>
                    <a:pt x="81" y="3"/>
                  </a:lnTo>
                  <a:lnTo>
                    <a:pt x="77" y="0"/>
                  </a:lnTo>
                  <a:lnTo>
                    <a:pt x="73" y="0"/>
                  </a:lnTo>
                  <a:lnTo>
                    <a:pt x="69" y="0"/>
                  </a:lnTo>
                  <a:lnTo>
                    <a:pt x="65" y="3"/>
                  </a:lnTo>
                  <a:lnTo>
                    <a:pt x="3" y="65"/>
                  </a:lnTo>
                  <a:lnTo>
                    <a:pt x="2" y="67"/>
                  </a:lnTo>
                  <a:lnTo>
                    <a:pt x="1" y="69"/>
                  </a:lnTo>
                  <a:lnTo>
                    <a:pt x="0" y="71"/>
                  </a:lnTo>
                  <a:lnTo>
                    <a:pt x="0" y="72"/>
                  </a:lnTo>
                  <a:lnTo>
                    <a:pt x="0" y="73"/>
                  </a:lnTo>
                  <a:lnTo>
                    <a:pt x="0" y="74"/>
                  </a:lnTo>
                  <a:lnTo>
                    <a:pt x="0" y="74"/>
                  </a:lnTo>
                  <a:lnTo>
                    <a:pt x="0" y="76"/>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086">
              <a:extLst>
                <a:ext uri="{FF2B5EF4-FFF2-40B4-BE49-F238E27FC236}">
                  <a16:creationId xmlns:a16="http://schemas.microsoft.com/office/drawing/2014/main" id="{D8023874-1D0B-4F45-BAF8-7FD883B21079}"/>
                </a:ext>
              </a:extLst>
            </p:cNvPr>
            <p:cNvSpPr>
              <a:spLocks/>
            </p:cNvSpPr>
            <p:nvPr/>
          </p:nvSpPr>
          <p:spPr bwMode="auto">
            <a:xfrm>
              <a:off x="4329113" y="1593850"/>
              <a:ext cx="90488" cy="58738"/>
            </a:xfrm>
            <a:custGeom>
              <a:avLst/>
              <a:gdLst>
                <a:gd name="T0" fmla="*/ 225 w 228"/>
                <a:gd name="T1" fmla="*/ 65 h 146"/>
                <a:gd name="T2" fmla="*/ 165 w 228"/>
                <a:gd name="T3" fmla="*/ 5 h 146"/>
                <a:gd name="T4" fmla="*/ 161 w 228"/>
                <a:gd name="T5" fmla="*/ 2 h 146"/>
                <a:gd name="T6" fmla="*/ 156 w 228"/>
                <a:gd name="T7" fmla="*/ 1 h 146"/>
                <a:gd name="T8" fmla="*/ 152 w 228"/>
                <a:gd name="T9" fmla="*/ 2 h 146"/>
                <a:gd name="T10" fmla="*/ 148 w 228"/>
                <a:gd name="T11" fmla="*/ 5 h 146"/>
                <a:gd name="T12" fmla="*/ 145 w 228"/>
                <a:gd name="T13" fmla="*/ 8 h 146"/>
                <a:gd name="T14" fmla="*/ 144 w 228"/>
                <a:gd name="T15" fmla="*/ 13 h 146"/>
                <a:gd name="T16" fmla="*/ 145 w 228"/>
                <a:gd name="T17" fmla="*/ 17 h 146"/>
                <a:gd name="T18" fmla="*/ 148 w 228"/>
                <a:gd name="T19" fmla="*/ 21 h 146"/>
                <a:gd name="T20" fmla="*/ 187 w 228"/>
                <a:gd name="T21" fmla="*/ 61 h 146"/>
                <a:gd name="T22" fmla="*/ 64 w 228"/>
                <a:gd name="T23" fmla="*/ 61 h 146"/>
                <a:gd name="T24" fmla="*/ 58 w 228"/>
                <a:gd name="T25" fmla="*/ 61 h 146"/>
                <a:gd name="T26" fmla="*/ 51 w 228"/>
                <a:gd name="T27" fmla="*/ 60 h 146"/>
                <a:gd name="T28" fmla="*/ 45 w 228"/>
                <a:gd name="T29" fmla="*/ 58 h 146"/>
                <a:gd name="T30" fmla="*/ 37 w 228"/>
                <a:gd name="T31" fmla="*/ 55 h 146"/>
                <a:gd name="T32" fmla="*/ 32 w 228"/>
                <a:gd name="T33" fmla="*/ 52 h 146"/>
                <a:gd name="T34" fmla="*/ 27 w 228"/>
                <a:gd name="T35" fmla="*/ 48 h 146"/>
                <a:gd name="T36" fmla="*/ 26 w 228"/>
                <a:gd name="T37" fmla="*/ 45 h 146"/>
                <a:gd name="T38" fmla="*/ 24 w 228"/>
                <a:gd name="T39" fmla="*/ 42 h 146"/>
                <a:gd name="T40" fmla="*/ 24 w 228"/>
                <a:gd name="T41" fmla="*/ 39 h 146"/>
                <a:gd name="T42" fmla="*/ 23 w 228"/>
                <a:gd name="T43" fmla="*/ 36 h 146"/>
                <a:gd name="T44" fmla="*/ 23 w 228"/>
                <a:gd name="T45" fmla="*/ 12 h 146"/>
                <a:gd name="T46" fmla="*/ 22 w 228"/>
                <a:gd name="T47" fmla="*/ 7 h 146"/>
                <a:gd name="T48" fmla="*/ 20 w 228"/>
                <a:gd name="T49" fmla="*/ 4 h 146"/>
                <a:gd name="T50" fmla="*/ 16 w 228"/>
                <a:gd name="T51" fmla="*/ 1 h 146"/>
                <a:gd name="T52" fmla="*/ 12 w 228"/>
                <a:gd name="T53" fmla="*/ 0 h 146"/>
                <a:gd name="T54" fmla="*/ 7 w 228"/>
                <a:gd name="T55" fmla="*/ 1 h 146"/>
                <a:gd name="T56" fmla="*/ 3 w 228"/>
                <a:gd name="T57" fmla="*/ 4 h 146"/>
                <a:gd name="T58" fmla="*/ 1 w 228"/>
                <a:gd name="T59" fmla="*/ 7 h 146"/>
                <a:gd name="T60" fmla="*/ 0 w 228"/>
                <a:gd name="T61" fmla="*/ 12 h 146"/>
                <a:gd name="T62" fmla="*/ 0 w 228"/>
                <a:gd name="T63" fmla="*/ 36 h 146"/>
                <a:gd name="T64" fmla="*/ 0 w 228"/>
                <a:gd name="T65" fmla="*/ 42 h 146"/>
                <a:gd name="T66" fmla="*/ 1 w 228"/>
                <a:gd name="T67" fmla="*/ 48 h 146"/>
                <a:gd name="T68" fmla="*/ 3 w 228"/>
                <a:gd name="T69" fmla="*/ 53 h 146"/>
                <a:gd name="T70" fmla="*/ 5 w 228"/>
                <a:gd name="T71" fmla="*/ 58 h 146"/>
                <a:gd name="T72" fmla="*/ 8 w 228"/>
                <a:gd name="T73" fmla="*/ 62 h 146"/>
                <a:gd name="T74" fmla="*/ 12 w 228"/>
                <a:gd name="T75" fmla="*/ 66 h 146"/>
                <a:gd name="T76" fmla="*/ 16 w 228"/>
                <a:gd name="T77" fmla="*/ 70 h 146"/>
                <a:gd name="T78" fmla="*/ 20 w 228"/>
                <a:gd name="T79" fmla="*/ 73 h 146"/>
                <a:gd name="T80" fmla="*/ 30 w 228"/>
                <a:gd name="T81" fmla="*/ 79 h 146"/>
                <a:gd name="T82" fmla="*/ 41 w 228"/>
                <a:gd name="T83" fmla="*/ 83 h 146"/>
                <a:gd name="T84" fmla="*/ 53 w 228"/>
                <a:gd name="T85" fmla="*/ 85 h 146"/>
                <a:gd name="T86" fmla="*/ 64 w 228"/>
                <a:gd name="T87" fmla="*/ 86 h 146"/>
                <a:gd name="T88" fmla="*/ 187 w 228"/>
                <a:gd name="T89" fmla="*/ 86 h 146"/>
                <a:gd name="T90" fmla="*/ 148 w 228"/>
                <a:gd name="T91" fmla="*/ 125 h 146"/>
                <a:gd name="T92" fmla="*/ 145 w 228"/>
                <a:gd name="T93" fmla="*/ 130 h 146"/>
                <a:gd name="T94" fmla="*/ 144 w 228"/>
                <a:gd name="T95" fmla="*/ 134 h 146"/>
                <a:gd name="T96" fmla="*/ 145 w 228"/>
                <a:gd name="T97" fmla="*/ 138 h 146"/>
                <a:gd name="T98" fmla="*/ 148 w 228"/>
                <a:gd name="T99" fmla="*/ 142 h 146"/>
                <a:gd name="T100" fmla="*/ 152 w 228"/>
                <a:gd name="T101" fmla="*/ 145 h 146"/>
                <a:gd name="T102" fmla="*/ 156 w 228"/>
                <a:gd name="T103" fmla="*/ 146 h 146"/>
                <a:gd name="T104" fmla="*/ 161 w 228"/>
                <a:gd name="T105" fmla="*/ 145 h 146"/>
                <a:gd name="T106" fmla="*/ 165 w 228"/>
                <a:gd name="T107" fmla="*/ 142 h 146"/>
                <a:gd name="T108" fmla="*/ 225 w 228"/>
                <a:gd name="T109" fmla="*/ 82 h 146"/>
                <a:gd name="T110" fmla="*/ 226 w 228"/>
                <a:gd name="T111" fmla="*/ 80 h 146"/>
                <a:gd name="T112" fmla="*/ 227 w 228"/>
                <a:gd name="T113" fmla="*/ 79 h 146"/>
                <a:gd name="T114" fmla="*/ 228 w 228"/>
                <a:gd name="T115" fmla="*/ 72 h 146"/>
                <a:gd name="T116" fmla="*/ 227 w 228"/>
                <a:gd name="T117" fmla="*/ 68 h 146"/>
                <a:gd name="T118" fmla="*/ 226 w 228"/>
                <a:gd name="T119" fmla="*/ 66 h 146"/>
                <a:gd name="T120" fmla="*/ 225 w 228"/>
                <a:gd name="T121"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146">
                  <a:moveTo>
                    <a:pt x="225" y="65"/>
                  </a:moveTo>
                  <a:lnTo>
                    <a:pt x="165" y="5"/>
                  </a:lnTo>
                  <a:lnTo>
                    <a:pt x="161" y="2"/>
                  </a:lnTo>
                  <a:lnTo>
                    <a:pt x="156" y="1"/>
                  </a:lnTo>
                  <a:lnTo>
                    <a:pt x="152" y="2"/>
                  </a:lnTo>
                  <a:lnTo>
                    <a:pt x="148" y="5"/>
                  </a:lnTo>
                  <a:lnTo>
                    <a:pt x="145" y="8"/>
                  </a:lnTo>
                  <a:lnTo>
                    <a:pt x="144" y="13"/>
                  </a:lnTo>
                  <a:lnTo>
                    <a:pt x="145" y="17"/>
                  </a:lnTo>
                  <a:lnTo>
                    <a:pt x="148" y="21"/>
                  </a:lnTo>
                  <a:lnTo>
                    <a:pt x="187" y="61"/>
                  </a:lnTo>
                  <a:lnTo>
                    <a:pt x="64" y="61"/>
                  </a:lnTo>
                  <a:lnTo>
                    <a:pt x="58" y="61"/>
                  </a:lnTo>
                  <a:lnTo>
                    <a:pt x="51" y="60"/>
                  </a:lnTo>
                  <a:lnTo>
                    <a:pt x="45" y="58"/>
                  </a:lnTo>
                  <a:lnTo>
                    <a:pt x="37" y="55"/>
                  </a:lnTo>
                  <a:lnTo>
                    <a:pt x="32" y="52"/>
                  </a:lnTo>
                  <a:lnTo>
                    <a:pt x="27" y="48"/>
                  </a:lnTo>
                  <a:lnTo>
                    <a:pt x="26" y="45"/>
                  </a:lnTo>
                  <a:lnTo>
                    <a:pt x="24" y="42"/>
                  </a:lnTo>
                  <a:lnTo>
                    <a:pt x="24" y="39"/>
                  </a:lnTo>
                  <a:lnTo>
                    <a:pt x="23" y="36"/>
                  </a:lnTo>
                  <a:lnTo>
                    <a:pt x="23" y="12"/>
                  </a:lnTo>
                  <a:lnTo>
                    <a:pt x="22" y="7"/>
                  </a:lnTo>
                  <a:lnTo>
                    <a:pt x="20" y="4"/>
                  </a:lnTo>
                  <a:lnTo>
                    <a:pt x="16" y="1"/>
                  </a:lnTo>
                  <a:lnTo>
                    <a:pt x="12" y="0"/>
                  </a:lnTo>
                  <a:lnTo>
                    <a:pt x="7" y="1"/>
                  </a:lnTo>
                  <a:lnTo>
                    <a:pt x="3" y="4"/>
                  </a:lnTo>
                  <a:lnTo>
                    <a:pt x="1" y="7"/>
                  </a:lnTo>
                  <a:lnTo>
                    <a:pt x="0" y="12"/>
                  </a:lnTo>
                  <a:lnTo>
                    <a:pt x="0" y="36"/>
                  </a:lnTo>
                  <a:lnTo>
                    <a:pt x="0" y="42"/>
                  </a:lnTo>
                  <a:lnTo>
                    <a:pt x="1" y="48"/>
                  </a:lnTo>
                  <a:lnTo>
                    <a:pt x="3" y="53"/>
                  </a:lnTo>
                  <a:lnTo>
                    <a:pt x="5" y="58"/>
                  </a:lnTo>
                  <a:lnTo>
                    <a:pt x="8" y="62"/>
                  </a:lnTo>
                  <a:lnTo>
                    <a:pt x="12" y="66"/>
                  </a:lnTo>
                  <a:lnTo>
                    <a:pt x="16" y="70"/>
                  </a:lnTo>
                  <a:lnTo>
                    <a:pt x="20" y="73"/>
                  </a:lnTo>
                  <a:lnTo>
                    <a:pt x="30" y="79"/>
                  </a:lnTo>
                  <a:lnTo>
                    <a:pt x="41" y="83"/>
                  </a:lnTo>
                  <a:lnTo>
                    <a:pt x="53" y="85"/>
                  </a:lnTo>
                  <a:lnTo>
                    <a:pt x="64" y="86"/>
                  </a:lnTo>
                  <a:lnTo>
                    <a:pt x="187" y="86"/>
                  </a:lnTo>
                  <a:lnTo>
                    <a:pt x="148" y="125"/>
                  </a:lnTo>
                  <a:lnTo>
                    <a:pt x="145" y="130"/>
                  </a:lnTo>
                  <a:lnTo>
                    <a:pt x="144" y="134"/>
                  </a:lnTo>
                  <a:lnTo>
                    <a:pt x="145" y="138"/>
                  </a:lnTo>
                  <a:lnTo>
                    <a:pt x="148" y="142"/>
                  </a:lnTo>
                  <a:lnTo>
                    <a:pt x="152" y="145"/>
                  </a:lnTo>
                  <a:lnTo>
                    <a:pt x="156" y="146"/>
                  </a:lnTo>
                  <a:lnTo>
                    <a:pt x="161" y="145"/>
                  </a:lnTo>
                  <a:lnTo>
                    <a:pt x="165" y="142"/>
                  </a:lnTo>
                  <a:lnTo>
                    <a:pt x="225" y="82"/>
                  </a:lnTo>
                  <a:lnTo>
                    <a:pt x="226" y="80"/>
                  </a:lnTo>
                  <a:lnTo>
                    <a:pt x="227" y="79"/>
                  </a:lnTo>
                  <a:lnTo>
                    <a:pt x="228" y="72"/>
                  </a:lnTo>
                  <a:lnTo>
                    <a:pt x="227" y="68"/>
                  </a:lnTo>
                  <a:lnTo>
                    <a:pt x="226" y="66"/>
                  </a:lnTo>
                  <a:lnTo>
                    <a:pt x="225"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087">
              <a:extLst>
                <a:ext uri="{FF2B5EF4-FFF2-40B4-BE49-F238E27FC236}">
                  <a16:creationId xmlns:a16="http://schemas.microsoft.com/office/drawing/2014/main" id="{CA85A1E3-5078-4027-BAFF-0C6D14C74A55}"/>
                </a:ext>
              </a:extLst>
            </p:cNvPr>
            <p:cNvSpPr>
              <a:spLocks noEditPoints="1"/>
            </p:cNvSpPr>
            <p:nvPr/>
          </p:nvSpPr>
          <p:spPr bwMode="auto">
            <a:xfrm>
              <a:off x="4443413" y="1446213"/>
              <a:ext cx="163513" cy="209550"/>
            </a:xfrm>
            <a:custGeom>
              <a:avLst/>
              <a:gdLst>
                <a:gd name="T0" fmla="*/ 278 w 410"/>
                <a:gd name="T1" fmla="*/ 132 h 529"/>
                <a:gd name="T2" fmla="*/ 278 w 410"/>
                <a:gd name="T3" fmla="*/ 12 h 529"/>
                <a:gd name="T4" fmla="*/ 398 w 410"/>
                <a:gd name="T5" fmla="*/ 132 h 529"/>
                <a:gd name="T6" fmla="*/ 278 w 410"/>
                <a:gd name="T7" fmla="*/ 132 h 529"/>
                <a:gd name="T8" fmla="*/ 406 w 410"/>
                <a:gd name="T9" fmla="*/ 123 h 529"/>
                <a:gd name="T10" fmla="*/ 286 w 410"/>
                <a:gd name="T11" fmla="*/ 3 h 529"/>
                <a:gd name="T12" fmla="*/ 282 w 410"/>
                <a:gd name="T13" fmla="*/ 1 h 529"/>
                <a:gd name="T14" fmla="*/ 278 w 410"/>
                <a:gd name="T15" fmla="*/ 0 h 529"/>
                <a:gd name="T16" fmla="*/ 13 w 410"/>
                <a:gd name="T17" fmla="*/ 0 h 529"/>
                <a:gd name="T18" fmla="*/ 0 w 410"/>
                <a:gd name="T19" fmla="*/ 0 h 529"/>
                <a:gd name="T20" fmla="*/ 0 w 410"/>
                <a:gd name="T21" fmla="*/ 12 h 529"/>
                <a:gd name="T22" fmla="*/ 0 w 410"/>
                <a:gd name="T23" fmla="*/ 518 h 529"/>
                <a:gd name="T24" fmla="*/ 1 w 410"/>
                <a:gd name="T25" fmla="*/ 522 h 529"/>
                <a:gd name="T26" fmla="*/ 4 w 410"/>
                <a:gd name="T27" fmla="*/ 526 h 529"/>
                <a:gd name="T28" fmla="*/ 7 w 410"/>
                <a:gd name="T29" fmla="*/ 528 h 529"/>
                <a:gd name="T30" fmla="*/ 13 w 410"/>
                <a:gd name="T31" fmla="*/ 529 h 529"/>
                <a:gd name="T32" fmla="*/ 398 w 410"/>
                <a:gd name="T33" fmla="*/ 529 h 529"/>
                <a:gd name="T34" fmla="*/ 402 w 410"/>
                <a:gd name="T35" fmla="*/ 528 h 529"/>
                <a:gd name="T36" fmla="*/ 406 w 410"/>
                <a:gd name="T37" fmla="*/ 526 h 529"/>
                <a:gd name="T38" fmla="*/ 409 w 410"/>
                <a:gd name="T39" fmla="*/ 522 h 529"/>
                <a:gd name="T40" fmla="*/ 410 w 410"/>
                <a:gd name="T41" fmla="*/ 518 h 529"/>
                <a:gd name="T42" fmla="*/ 410 w 410"/>
                <a:gd name="T43" fmla="*/ 132 h 529"/>
                <a:gd name="T44" fmla="*/ 409 w 410"/>
                <a:gd name="T45" fmla="*/ 127 h 529"/>
                <a:gd name="T46" fmla="*/ 406 w 410"/>
                <a:gd name="T47" fmla="*/ 12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0" h="529">
                  <a:moveTo>
                    <a:pt x="278" y="132"/>
                  </a:moveTo>
                  <a:lnTo>
                    <a:pt x="278" y="12"/>
                  </a:lnTo>
                  <a:lnTo>
                    <a:pt x="398" y="132"/>
                  </a:lnTo>
                  <a:lnTo>
                    <a:pt x="278" y="132"/>
                  </a:lnTo>
                  <a:close/>
                  <a:moveTo>
                    <a:pt x="406" y="123"/>
                  </a:moveTo>
                  <a:lnTo>
                    <a:pt x="286" y="3"/>
                  </a:lnTo>
                  <a:lnTo>
                    <a:pt x="282" y="1"/>
                  </a:lnTo>
                  <a:lnTo>
                    <a:pt x="278" y="0"/>
                  </a:lnTo>
                  <a:lnTo>
                    <a:pt x="13" y="0"/>
                  </a:lnTo>
                  <a:lnTo>
                    <a:pt x="0" y="0"/>
                  </a:lnTo>
                  <a:lnTo>
                    <a:pt x="0" y="12"/>
                  </a:lnTo>
                  <a:lnTo>
                    <a:pt x="0" y="518"/>
                  </a:lnTo>
                  <a:lnTo>
                    <a:pt x="1" y="522"/>
                  </a:lnTo>
                  <a:lnTo>
                    <a:pt x="4" y="526"/>
                  </a:lnTo>
                  <a:lnTo>
                    <a:pt x="7" y="528"/>
                  </a:lnTo>
                  <a:lnTo>
                    <a:pt x="13" y="529"/>
                  </a:lnTo>
                  <a:lnTo>
                    <a:pt x="398" y="529"/>
                  </a:lnTo>
                  <a:lnTo>
                    <a:pt x="402" y="528"/>
                  </a:lnTo>
                  <a:lnTo>
                    <a:pt x="406" y="526"/>
                  </a:lnTo>
                  <a:lnTo>
                    <a:pt x="409" y="522"/>
                  </a:lnTo>
                  <a:lnTo>
                    <a:pt x="410" y="518"/>
                  </a:lnTo>
                  <a:lnTo>
                    <a:pt x="410" y="132"/>
                  </a:lnTo>
                  <a:lnTo>
                    <a:pt x="409" y="127"/>
                  </a:lnTo>
                  <a:lnTo>
                    <a:pt x="406"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61713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6" name="Picture 5" descr="This image is an icon that says &quot;24Slides.&quot;">
            <a:hlinkClick r:id="rId3"/>
            <a:extLst>
              <a:ext uri="{FF2B5EF4-FFF2-40B4-BE49-F238E27FC236}">
                <a16:creationId xmlns:a16="http://schemas.microsoft.com/office/drawing/2014/main" id="{A86744F2-5246-4A0A-B119-35E7FB76A0D8}"/>
              </a:ext>
              <a:ext uri="{C183D7F6-B498-43B3-948B-1728B52AA6E4}">
                <adec:decorative xmlns="" xmlns:adec="http://schemas.microsoft.com/office/drawing/2017/decorative" val="0"/>
              </a:ext>
            </a:extLst>
          </p:cNvPr>
          <p:cNvPicPr>
            <a:picLocks noChangeAspect="1"/>
          </p:cNvPicPr>
          <p:nvPr/>
        </p:nvPicPr>
        <p:blipFill>
          <a:blip r:embed="rId4"/>
          <a:stretch>
            <a:fillRect/>
          </a:stretch>
        </p:blipFill>
        <p:spPr>
          <a:xfrm>
            <a:off x="5360332" y="5919419"/>
            <a:ext cx="1471335" cy="420363"/>
          </a:xfrm>
          <a:prstGeom prst="rect">
            <a:avLst/>
          </a:prstGeom>
          <a:effectLst/>
        </p:spPr>
      </p:pic>
    </p:spTree>
    <p:extLst>
      <p:ext uri="{BB962C8B-B14F-4D97-AF65-F5344CB8AC3E}">
        <p14:creationId xmlns:p14="http://schemas.microsoft.com/office/powerpoint/2010/main" val="1923038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Editing Data</a:t>
            </a:r>
          </a:p>
          <a:p>
            <a:pPr algn="ctr"/>
            <a:r>
              <a:rPr lang="en-US" sz="2800" b="1" dirty="0">
                <a:solidFill>
                  <a:schemeClr val="tx1">
                    <a:lumMod val="75000"/>
                    <a:lumOff val="25000"/>
                  </a:schemeClr>
                </a:solidFill>
              </a:rPr>
              <a:t>Slides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13AB221-FD8D-4664-9B4C-AE1B1660ECAA}"/>
              </a:ext>
            </a:extLst>
          </p:cNvPr>
          <p:cNvSpPr/>
          <p:nvPr/>
        </p:nvSpPr>
        <p:spPr>
          <a:xfrm>
            <a:off x="2043112" y="2789343"/>
            <a:ext cx="2428875" cy="1935723"/>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If you would like to modify the data in the graphs and chart included in this template, simply right click on the diagram and select </a:t>
            </a:r>
            <a:r>
              <a:rPr lang="en-US" sz="1400" i="1" dirty="0">
                <a:solidFill>
                  <a:schemeClr val="tx1">
                    <a:lumMod val="75000"/>
                    <a:lumOff val="25000"/>
                  </a:schemeClr>
                </a:solidFill>
                <a:cs typeface="Segoe UI" panose="020B0502040204020203" pitchFamily="34" charset="0"/>
              </a:rPr>
              <a:t>Edit Data in Excel.</a:t>
            </a:r>
          </a:p>
          <a:p>
            <a:pPr>
              <a:lnSpc>
                <a:spcPts val="1900"/>
              </a:lnSpc>
            </a:pPr>
            <a:endParaRPr lang="en-US" sz="1400" i="1" dirty="0">
              <a:solidFill>
                <a:schemeClr val="tx1">
                  <a:lumMod val="75000"/>
                  <a:lumOff val="25000"/>
                </a:schemeClr>
              </a:solidFill>
              <a:cs typeface="Segoe UI" panose="020B0502040204020203" pitchFamily="34" charset="0"/>
            </a:endParaRPr>
          </a:p>
          <a:p>
            <a:pPr>
              <a:lnSpc>
                <a:spcPts val="1900"/>
              </a:lnSpc>
            </a:pPr>
            <a:r>
              <a:rPr lang="en-US" sz="1400" dirty="0">
                <a:solidFill>
                  <a:schemeClr val="tx1">
                    <a:lumMod val="75000"/>
                    <a:lumOff val="25000"/>
                  </a:schemeClr>
                </a:solidFill>
                <a:cs typeface="Segoe UI" panose="020B0502040204020203" pitchFamily="34" charset="0"/>
              </a:rPr>
              <a:t>Excel will then open and you can edit the relevant data.</a:t>
            </a:r>
          </a:p>
        </p:txBody>
      </p:sp>
      <p:pic>
        <p:nvPicPr>
          <p:cNvPr id="4" name="Picture 3" descr="This is an image of a bar chart and a screen shot explaining how to edit data in Excel. ">
            <a:extLst>
              <a:ext uri="{FF2B5EF4-FFF2-40B4-BE49-F238E27FC236}">
                <a16:creationId xmlns:a16="http://schemas.microsoft.com/office/drawing/2014/main" id="{05DB1F73-D09B-4348-9D26-3FCCB6C80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5080" y="1901888"/>
            <a:ext cx="5961389" cy="3920842"/>
          </a:xfrm>
          <a:prstGeom prst="rect">
            <a:avLst/>
          </a:prstGeom>
        </p:spPr>
      </p:pic>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Tree>
    <p:extLst>
      <p:ext uri="{BB962C8B-B14F-4D97-AF65-F5344CB8AC3E}">
        <p14:creationId xmlns:p14="http://schemas.microsoft.com/office/powerpoint/2010/main" val="2275478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j-lt"/>
            </a:endParaRP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On-Page SEO</a:t>
            </a:r>
            <a:endParaRPr lang="en-US" sz="1600" dirty="0"/>
          </a:p>
        </p:txBody>
      </p:sp>
      <p:sp>
        <p:nvSpPr>
          <p:cNvPr id="15" name="Oval 14">
            <a:extLst>
              <a:ext uri="{FF2B5EF4-FFF2-40B4-BE49-F238E27FC236}">
                <a16:creationId xmlns:a16="http://schemas.microsoft.com/office/drawing/2014/main" id="{416F1356-9015-4B5C-9C64-3C1D963E5F59}"/>
              </a:ext>
              <a:ext uri="{C183D7F6-B498-43B3-948B-1728B52AA6E4}">
                <adec:decorative xmlns=""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Indexing and Crawlability</a:t>
            </a:r>
            <a:endParaRPr lang="en-US" sz="1600" dirty="0"/>
          </a:p>
        </p:txBody>
      </p:sp>
      <p:sp>
        <p:nvSpPr>
          <p:cNvPr id="20" name="Oval 19">
            <a:extLst>
              <a:ext uri="{FF2B5EF4-FFF2-40B4-BE49-F238E27FC236}">
                <a16:creationId xmlns:a16="http://schemas.microsoft.com/office/drawing/2014/main" id="{88F812F5-70AF-4FBD-80D9-D59B3C456D5E}"/>
              </a:ext>
              <a:ext uri="{C183D7F6-B498-43B3-948B-1728B52AA6E4}">
                <adec:decorative xmlns=""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User Experience</a:t>
            </a:r>
            <a:endParaRPr lang="en-US" sz="1600" dirty="0"/>
          </a:p>
        </p:txBody>
      </p:sp>
      <p:sp>
        <p:nvSpPr>
          <p:cNvPr id="22" name="Oval 21">
            <a:extLst>
              <a:ext uri="{FF2B5EF4-FFF2-40B4-BE49-F238E27FC236}">
                <a16:creationId xmlns:a16="http://schemas.microsoft.com/office/drawing/2014/main" id="{A49C5F3A-6F0D-4A0F-AE6E-92F342C22ACD}"/>
              </a:ext>
              <a:ext uri="{C183D7F6-B498-43B3-948B-1728B52AA6E4}">
                <adec:decorative xmlns=""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Keyword Research</a:t>
            </a:r>
            <a:endParaRPr lang="en-US" sz="1600" dirty="0"/>
          </a:p>
        </p:txBody>
      </p:sp>
      <p:sp>
        <p:nvSpPr>
          <p:cNvPr id="26" name="Oval 25">
            <a:extLst>
              <a:ext uri="{FF2B5EF4-FFF2-40B4-BE49-F238E27FC236}">
                <a16:creationId xmlns:a16="http://schemas.microsoft.com/office/drawing/2014/main" id="{BBC62739-FA35-49F8-8929-743B31F55A69}"/>
              </a:ext>
              <a:ext uri="{C183D7F6-B498-43B3-948B-1728B52AA6E4}">
                <adec:decorative xmlns=""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Off-Page SEO</a:t>
            </a:r>
            <a:endParaRPr lang="en-US" sz="1600" dirty="0"/>
          </a:p>
        </p:txBody>
      </p:sp>
      <p:sp>
        <p:nvSpPr>
          <p:cNvPr id="28" name="Oval 27">
            <a:extLst>
              <a:ext uri="{FF2B5EF4-FFF2-40B4-BE49-F238E27FC236}">
                <a16:creationId xmlns:a16="http://schemas.microsoft.com/office/drawing/2014/main" id="{B3A511B7-C7F3-4107-9962-1E10D2E087DD}"/>
              </a:ext>
              <a:ext uri="{C183D7F6-B498-43B3-948B-1728B52AA6E4}">
                <adec:decorative xmlns=""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Technical SEO</a:t>
            </a:r>
            <a:endParaRPr lang="en-US" sz="1600" dirty="0"/>
          </a:p>
        </p:txBody>
      </p:sp>
      <p:sp>
        <p:nvSpPr>
          <p:cNvPr id="30" name="Oval 29">
            <a:extLst>
              <a:ext uri="{FF2B5EF4-FFF2-40B4-BE49-F238E27FC236}">
                <a16:creationId xmlns:a16="http://schemas.microsoft.com/office/drawing/2014/main" id="{83902602-D4BC-4D44-AC14-BB55A86C5D06}"/>
              </a:ext>
              <a:ext uri="{C183D7F6-B498-43B3-948B-1728B52AA6E4}">
                <adec:decorative xmlns=""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pic>
        <p:nvPicPr>
          <p:cNvPr id="2" name="Picture 1"/>
          <p:cNvPicPr>
            <a:picLocks noChangeAspect="1"/>
          </p:cNvPicPr>
          <p:nvPr/>
        </p:nvPicPr>
        <p:blipFill>
          <a:blip r:embed="rId3"/>
          <a:stretch>
            <a:fillRect/>
          </a:stretch>
        </p:blipFill>
        <p:spPr>
          <a:xfrm>
            <a:off x="5248275" y="2815886"/>
            <a:ext cx="1766065" cy="1749763"/>
          </a:xfrm>
          <a:prstGeom prst="rect">
            <a:avLst/>
          </a:prstGeom>
        </p:spPr>
      </p:pic>
    </p:spTree>
    <p:extLst>
      <p:ext uri="{BB962C8B-B14F-4D97-AF65-F5344CB8AC3E}">
        <p14:creationId xmlns:p14="http://schemas.microsoft.com/office/powerpoint/2010/main" val="32997151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Topics Covered</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 xmlns:adec="http://schemas.microsoft.com/office/drawing/2017/decorative" val="1"/>
              </a:ext>
            </a:extLst>
          </p:cNvPr>
          <p:cNvSpPr/>
          <p:nvPr/>
        </p:nvSpPr>
        <p:spPr>
          <a:xfrm rot="5400000">
            <a:off x="1761132"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 xmlns:adec="http://schemas.microsoft.com/office/drawing/2017/decorative" val="1"/>
              </a:ext>
            </a:extLst>
          </p:cNvPr>
          <p:cNvSpPr/>
          <p:nvPr/>
        </p:nvSpPr>
        <p:spPr>
          <a:xfrm rot="5400000">
            <a:off x="3927930"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 xmlns:adec="http://schemas.microsoft.com/office/drawing/2017/decorative" val="1"/>
              </a:ext>
            </a:extLst>
          </p:cNvPr>
          <p:cNvSpPr/>
          <p:nvPr/>
        </p:nvSpPr>
        <p:spPr>
          <a:xfrm rot="5400000">
            <a:off x="6102124"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 xmlns:adec="http://schemas.microsoft.com/office/drawing/2017/decorative" val="1"/>
              </a:ext>
            </a:extLst>
          </p:cNvPr>
          <p:cNvSpPr/>
          <p:nvPr/>
        </p:nvSpPr>
        <p:spPr>
          <a:xfrm rot="5400000">
            <a:off x="8263685"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5526" y="2795924"/>
            <a:ext cx="1371600" cy="246221"/>
          </a:xfrm>
          <a:prstGeom prst="rect">
            <a:avLst/>
          </a:prstGeom>
        </p:spPr>
        <p:txBody>
          <a:bodyPr wrap="square" lIns="0" tIns="0" rIns="0" bIns="0">
            <a:spAutoFit/>
          </a:bodyPr>
          <a:lstStyle/>
          <a:p>
            <a:pPr algn="ctr"/>
            <a:r>
              <a:rPr lang="en-US" sz="1600" b="1" dirty="0" smtClean="0">
                <a:solidFill>
                  <a:schemeClr val="bg1"/>
                </a:solidFill>
              </a:rPr>
              <a:t>On-Page SEO</a:t>
            </a:r>
            <a:endParaRPr lang="en-US" sz="1600" b="1" dirty="0">
              <a:solidFill>
                <a:schemeClr val="bg1"/>
              </a:solidFill>
            </a:endParaRP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246221"/>
          </a:xfrm>
          <a:prstGeom prst="rect">
            <a:avLst/>
          </a:prstGeom>
        </p:spPr>
        <p:txBody>
          <a:bodyPr wrap="square" lIns="0" tIns="0" rIns="0" bIns="0">
            <a:spAutoFit/>
          </a:bodyPr>
          <a:lstStyle/>
          <a:p>
            <a:pPr algn="ctr"/>
            <a:r>
              <a:rPr lang="en-US" sz="1600" b="1" dirty="0" smtClean="0">
                <a:solidFill>
                  <a:schemeClr val="bg1"/>
                </a:solidFill>
              </a:rPr>
              <a:t>Off-Page SEO</a:t>
            </a:r>
            <a:endParaRPr lang="en-US" sz="1600" b="1" dirty="0">
              <a:solidFill>
                <a:schemeClr val="bg1"/>
              </a:solidFill>
            </a:endParaRPr>
          </a:p>
        </p:txBody>
      </p:sp>
      <p:sp>
        <p:nvSpPr>
          <p:cNvPr id="48" name="Rectangle 47">
            <a:extLst>
              <a:ext uri="{FF2B5EF4-FFF2-40B4-BE49-F238E27FC236}">
                <a16:creationId xmlns:a16="http://schemas.microsoft.com/office/drawing/2014/main" id="{FA4D735A-8F75-4E2A-8F1A-CC303B0718BA}"/>
              </a:ext>
            </a:extLst>
          </p:cNvPr>
          <p:cNvSpPr/>
          <p:nvPr/>
        </p:nvSpPr>
        <p:spPr>
          <a:xfrm>
            <a:off x="5409122" y="2531356"/>
            <a:ext cx="1371600" cy="492443"/>
          </a:xfrm>
          <a:prstGeom prst="rect">
            <a:avLst/>
          </a:prstGeom>
        </p:spPr>
        <p:txBody>
          <a:bodyPr wrap="square" lIns="0" tIns="0" rIns="0" bIns="0">
            <a:spAutoFit/>
          </a:bodyPr>
          <a:lstStyle/>
          <a:p>
            <a:pPr algn="ctr"/>
            <a:r>
              <a:rPr lang="en-US" sz="1600" b="1" dirty="0" smtClean="0">
                <a:solidFill>
                  <a:schemeClr val="bg1"/>
                </a:solidFill>
              </a:rPr>
              <a:t>Keyword Research</a:t>
            </a:r>
            <a:endParaRPr lang="en-US" sz="1600" b="1" dirty="0">
              <a:solidFill>
                <a:schemeClr val="bg1"/>
              </a:solidFill>
            </a:endParaRPr>
          </a:p>
        </p:txBody>
      </p:sp>
      <p:sp>
        <p:nvSpPr>
          <p:cNvPr id="49" name="Rectangle 48">
            <a:extLst>
              <a:ext uri="{FF2B5EF4-FFF2-40B4-BE49-F238E27FC236}">
                <a16:creationId xmlns:a16="http://schemas.microsoft.com/office/drawing/2014/main" id="{54AB9282-0505-49EB-AABF-998083225E3A}"/>
              </a:ext>
            </a:extLst>
          </p:cNvPr>
          <p:cNvSpPr/>
          <p:nvPr/>
        </p:nvSpPr>
        <p:spPr>
          <a:xfrm>
            <a:off x="7584395" y="2820668"/>
            <a:ext cx="1371600" cy="246221"/>
          </a:xfrm>
          <a:prstGeom prst="rect">
            <a:avLst/>
          </a:prstGeom>
        </p:spPr>
        <p:txBody>
          <a:bodyPr wrap="square" lIns="0" tIns="0" rIns="0" bIns="0">
            <a:spAutoFit/>
          </a:bodyPr>
          <a:lstStyle/>
          <a:p>
            <a:pPr algn="ctr"/>
            <a:r>
              <a:rPr lang="en-US" sz="1600" b="1" dirty="0" smtClean="0">
                <a:solidFill>
                  <a:schemeClr val="bg1"/>
                </a:solidFill>
              </a:rPr>
              <a:t>Content Audit</a:t>
            </a:r>
            <a:endParaRPr lang="en-US" sz="1600" b="1" dirty="0">
              <a:solidFill>
                <a:schemeClr val="bg1"/>
              </a:solidFill>
            </a:endParaRPr>
          </a:p>
        </p:txBody>
      </p:sp>
      <p:sp>
        <p:nvSpPr>
          <p:cNvPr id="50" name="Rectangle 49">
            <a:extLst>
              <a:ext uri="{FF2B5EF4-FFF2-40B4-BE49-F238E27FC236}">
                <a16:creationId xmlns:a16="http://schemas.microsoft.com/office/drawing/2014/main" id="{D668C4B5-BCEC-465A-ADA5-6A054B15F7A3}"/>
              </a:ext>
            </a:extLst>
          </p:cNvPr>
          <p:cNvSpPr/>
          <p:nvPr/>
        </p:nvSpPr>
        <p:spPr>
          <a:xfrm>
            <a:off x="9759252" y="2503802"/>
            <a:ext cx="1371600" cy="246221"/>
          </a:xfrm>
          <a:prstGeom prst="rect">
            <a:avLst/>
          </a:prstGeom>
        </p:spPr>
        <p:txBody>
          <a:bodyPr wrap="square" lIns="0" tIns="0" rIns="0" bIns="0">
            <a:spAutoFit/>
          </a:bodyPr>
          <a:lstStyle/>
          <a:p>
            <a:pPr algn="ctr"/>
            <a:r>
              <a:rPr lang="en-US" sz="1600" b="1" dirty="0" smtClean="0">
                <a:solidFill>
                  <a:schemeClr val="bg1"/>
                </a:solidFill>
              </a:rPr>
              <a:t>Technical SEO</a:t>
            </a:r>
            <a:endParaRPr lang="en-US" sz="1600" b="1" dirty="0">
              <a:solidFill>
                <a:schemeClr val="bg1"/>
              </a:solidFill>
            </a:endParaRPr>
          </a:p>
        </p:txBody>
      </p:sp>
      <p:sp>
        <p:nvSpPr>
          <p:cNvPr id="51" name="Rectangle 50">
            <a:extLst>
              <a:ext uri="{FF2B5EF4-FFF2-40B4-BE49-F238E27FC236}">
                <a16:creationId xmlns:a16="http://schemas.microsoft.com/office/drawing/2014/main" id="{8AA18108-5B8B-4147-84A7-D30A16BEC4EA}"/>
              </a:ext>
            </a:extLst>
          </p:cNvPr>
          <p:cNvSpPr/>
          <p:nvPr/>
        </p:nvSpPr>
        <p:spPr>
          <a:xfrm>
            <a:off x="885305" y="3105207"/>
            <a:ext cx="1752042" cy="2410468"/>
          </a:xfrm>
          <a:prstGeom prst="rect">
            <a:avLst/>
          </a:prstGeom>
        </p:spPr>
        <p:txBody>
          <a:bodyPr wrap="square" lIns="0" tIns="0" rIns="0" bIns="0" anchor="t">
            <a:spAutoFit/>
          </a:bodyPr>
          <a:lstStyle/>
          <a:p>
            <a:pPr algn="ctr">
              <a:lnSpc>
                <a:spcPts val="1900"/>
              </a:lnSpc>
            </a:pPr>
            <a:r>
              <a:rPr lang="en-GB" sz="1200" dirty="0">
                <a:solidFill>
                  <a:schemeClr val="bg1"/>
                </a:solidFill>
              </a:rPr>
              <a:t>An on-page SEO audit is a review of a website's elements to ensure they're optimized for search engines and user experience. It's like a health check for your website that can help you identify areas for improvement and growth.</a:t>
            </a:r>
            <a:endParaRPr lang="en-US" sz="1200" dirty="0">
              <a:solidFill>
                <a:schemeClr val="bg1"/>
              </a:solidFill>
              <a:cs typeface="Segoe UI" panose="020B0502040204020203" pitchFamily="34" charset="0"/>
            </a:endParaRPr>
          </a:p>
        </p:txBody>
      </p:sp>
      <p:sp>
        <p:nvSpPr>
          <p:cNvPr id="52" name="Rectangle 51">
            <a:extLst>
              <a:ext uri="{FF2B5EF4-FFF2-40B4-BE49-F238E27FC236}">
                <a16:creationId xmlns:a16="http://schemas.microsoft.com/office/drawing/2014/main" id="{A8534162-B6E2-4579-9DAD-AD8DE07459BC}"/>
              </a:ext>
            </a:extLst>
          </p:cNvPr>
          <p:cNvSpPr/>
          <p:nvPr/>
        </p:nvSpPr>
        <p:spPr>
          <a:xfrm>
            <a:off x="3034306" y="3390909"/>
            <a:ext cx="1752042" cy="1928990"/>
          </a:xfrm>
          <a:prstGeom prst="rect">
            <a:avLst/>
          </a:prstGeom>
        </p:spPr>
        <p:txBody>
          <a:bodyPr wrap="square" lIns="0" tIns="0" rIns="0" bIns="0" anchor="t">
            <a:spAutoFit/>
          </a:bodyPr>
          <a:lstStyle/>
          <a:p>
            <a:pPr algn="ctr">
              <a:lnSpc>
                <a:spcPts val="1900"/>
              </a:lnSpc>
            </a:pPr>
            <a:r>
              <a:rPr lang="en-GB" sz="1400" dirty="0">
                <a:solidFill>
                  <a:schemeClr val="bg1"/>
                </a:solidFill>
              </a:rPr>
              <a:t>An off-page SEO audit </a:t>
            </a:r>
            <a:r>
              <a:rPr lang="en-GB" sz="1400" dirty="0">
                <a:solidFill>
                  <a:schemeClr val="bg1"/>
                </a:solidFill>
              </a:rPr>
              <a:t>examines the activities that take place outside of a website to determine its search engine ranking, credibility, and authority</a:t>
            </a:r>
            <a:r>
              <a:rPr lang="en-GB" sz="1400" dirty="0">
                <a:solidFill>
                  <a:schemeClr val="bg1"/>
                </a:solidFill>
              </a:rPr>
              <a:t>.</a:t>
            </a:r>
            <a:endParaRPr lang="en-US" sz="1400" dirty="0">
              <a:solidFill>
                <a:schemeClr val="bg1"/>
              </a:solidFill>
              <a:cs typeface="Segoe UI" panose="020B0502040204020203" pitchFamily="34" charset="0"/>
            </a:endParaRPr>
          </a:p>
        </p:txBody>
      </p:sp>
      <p:sp>
        <p:nvSpPr>
          <p:cNvPr id="53" name="Rectangle 52">
            <a:extLst>
              <a:ext uri="{FF2B5EF4-FFF2-40B4-BE49-F238E27FC236}">
                <a16:creationId xmlns:a16="http://schemas.microsoft.com/office/drawing/2014/main" id="{E1535E1C-6EBC-45D8-BCE1-D5B947A61FB6}"/>
              </a:ext>
            </a:extLst>
          </p:cNvPr>
          <p:cNvSpPr/>
          <p:nvPr/>
        </p:nvSpPr>
        <p:spPr>
          <a:xfrm>
            <a:off x="5218901" y="3105207"/>
            <a:ext cx="1752042" cy="2192908"/>
          </a:xfrm>
          <a:prstGeom prst="rect">
            <a:avLst/>
          </a:prstGeom>
        </p:spPr>
        <p:txBody>
          <a:bodyPr wrap="square" lIns="0" tIns="0" rIns="0" bIns="0" anchor="t">
            <a:spAutoFit/>
          </a:bodyPr>
          <a:lstStyle/>
          <a:p>
            <a:pPr algn="ctr">
              <a:lnSpc>
                <a:spcPts val="1900"/>
              </a:lnSpc>
            </a:pPr>
            <a:r>
              <a:rPr lang="en-GB" sz="1200" dirty="0">
                <a:solidFill>
                  <a:schemeClr val="bg1"/>
                </a:solidFill>
              </a:rPr>
              <a:t>Keyword research can help your content be more visible and get more traffic</a:t>
            </a:r>
            <a:r>
              <a:rPr lang="en-GB" sz="1200" dirty="0" smtClean="0">
                <a:solidFill>
                  <a:schemeClr val="bg1"/>
                </a:solidFill>
              </a:rPr>
              <a:t>. Keyword </a:t>
            </a:r>
            <a:r>
              <a:rPr lang="en-GB" sz="1200" dirty="0">
                <a:solidFill>
                  <a:schemeClr val="bg1"/>
                </a:solidFill>
              </a:rPr>
              <a:t>audits can help you understand market trends, user </a:t>
            </a:r>
            <a:r>
              <a:rPr lang="en-GB" sz="1200" dirty="0" smtClean="0">
                <a:solidFill>
                  <a:schemeClr val="bg1"/>
                </a:solidFill>
              </a:rPr>
              <a:t>behaviour </a:t>
            </a:r>
            <a:r>
              <a:rPr lang="en-GB" sz="1200" dirty="0">
                <a:solidFill>
                  <a:schemeClr val="bg1"/>
                </a:solidFill>
              </a:rPr>
              <a:t>and your competitors. This can help you refine your SEO strategy.</a:t>
            </a:r>
            <a:endParaRPr lang="en-US" sz="1200" dirty="0">
              <a:solidFill>
                <a:schemeClr val="bg1"/>
              </a:solidFill>
              <a:cs typeface="Segoe UI" panose="020B0502040204020203" pitchFamily="34" charset="0"/>
            </a:endParaRPr>
          </a:p>
        </p:txBody>
      </p:sp>
      <p:sp>
        <p:nvSpPr>
          <p:cNvPr id="54" name="Rectangle 53">
            <a:extLst>
              <a:ext uri="{FF2B5EF4-FFF2-40B4-BE49-F238E27FC236}">
                <a16:creationId xmlns:a16="http://schemas.microsoft.com/office/drawing/2014/main" id="{28FF18A5-7B4E-4493-B38D-E732E033F82F}"/>
              </a:ext>
            </a:extLst>
          </p:cNvPr>
          <p:cNvSpPr/>
          <p:nvPr/>
        </p:nvSpPr>
        <p:spPr>
          <a:xfrm>
            <a:off x="7381497" y="3208519"/>
            <a:ext cx="1752042" cy="2166812"/>
          </a:xfrm>
          <a:prstGeom prst="rect">
            <a:avLst/>
          </a:prstGeom>
        </p:spPr>
        <p:txBody>
          <a:bodyPr wrap="square" lIns="0" tIns="0" rIns="0" bIns="0" anchor="t">
            <a:spAutoFit/>
          </a:bodyPr>
          <a:lstStyle/>
          <a:p>
            <a:pPr algn="ctr">
              <a:lnSpc>
                <a:spcPts val="1900"/>
              </a:lnSpc>
            </a:pPr>
            <a:r>
              <a:rPr lang="en-GB" sz="1200" dirty="0">
                <a:solidFill>
                  <a:schemeClr val="bg1"/>
                </a:solidFill>
              </a:rPr>
              <a:t>An SEO content strategy is a plan for creating and optimizing content to improve a website's search engine ranking and traffic. It includes a variety of tasks, such as keyword research, content creation, and promotion.</a:t>
            </a:r>
            <a:endParaRPr lang="en-US" sz="1200" dirty="0">
              <a:solidFill>
                <a:schemeClr val="bg1"/>
              </a:solidFill>
              <a:cs typeface="Segoe UI" panose="020B0502040204020203" pitchFamily="34" charset="0"/>
            </a:endParaRPr>
          </a:p>
        </p:txBody>
      </p:sp>
      <p:sp>
        <p:nvSpPr>
          <p:cNvPr id="55" name="Rectangle 54">
            <a:extLst>
              <a:ext uri="{FF2B5EF4-FFF2-40B4-BE49-F238E27FC236}">
                <a16:creationId xmlns:a16="http://schemas.microsoft.com/office/drawing/2014/main" id="{5BCD242F-9A97-473E-8E17-3F6C3C75CE68}"/>
              </a:ext>
            </a:extLst>
          </p:cNvPr>
          <p:cNvSpPr/>
          <p:nvPr/>
        </p:nvSpPr>
        <p:spPr>
          <a:xfrm>
            <a:off x="9555735" y="2820668"/>
            <a:ext cx="1752042" cy="2654125"/>
          </a:xfrm>
          <a:prstGeom prst="rect">
            <a:avLst/>
          </a:prstGeom>
        </p:spPr>
        <p:txBody>
          <a:bodyPr wrap="square" lIns="0" tIns="0" rIns="0" bIns="0" anchor="t">
            <a:spAutoFit/>
          </a:bodyPr>
          <a:lstStyle/>
          <a:p>
            <a:pPr algn="ctr">
              <a:lnSpc>
                <a:spcPts val="1900"/>
              </a:lnSpc>
            </a:pPr>
            <a:r>
              <a:rPr lang="en-GB" sz="1200" dirty="0">
                <a:solidFill>
                  <a:schemeClr val="bg1"/>
                </a:solidFill>
              </a:rPr>
              <a:t>A technical SEO audit, also known as a technical site audit, is a review of your website's technical components to ensure it's optimized for search engines. It helps you identify and fix issues that could affect your website's search engine visibility and online presence.</a:t>
            </a:r>
            <a:endParaRPr lang="en-US" sz="1200" dirty="0">
              <a:solidFill>
                <a:schemeClr val="bg1"/>
              </a:solidFill>
              <a:cs typeface="Segoe UI" panose="020B0502040204020203" pitchFamily="34" charset="0"/>
            </a:endParaRP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029192"/>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1999610"/>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8225691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Tools Used</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831182" y="2333832"/>
            <a:ext cx="1371600" cy="492443"/>
          </a:xfrm>
          <a:prstGeom prst="rect">
            <a:avLst/>
          </a:prstGeom>
        </p:spPr>
        <p:txBody>
          <a:bodyPr wrap="square" lIns="0" tIns="0" rIns="0" bIns="0" anchor="ctr">
            <a:spAutoFit/>
          </a:bodyPr>
          <a:lstStyle/>
          <a:p>
            <a:pPr algn="ctr"/>
            <a:r>
              <a:rPr lang="en-US" sz="1600" dirty="0">
                <a:solidFill>
                  <a:schemeClr val="bg1"/>
                </a:solidFill>
              </a:rPr>
              <a:t>Management Objectives</a:t>
            </a:r>
          </a:p>
        </p:txBody>
      </p:sp>
      <p:sp>
        <p:nvSpPr>
          <p:cNvPr id="81" name="Rectangle 80">
            <a:extLst>
              <a:ext uri="{FF2B5EF4-FFF2-40B4-BE49-F238E27FC236}">
                <a16:creationId xmlns:a16="http://schemas.microsoft.com/office/drawing/2014/main" id="{D4EC02E4-F054-4111-9038-AE0BDA4C8060}"/>
              </a:ext>
            </a:extLst>
          </p:cNvPr>
          <p:cNvSpPr/>
          <p:nvPr/>
        </p:nvSpPr>
        <p:spPr>
          <a:xfrm>
            <a:off x="1831182" y="4618854"/>
            <a:ext cx="1371600" cy="492443"/>
          </a:xfrm>
          <a:prstGeom prst="rect">
            <a:avLst/>
          </a:prstGeom>
        </p:spPr>
        <p:txBody>
          <a:bodyPr wrap="square" lIns="0" tIns="0" rIns="0" bIns="0" anchor="ctr">
            <a:spAutoFit/>
          </a:bodyPr>
          <a:lstStyle/>
          <a:p>
            <a:pPr algn="ctr"/>
            <a:r>
              <a:rPr lang="en-US" sz="1600" dirty="0">
                <a:solidFill>
                  <a:schemeClr val="bg1"/>
                </a:solidFill>
              </a:rPr>
              <a:t>Customer Objectives</a:t>
            </a:r>
          </a:p>
        </p:txBody>
      </p:sp>
      <p:sp>
        <p:nvSpPr>
          <p:cNvPr id="82" name="Rectangle 81">
            <a:extLst>
              <a:ext uri="{FF2B5EF4-FFF2-40B4-BE49-F238E27FC236}">
                <a16:creationId xmlns:a16="http://schemas.microsoft.com/office/drawing/2014/main"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Project Objectives</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Implementation Plan</a:t>
            </a:r>
          </a:p>
        </p:txBody>
      </p:sp>
      <p:sp>
        <p:nvSpPr>
          <p:cNvPr id="84" name="Rectangle 83">
            <a:extLst>
              <a:ext uri="{FF2B5EF4-FFF2-40B4-BE49-F238E27FC236}">
                <a16:creationId xmlns:a16="http://schemas.microsoft.com/office/drawing/2014/main" id="{3B69453F-B845-4467-8C29-7A6677641EC0}"/>
              </a:ext>
            </a:extLst>
          </p:cNvPr>
          <p:cNvSpPr/>
          <p:nvPr/>
        </p:nvSpPr>
        <p:spPr>
          <a:xfrm>
            <a:off x="8989218" y="3599454"/>
            <a:ext cx="1371600" cy="246221"/>
          </a:xfrm>
          <a:prstGeom prst="rect">
            <a:avLst/>
          </a:prstGeom>
        </p:spPr>
        <p:txBody>
          <a:bodyPr wrap="square" lIns="0" tIns="0" rIns="0" bIns="0" anchor="ctr">
            <a:spAutoFit/>
          </a:bodyPr>
          <a:lstStyle/>
          <a:p>
            <a:pPr algn="ctr"/>
            <a:r>
              <a:rPr lang="en-US" sz="1600" dirty="0">
                <a:solidFill>
                  <a:schemeClr val="bg1"/>
                </a:solidFill>
              </a:rPr>
              <a:t>Schedules</a:t>
            </a:r>
          </a:p>
        </p:txBody>
      </p:sp>
      <p:sp>
        <p:nvSpPr>
          <p:cNvPr id="85" name="Rectangle 84">
            <a:extLst>
              <a:ext uri="{FF2B5EF4-FFF2-40B4-BE49-F238E27FC236}">
                <a16:creationId xmlns:a16="http://schemas.microsoft.com/office/drawing/2014/main"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Tasks</a:t>
            </a:r>
          </a:p>
        </p:txBody>
      </p:sp>
      <p:sp>
        <p:nvSpPr>
          <p:cNvPr id="86" name="Rectangle 85">
            <a:extLst>
              <a:ext uri="{FF2B5EF4-FFF2-40B4-BE49-F238E27FC236}">
                <a16:creationId xmlns:a16="http://schemas.microsoft.com/office/drawing/2014/main" id="{6B499F5E-706B-4272-818B-C87149038662}"/>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dirty="0">
                <a:solidFill>
                  <a:schemeClr val="bg1"/>
                </a:solidFill>
              </a:rPr>
              <a:t>Resources</a:t>
            </a:r>
          </a:p>
        </p:txBody>
      </p:sp>
      <p:sp>
        <p:nvSpPr>
          <p:cNvPr id="93" name="Rectangle 92">
            <a:extLst>
              <a:ext uri="{FF2B5EF4-FFF2-40B4-BE49-F238E27FC236}">
                <a16:creationId xmlns:a16="http://schemas.microsoft.com/office/drawing/2014/main" id="{FC109BEC-95E0-4EA0-B65C-A8353481F394}"/>
              </a:ext>
            </a:extLst>
          </p:cNvPr>
          <p:cNvSpPr/>
          <p:nvPr/>
        </p:nvSpPr>
        <p:spPr>
          <a:xfrm>
            <a:off x="445273" y="713117"/>
            <a:ext cx="11445572" cy="2215991"/>
          </a:xfrm>
          <a:prstGeom prst="rect">
            <a:avLst/>
          </a:prstGeom>
        </p:spPr>
        <p:txBody>
          <a:bodyPr wrap="square" lIns="0" tIns="0" rIns="0" bIns="0" anchor="ctr">
            <a:spAutoFit/>
          </a:bodyPr>
          <a:lstStyle/>
          <a:p>
            <a:pPr>
              <a:lnSpc>
                <a:spcPct val="150000"/>
              </a:lnSpc>
            </a:pPr>
            <a:r>
              <a:rPr lang="en-US" sz="2400" dirty="0" smtClean="0">
                <a:solidFill>
                  <a:schemeClr val="tx1">
                    <a:lumMod val="75000"/>
                    <a:lumOff val="25000"/>
                  </a:schemeClr>
                </a:solidFill>
                <a:cs typeface="Segoe UI" panose="020B0502040204020203" pitchFamily="34" charset="0"/>
              </a:rPr>
              <a:t>An effective SEO website audit is based on hard data about the technical health, traffic and backlinks profile of your website (and the website of your competitors)</a:t>
            </a:r>
          </a:p>
          <a:p>
            <a:pPr>
              <a:lnSpc>
                <a:spcPct val="150000"/>
              </a:lnSpc>
            </a:pPr>
            <a:endParaRPr lang="en-US" sz="2400" dirty="0">
              <a:solidFill>
                <a:schemeClr val="tx1">
                  <a:lumMod val="75000"/>
                  <a:lumOff val="25000"/>
                </a:schemeClr>
              </a:solidFill>
              <a:cs typeface="Segoe UI" panose="020B0502040204020203" pitchFamily="34" charset="0"/>
            </a:endParaRPr>
          </a:p>
          <a:p>
            <a:pPr>
              <a:lnSpc>
                <a:spcPct val="150000"/>
              </a:lnSpc>
            </a:pPr>
            <a:r>
              <a:rPr lang="en-US" sz="2400" dirty="0" smtClean="0">
                <a:solidFill>
                  <a:schemeClr val="tx1">
                    <a:lumMod val="75000"/>
                    <a:lumOff val="25000"/>
                  </a:schemeClr>
                </a:solidFill>
                <a:cs typeface="Segoe UI" panose="020B0502040204020203" pitchFamily="34" charset="0"/>
              </a:rPr>
              <a:t> </a:t>
            </a:r>
            <a:endParaRPr lang="en-US" sz="2400" dirty="0">
              <a:solidFill>
                <a:schemeClr val="tx1">
                  <a:lumMod val="75000"/>
                  <a:lumOff val="25000"/>
                </a:schemeClr>
              </a:solidFill>
              <a:cs typeface="Segoe UI" panose="020B0502040204020203" pitchFamily="34" charset="0"/>
            </a:endParaRPr>
          </a:p>
        </p:txBody>
      </p:sp>
      <p:sp>
        <p:nvSpPr>
          <p:cNvPr id="2" name="TextBox 1"/>
          <p:cNvSpPr txBox="1"/>
          <p:nvPr/>
        </p:nvSpPr>
        <p:spPr>
          <a:xfrm>
            <a:off x="344694" y="2139384"/>
            <a:ext cx="11677678" cy="2893100"/>
          </a:xfrm>
          <a:prstGeom prst="rect">
            <a:avLst/>
          </a:prstGeom>
          <a:noFill/>
        </p:spPr>
        <p:txBody>
          <a:bodyPr wrap="square" rtlCol="0">
            <a:spAutoFit/>
          </a:bodyPr>
          <a:lstStyle/>
          <a:p>
            <a:r>
              <a:rPr lang="en-GB" sz="1400" dirty="0" smtClean="0"/>
              <a:t>The three most important tools we used in the project is:</a:t>
            </a:r>
          </a:p>
          <a:p>
            <a:endParaRPr lang="en-GB" sz="1400" dirty="0"/>
          </a:p>
          <a:p>
            <a:pPr marL="285750" indent="-285750">
              <a:buFont typeface="Arial" panose="020B0604020202020204" pitchFamily="34" charset="0"/>
              <a:buChar char="•"/>
            </a:pPr>
            <a:r>
              <a:rPr lang="en-GB" sz="1400" b="1" u="sng" dirty="0" smtClean="0"/>
              <a:t>SEO </a:t>
            </a:r>
            <a:r>
              <a:rPr lang="en-GB" sz="1400" b="1" u="sng" dirty="0" err="1" smtClean="0"/>
              <a:t>Optimer</a:t>
            </a:r>
            <a:r>
              <a:rPr lang="en-GB" sz="1400" b="1" u="sng" dirty="0" smtClean="0"/>
              <a:t>: </a:t>
            </a:r>
            <a:r>
              <a:rPr lang="en-GB" sz="1400" dirty="0" err="1"/>
              <a:t>SEOOptimer</a:t>
            </a:r>
            <a:r>
              <a:rPr lang="en-GB" sz="1400" dirty="0"/>
              <a:t> is an online SEO auditing tool that evaluates websites based on factors like on-page SEO, usability, performance, links, and social media. It provides detailed reports and recommendations for improvement, helping businesses optimize their site's search engine rankings and overall digital presence for better performance and visibility..</a:t>
            </a:r>
            <a:endParaRPr lang="en-GB" sz="1400" dirty="0" smtClean="0"/>
          </a:p>
          <a:p>
            <a:endParaRPr lang="en-GB" sz="1400" dirty="0"/>
          </a:p>
          <a:p>
            <a:pPr marL="285750" indent="-285750">
              <a:buFont typeface="Arial" panose="020B0604020202020204" pitchFamily="34" charset="0"/>
              <a:buChar char="•"/>
            </a:pPr>
            <a:r>
              <a:rPr lang="en-GB" sz="1400" b="1" u="sng" dirty="0" err="1" smtClean="0"/>
              <a:t>Semrush</a:t>
            </a:r>
            <a:r>
              <a:rPr lang="en-GB" sz="1400" b="1" u="sng" dirty="0" smtClean="0"/>
              <a:t>: </a:t>
            </a:r>
            <a:r>
              <a:rPr lang="en-IN" sz="1400" dirty="0" err="1"/>
              <a:t>Semrush</a:t>
            </a:r>
            <a:r>
              <a:rPr lang="en-IN" sz="1400" dirty="0"/>
              <a:t> is a comprehensive digital marketing tool used for SEO, PPC, content marketing, and competitor analysis. It helps users improve online visibility by providing insights into keyword rankings, backlinks, site audits, and traffic analytics. </a:t>
            </a:r>
            <a:r>
              <a:rPr lang="en-IN" sz="1400" dirty="0" err="1"/>
              <a:t>Semrush</a:t>
            </a:r>
            <a:r>
              <a:rPr lang="en-IN" sz="1400" dirty="0"/>
              <a:t> also offers tools for optimizing social media strategies and tracking search engine performance.</a:t>
            </a:r>
            <a:r>
              <a:rPr lang="en-GB" sz="1400" dirty="0" smtClean="0"/>
              <a:t>.</a:t>
            </a:r>
          </a:p>
          <a:p>
            <a:endParaRPr lang="en-GB" sz="1400" dirty="0"/>
          </a:p>
          <a:p>
            <a:pPr marL="285750" indent="-285750">
              <a:buFont typeface="Arial" panose="020B0604020202020204" pitchFamily="34" charset="0"/>
              <a:buChar char="•"/>
            </a:pPr>
            <a:r>
              <a:rPr lang="en-GB" sz="1400" b="1" u="sng" dirty="0" err="1" smtClean="0"/>
              <a:t>Ubersuggest</a:t>
            </a:r>
            <a:r>
              <a:rPr lang="en-GB" sz="1400" b="1" u="sng" dirty="0" smtClean="0"/>
              <a:t>: </a:t>
            </a:r>
            <a:r>
              <a:rPr lang="en-GB" sz="1400" dirty="0" err="1" smtClean="0"/>
              <a:t>Ubersuggest</a:t>
            </a:r>
            <a:r>
              <a:rPr lang="en-GB" sz="1400" dirty="0" smtClean="0"/>
              <a:t> </a:t>
            </a:r>
            <a:r>
              <a:rPr lang="en-GB" sz="1400" dirty="0"/>
              <a:t>SEO </a:t>
            </a:r>
            <a:r>
              <a:rPr lang="en-GB" sz="1400" dirty="0" smtClean="0"/>
              <a:t>Analyser </a:t>
            </a:r>
            <a:r>
              <a:rPr lang="en-GB" sz="1400" dirty="0"/>
              <a:t>is a tool that helps website owners improve their search engine rankings. It provides insights on keyword performance, backlinks, and site health, offering suggestions for optimization. With features like site audits and competitor analysis, it helps enhance on-page SEO and overall website performance.</a:t>
            </a:r>
            <a:endParaRPr lang="en-IN" sz="1400" b="1" u="sng" dirty="0"/>
          </a:p>
        </p:txBody>
      </p:sp>
      <p:sp>
        <p:nvSpPr>
          <p:cNvPr id="4" name="TextBox 3"/>
          <p:cNvSpPr txBox="1"/>
          <p:nvPr/>
        </p:nvSpPr>
        <p:spPr>
          <a:xfrm>
            <a:off x="344693" y="5235769"/>
            <a:ext cx="8414163" cy="369332"/>
          </a:xfrm>
          <a:prstGeom prst="rect">
            <a:avLst/>
          </a:prstGeom>
          <a:noFill/>
        </p:spPr>
        <p:txBody>
          <a:bodyPr wrap="none" rtlCol="0">
            <a:spAutoFit/>
          </a:bodyPr>
          <a:lstStyle/>
          <a:p>
            <a:r>
              <a:rPr lang="en-GB" dirty="0" smtClean="0"/>
              <a:t>We will take a closer look at how to do a SEO audit using these tools in the next steps.</a:t>
            </a:r>
            <a:endParaRPr lang="en-IN" dirty="0"/>
          </a:p>
        </p:txBody>
      </p:sp>
    </p:spTree>
    <p:extLst>
      <p:ext uri="{BB962C8B-B14F-4D97-AF65-F5344CB8AC3E}">
        <p14:creationId xmlns:p14="http://schemas.microsoft.com/office/powerpoint/2010/main" val="8437681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973"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Initial Audit</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831182" y="2333832"/>
            <a:ext cx="1371600" cy="492443"/>
          </a:xfrm>
          <a:prstGeom prst="rect">
            <a:avLst/>
          </a:prstGeom>
        </p:spPr>
        <p:txBody>
          <a:bodyPr wrap="square" lIns="0" tIns="0" rIns="0" bIns="0" anchor="ctr">
            <a:spAutoFit/>
          </a:bodyPr>
          <a:lstStyle/>
          <a:p>
            <a:pPr algn="ctr"/>
            <a:r>
              <a:rPr lang="en-US" sz="1600" dirty="0">
                <a:solidFill>
                  <a:schemeClr val="bg1"/>
                </a:solidFill>
              </a:rPr>
              <a:t>Management Objectives</a:t>
            </a:r>
          </a:p>
        </p:txBody>
      </p:sp>
      <p:sp>
        <p:nvSpPr>
          <p:cNvPr id="81" name="Rectangle 80">
            <a:extLst>
              <a:ext uri="{FF2B5EF4-FFF2-40B4-BE49-F238E27FC236}">
                <a16:creationId xmlns:a16="http://schemas.microsoft.com/office/drawing/2014/main" id="{D4EC02E4-F054-4111-9038-AE0BDA4C8060}"/>
              </a:ext>
            </a:extLst>
          </p:cNvPr>
          <p:cNvSpPr/>
          <p:nvPr/>
        </p:nvSpPr>
        <p:spPr>
          <a:xfrm>
            <a:off x="1831182" y="4618854"/>
            <a:ext cx="1371600" cy="492443"/>
          </a:xfrm>
          <a:prstGeom prst="rect">
            <a:avLst/>
          </a:prstGeom>
        </p:spPr>
        <p:txBody>
          <a:bodyPr wrap="square" lIns="0" tIns="0" rIns="0" bIns="0" anchor="ctr">
            <a:spAutoFit/>
          </a:bodyPr>
          <a:lstStyle/>
          <a:p>
            <a:pPr algn="ctr"/>
            <a:r>
              <a:rPr lang="en-US" sz="1600" dirty="0">
                <a:solidFill>
                  <a:schemeClr val="bg1"/>
                </a:solidFill>
              </a:rPr>
              <a:t>Customer Objectives</a:t>
            </a:r>
          </a:p>
        </p:txBody>
      </p:sp>
      <p:sp>
        <p:nvSpPr>
          <p:cNvPr id="82" name="Rectangle 81">
            <a:extLst>
              <a:ext uri="{FF2B5EF4-FFF2-40B4-BE49-F238E27FC236}">
                <a16:creationId xmlns:a16="http://schemas.microsoft.com/office/drawing/2014/main"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Project Objectives</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Implementation Plan</a:t>
            </a:r>
          </a:p>
        </p:txBody>
      </p:sp>
      <p:sp>
        <p:nvSpPr>
          <p:cNvPr id="84" name="Rectangle 83">
            <a:extLst>
              <a:ext uri="{FF2B5EF4-FFF2-40B4-BE49-F238E27FC236}">
                <a16:creationId xmlns:a16="http://schemas.microsoft.com/office/drawing/2014/main" id="{3B69453F-B845-4467-8C29-7A6677641EC0}"/>
              </a:ext>
            </a:extLst>
          </p:cNvPr>
          <p:cNvSpPr/>
          <p:nvPr/>
        </p:nvSpPr>
        <p:spPr>
          <a:xfrm>
            <a:off x="8989218" y="3599454"/>
            <a:ext cx="1371600" cy="246221"/>
          </a:xfrm>
          <a:prstGeom prst="rect">
            <a:avLst/>
          </a:prstGeom>
        </p:spPr>
        <p:txBody>
          <a:bodyPr wrap="square" lIns="0" tIns="0" rIns="0" bIns="0" anchor="ctr">
            <a:spAutoFit/>
          </a:bodyPr>
          <a:lstStyle/>
          <a:p>
            <a:pPr algn="ctr"/>
            <a:r>
              <a:rPr lang="en-US" sz="1600" dirty="0">
                <a:solidFill>
                  <a:schemeClr val="bg1"/>
                </a:solidFill>
              </a:rPr>
              <a:t>Schedules</a:t>
            </a:r>
          </a:p>
        </p:txBody>
      </p:sp>
      <p:sp>
        <p:nvSpPr>
          <p:cNvPr id="85" name="Rectangle 84">
            <a:extLst>
              <a:ext uri="{FF2B5EF4-FFF2-40B4-BE49-F238E27FC236}">
                <a16:creationId xmlns:a16="http://schemas.microsoft.com/office/drawing/2014/main"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Tasks</a:t>
            </a:r>
          </a:p>
        </p:txBody>
      </p:sp>
      <p:sp>
        <p:nvSpPr>
          <p:cNvPr id="86" name="Rectangle 85">
            <a:extLst>
              <a:ext uri="{FF2B5EF4-FFF2-40B4-BE49-F238E27FC236}">
                <a16:creationId xmlns:a16="http://schemas.microsoft.com/office/drawing/2014/main" id="{6B499F5E-706B-4272-818B-C87149038662}"/>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dirty="0">
                <a:solidFill>
                  <a:schemeClr val="bg1"/>
                </a:solidFill>
              </a:rPr>
              <a:t>Resources</a:t>
            </a:r>
          </a:p>
        </p:txBody>
      </p:sp>
      <p:sp>
        <p:nvSpPr>
          <p:cNvPr id="2" name="TextBox 1"/>
          <p:cNvSpPr txBox="1"/>
          <p:nvPr/>
        </p:nvSpPr>
        <p:spPr>
          <a:xfrm>
            <a:off x="344694" y="2139384"/>
            <a:ext cx="11677678" cy="1354217"/>
          </a:xfrm>
          <a:prstGeom prst="rect">
            <a:avLst/>
          </a:prstGeom>
          <a:noFill/>
        </p:spPr>
        <p:txBody>
          <a:bodyPr wrap="square" rtlCol="0">
            <a:spAutoFit/>
          </a:bodyPr>
          <a:lstStyle/>
          <a:p>
            <a:pPr fontAlgn="base"/>
            <a:r>
              <a:rPr lang="en-GB" b="1" dirty="0"/>
              <a:t>Initial Audit:</a:t>
            </a:r>
          </a:p>
          <a:p>
            <a:pPr fontAlgn="base"/>
            <a:r>
              <a:rPr lang="en-GB" sz="1400" dirty="0"/>
              <a:t/>
            </a:r>
            <a:br>
              <a:rPr lang="en-GB" sz="1400" dirty="0"/>
            </a:br>
            <a:r>
              <a:rPr lang="en-GB" dirty="0"/>
              <a:t>Select any company listed below and Conduct a comprehensive SEO audit of the selected website to identify current performance, strengths, and weaknesses.</a:t>
            </a:r>
          </a:p>
          <a:p>
            <a:endParaRPr lang="en-IN" sz="1400" b="1" u="sng" dirty="0"/>
          </a:p>
        </p:txBody>
      </p:sp>
    </p:spTree>
    <p:extLst>
      <p:ext uri="{BB962C8B-B14F-4D97-AF65-F5344CB8AC3E}">
        <p14:creationId xmlns:p14="http://schemas.microsoft.com/office/powerpoint/2010/main" val="3427793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194678" y="261288"/>
            <a:ext cx="3802644" cy="523220"/>
          </a:xfrm>
          <a:prstGeom prst="rect">
            <a:avLst/>
          </a:prstGeom>
          <a:noFill/>
        </p:spPr>
        <p:txBody>
          <a:bodyPr wrap="none" rtlCol="0">
            <a:spAutoFit/>
          </a:bodyPr>
          <a:lstStyle/>
          <a:p>
            <a:r>
              <a:rPr lang="en-GB" sz="2800" b="1" u="sng" dirty="0" smtClean="0">
                <a:latin typeface="+mj-lt"/>
              </a:rPr>
              <a:t>Current Performance</a:t>
            </a:r>
            <a:endParaRPr lang="en-IN" sz="2800" b="1" u="sng" dirty="0">
              <a:latin typeface="+mj-lt"/>
            </a:endParaRPr>
          </a:p>
        </p:txBody>
      </p:sp>
      <p:pic>
        <p:nvPicPr>
          <p:cNvPr id="2" name="Picture 1"/>
          <p:cNvPicPr>
            <a:picLocks noChangeAspect="1"/>
          </p:cNvPicPr>
          <p:nvPr/>
        </p:nvPicPr>
        <p:blipFill>
          <a:blip r:embed="rId3"/>
          <a:stretch>
            <a:fillRect/>
          </a:stretch>
        </p:blipFill>
        <p:spPr>
          <a:xfrm>
            <a:off x="155051" y="1994352"/>
            <a:ext cx="8103953" cy="4629084"/>
          </a:xfrm>
          <a:prstGeom prst="rect">
            <a:avLst/>
          </a:prstGeom>
        </p:spPr>
      </p:pic>
      <p:sp>
        <p:nvSpPr>
          <p:cNvPr id="3" name="TextBox 2"/>
          <p:cNvSpPr txBox="1"/>
          <p:nvPr/>
        </p:nvSpPr>
        <p:spPr>
          <a:xfrm>
            <a:off x="8342493" y="563969"/>
            <a:ext cx="3612788" cy="6294031"/>
          </a:xfrm>
          <a:prstGeom prst="rect">
            <a:avLst/>
          </a:prstGeom>
          <a:noFill/>
        </p:spPr>
        <p:txBody>
          <a:bodyPr wrap="square" rtlCol="0">
            <a:spAutoFit/>
          </a:bodyPr>
          <a:lstStyle/>
          <a:p>
            <a:pPr marL="285750" indent="-285750">
              <a:buFont typeface="Arial" panose="020B0604020202020204" pitchFamily="34" charset="0"/>
              <a:buChar char="•"/>
            </a:pPr>
            <a:endParaRPr lang="en-GB" sz="1400" dirty="0" smtClean="0">
              <a:latin typeface="Baskerville Old Face" panose="02020602080505020303" pitchFamily="18" charset="0"/>
            </a:endParaRPr>
          </a:p>
          <a:p>
            <a:r>
              <a:rPr lang="en-GB" sz="1400" dirty="0" smtClean="0">
                <a:latin typeface="Baskerville Old Face" panose="02020602080505020303" pitchFamily="18" charset="0"/>
              </a:rPr>
              <a:t>      </a:t>
            </a:r>
            <a:r>
              <a:rPr lang="en-GB" sz="1400" b="1" u="sng" dirty="0" smtClean="0">
                <a:latin typeface="Baskerville Old Face" panose="02020602080505020303" pitchFamily="18" charset="0"/>
              </a:rPr>
              <a:t>Observation:</a:t>
            </a:r>
          </a:p>
          <a:p>
            <a:endParaRPr lang="en-GB" sz="1200" b="1" u="sng" dirty="0">
              <a:latin typeface="Baskerville Old Face" panose="02020602080505020303" pitchFamily="18" charset="0"/>
            </a:endParaRPr>
          </a:p>
          <a:p>
            <a:pPr marL="285750" indent="-285750">
              <a:buFont typeface="Arial" panose="020B0604020202020204" pitchFamily="34" charset="0"/>
              <a:buChar char="•"/>
            </a:pPr>
            <a:r>
              <a:rPr lang="en-GB" sz="1100" dirty="0">
                <a:latin typeface="Baskerville Old Face" panose="02020602080505020303" pitchFamily="18" charset="0"/>
              </a:rPr>
              <a:t>This image showcases a comprehensive site audit for ‘crimsonlogic.com’, highlighting impressive metrics. </a:t>
            </a:r>
            <a:endParaRPr lang="en-GB" sz="1100" dirty="0" smtClean="0">
              <a:latin typeface="Baskerville Old Face" panose="02020602080505020303" pitchFamily="18" charset="0"/>
            </a:endParaRPr>
          </a:p>
          <a:p>
            <a:pPr marL="285750" indent="-285750">
              <a:buFont typeface="Arial" panose="020B0604020202020204" pitchFamily="34" charset="0"/>
              <a:buChar char="•"/>
            </a:pPr>
            <a:endParaRPr lang="en-GB" sz="1100" dirty="0" smtClean="0">
              <a:latin typeface="Baskerville Old Face" panose="02020602080505020303" pitchFamily="18" charset="0"/>
            </a:endParaRPr>
          </a:p>
          <a:p>
            <a:pPr marL="285750" indent="-285750">
              <a:buFont typeface="Arial" panose="020B0604020202020204" pitchFamily="34" charset="0"/>
              <a:buChar char="•"/>
            </a:pPr>
            <a:r>
              <a:rPr lang="en-GB" sz="1100" dirty="0" smtClean="0">
                <a:latin typeface="Baskerville Old Face" panose="02020602080505020303" pitchFamily="18" charset="0"/>
              </a:rPr>
              <a:t>The </a:t>
            </a:r>
            <a:r>
              <a:rPr lang="en-GB" sz="1100" dirty="0">
                <a:latin typeface="Baskerville Old Face" panose="02020602080505020303" pitchFamily="18" charset="0"/>
              </a:rPr>
              <a:t>dashboard reveals four key performance indicators, all marked in green, indicating excellent results. </a:t>
            </a:r>
            <a:endParaRPr lang="en-GB" sz="1100" dirty="0" smtClean="0">
              <a:latin typeface="Baskerville Old Face" panose="02020602080505020303" pitchFamily="18" charset="0"/>
            </a:endParaRPr>
          </a:p>
          <a:p>
            <a:pPr marL="285750" indent="-285750">
              <a:buFont typeface="Arial" panose="020B0604020202020204" pitchFamily="34" charset="0"/>
              <a:buChar char="•"/>
            </a:pPr>
            <a:endParaRPr lang="en-GB" sz="1100" dirty="0" smtClean="0">
              <a:latin typeface="Baskerville Old Face" panose="02020602080505020303" pitchFamily="18" charset="0"/>
            </a:endParaRPr>
          </a:p>
          <a:p>
            <a:pPr marL="285750" indent="-285750">
              <a:buFont typeface="Arial" panose="020B0604020202020204" pitchFamily="34" charset="0"/>
              <a:buChar char="•"/>
            </a:pPr>
            <a:r>
              <a:rPr lang="en-GB" sz="1100" dirty="0" smtClean="0">
                <a:latin typeface="Baskerville Old Face" panose="02020602080505020303" pitchFamily="18" charset="0"/>
              </a:rPr>
              <a:t>The </a:t>
            </a:r>
            <a:r>
              <a:rPr lang="en-GB" sz="1100" dirty="0">
                <a:latin typeface="Baskerville Old Face" panose="02020602080505020303" pitchFamily="18" charset="0"/>
              </a:rPr>
              <a:t>on-page SEO score is 74, organic monthly traffic stands at 12,659, organic keywords are 406, and backlinks total 27,396. </a:t>
            </a:r>
            <a:endParaRPr lang="en-GB" sz="1100" dirty="0" smtClean="0">
              <a:latin typeface="Baskerville Old Face" panose="02020602080505020303" pitchFamily="18" charset="0"/>
            </a:endParaRPr>
          </a:p>
          <a:p>
            <a:pPr marL="285750" indent="-285750">
              <a:buFont typeface="Arial" panose="020B0604020202020204" pitchFamily="34" charset="0"/>
              <a:buChar char="•"/>
            </a:pPr>
            <a:endParaRPr lang="en-GB" sz="1100" dirty="0" smtClean="0">
              <a:latin typeface="Baskerville Old Face" panose="02020602080505020303" pitchFamily="18" charset="0"/>
            </a:endParaRPr>
          </a:p>
          <a:p>
            <a:pPr marL="285750" indent="-285750">
              <a:buFont typeface="Arial" panose="020B0604020202020204" pitchFamily="34" charset="0"/>
              <a:buChar char="•"/>
            </a:pPr>
            <a:r>
              <a:rPr lang="en-GB" sz="1100" dirty="0" smtClean="0">
                <a:latin typeface="Baskerville Old Face" panose="02020602080505020303" pitchFamily="18" charset="0"/>
              </a:rPr>
              <a:t>These </a:t>
            </a:r>
            <a:r>
              <a:rPr lang="en-GB" sz="1100" dirty="0">
                <a:latin typeface="Baskerville Old Face" panose="02020602080505020303" pitchFamily="18" charset="0"/>
              </a:rPr>
              <a:t>metrics suggest that the website is performing exceptionally well in terms of SEO, traffic, and keyword optimization. </a:t>
            </a:r>
            <a:endParaRPr lang="en-GB" sz="1100" dirty="0" smtClean="0">
              <a:latin typeface="Baskerville Old Face" panose="02020602080505020303" pitchFamily="18" charset="0"/>
            </a:endParaRPr>
          </a:p>
          <a:p>
            <a:endParaRPr lang="en-GB" sz="1100" dirty="0" smtClean="0">
              <a:latin typeface="Baskerville Old Face" panose="02020602080505020303" pitchFamily="18" charset="0"/>
            </a:endParaRPr>
          </a:p>
          <a:p>
            <a:pPr marL="285750" indent="-285750">
              <a:buFont typeface="Arial" panose="020B0604020202020204" pitchFamily="34" charset="0"/>
              <a:buChar char="•"/>
            </a:pPr>
            <a:r>
              <a:rPr lang="en-GB" sz="1100" dirty="0" smtClean="0">
                <a:latin typeface="Baskerville Old Face" panose="02020602080505020303" pitchFamily="18" charset="0"/>
              </a:rPr>
              <a:t>It has </a:t>
            </a:r>
            <a:r>
              <a:rPr lang="en-GB" sz="1100" dirty="0">
                <a:latin typeface="Baskerville Old Face" panose="02020602080505020303" pitchFamily="18" charset="0"/>
              </a:rPr>
              <a:t>an overall website performance score of "B" with 16 recommendations for improvement</a:t>
            </a:r>
            <a:r>
              <a:rPr lang="en-GB" sz="1100" dirty="0" smtClean="0">
                <a:latin typeface="Baskerville Old Face" panose="02020602080505020303" pitchFamily="18" charset="0"/>
              </a:rPr>
              <a:t>.</a:t>
            </a:r>
          </a:p>
          <a:p>
            <a:pPr marL="285750" indent="-285750">
              <a:buFont typeface="Arial" panose="020B0604020202020204" pitchFamily="34" charset="0"/>
              <a:buChar char="•"/>
            </a:pPr>
            <a:endParaRPr lang="en-GB" sz="1100" dirty="0">
              <a:latin typeface="Baskerville Old Face" panose="02020602080505020303" pitchFamily="18" charset="0"/>
            </a:endParaRPr>
          </a:p>
          <a:p>
            <a:pPr marL="285750" indent="-285750">
              <a:buFont typeface="Arial" panose="020B0604020202020204" pitchFamily="34" charset="0"/>
              <a:buChar char="•"/>
            </a:pPr>
            <a:r>
              <a:rPr lang="en-GB" sz="1100" dirty="0" smtClean="0">
                <a:latin typeface="Baskerville Old Face" panose="02020602080505020303" pitchFamily="18" charset="0"/>
              </a:rPr>
              <a:t> </a:t>
            </a:r>
            <a:r>
              <a:rPr lang="en-GB" sz="1100" dirty="0">
                <a:latin typeface="Baskerville Old Face" panose="02020602080505020303" pitchFamily="18" charset="0"/>
              </a:rPr>
              <a:t>The site excels in areas like On-Page SEO (B+) and Links (A-), indicating good optimization and backlink structure</a:t>
            </a:r>
            <a:r>
              <a:rPr lang="en-GB" sz="1100" dirty="0" smtClean="0">
                <a:latin typeface="Baskerville Old Face" panose="02020602080505020303" pitchFamily="18" charset="0"/>
              </a:rPr>
              <a:t>.</a:t>
            </a:r>
          </a:p>
          <a:p>
            <a:pPr marL="285750" indent="-285750">
              <a:buFont typeface="Arial" panose="020B0604020202020204" pitchFamily="34" charset="0"/>
              <a:buChar char="•"/>
            </a:pPr>
            <a:endParaRPr lang="en-GB" sz="1100" dirty="0">
              <a:latin typeface="Baskerville Old Face" panose="02020602080505020303" pitchFamily="18" charset="0"/>
            </a:endParaRPr>
          </a:p>
          <a:p>
            <a:pPr marL="285750" indent="-285750">
              <a:buFont typeface="Arial" panose="020B0604020202020204" pitchFamily="34" charset="0"/>
              <a:buChar char="•"/>
            </a:pPr>
            <a:r>
              <a:rPr lang="en-GB" sz="1100" dirty="0" smtClean="0">
                <a:latin typeface="Baskerville Old Face" panose="02020602080505020303" pitchFamily="18" charset="0"/>
              </a:rPr>
              <a:t>Usability </a:t>
            </a:r>
            <a:r>
              <a:rPr lang="en-GB" sz="1100" dirty="0">
                <a:latin typeface="Baskerville Old Face" panose="02020602080505020303" pitchFamily="18" charset="0"/>
              </a:rPr>
              <a:t>is rated at "B", suggesting the user experience could be improved</a:t>
            </a:r>
            <a:r>
              <a:rPr lang="en-GB" sz="1100" dirty="0" smtClean="0">
                <a:latin typeface="Baskerville Old Face" panose="02020602080505020303" pitchFamily="18" charset="0"/>
              </a:rPr>
              <a:t>.</a:t>
            </a:r>
          </a:p>
          <a:p>
            <a:pPr marL="285750" indent="-285750">
              <a:buFont typeface="Arial" panose="020B0604020202020204" pitchFamily="34" charset="0"/>
              <a:buChar char="•"/>
            </a:pPr>
            <a:endParaRPr lang="en-GB" sz="1100" dirty="0">
              <a:latin typeface="Baskerville Old Face" panose="02020602080505020303" pitchFamily="18" charset="0"/>
            </a:endParaRPr>
          </a:p>
          <a:p>
            <a:pPr marL="285750" indent="-285750">
              <a:buFont typeface="Arial" panose="020B0604020202020204" pitchFamily="34" charset="0"/>
              <a:buChar char="•"/>
            </a:pPr>
            <a:r>
              <a:rPr lang="en-GB" sz="1100" dirty="0" smtClean="0">
                <a:latin typeface="Baskerville Old Face" panose="02020602080505020303" pitchFamily="18" charset="0"/>
              </a:rPr>
              <a:t>Performance </a:t>
            </a:r>
            <a:r>
              <a:rPr lang="en-GB" sz="1100" dirty="0">
                <a:latin typeface="Baskerville Old Face" panose="02020602080505020303" pitchFamily="18" charset="0"/>
              </a:rPr>
              <a:t>is strong with an A-, but the Social category is a notable weakness, receiving an "F", implying poor social media integration or activity</a:t>
            </a:r>
            <a:r>
              <a:rPr lang="en-GB" sz="1100" dirty="0" smtClean="0">
                <a:latin typeface="Baskerville Old Face" panose="02020602080505020303" pitchFamily="18" charset="0"/>
              </a:rPr>
              <a:t>.</a:t>
            </a:r>
          </a:p>
          <a:p>
            <a:pPr marL="285750" indent="-285750">
              <a:buFont typeface="Arial" panose="020B0604020202020204" pitchFamily="34" charset="0"/>
              <a:buChar char="•"/>
            </a:pPr>
            <a:endParaRPr lang="en-GB" sz="1100" dirty="0">
              <a:latin typeface="Baskerville Old Face" panose="02020602080505020303" pitchFamily="18" charset="0"/>
            </a:endParaRPr>
          </a:p>
          <a:p>
            <a:pPr marL="285750" indent="-285750">
              <a:buFont typeface="Arial" panose="020B0604020202020204" pitchFamily="34" charset="0"/>
              <a:buChar char="•"/>
            </a:pPr>
            <a:r>
              <a:rPr lang="en-GB" sz="1100" dirty="0">
                <a:latin typeface="Baskerville Old Face" panose="02020602080505020303" pitchFamily="18" charset="0"/>
              </a:rPr>
              <a:t>The clear visual representation makes it easy to understand the site’s strengths at a glance. Overall, this audit reflects a well-optimized and high-performing </a:t>
            </a:r>
            <a:r>
              <a:rPr lang="en-GB" sz="1100" dirty="0" smtClean="0">
                <a:latin typeface="Baskerville Old Face" panose="02020602080505020303" pitchFamily="18" charset="0"/>
              </a:rPr>
              <a:t>website.</a:t>
            </a:r>
            <a:endParaRPr lang="en-GB" sz="1100" b="1" u="sng" dirty="0">
              <a:latin typeface="Baskerville Old Face" panose="02020602080505020303" pitchFamily="18" charset="0"/>
            </a:endParaRPr>
          </a:p>
          <a:p>
            <a:pPr marL="285750" indent="-285750">
              <a:buFont typeface="Arial" panose="020B0604020202020204" pitchFamily="34" charset="0"/>
              <a:buChar char="•"/>
            </a:pPr>
            <a:endParaRPr lang="en-GB" sz="1100" dirty="0" smtClean="0">
              <a:latin typeface="Baskerville Old Face" panose="02020602080505020303" pitchFamily="18" charset="0"/>
            </a:endParaRPr>
          </a:p>
        </p:txBody>
      </p:sp>
      <p:pic>
        <p:nvPicPr>
          <p:cNvPr id="6" name="Picture 5"/>
          <p:cNvPicPr>
            <a:picLocks noChangeAspect="1"/>
          </p:cNvPicPr>
          <p:nvPr/>
        </p:nvPicPr>
        <p:blipFill>
          <a:blip r:embed="rId4"/>
          <a:stretch>
            <a:fillRect/>
          </a:stretch>
        </p:blipFill>
        <p:spPr>
          <a:xfrm>
            <a:off x="71562" y="784508"/>
            <a:ext cx="8270931" cy="1209844"/>
          </a:xfrm>
          <a:prstGeom prst="rect">
            <a:avLst/>
          </a:prstGeom>
        </p:spPr>
      </p:pic>
    </p:spTree>
    <p:extLst>
      <p:ext uri="{BB962C8B-B14F-4D97-AF65-F5344CB8AC3E}">
        <p14:creationId xmlns:p14="http://schemas.microsoft.com/office/powerpoint/2010/main" val="19925681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035123" y="230510"/>
            <a:ext cx="1803699" cy="584775"/>
          </a:xfrm>
          <a:prstGeom prst="rect">
            <a:avLst/>
          </a:prstGeom>
          <a:noFill/>
        </p:spPr>
        <p:txBody>
          <a:bodyPr wrap="none" rtlCol="0">
            <a:spAutoFit/>
          </a:bodyPr>
          <a:lstStyle/>
          <a:p>
            <a:r>
              <a:rPr lang="en-GB" sz="3200" b="1" u="sng" dirty="0" smtClean="0">
                <a:latin typeface="+mj-lt"/>
              </a:rPr>
              <a:t>Strength</a:t>
            </a:r>
            <a:endParaRPr lang="en-IN" sz="3200" b="1" dirty="0">
              <a:latin typeface="+mj-lt"/>
            </a:endParaRPr>
          </a:p>
        </p:txBody>
      </p:sp>
      <p:sp>
        <p:nvSpPr>
          <p:cNvPr id="16" name="TextBox 15"/>
          <p:cNvSpPr txBox="1"/>
          <p:nvPr/>
        </p:nvSpPr>
        <p:spPr>
          <a:xfrm>
            <a:off x="8105775" y="565935"/>
            <a:ext cx="3857625" cy="5386090"/>
          </a:xfrm>
          <a:prstGeom prst="rect">
            <a:avLst/>
          </a:prstGeom>
          <a:noFill/>
        </p:spPr>
        <p:txBody>
          <a:bodyPr wrap="square" rtlCol="0">
            <a:spAutoFit/>
          </a:bodyPr>
          <a:lstStyle/>
          <a:p>
            <a:r>
              <a:rPr lang="en-GB" b="1" u="sng" dirty="0" smtClean="0"/>
              <a:t>Observation</a:t>
            </a:r>
            <a:r>
              <a:rPr lang="en-GB" b="1" dirty="0" smtClean="0"/>
              <a:t>:</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sz="1400" dirty="0" smtClean="0">
                <a:latin typeface="Baskerville Old Face" panose="02020602080505020303" pitchFamily="18" charset="0"/>
              </a:rPr>
              <a:t>It represents </a:t>
            </a:r>
            <a:r>
              <a:rPr lang="en-GB" sz="1400" dirty="0">
                <a:latin typeface="Baskerville Old Face" panose="02020602080505020303" pitchFamily="18" charset="0"/>
              </a:rPr>
              <a:t>a thematic report showcasing various aspects of a website's performance. </a:t>
            </a:r>
            <a:endParaRPr lang="en-GB" sz="1400" dirty="0" smtClean="0">
              <a:latin typeface="Baskerville Old Face" panose="02020602080505020303" pitchFamily="18" charset="0"/>
            </a:endParaRPr>
          </a:p>
          <a:p>
            <a:pPr marL="285750" indent="-285750">
              <a:buFont typeface="Arial" panose="020B0604020202020204" pitchFamily="34" charset="0"/>
              <a:buChar char="•"/>
            </a:pPr>
            <a:endParaRPr lang="en-GB" sz="1400" dirty="0">
              <a:latin typeface="Baskerville Old Face" panose="02020602080505020303" pitchFamily="18" charset="0"/>
            </a:endParaRPr>
          </a:p>
          <a:p>
            <a:pPr marL="285750" indent="-285750">
              <a:buFont typeface="Arial" panose="020B0604020202020204" pitchFamily="34" charset="0"/>
              <a:buChar char="•"/>
            </a:pPr>
            <a:r>
              <a:rPr lang="en-GB" sz="1400" dirty="0" smtClean="0">
                <a:latin typeface="Baskerville Old Face" panose="02020602080505020303" pitchFamily="18" charset="0"/>
              </a:rPr>
              <a:t>The </a:t>
            </a:r>
            <a:r>
              <a:rPr lang="en-GB" sz="1400" dirty="0">
                <a:latin typeface="Baskerville Old Face" panose="02020602080505020303" pitchFamily="18" charset="0"/>
              </a:rPr>
              <a:t>site has excellent crawlability at 100%, indicating that search engines can efficiently navigate its content. </a:t>
            </a:r>
            <a:endParaRPr lang="en-GB" sz="1400" dirty="0" smtClean="0">
              <a:latin typeface="Baskerville Old Face" panose="02020602080505020303" pitchFamily="18" charset="0"/>
            </a:endParaRPr>
          </a:p>
          <a:p>
            <a:pPr marL="285750" indent="-285750">
              <a:buFont typeface="Arial" panose="020B0604020202020204" pitchFamily="34" charset="0"/>
              <a:buChar char="•"/>
            </a:pPr>
            <a:endParaRPr lang="en-GB" sz="1400" dirty="0">
              <a:latin typeface="Baskerville Old Face" panose="02020602080505020303" pitchFamily="18" charset="0"/>
            </a:endParaRPr>
          </a:p>
          <a:p>
            <a:pPr marL="285750" indent="-285750">
              <a:buFont typeface="Arial" panose="020B0604020202020204" pitchFamily="34" charset="0"/>
              <a:buChar char="•"/>
            </a:pPr>
            <a:r>
              <a:rPr lang="en-GB" sz="1400" dirty="0" smtClean="0">
                <a:latin typeface="Baskerville Old Face" panose="02020602080505020303" pitchFamily="18" charset="0"/>
              </a:rPr>
              <a:t>HTTPS </a:t>
            </a:r>
            <a:r>
              <a:rPr lang="en-GB" sz="1400" dirty="0">
                <a:latin typeface="Baskerville Old Face" panose="02020602080505020303" pitchFamily="18" charset="0"/>
              </a:rPr>
              <a:t>security is strong at 99%, ensuring safe user connections. </a:t>
            </a:r>
            <a:endParaRPr lang="en-GB" sz="1400" dirty="0" smtClean="0">
              <a:latin typeface="Baskerville Old Face" panose="02020602080505020303" pitchFamily="18" charset="0"/>
            </a:endParaRPr>
          </a:p>
          <a:p>
            <a:pPr marL="285750" indent="-285750">
              <a:buFont typeface="Arial" panose="020B0604020202020204" pitchFamily="34" charset="0"/>
              <a:buChar char="•"/>
            </a:pPr>
            <a:endParaRPr lang="en-GB" sz="1400" dirty="0">
              <a:latin typeface="Baskerville Old Face" panose="02020602080505020303" pitchFamily="18" charset="0"/>
            </a:endParaRPr>
          </a:p>
          <a:p>
            <a:pPr marL="285750" indent="-285750">
              <a:buFont typeface="Arial" panose="020B0604020202020204" pitchFamily="34" charset="0"/>
              <a:buChar char="•"/>
            </a:pPr>
            <a:r>
              <a:rPr lang="en-GB" sz="1400" dirty="0" smtClean="0">
                <a:latin typeface="Baskerville Old Face" panose="02020602080505020303" pitchFamily="18" charset="0"/>
              </a:rPr>
              <a:t>Internal </a:t>
            </a:r>
            <a:r>
              <a:rPr lang="en-GB" sz="1400" dirty="0">
                <a:latin typeface="Baskerville Old Face" panose="02020602080505020303" pitchFamily="18" charset="0"/>
              </a:rPr>
              <a:t>linking is also robust at 97%, promoting good SEO practices. </a:t>
            </a:r>
            <a:endParaRPr lang="en-GB" sz="1400" dirty="0" smtClean="0">
              <a:latin typeface="Baskerville Old Face" panose="02020602080505020303" pitchFamily="18" charset="0"/>
            </a:endParaRPr>
          </a:p>
          <a:p>
            <a:pPr marL="285750" indent="-285750">
              <a:buFont typeface="Arial" panose="020B0604020202020204" pitchFamily="34" charset="0"/>
              <a:buChar char="•"/>
            </a:pPr>
            <a:endParaRPr lang="en-GB" sz="1400" dirty="0">
              <a:latin typeface="Baskerville Old Face" panose="02020602080505020303" pitchFamily="18" charset="0"/>
            </a:endParaRPr>
          </a:p>
          <a:p>
            <a:pPr marL="285750" indent="-285750">
              <a:buFont typeface="Arial" panose="020B0604020202020204" pitchFamily="34" charset="0"/>
              <a:buChar char="•"/>
            </a:pPr>
            <a:r>
              <a:rPr lang="en-GB" sz="1400" dirty="0" smtClean="0">
                <a:latin typeface="Baskerville Old Face" panose="02020602080505020303" pitchFamily="18" charset="0"/>
              </a:rPr>
              <a:t>Site </a:t>
            </a:r>
            <a:r>
              <a:rPr lang="en-GB" sz="1400" dirty="0">
                <a:latin typeface="Baskerville Old Face" panose="02020602080505020303" pitchFamily="18" charset="0"/>
              </a:rPr>
              <a:t>performance, however, is slightly lower at 94%, suggesting room for optimization</a:t>
            </a:r>
            <a:r>
              <a:rPr lang="en-GB" sz="1400" dirty="0" smtClean="0">
                <a:latin typeface="Baskerville Old Face" panose="02020602080505020303" pitchFamily="18" charset="0"/>
              </a:rPr>
              <a:t>.</a:t>
            </a:r>
          </a:p>
          <a:p>
            <a:pPr marL="285750" indent="-285750">
              <a:buFont typeface="Arial" panose="020B0604020202020204" pitchFamily="34" charset="0"/>
              <a:buChar char="•"/>
            </a:pPr>
            <a:endParaRPr lang="en-GB" sz="1400" dirty="0">
              <a:latin typeface="Baskerville Old Face" panose="02020602080505020303" pitchFamily="18" charset="0"/>
            </a:endParaRPr>
          </a:p>
          <a:p>
            <a:pPr marL="285750" indent="-285750">
              <a:buFont typeface="Arial" panose="020B0604020202020204" pitchFamily="34" charset="0"/>
              <a:buChar char="•"/>
            </a:pPr>
            <a:r>
              <a:rPr lang="en-GB" sz="1400" dirty="0" smtClean="0">
                <a:latin typeface="Baskerville Old Face" panose="02020602080505020303" pitchFamily="18" charset="0"/>
              </a:rPr>
              <a:t>International </a:t>
            </a:r>
            <a:r>
              <a:rPr lang="en-GB" sz="1400" dirty="0">
                <a:latin typeface="Baskerville Old Face" panose="02020602080505020303" pitchFamily="18" charset="0"/>
              </a:rPr>
              <a:t>SEO is not implemented, which may limit the site's reach to global audiences</a:t>
            </a:r>
            <a:r>
              <a:rPr lang="en-GB" sz="1400" dirty="0" smtClean="0">
                <a:latin typeface="Baskerville Old Face" panose="02020602080505020303" pitchFamily="18" charset="0"/>
              </a:rPr>
              <a:t>.</a:t>
            </a:r>
          </a:p>
          <a:p>
            <a:pPr marL="285750" indent="-285750">
              <a:buFont typeface="Arial" panose="020B0604020202020204" pitchFamily="34" charset="0"/>
              <a:buChar char="•"/>
            </a:pPr>
            <a:endParaRPr lang="en-GB" sz="1400" dirty="0">
              <a:latin typeface="Baskerville Old Face" panose="02020602080505020303" pitchFamily="18" charset="0"/>
            </a:endParaRPr>
          </a:p>
          <a:p>
            <a:pPr marL="285750" indent="-285750">
              <a:buFont typeface="Arial" panose="020B0604020202020204" pitchFamily="34" charset="0"/>
              <a:buChar char="•"/>
            </a:pPr>
            <a:r>
              <a:rPr lang="en-GB" sz="1400" dirty="0" smtClean="0">
                <a:latin typeface="Baskerville Old Face" panose="02020602080505020303" pitchFamily="18" charset="0"/>
              </a:rPr>
              <a:t>Core </a:t>
            </a:r>
            <a:r>
              <a:rPr lang="en-GB" sz="1400" dirty="0">
                <a:latin typeface="Baskerville Old Face" panose="02020602080505020303" pitchFamily="18" charset="0"/>
              </a:rPr>
              <a:t>Web Vitals and </a:t>
            </a:r>
            <a:r>
              <a:rPr lang="en-GB" sz="1400" dirty="0" smtClean="0">
                <a:latin typeface="Baskerville Old Face" panose="02020602080505020303" pitchFamily="18" charset="0"/>
              </a:rPr>
              <a:t>mark-up </a:t>
            </a:r>
            <a:r>
              <a:rPr lang="en-GB" sz="1400" dirty="0">
                <a:latin typeface="Baskerville Old Face" panose="02020602080505020303" pitchFamily="18" charset="0"/>
              </a:rPr>
              <a:t>are not fully evaluated, with the latter marked as "n/a." Overall, the site shows strong technical health.</a:t>
            </a:r>
            <a:endParaRPr lang="en-GB" sz="1400" dirty="0" smtClean="0">
              <a:latin typeface="Baskerville Old Face" panose="02020602080505020303" pitchFamily="18" charset="0"/>
            </a:endParaRPr>
          </a:p>
        </p:txBody>
      </p:sp>
      <p:pic>
        <p:nvPicPr>
          <p:cNvPr id="13" name="Picture 12"/>
          <p:cNvPicPr>
            <a:picLocks noChangeAspect="1"/>
          </p:cNvPicPr>
          <p:nvPr/>
        </p:nvPicPr>
        <p:blipFill>
          <a:blip r:embed="rId3"/>
          <a:stretch>
            <a:fillRect/>
          </a:stretch>
        </p:blipFill>
        <p:spPr>
          <a:xfrm>
            <a:off x="107156" y="733957"/>
            <a:ext cx="7958138" cy="3027010"/>
          </a:xfrm>
          <a:prstGeom prst="rect">
            <a:avLst/>
          </a:prstGeom>
        </p:spPr>
      </p:pic>
    </p:spTree>
    <p:extLst>
      <p:ext uri="{BB962C8B-B14F-4D97-AF65-F5344CB8AC3E}">
        <p14:creationId xmlns:p14="http://schemas.microsoft.com/office/powerpoint/2010/main" val="14565557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860195" y="230510"/>
            <a:ext cx="2198038" cy="584775"/>
          </a:xfrm>
          <a:prstGeom prst="rect">
            <a:avLst/>
          </a:prstGeom>
          <a:noFill/>
        </p:spPr>
        <p:txBody>
          <a:bodyPr wrap="none" rtlCol="0">
            <a:spAutoFit/>
          </a:bodyPr>
          <a:lstStyle/>
          <a:p>
            <a:r>
              <a:rPr lang="en-GB" sz="3200" b="1" u="sng" dirty="0" smtClean="0">
                <a:latin typeface="+mj-lt"/>
              </a:rPr>
              <a:t>Weakness</a:t>
            </a:r>
            <a:endParaRPr lang="en-IN" sz="3200" b="1" dirty="0">
              <a:latin typeface="+mj-lt"/>
            </a:endParaRPr>
          </a:p>
        </p:txBody>
      </p:sp>
      <p:sp>
        <p:nvSpPr>
          <p:cNvPr id="16" name="TextBox 15"/>
          <p:cNvSpPr txBox="1"/>
          <p:nvPr/>
        </p:nvSpPr>
        <p:spPr>
          <a:xfrm>
            <a:off x="7819528" y="1033664"/>
            <a:ext cx="3857625" cy="5447645"/>
          </a:xfrm>
          <a:prstGeom prst="rect">
            <a:avLst/>
          </a:prstGeom>
          <a:noFill/>
        </p:spPr>
        <p:txBody>
          <a:bodyPr wrap="square" rtlCol="0">
            <a:spAutoFit/>
          </a:bodyPr>
          <a:lstStyle/>
          <a:p>
            <a:r>
              <a:rPr lang="en-GB" sz="1200" b="1" u="sng" dirty="0" smtClean="0"/>
              <a:t>Observation</a:t>
            </a:r>
            <a:r>
              <a:rPr lang="en-GB" sz="1200" b="1" dirty="0" smtClean="0"/>
              <a:t>:</a:t>
            </a:r>
          </a:p>
          <a:p>
            <a:endParaRPr lang="en-GB" sz="1200" b="1" dirty="0" smtClean="0"/>
          </a:p>
          <a:p>
            <a:pPr marL="285750" indent="-285750">
              <a:buFont typeface="Arial" panose="020B0604020202020204" pitchFamily="34" charset="0"/>
              <a:buChar char="•"/>
            </a:pPr>
            <a:r>
              <a:rPr lang="en-GB" sz="1200" dirty="0">
                <a:latin typeface="Baskerville Old Face" panose="02020602080505020303" pitchFamily="18" charset="0"/>
              </a:rPr>
              <a:t>It provides a clear overview of a website’s diagnostic results, categorized into Errors, Warnings, and Notices and also highlights Key SEO issues on the website, such as too many JavaScript and CSS files, low text-to-HTML ratio, and un-minified JavaScript and CSS files. </a:t>
            </a:r>
          </a:p>
          <a:p>
            <a:endParaRPr lang="en-GB" sz="1200" dirty="0">
              <a:latin typeface="Baskerville Old Face" panose="02020602080505020303" pitchFamily="18" charset="0"/>
            </a:endParaRPr>
          </a:p>
          <a:p>
            <a:pPr marL="285750" indent="-285750">
              <a:buFont typeface="Arial" panose="020B0604020202020204" pitchFamily="34" charset="0"/>
              <a:buChar char="•"/>
            </a:pPr>
            <a:r>
              <a:rPr lang="en-GB" sz="1200" dirty="0" smtClean="0">
                <a:latin typeface="Baskerville Old Face" panose="02020602080505020303" pitchFamily="18" charset="0"/>
              </a:rPr>
              <a:t>It </a:t>
            </a:r>
            <a:r>
              <a:rPr lang="en-GB" sz="1200" dirty="0">
                <a:latin typeface="Baskerville Old Face" panose="02020602080505020303" pitchFamily="18" charset="0"/>
              </a:rPr>
              <a:t>also notes the absence of HSTS support and pages with only one internal link. </a:t>
            </a:r>
            <a:endParaRPr lang="en-GB" sz="1200" dirty="0" smtClean="0">
              <a:latin typeface="Baskerville Old Face" panose="02020602080505020303" pitchFamily="18" charset="0"/>
            </a:endParaRPr>
          </a:p>
          <a:p>
            <a:pPr marL="285750" indent="-285750">
              <a:buFont typeface="Arial" panose="020B0604020202020204" pitchFamily="34" charset="0"/>
              <a:buChar char="•"/>
            </a:pPr>
            <a:endParaRPr lang="en-GB" sz="1200" dirty="0">
              <a:latin typeface="Baskerville Old Face" panose="02020602080505020303" pitchFamily="18" charset="0"/>
            </a:endParaRPr>
          </a:p>
          <a:p>
            <a:pPr marL="285750" indent="-285750">
              <a:buFont typeface="Arial" panose="020B0604020202020204" pitchFamily="34" charset="0"/>
              <a:buChar char="•"/>
            </a:pPr>
            <a:r>
              <a:rPr lang="en-GB" sz="1200" dirty="0" smtClean="0">
                <a:latin typeface="Baskerville Old Face" panose="02020602080505020303" pitchFamily="18" charset="0"/>
              </a:rPr>
              <a:t>Addressing </a:t>
            </a:r>
            <a:r>
              <a:rPr lang="en-GB" sz="1200" dirty="0">
                <a:latin typeface="Baskerville Old Face" panose="02020602080505020303" pitchFamily="18" charset="0"/>
              </a:rPr>
              <a:t>these issues can significantly improve the site’s performance and security. </a:t>
            </a:r>
            <a:endParaRPr lang="en-GB" sz="1200" dirty="0" smtClean="0">
              <a:latin typeface="Baskerville Old Face" panose="02020602080505020303" pitchFamily="18" charset="0"/>
            </a:endParaRPr>
          </a:p>
          <a:p>
            <a:endParaRPr lang="en-GB" sz="1200" dirty="0">
              <a:latin typeface="Baskerville Old Face" panose="02020602080505020303" pitchFamily="18" charset="0"/>
            </a:endParaRPr>
          </a:p>
          <a:p>
            <a:pPr marL="285750" indent="-285750">
              <a:buFont typeface="Arial" panose="020B0604020202020204" pitchFamily="34" charset="0"/>
              <a:buChar char="•"/>
            </a:pPr>
            <a:r>
              <a:rPr lang="en-GB" sz="1200" dirty="0" smtClean="0">
                <a:latin typeface="Baskerville Old Face" panose="02020602080505020303" pitchFamily="18" charset="0"/>
              </a:rPr>
              <a:t>Impressively</a:t>
            </a:r>
            <a:r>
              <a:rPr lang="en-GB" sz="1200" dirty="0">
                <a:latin typeface="Baskerville Old Face" panose="02020602080505020303" pitchFamily="18" charset="0"/>
              </a:rPr>
              <a:t>, there are no Errors, indicating a stable system. </a:t>
            </a:r>
            <a:endParaRPr lang="en-GB" sz="1200" dirty="0" smtClean="0">
              <a:latin typeface="Baskerville Old Face" panose="02020602080505020303" pitchFamily="18" charset="0"/>
            </a:endParaRPr>
          </a:p>
          <a:p>
            <a:pPr marL="285750" indent="-285750">
              <a:buFont typeface="Arial" panose="020B0604020202020204" pitchFamily="34" charset="0"/>
              <a:buChar char="•"/>
            </a:pPr>
            <a:endParaRPr lang="en-GB" sz="1200" dirty="0">
              <a:latin typeface="Baskerville Old Face" panose="02020602080505020303" pitchFamily="18" charset="0"/>
            </a:endParaRPr>
          </a:p>
          <a:p>
            <a:pPr marL="285750" indent="-285750">
              <a:buFont typeface="Arial" panose="020B0604020202020204" pitchFamily="34" charset="0"/>
              <a:buChar char="•"/>
            </a:pPr>
            <a:r>
              <a:rPr lang="en-GB" sz="1200" dirty="0" smtClean="0">
                <a:latin typeface="Baskerville Old Face" panose="02020602080505020303" pitchFamily="18" charset="0"/>
              </a:rPr>
              <a:t>However</a:t>
            </a:r>
            <a:r>
              <a:rPr lang="en-GB" sz="1200" dirty="0">
                <a:latin typeface="Baskerville Old Face" panose="02020602080505020303" pitchFamily="18" charset="0"/>
              </a:rPr>
              <a:t>, the 20 Warnings suggest areas that need attention to prevent potential issues. </a:t>
            </a:r>
            <a:endParaRPr lang="en-GB" sz="1200" dirty="0" smtClean="0">
              <a:latin typeface="Baskerville Old Face" panose="02020602080505020303" pitchFamily="18" charset="0"/>
            </a:endParaRPr>
          </a:p>
          <a:p>
            <a:pPr marL="285750" indent="-285750">
              <a:buFont typeface="Arial" panose="020B0604020202020204" pitchFamily="34" charset="0"/>
              <a:buChar char="•"/>
            </a:pPr>
            <a:endParaRPr lang="en-GB" sz="1200" dirty="0">
              <a:latin typeface="Baskerville Old Face" panose="02020602080505020303" pitchFamily="18" charset="0"/>
            </a:endParaRPr>
          </a:p>
          <a:p>
            <a:pPr marL="285750" indent="-285750">
              <a:buFont typeface="Arial" panose="020B0604020202020204" pitchFamily="34" charset="0"/>
              <a:buChar char="•"/>
            </a:pPr>
            <a:r>
              <a:rPr lang="en-GB" sz="1200" dirty="0" smtClean="0">
                <a:latin typeface="Baskerville Old Face" panose="02020602080505020303" pitchFamily="18" charset="0"/>
              </a:rPr>
              <a:t>The </a:t>
            </a:r>
            <a:r>
              <a:rPr lang="en-GB" sz="1200" dirty="0">
                <a:latin typeface="Baskerville Old Face" panose="02020602080505020303" pitchFamily="18" charset="0"/>
              </a:rPr>
              <a:t>3 Notices are minor recommendations for best practices. </a:t>
            </a:r>
            <a:endParaRPr lang="en-GB" sz="1200" dirty="0" smtClean="0">
              <a:latin typeface="Baskerville Old Face" panose="02020602080505020303" pitchFamily="18" charset="0"/>
            </a:endParaRPr>
          </a:p>
          <a:p>
            <a:pPr marL="285750" indent="-285750">
              <a:buFont typeface="Arial" panose="020B0604020202020204" pitchFamily="34" charset="0"/>
              <a:buChar char="•"/>
            </a:pPr>
            <a:endParaRPr lang="en-GB" sz="1200" dirty="0">
              <a:latin typeface="Baskerville Old Face" panose="02020602080505020303" pitchFamily="18" charset="0"/>
            </a:endParaRPr>
          </a:p>
          <a:p>
            <a:pPr marL="285750" indent="-285750">
              <a:buFont typeface="Arial" panose="020B0604020202020204" pitchFamily="34" charset="0"/>
              <a:buChar char="•"/>
            </a:pPr>
            <a:r>
              <a:rPr lang="en-GB" sz="1200" dirty="0" smtClean="0">
                <a:latin typeface="Baskerville Old Face" panose="02020602080505020303" pitchFamily="18" charset="0"/>
              </a:rPr>
              <a:t>The </a:t>
            </a:r>
            <a:r>
              <a:rPr lang="en-GB" sz="1200" dirty="0">
                <a:latin typeface="Baskerville Old Face" panose="02020602080505020303" pitchFamily="18" charset="0"/>
              </a:rPr>
              <a:t>color-coded bars and numerical values make it easy to understand the distribution and severity of these issues. This visual summary is particularly useful for developers and system administrators to quickly assess and prioritize their tasks, ensuring the website remains efficient and secure. </a:t>
            </a:r>
            <a:endParaRPr lang="en-GB" sz="1200" dirty="0" smtClean="0">
              <a:latin typeface="Baskerville Old Face" panose="02020602080505020303" pitchFamily="18" charset="0"/>
            </a:endParaRPr>
          </a:p>
        </p:txBody>
      </p:sp>
      <p:pic>
        <p:nvPicPr>
          <p:cNvPr id="3" name="Picture 2"/>
          <p:cNvPicPr>
            <a:picLocks noChangeAspect="1"/>
          </p:cNvPicPr>
          <p:nvPr/>
        </p:nvPicPr>
        <p:blipFill>
          <a:blip r:embed="rId3"/>
          <a:stretch>
            <a:fillRect/>
          </a:stretch>
        </p:blipFill>
        <p:spPr>
          <a:xfrm>
            <a:off x="228600" y="939402"/>
            <a:ext cx="7269480" cy="1880324"/>
          </a:xfrm>
          <a:prstGeom prst="rect">
            <a:avLst/>
          </a:prstGeom>
        </p:spPr>
      </p:pic>
      <p:pic>
        <p:nvPicPr>
          <p:cNvPr id="9" name="Picture 8"/>
          <p:cNvPicPr>
            <a:picLocks noChangeAspect="1"/>
          </p:cNvPicPr>
          <p:nvPr/>
        </p:nvPicPr>
        <p:blipFill>
          <a:blip r:embed="rId4"/>
          <a:stretch>
            <a:fillRect/>
          </a:stretch>
        </p:blipFill>
        <p:spPr>
          <a:xfrm>
            <a:off x="149088" y="2863323"/>
            <a:ext cx="7348992" cy="2059388"/>
          </a:xfrm>
          <a:prstGeom prst="rect">
            <a:avLst/>
          </a:prstGeom>
        </p:spPr>
      </p:pic>
      <p:pic>
        <p:nvPicPr>
          <p:cNvPr id="12" name="Picture 11"/>
          <p:cNvPicPr>
            <a:picLocks noChangeAspect="1"/>
          </p:cNvPicPr>
          <p:nvPr/>
        </p:nvPicPr>
        <p:blipFill>
          <a:blip r:embed="rId5"/>
          <a:stretch>
            <a:fillRect/>
          </a:stretch>
        </p:blipFill>
        <p:spPr>
          <a:xfrm>
            <a:off x="188844" y="4966309"/>
            <a:ext cx="7309236" cy="1809991"/>
          </a:xfrm>
          <a:prstGeom prst="rect">
            <a:avLst/>
          </a:prstGeom>
        </p:spPr>
      </p:pic>
    </p:spTree>
    <p:extLst>
      <p:ext uri="{BB962C8B-B14F-4D97-AF65-F5344CB8AC3E}">
        <p14:creationId xmlns:p14="http://schemas.microsoft.com/office/powerpoint/2010/main" val="4221662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EF609EDA-869E-4BE5-AE5D-B898C584B6FF}">
  <ds:schemaRefs>
    <ds:schemaRef ds:uri="http://schemas.openxmlformats.org/package/2006/metadata/core-properties"/>
    <ds:schemaRef ds:uri="71af3243-3dd4-4a8d-8c0d-dd76da1f02a5"/>
    <ds:schemaRef ds:uri="http://purl.org/dc/elements/1.1/"/>
    <ds:schemaRef ds:uri="http://www.w3.org/XML/1998/namespace"/>
    <ds:schemaRef ds:uri="http://purl.org/dc/dcmitype/"/>
    <ds:schemaRef ds:uri="http://schemas.microsoft.com/office/infopath/2007/PartnerControls"/>
    <ds:schemaRef ds:uri="http://schemas.microsoft.com/office/2006/documentManagement/types"/>
    <ds:schemaRef ds:uri="16c05727-aa75-4e4a-9b5f-8a80a1165891"/>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2099</Words>
  <Application>Microsoft Office PowerPoint</Application>
  <PresentationFormat>Widescreen</PresentationFormat>
  <Paragraphs>294</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Baskerville Old Face</vt:lpstr>
      <vt:lpstr>Calibri</vt:lpstr>
      <vt:lpstr>Century Gothic</vt:lpstr>
      <vt:lpstr>Segoe UI</vt:lpstr>
      <vt:lpstr>Segoe UI Light</vt:lpstr>
      <vt:lpstr>Office Theme</vt:lpstr>
      <vt:lpstr>Comprehensive SEO Audit &amp; Optimization for Organic Traffic Growth  - Presented by Shabeeb Althaf M B Batch- MBT8</vt:lpstr>
      <vt:lpstr>What is a SEO Audit?</vt:lpstr>
      <vt:lpstr>Project analysis slide 2</vt:lpstr>
      <vt:lpstr>Project analysis slide 3</vt:lpstr>
      <vt:lpstr>Project analysis slide 4</vt:lpstr>
      <vt:lpstr>Project analysis slide 4</vt:lpstr>
      <vt:lpstr>Project analysis slide 5</vt:lpstr>
      <vt:lpstr>Project analysis slide 5</vt:lpstr>
      <vt:lpstr>Project analysis slide 5</vt:lpstr>
      <vt:lpstr>Project analysis slide 4</vt:lpstr>
      <vt:lpstr>Project analysis slide 5</vt:lpstr>
      <vt:lpstr>Project analysis slide 5</vt:lpstr>
      <vt:lpstr>Project analysis slide 5</vt:lpstr>
      <vt:lpstr>Project analysis slide 5</vt:lpstr>
      <vt:lpstr>Project analysis slide 5</vt:lpstr>
      <vt:lpstr>Project analysis slide 5</vt:lpstr>
      <vt:lpstr>Project analysis slide 6</vt:lpstr>
      <vt:lpstr>Project analysis slide 7</vt:lpstr>
      <vt:lpstr>Project analysis slide 8</vt:lpstr>
      <vt:lpstr>Project analysis slide 10</vt:lpstr>
      <vt:lpstr>Thank You</vt:lpstr>
      <vt:lpstr>Project analysis slide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2024-09-13T01:54:29Z</dcterms:created>
  <dcterms:modified xsi:type="dcterms:W3CDTF">2024-09-15T06:28:19Z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