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2"/>
  </p:notes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5" d="100"/>
          <a:sy n="85" d="100"/>
        </p:scale>
        <p:origin x="9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9/28/2024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9/28/2024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smtClean="0">
                <a:solidFill>
                  <a:srgbClr val="FFFFFF"/>
                </a:solidFill>
              </a:rPr>
              <a:t>Customer purchase behavior in retail using data analytics</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smtClean="0">
                <a:solidFill>
                  <a:srgbClr val="FFFFFF"/>
                </a:solidFill>
              </a:rPr>
              <a:t>Shabeeb Althaf M B- MBT8</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99931" y="1603322"/>
            <a:ext cx="1135788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subquery SELECT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product_id</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FROM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order_items</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fetches all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product_ids</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that appear in the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order_items</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table (i.e., products that have been ordered).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outer query selects products from the products table where the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product_id</a:t>
            </a: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not present in the list of ordered product IDs from the subquery. Thus, it returns products that have never been ordered. </a:t>
            </a:r>
          </a:p>
        </p:txBody>
      </p:sp>
      <p:sp>
        <p:nvSpPr>
          <p:cNvPr id="7" name="TextBox 6"/>
          <p:cNvSpPr txBox="1"/>
          <p:nvPr/>
        </p:nvSpPr>
        <p:spPr>
          <a:xfrm>
            <a:off x="666044" y="395111"/>
            <a:ext cx="10744095" cy="1446550"/>
          </a:xfrm>
          <a:prstGeom prst="rect">
            <a:avLst/>
          </a:prstGeom>
          <a:noFill/>
        </p:spPr>
        <p:txBody>
          <a:bodyPr wrap="none" rtlCol="0">
            <a:spAutoFit/>
          </a:bodyPr>
          <a:lstStyle/>
          <a:p>
            <a:pPr lvl="0"/>
            <a:r>
              <a:rPr lang="en-IN" b="1" dirty="0"/>
              <a:t>Subqueries:</a:t>
            </a:r>
            <a:endParaRPr lang="en-IN" sz="1600" dirty="0"/>
          </a:p>
          <a:p>
            <a:pPr lvl="1"/>
            <a:r>
              <a:rPr lang="en-IN" b="1" dirty="0" smtClean="0"/>
              <a:t>Question 3:</a:t>
            </a:r>
            <a:r>
              <a:rPr lang="en-IN" dirty="0" smtClean="0"/>
              <a:t> </a:t>
            </a:r>
            <a:r>
              <a:rPr lang="en-IN" dirty="0"/>
              <a:t>Find the products that have never been ordered</a:t>
            </a:r>
            <a:r>
              <a:rPr lang="en-IN" dirty="0" smtClean="0"/>
              <a:t>.</a:t>
            </a:r>
          </a:p>
          <a:p>
            <a:pPr lvl="1"/>
            <a:endParaRPr lang="en-IN" sz="1600" dirty="0"/>
          </a:p>
          <a:p>
            <a:pPr lvl="1"/>
            <a:r>
              <a:rPr lang="en-IN" b="1" dirty="0"/>
              <a:t>Task:</a:t>
            </a:r>
            <a:r>
              <a:rPr lang="en-IN" dirty="0"/>
              <a:t> Write a subquery to identify products in the products table that do not appear in the </a:t>
            </a:r>
            <a:r>
              <a:rPr lang="en-IN" dirty="0" err="1"/>
              <a:t>order_items</a:t>
            </a:r>
            <a:r>
              <a:rPr lang="en-IN" dirty="0"/>
              <a:t> table.</a:t>
            </a:r>
            <a:endParaRPr lang="en-IN" sz="1600" dirty="0"/>
          </a:p>
          <a:p>
            <a:endParaRPr lang="en-IN" dirty="0"/>
          </a:p>
        </p:txBody>
      </p:sp>
      <p:pic>
        <p:nvPicPr>
          <p:cNvPr id="5" name="Picture 4"/>
          <p:cNvPicPr>
            <a:picLocks noChangeAspect="1"/>
          </p:cNvPicPr>
          <p:nvPr/>
        </p:nvPicPr>
        <p:blipFill>
          <a:blip r:embed="rId2"/>
          <a:stretch>
            <a:fillRect/>
          </a:stretch>
        </p:blipFill>
        <p:spPr>
          <a:xfrm>
            <a:off x="399931" y="2597736"/>
            <a:ext cx="8221222" cy="4105760"/>
          </a:xfrm>
          <a:prstGeom prst="rect">
            <a:avLst/>
          </a:prstGeom>
        </p:spPr>
      </p:pic>
    </p:spTree>
    <p:extLst>
      <p:ext uri="{BB962C8B-B14F-4D97-AF65-F5344CB8AC3E}">
        <p14:creationId xmlns:p14="http://schemas.microsoft.com/office/powerpoint/2010/main" val="3490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6044" y="395111"/>
            <a:ext cx="10005047" cy="1200329"/>
          </a:xfrm>
          <a:prstGeom prst="rect">
            <a:avLst/>
          </a:prstGeom>
          <a:noFill/>
        </p:spPr>
        <p:txBody>
          <a:bodyPr wrap="none" rtlCol="0">
            <a:spAutoFit/>
          </a:bodyPr>
          <a:lstStyle/>
          <a:p>
            <a:pPr lvl="0"/>
            <a:r>
              <a:rPr lang="en-IN" b="1" dirty="0"/>
              <a:t>Joins:</a:t>
            </a:r>
            <a:endParaRPr lang="en-IN" sz="1600" dirty="0"/>
          </a:p>
          <a:p>
            <a:pPr lvl="1"/>
            <a:r>
              <a:rPr lang="en-IN" b="1" dirty="0" smtClean="0"/>
              <a:t>Question 4: </a:t>
            </a:r>
            <a:r>
              <a:rPr lang="en-IN" dirty="0"/>
              <a:t>Retrieve the names and email addresses of staff along with the names of their managers.</a:t>
            </a:r>
            <a:endParaRPr lang="en-IN" sz="1600" dirty="0"/>
          </a:p>
          <a:p>
            <a:pPr lvl="1"/>
            <a:r>
              <a:rPr lang="en-IN" b="1" dirty="0"/>
              <a:t>Task:</a:t>
            </a:r>
            <a:r>
              <a:rPr lang="en-IN" dirty="0"/>
              <a:t> Write a SQL query to join the staffs table with itself to get staff and their manager information.</a:t>
            </a:r>
            <a:endParaRPr lang="en-IN" sz="1600" dirty="0"/>
          </a:p>
          <a:p>
            <a:endParaRPr lang="en-IN" dirty="0"/>
          </a:p>
        </p:txBody>
      </p:sp>
      <p:pic>
        <p:nvPicPr>
          <p:cNvPr id="2" name="Picture 1"/>
          <p:cNvPicPr>
            <a:picLocks noChangeAspect="1"/>
          </p:cNvPicPr>
          <p:nvPr/>
        </p:nvPicPr>
        <p:blipFill>
          <a:blip r:embed="rId2"/>
          <a:stretch>
            <a:fillRect/>
          </a:stretch>
        </p:blipFill>
        <p:spPr>
          <a:xfrm>
            <a:off x="1165356" y="1595440"/>
            <a:ext cx="9006422" cy="4858428"/>
          </a:xfrm>
          <a:prstGeom prst="rect">
            <a:avLst/>
          </a:prstGeom>
        </p:spPr>
      </p:pic>
    </p:spTree>
    <p:extLst>
      <p:ext uri="{BB962C8B-B14F-4D97-AF65-F5344CB8AC3E}">
        <p14:creationId xmlns:p14="http://schemas.microsoft.com/office/powerpoint/2010/main" val="337615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6044" y="395111"/>
            <a:ext cx="9374489" cy="923330"/>
          </a:xfrm>
          <a:prstGeom prst="rect">
            <a:avLst/>
          </a:prstGeom>
          <a:noFill/>
        </p:spPr>
        <p:txBody>
          <a:bodyPr wrap="none" rtlCol="0">
            <a:spAutoFit/>
          </a:bodyPr>
          <a:lstStyle/>
          <a:p>
            <a:pPr lvl="0"/>
            <a:r>
              <a:rPr lang="en-IN" b="1" dirty="0"/>
              <a:t>Window Functions:</a:t>
            </a:r>
            <a:endParaRPr lang="en-IN" sz="1600" dirty="0"/>
          </a:p>
          <a:p>
            <a:pPr lvl="1"/>
            <a:r>
              <a:rPr lang="en-IN" b="1" dirty="0" smtClean="0"/>
              <a:t>Question 5: </a:t>
            </a:r>
            <a:r>
              <a:rPr lang="en-IN" dirty="0"/>
              <a:t>Rank stores based on their total sales.</a:t>
            </a:r>
            <a:endParaRPr lang="en-IN" sz="1600" dirty="0"/>
          </a:p>
          <a:p>
            <a:pPr lvl="1"/>
            <a:r>
              <a:rPr lang="en-IN" b="1" dirty="0"/>
              <a:t>Task: </a:t>
            </a:r>
            <a:r>
              <a:rPr lang="en-IN" dirty="0"/>
              <a:t>Use window functions like ROW_NUMBER() or RANK() to rank stores based on total sales.</a:t>
            </a:r>
            <a:endParaRPr lang="en-IN" sz="1600" dirty="0"/>
          </a:p>
        </p:txBody>
      </p:sp>
      <p:pic>
        <p:nvPicPr>
          <p:cNvPr id="6" name="Picture 5"/>
          <p:cNvPicPr>
            <a:picLocks noChangeAspect="1"/>
          </p:cNvPicPr>
          <p:nvPr/>
        </p:nvPicPr>
        <p:blipFill>
          <a:blip r:embed="rId2"/>
          <a:stretch>
            <a:fillRect/>
          </a:stretch>
        </p:blipFill>
        <p:spPr>
          <a:xfrm>
            <a:off x="5971612" y="3719464"/>
            <a:ext cx="5163271" cy="2600688"/>
          </a:xfrm>
          <a:prstGeom prst="rect">
            <a:avLst/>
          </a:prstGeom>
        </p:spPr>
      </p:pic>
      <p:pic>
        <p:nvPicPr>
          <p:cNvPr id="8" name="Picture 7"/>
          <p:cNvPicPr>
            <a:picLocks noChangeAspect="1"/>
          </p:cNvPicPr>
          <p:nvPr/>
        </p:nvPicPr>
        <p:blipFill>
          <a:blip r:embed="rId3"/>
          <a:stretch>
            <a:fillRect/>
          </a:stretch>
        </p:blipFill>
        <p:spPr>
          <a:xfrm>
            <a:off x="528031" y="1755198"/>
            <a:ext cx="4949435" cy="2924583"/>
          </a:xfrm>
          <a:prstGeom prst="rect">
            <a:avLst/>
          </a:prstGeom>
        </p:spPr>
      </p:pic>
    </p:spTree>
    <p:extLst>
      <p:ext uri="{BB962C8B-B14F-4D97-AF65-F5344CB8AC3E}">
        <p14:creationId xmlns:p14="http://schemas.microsoft.com/office/powerpoint/2010/main" val="203916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6044" y="395111"/>
            <a:ext cx="10870989" cy="923330"/>
          </a:xfrm>
          <a:prstGeom prst="rect">
            <a:avLst/>
          </a:prstGeom>
          <a:noFill/>
        </p:spPr>
        <p:txBody>
          <a:bodyPr wrap="none" rtlCol="0">
            <a:spAutoFit/>
          </a:bodyPr>
          <a:lstStyle/>
          <a:p>
            <a:pPr lvl="0"/>
            <a:r>
              <a:rPr lang="en-IN" b="1" dirty="0"/>
              <a:t>Date Functions:</a:t>
            </a:r>
            <a:endParaRPr lang="en-IN" sz="1600" dirty="0"/>
          </a:p>
          <a:p>
            <a:pPr lvl="1"/>
            <a:r>
              <a:rPr lang="en-IN" b="1" dirty="0" smtClean="0"/>
              <a:t>Question 6:</a:t>
            </a:r>
            <a:r>
              <a:rPr lang="en-IN" dirty="0" smtClean="0"/>
              <a:t> </a:t>
            </a:r>
            <a:r>
              <a:rPr lang="en-IN" dirty="0"/>
              <a:t>Calculate the number of days each order took to ship.</a:t>
            </a:r>
            <a:endParaRPr lang="en-IN" sz="1600" dirty="0"/>
          </a:p>
          <a:p>
            <a:pPr lvl="1"/>
            <a:r>
              <a:rPr lang="en-IN" b="1" dirty="0"/>
              <a:t>Task:</a:t>
            </a:r>
            <a:r>
              <a:rPr lang="en-IN" dirty="0"/>
              <a:t> Use date functions to calculate the difference between </a:t>
            </a:r>
            <a:r>
              <a:rPr lang="en-IN" dirty="0" err="1"/>
              <a:t>shipped_date</a:t>
            </a:r>
            <a:r>
              <a:rPr lang="en-IN" dirty="0"/>
              <a:t> and </a:t>
            </a:r>
            <a:r>
              <a:rPr lang="en-IN" dirty="0" err="1"/>
              <a:t>order_date</a:t>
            </a:r>
            <a:r>
              <a:rPr lang="en-IN" dirty="0"/>
              <a:t> in the orders table.</a:t>
            </a:r>
            <a:endParaRPr lang="en-IN" sz="1600" dirty="0"/>
          </a:p>
        </p:txBody>
      </p:sp>
      <p:pic>
        <p:nvPicPr>
          <p:cNvPr id="4" name="Picture 3"/>
          <p:cNvPicPr>
            <a:picLocks noChangeAspect="1"/>
          </p:cNvPicPr>
          <p:nvPr/>
        </p:nvPicPr>
        <p:blipFill>
          <a:blip r:embed="rId2"/>
          <a:stretch>
            <a:fillRect/>
          </a:stretch>
        </p:blipFill>
        <p:spPr>
          <a:xfrm>
            <a:off x="1196623" y="1557867"/>
            <a:ext cx="10041393" cy="5186674"/>
          </a:xfrm>
          <a:prstGeom prst="rect">
            <a:avLst/>
          </a:prstGeom>
        </p:spPr>
      </p:pic>
    </p:spTree>
    <p:extLst>
      <p:ext uri="{BB962C8B-B14F-4D97-AF65-F5344CB8AC3E}">
        <p14:creationId xmlns:p14="http://schemas.microsoft.com/office/powerpoint/2010/main" val="188498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6044" y="395111"/>
            <a:ext cx="9373785" cy="1169551"/>
          </a:xfrm>
          <a:prstGeom prst="rect">
            <a:avLst/>
          </a:prstGeom>
          <a:noFill/>
        </p:spPr>
        <p:txBody>
          <a:bodyPr wrap="none" rtlCol="0">
            <a:spAutoFit/>
          </a:bodyPr>
          <a:lstStyle/>
          <a:p>
            <a:pPr lvl="0"/>
            <a:r>
              <a:rPr lang="en-IN" b="1" dirty="0"/>
              <a:t>Case Statements:</a:t>
            </a:r>
            <a:endParaRPr lang="en-IN" sz="1600" dirty="0"/>
          </a:p>
          <a:p>
            <a:pPr lvl="1"/>
            <a:r>
              <a:rPr lang="en-IN" b="1" dirty="0" smtClean="0"/>
              <a:t>Question 7:</a:t>
            </a:r>
            <a:r>
              <a:rPr lang="en-IN" dirty="0" smtClean="0"/>
              <a:t> </a:t>
            </a:r>
            <a:r>
              <a:rPr lang="en-IN" dirty="0"/>
              <a:t>Categorize orders based on their status.</a:t>
            </a:r>
            <a:endParaRPr lang="en-IN" sz="1600" dirty="0"/>
          </a:p>
          <a:p>
            <a:pPr lvl="1"/>
            <a:r>
              <a:rPr lang="en-IN" b="1" dirty="0"/>
              <a:t>Task:</a:t>
            </a:r>
            <a:r>
              <a:rPr lang="en-IN" dirty="0"/>
              <a:t> Use CASE statements to categorize orders in the orders table into different status groups.</a:t>
            </a:r>
            <a:endParaRPr lang="en-IN" sz="1600" dirty="0"/>
          </a:p>
          <a:p>
            <a:pPr lvl="0"/>
            <a:endParaRPr lang="en-IN" sz="1600" dirty="0"/>
          </a:p>
        </p:txBody>
      </p:sp>
      <p:pic>
        <p:nvPicPr>
          <p:cNvPr id="3" name="Picture 2"/>
          <p:cNvPicPr>
            <a:picLocks noChangeAspect="1"/>
          </p:cNvPicPr>
          <p:nvPr/>
        </p:nvPicPr>
        <p:blipFill>
          <a:blip r:embed="rId2"/>
          <a:stretch>
            <a:fillRect/>
          </a:stretch>
        </p:blipFill>
        <p:spPr>
          <a:xfrm>
            <a:off x="968181" y="1463040"/>
            <a:ext cx="4944165" cy="5122592"/>
          </a:xfrm>
          <a:prstGeom prst="rect">
            <a:avLst/>
          </a:prstGeom>
        </p:spPr>
      </p:pic>
    </p:spTree>
    <p:extLst>
      <p:ext uri="{BB962C8B-B14F-4D97-AF65-F5344CB8AC3E}">
        <p14:creationId xmlns:p14="http://schemas.microsoft.com/office/powerpoint/2010/main" val="2371673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6044" y="395111"/>
            <a:ext cx="8394478" cy="1169551"/>
          </a:xfrm>
          <a:prstGeom prst="rect">
            <a:avLst/>
          </a:prstGeom>
          <a:noFill/>
        </p:spPr>
        <p:txBody>
          <a:bodyPr wrap="none" rtlCol="0">
            <a:spAutoFit/>
          </a:bodyPr>
          <a:lstStyle/>
          <a:p>
            <a:pPr lvl="0"/>
            <a:r>
              <a:rPr lang="en-IN" b="1" dirty="0"/>
              <a:t>Complex Joins:</a:t>
            </a:r>
            <a:endParaRPr lang="en-IN" sz="1600" dirty="0"/>
          </a:p>
          <a:p>
            <a:pPr lvl="1"/>
            <a:r>
              <a:rPr lang="en-IN" b="1" dirty="0" smtClean="0"/>
              <a:t>Question 8:</a:t>
            </a:r>
            <a:r>
              <a:rPr lang="en-IN" dirty="0" smtClean="0"/>
              <a:t> </a:t>
            </a:r>
            <a:r>
              <a:rPr lang="en-IN" dirty="0"/>
              <a:t>Retrieve all orders along with the product names and the store names.</a:t>
            </a:r>
            <a:endParaRPr lang="en-IN" sz="1600" dirty="0"/>
          </a:p>
          <a:p>
            <a:pPr lvl="1"/>
            <a:r>
              <a:rPr lang="en-IN" b="1" dirty="0"/>
              <a:t>Task:</a:t>
            </a:r>
            <a:r>
              <a:rPr lang="en-IN" dirty="0"/>
              <a:t> Write a SQL query to join the orders, </a:t>
            </a:r>
            <a:r>
              <a:rPr lang="en-IN" dirty="0" err="1"/>
              <a:t>order_items</a:t>
            </a:r>
            <a:r>
              <a:rPr lang="en-IN" dirty="0"/>
              <a:t>, products, and stores tables.</a:t>
            </a:r>
            <a:endParaRPr lang="en-IN" sz="1600" dirty="0"/>
          </a:p>
          <a:p>
            <a:pPr lvl="0"/>
            <a:endParaRPr lang="en-IN" sz="1600" dirty="0"/>
          </a:p>
        </p:txBody>
      </p:sp>
      <p:pic>
        <p:nvPicPr>
          <p:cNvPr id="3" name="Picture 2"/>
          <p:cNvPicPr>
            <a:picLocks noChangeAspect="1"/>
          </p:cNvPicPr>
          <p:nvPr/>
        </p:nvPicPr>
        <p:blipFill>
          <a:blip r:embed="rId2"/>
          <a:stretch>
            <a:fillRect/>
          </a:stretch>
        </p:blipFill>
        <p:spPr>
          <a:xfrm>
            <a:off x="925689" y="1422401"/>
            <a:ext cx="10724445" cy="5212009"/>
          </a:xfrm>
          <a:prstGeom prst="rect">
            <a:avLst/>
          </a:prstGeom>
        </p:spPr>
      </p:pic>
    </p:spTree>
    <p:extLst>
      <p:ext uri="{BB962C8B-B14F-4D97-AF65-F5344CB8AC3E}">
        <p14:creationId xmlns:p14="http://schemas.microsoft.com/office/powerpoint/2010/main" val="357479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36388" y="315597"/>
            <a:ext cx="9644179" cy="1169551"/>
          </a:xfrm>
          <a:prstGeom prst="rect">
            <a:avLst/>
          </a:prstGeom>
          <a:noFill/>
        </p:spPr>
        <p:txBody>
          <a:bodyPr wrap="none" rtlCol="0">
            <a:spAutoFit/>
          </a:bodyPr>
          <a:lstStyle/>
          <a:p>
            <a:pPr lvl="0"/>
            <a:r>
              <a:rPr lang="en-IN" b="1" dirty="0"/>
              <a:t>Temporary Tables:</a:t>
            </a:r>
            <a:endParaRPr lang="en-IN" sz="1600" dirty="0"/>
          </a:p>
          <a:p>
            <a:pPr lvl="1"/>
            <a:r>
              <a:rPr lang="en-IN" b="1" dirty="0" smtClean="0"/>
              <a:t>Question 9:</a:t>
            </a:r>
            <a:r>
              <a:rPr lang="en-IN" dirty="0" smtClean="0"/>
              <a:t> </a:t>
            </a:r>
            <a:r>
              <a:rPr lang="en-IN" dirty="0"/>
              <a:t>Create a temporary table to store intermediate sales calculations.</a:t>
            </a:r>
            <a:endParaRPr lang="en-IN" sz="1600" dirty="0"/>
          </a:p>
          <a:p>
            <a:pPr lvl="1"/>
            <a:r>
              <a:rPr lang="en-IN" b="1" dirty="0"/>
              <a:t>Task:</a:t>
            </a:r>
            <a:r>
              <a:rPr lang="en-IN" dirty="0"/>
              <a:t> Use CREATE TEMPORARY TABLE to store results of a complex calculation for further analysis.</a:t>
            </a:r>
            <a:endParaRPr lang="en-IN" sz="1600" dirty="0"/>
          </a:p>
          <a:p>
            <a:pPr lvl="0"/>
            <a:endParaRPr lang="en-IN" sz="1600" dirty="0"/>
          </a:p>
        </p:txBody>
      </p:sp>
      <p:pic>
        <p:nvPicPr>
          <p:cNvPr id="4" name="Picture 3"/>
          <p:cNvPicPr>
            <a:picLocks noChangeAspect="1"/>
          </p:cNvPicPr>
          <p:nvPr/>
        </p:nvPicPr>
        <p:blipFill>
          <a:blip r:embed="rId2"/>
          <a:stretch>
            <a:fillRect/>
          </a:stretch>
        </p:blipFill>
        <p:spPr>
          <a:xfrm>
            <a:off x="1454343" y="1311965"/>
            <a:ext cx="9126224" cy="5287617"/>
          </a:xfrm>
          <a:prstGeom prst="rect">
            <a:avLst/>
          </a:prstGeom>
        </p:spPr>
      </p:pic>
    </p:spTree>
    <p:extLst>
      <p:ext uri="{BB962C8B-B14F-4D97-AF65-F5344CB8AC3E}">
        <p14:creationId xmlns:p14="http://schemas.microsoft.com/office/powerpoint/2010/main" val="305009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36388" y="315597"/>
            <a:ext cx="9547357" cy="1169551"/>
          </a:xfrm>
          <a:prstGeom prst="rect">
            <a:avLst/>
          </a:prstGeom>
          <a:noFill/>
        </p:spPr>
        <p:txBody>
          <a:bodyPr wrap="none" rtlCol="0">
            <a:spAutoFit/>
          </a:bodyPr>
          <a:lstStyle/>
          <a:p>
            <a:pPr lvl="0"/>
            <a:r>
              <a:rPr lang="en-IN" b="1" dirty="0"/>
              <a:t>Stored Procedures:</a:t>
            </a:r>
            <a:endParaRPr lang="en-IN" sz="1600" dirty="0"/>
          </a:p>
          <a:p>
            <a:pPr lvl="1"/>
            <a:r>
              <a:rPr lang="en-IN" b="1" dirty="0" smtClean="0"/>
              <a:t>Question 10:</a:t>
            </a:r>
            <a:r>
              <a:rPr lang="en-IN" dirty="0" smtClean="0"/>
              <a:t> </a:t>
            </a:r>
            <a:r>
              <a:rPr lang="en-IN" dirty="0"/>
              <a:t>Write a stored procedure to update stock quantities based on new shipments.</a:t>
            </a:r>
            <a:endParaRPr lang="en-IN" sz="1600" dirty="0"/>
          </a:p>
          <a:p>
            <a:pPr lvl="1"/>
            <a:r>
              <a:rPr lang="en-IN" b="1" dirty="0"/>
              <a:t>Task:</a:t>
            </a:r>
            <a:r>
              <a:rPr lang="en-IN" dirty="0"/>
              <a:t> Create a stored procedure that updates the stocks table based on incoming shipment data.</a:t>
            </a:r>
            <a:endParaRPr lang="en-IN" sz="1600" dirty="0"/>
          </a:p>
          <a:p>
            <a:pPr lvl="0"/>
            <a:endParaRPr lang="en-IN" sz="1600" dirty="0"/>
          </a:p>
        </p:txBody>
      </p:sp>
      <p:pic>
        <p:nvPicPr>
          <p:cNvPr id="2" name="Picture 1"/>
          <p:cNvPicPr>
            <a:picLocks noChangeAspect="1"/>
          </p:cNvPicPr>
          <p:nvPr/>
        </p:nvPicPr>
        <p:blipFill>
          <a:blip r:embed="rId2"/>
          <a:stretch>
            <a:fillRect/>
          </a:stretch>
        </p:blipFill>
        <p:spPr>
          <a:xfrm>
            <a:off x="1060569" y="1485148"/>
            <a:ext cx="8115237" cy="5010910"/>
          </a:xfrm>
          <a:prstGeom prst="rect">
            <a:avLst/>
          </a:prstGeom>
        </p:spPr>
      </p:pic>
    </p:spTree>
    <p:extLst>
      <p:ext uri="{BB962C8B-B14F-4D97-AF65-F5344CB8AC3E}">
        <p14:creationId xmlns:p14="http://schemas.microsoft.com/office/powerpoint/2010/main" val="304885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7416" y="56573"/>
            <a:ext cx="1523109" cy="307777"/>
          </a:xfrm>
          <a:prstGeom prst="rect">
            <a:avLst/>
          </a:prstGeom>
          <a:noFill/>
        </p:spPr>
        <p:txBody>
          <a:bodyPr wrap="none" rtlCol="0">
            <a:spAutoFit/>
          </a:bodyPr>
          <a:lstStyle/>
          <a:p>
            <a:r>
              <a:rPr lang="en-GB" sz="1400" b="1" u="sng" dirty="0" smtClean="0">
                <a:latin typeface="Times New Roman" panose="02020603050405020304" pitchFamily="18" charset="0"/>
                <a:cs typeface="Times New Roman" panose="02020603050405020304" pitchFamily="18" charset="0"/>
              </a:rPr>
              <a:t>Project Overview</a:t>
            </a:r>
            <a:endParaRPr lang="en-IN" sz="1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2580" y="395128"/>
            <a:ext cx="10956897" cy="276999"/>
          </a:xfrm>
          <a:prstGeom prst="rect">
            <a:avLst/>
          </a:prstGeom>
          <a:noFill/>
        </p:spPr>
        <p:txBody>
          <a:bodyPr wrap="square" rtlCol="0">
            <a:spAutoFit/>
          </a:bodyPr>
          <a:lstStyle/>
          <a:p>
            <a:r>
              <a:rPr lang="en-GB" sz="1200" dirty="0" smtClean="0">
                <a:latin typeface="Times New Roman" panose="02020603050405020304" pitchFamily="18" charset="0"/>
                <a:cs typeface="Times New Roman" panose="02020603050405020304" pitchFamily="18" charset="0"/>
              </a:rPr>
              <a:t>This is a Capstone Project to learn data analysis and graphical display utilizing Excel, SQL and Power BI in a retail and e-commerce dataset.</a:t>
            </a:r>
          </a:p>
        </p:txBody>
      </p:sp>
      <p:sp>
        <p:nvSpPr>
          <p:cNvPr id="4" name="TextBox 3"/>
          <p:cNvSpPr txBox="1"/>
          <p:nvPr/>
        </p:nvSpPr>
        <p:spPr>
          <a:xfrm>
            <a:off x="352580" y="733683"/>
            <a:ext cx="1051890" cy="307777"/>
          </a:xfrm>
          <a:prstGeom prst="rect">
            <a:avLst/>
          </a:prstGeom>
          <a:noFill/>
        </p:spPr>
        <p:txBody>
          <a:bodyPr wrap="none" rtlCol="0">
            <a:spAutoFit/>
          </a:bodyPr>
          <a:lstStyle/>
          <a:p>
            <a:pPr algn="ctr"/>
            <a:r>
              <a:rPr lang="en-GB" sz="1400" b="1" u="sng" dirty="0" smtClean="0">
                <a:latin typeface="Times New Roman" panose="02020603050405020304" pitchFamily="18" charset="0"/>
                <a:cs typeface="Times New Roman" panose="02020603050405020304" pitchFamily="18" charset="0"/>
              </a:rPr>
              <a:t>Objectives:</a:t>
            </a:r>
            <a:endParaRPr lang="en-IN" sz="1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2580" y="1133792"/>
            <a:ext cx="10834905" cy="5663089"/>
          </a:xfrm>
          <a:prstGeom prst="rect">
            <a:avLst/>
          </a:prstGeom>
          <a:noFill/>
        </p:spPr>
        <p:txBody>
          <a:bodyPr wrap="square" rtlCol="0">
            <a:spAutoFit/>
          </a:bodyPr>
          <a:lstStyle/>
          <a:p>
            <a:pPr lvl="0"/>
            <a:r>
              <a:rPr lang="en-IN" sz="1000" b="1" u="sng" dirty="0">
                <a:latin typeface="Times New Roman" panose="02020603050405020304" pitchFamily="18" charset="0"/>
                <a:cs typeface="Times New Roman" panose="02020603050405020304" pitchFamily="18" charset="0"/>
              </a:rPr>
              <a:t>Proficiency in Excel</a:t>
            </a:r>
            <a:r>
              <a:rPr lang="en-IN" sz="1000" b="1" u="sng" dirty="0" smtClean="0">
                <a:latin typeface="Times New Roman" panose="02020603050405020304" pitchFamily="18" charset="0"/>
                <a:cs typeface="Times New Roman" panose="02020603050405020304" pitchFamily="18" charset="0"/>
              </a:rPr>
              <a:t>:</a:t>
            </a:r>
          </a:p>
          <a:p>
            <a:pPr lvl="0"/>
            <a:endParaRPr lang="en-IN" sz="1000" u="sng"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Ability to clean and </a:t>
            </a:r>
            <a:r>
              <a:rPr lang="en-IN" sz="1000" dirty="0" smtClean="0">
                <a:latin typeface="Times New Roman" panose="02020603050405020304" pitchFamily="18" charset="0"/>
                <a:cs typeface="Times New Roman" panose="02020603050405020304" pitchFamily="18" charset="0"/>
              </a:rPr>
              <a:t>pre-process </a:t>
            </a:r>
            <a:r>
              <a:rPr lang="en-IN" sz="1000" dirty="0">
                <a:latin typeface="Times New Roman" panose="02020603050405020304" pitchFamily="18" charset="0"/>
                <a:cs typeface="Times New Roman" panose="02020603050405020304" pitchFamily="18" charset="0"/>
              </a:rPr>
              <a:t>data using Excel's functions and tools</a:t>
            </a:r>
            <a:r>
              <a:rPr lang="en-IN" sz="1000" dirty="0" smtClean="0">
                <a:latin typeface="Times New Roman" panose="02020603050405020304" pitchFamily="18" charset="0"/>
                <a:cs typeface="Times New Roman" panose="02020603050405020304" pitchFamily="18" charset="0"/>
              </a:rPr>
              <a:t>.</a:t>
            </a:r>
          </a:p>
          <a:p>
            <a:pPr lvl="1"/>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Competence in performing statistical analysis, creating pivot tables, and visualizing data through charts and graphs</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lvl="0"/>
            <a:r>
              <a:rPr lang="en-IN" sz="1000" b="1" u="sng" dirty="0">
                <a:latin typeface="Times New Roman" panose="02020603050405020304" pitchFamily="18" charset="0"/>
                <a:cs typeface="Times New Roman" panose="02020603050405020304" pitchFamily="18" charset="0"/>
              </a:rPr>
              <a:t>SQL Query Skills</a:t>
            </a:r>
            <a:r>
              <a:rPr lang="en-IN" sz="1000" b="1" u="sng" dirty="0" smtClean="0">
                <a:latin typeface="Times New Roman" panose="02020603050405020304" pitchFamily="18" charset="0"/>
                <a:cs typeface="Times New Roman" panose="02020603050405020304" pitchFamily="18" charset="0"/>
              </a:rPr>
              <a:t>:</a:t>
            </a:r>
          </a:p>
          <a:p>
            <a:pPr lvl="0"/>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Proficiency in writing and executing SQL queries to retrieve, manipulate, and aggregate data</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Understanding of joins, subqueries, and aggregate functions to extract meaningful insights from relational databases</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lvl="0"/>
            <a:r>
              <a:rPr lang="en-IN" sz="1000" b="1" u="sng" dirty="0">
                <a:latin typeface="Times New Roman" panose="02020603050405020304" pitchFamily="18" charset="0"/>
                <a:cs typeface="Times New Roman" panose="02020603050405020304" pitchFamily="18" charset="0"/>
              </a:rPr>
              <a:t>Power BI Expertise</a:t>
            </a:r>
            <a:r>
              <a:rPr lang="en-IN" sz="1000" b="1" u="sng" dirty="0" smtClean="0">
                <a:latin typeface="Times New Roman" panose="02020603050405020304" pitchFamily="18" charset="0"/>
                <a:cs typeface="Times New Roman" panose="02020603050405020304" pitchFamily="18" charset="0"/>
              </a:rPr>
              <a:t>:</a:t>
            </a:r>
          </a:p>
          <a:p>
            <a:pPr lvl="0"/>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Capability to import and integrate data from multiple sources into Power BI</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Skill in building interactive dashboards and reports that effectively communicate insights using various visualizations and customizations</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lvl="0"/>
            <a:r>
              <a:rPr lang="en-IN" sz="1000" b="1" u="sng" dirty="0">
                <a:latin typeface="Times New Roman" panose="02020603050405020304" pitchFamily="18" charset="0"/>
                <a:cs typeface="Times New Roman" panose="02020603050405020304" pitchFamily="18" charset="0"/>
              </a:rPr>
              <a:t>Data Analysis Proficiency</a:t>
            </a:r>
            <a:r>
              <a:rPr lang="en-IN" sz="1000" b="1" u="sng" dirty="0" smtClean="0">
                <a:latin typeface="Times New Roman" panose="02020603050405020304" pitchFamily="18" charset="0"/>
                <a:cs typeface="Times New Roman" panose="02020603050405020304" pitchFamily="18" charset="0"/>
              </a:rPr>
              <a:t>:</a:t>
            </a:r>
          </a:p>
          <a:p>
            <a:pPr lvl="0"/>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Competence in </a:t>
            </a:r>
            <a:r>
              <a:rPr lang="en-IN" sz="1000" dirty="0" smtClean="0">
                <a:latin typeface="Times New Roman" panose="02020603050405020304" pitchFamily="18" charset="0"/>
                <a:cs typeface="Times New Roman" panose="02020603050405020304" pitchFamily="18" charset="0"/>
              </a:rPr>
              <a:t>analysing </a:t>
            </a:r>
            <a:r>
              <a:rPr lang="en-IN" sz="1000" dirty="0">
                <a:latin typeface="Times New Roman" panose="02020603050405020304" pitchFamily="18" charset="0"/>
                <a:cs typeface="Times New Roman" panose="02020603050405020304" pitchFamily="18" charset="0"/>
              </a:rPr>
              <a:t>data trends, patterns, and anomalies to derive actionable insights</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Ability to create calculated columns, measures, and KPIs using DAX to perform advanced data calculations</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lvl="0"/>
            <a:r>
              <a:rPr lang="en-IN" sz="1000" b="1" u="sng" dirty="0">
                <a:latin typeface="Times New Roman" panose="02020603050405020304" pitchFamily="18" charset="0"/>
                <a:cs typeface="Times New Roman" panose="02020603050405020304" pitchFamily="18" charset="0"/>
              </a:rPr>
              <a:t>Business Applications</a:t>
            </a:r>
            <a:r>
              <a:rPr lang="en-IN" sz="1000" b="1" u="sng" dirty="0" smtClean="0">
                <a:latin typeface="Times New Roman" panose="02020603050405020304" pitchFamily="18" charset="0"/>
                <a:cs typeface="Times New Roman" panose="02020603050405020304" pitchFamily="18" charset="0"/>
              </a:rPr>
              <a:t>:</a:t>
            </a:r>
          </a:p>
          <a:p>
            <a:pPr lvl="0"/>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Application of data analytics skills to real-world business scenarios such as sales performance analysis, customer segmentation, and inventory management</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Presentation of findings and recommendations to support strategic decision-making and business growth</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lvl="0"/>
            <a:r>
              <a:rPr lang="en-IN" sz="1000" b="1" u="sng" dirty="0">
                <a:latin typeface="Times New Roman" panose="02020603050405020304" pitchFamily="18" charset="0"/>
                <a:cs typeface="Times New Roman" panose="02020603050405020304" pitchFamily="18" charset="0"/>
              </a:rPr>
              <a:t>Hands-on Project Experience</a:t>
            </a:r>
            <a:r>
              <a:rPr lang="en-IN" sz="1000" b="1" u="sng" dirty="0" smtClean="0">
                <a:latin typeface="Times New Roman" panose="02020603050405020304" pitchFamily="18" charset="0"/>
                <a:cs typeface="Times New Roman" panose="02020603050405020304" pitchFamily="18" charset="0"/>
              </a:rPr>
              <a:t>:</a:t>
            </a:r>
          </a:p>
          <a:p>
            <a:pPr lvl="0"/>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Practical experience in handling a comprehensive data analytics project from data preparation to visualization and analysis</a:t>
            </a:r>
            <a:r>
              <a:rPr lang="en-IN" sz="1000" dirty="0" smtClean="0">
                <a:latin typeface="Times New Roman" panose="02020603050405020304" pitchFamily="18" charset="0"/>
                <a:cs typeface="Times New Roman" panose="02020603050405020304" pitchFamily="18" charset="0"/>
              </a:rPr>
              <a:t>.</a:t>
            </a:r>
          </a:p>
          <a:p>
            <a:pPr marL="628650" lvl="1" indent="-171450">
              <a:buFont typeface="Arial" panose="020B0604020202020204" pitchFamily="34" charset="0"/>
              <a:buChar char="•"/>
            </a:pPr>
            <a:endParaRPr lang="en-IN" sz="10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IN" sz="1000" dirty="0" smtClean="0">
                <a:latin typeface="Times New Roman" panose="02020603050405020304" pitchFamily="18" charset="0"/>
                <a:cs typeface="Times New Roman" panose="02020603050405020304" pitchFamily="18" charset="0"/>
              </a:rPr>
              <a:t>Confidence </a:t>
            </a:r>
            <a:r>
              <a:rPr lang="en-IN" sz="1000" dirty="0">
                <a:latin typeface="Times New Roman" panose="02020603050405020304" pitchFamily="18" charset="0"/>
                <a:cs typeface="Times New Roman" panose="02020603050405020304" pitchFamily="18" charset="0"/>
              </a:rPr>
              <a:t>in using Excel, SQL, and Power BI tools independently for future data-related projects and tasks.</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9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0" y="-26177"/>
            <a:ext cx="8417480" cy="307777"/>
          </a:xfrm>
          <a:prstGeom prst="rect">
            <a:avLst/>
          </a:prstGeom>
          <a:noFill/>
        </p:spPr>
        <p:txBody>
          <a:bodyPr wrap="square" rtlCol="0">
            <a:spAutoFit/>
          </a:bodyPr>
          <a:lstStyle/>
          <a:p>
            <a:pPr algn="ctr"/>
            <a:r>
              <a:rPr lang="en-GB" sz="1400" b="1" u="sng" dirty="0" smtClean="0">
                <a:latin typeface="Times New Roman" panose="02020603050405020304" pitchFamily="18" charset="0"/>
                <a:cs typeface="Times New Roman" panose="02020603050405020304" pitchFamily="18" charset="0"/>
              </a:rPr>
              <a:t>Data Pre-Processing</a:t>
            </a:r>
            <a:endParaRPr lang="en-IN" sz="1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9513" y="265697"/>
            <a:ext cx="12030323" cy="6555641"/>
          </a:xfrm>
          <a:prstGeom prst="rect">
            <a:avLst/>
          </a:prstGeom>
          <a:noFill/>
        </p:spPr>
        <p:txBody>
          <a:bodyPr wrap="square" rtlCol="0">
            <a:spAutoFit/>
          </a:bodyPr>
          <a:lstStyle/>
          <a:p>
            <a:r>
              <a:rPr lang="en-GB" sz="1100" b="1" dirty="0">
                <a:latin typeface="Times New Roman" panose="02020603050405020304" pitchFamily="18" charset="0"/>
                <a:cs typeface="Times New Roman" panose="02020603050405020304" pitchFamily="18" charset="0"/>
              </a:rPr>
              <a:t>Data </a:t>
            </a:r>
            <a:r>
              <a:rPr lang="en-GB" sz="1100" b="1" dirty="0" smtClean="0">
                <a:latin typeface="Times New Roman" panose="02020603050405020304" pitchFamily="18" charset="0"/>
                <a:cs typeface="Times New Roman" panose="02020603050405020304" pitchFamily="18" charset="0"/>
              </a:rPr>
              <a:t>pre-processing</a:t>
            </a:r>
            <a:r>
              <a:rPr lang="en-GB" sz="1100" dirty="0" smtClean="0">
                <a:latin typeface="Times New Roman" panose="02020603050405020304" pitchFamily="18" charset="0"/>
                <a:cs typeface="Times New Roman" panose="02020603050405020304" pitchFamily="18" charset="0"/>
              </a:rPr>
              <a:t> </a:t>
            </a:r>
            <a:r>
              <a:rPr lang="en-GB" sz="1100" dirty="0">
                <a:latin typeface="Times New Roman" panose="02020603050405020304" pitchFamily="18" charset="0"/>
                <a:cs typeface="Times New Roman" panose="02020603050405020304" pitchFamily="18" charset="0"/>
              </a:rPr>
              <a:t>using Excel refers to the process of preparing raw data for analysis by cleaning, transforming, and organizing it. It ensures that the data is in the correct format, free from errors or inconsistencies, and ready for use in analysis or </a:t>
            </a:r>
            <a:r>
              <a:rPr lang="en-GB" sz="1100" dirty="0" smtClean="0">
                <a:latin typeface="Times New Roman" panose="02020603050405020304" pitchFamily="18" charset="0"/>
                <a:cs typeface="Times New Roman" panose="02020603050405020304" pitchFamily="18" charset="0"/>
              </a:rPr>
              <a:t>modelling</a:t>
            </a:r>
            <a:r>
              <a:rPr lang="en-GB" sz="1100" dirty="0">
                <a:latin typeface="Times New Roman" panose="02020603050405020304" pitchFamily="18" charset="0"/>
                <a:cs typeface="Times New Roman" panose="02020603050405020304" pitchFamily="18" charset="0"/>
              </a:rPr>
              <a:t>. This step is crucial for improving data quality and ensuring accurate results in any analysis</a:t>
            </a:r>
            <a:r>
              <a:rPr lang="en-GB" sz="1100" dirty="0" smtClean="0">
                <a:latin typeface="Times New Roman" panose="02020603050405020304" pitchFamily="18" charset="0"/>
                <a:cs typeface="Times New Roman" panose="02020603050405020304" pitchFamily="18" charset="0"/>
              </a:rPr>
              <a:t>.</a:t>
            </a:r>
          </a:p>
          <a:p>
            <a:endParaRPr lang="en-GB" sz="1000" dirty="0">
              <a:latin typeface="Times New Roman" panose="02020603050405020304" pitchFamily="18" charset="0"/>
              <a:cs typeface="Times New Roman" panose="02020603050405020304" pitchFamily="18" charset="0"/>
            </a:endParaRPr>
          </a:p>
          <a:p>
            <a:r>
              <a:rPr lang="en-GB" sz="1000" b="1" u="sng" dirty="0">
                <a:latin typeface="Times New Roman" panose="02020603050405020304" pitchFamily="18" charset="0"/>
                <a:cs typeface="Times New Roman" panose="02020603050405020304" pitchFamily="18" charset="0"/>
              </a:rPr>
              <a:t>Data Cleaning</a:t>
            </a:r>
            <a:r>
              <a:rPr lang="en-GB" sz="1000" u="sng" dirty="0" smtClean="0">
                <a:latin typeface="Times New Roman" panose="02020603050405020304" pitchFamily="18" charset="0"/>
                <a:cs typeface="Times New Roman" panose="02020603050405020304" pitchFamily="18" charset="0"/>
              </a:rPr>
              <a:t>:</a:t>
            </a:r>
          </a:p>
          <a:p>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Handling Missing Data</a:t>
            </a:r>
            <a:r>
              <a:rPr lang="en-GB" sz="1000" dirty="0">
                <a:latin typeface="Times New Roman" panose="02020603050405020304" pitchFamily="18" charset="0"/>
                <a:cs typeface="Times New Roman" panose="02020603050405020304" pitchFamily="18" charset="0"/>
              </a:rPr>
              <a:t>: Replace or remove empty cells (missing values). You can fill them with averages, medians, or forward/backward fill (using nearby values</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Removing </a:t>
            </a:r>
            <a:r>
              <a:rPr lang="en-GB" sz="1000" b="1" dirty="0" smtClean="0">
                <a:latin typeface="Times New Roman" panose="02020603050405020304" pitchFamily="18" charset="0"/>
                <a:cs typeface="Times New Roman" panose="02020603050405020304" pitchFamily="18" charset="0"/>
              </a:rPr>
              <a:t>Duplicates &amp; </a:t>
            </a:r>
            <a:r>
              <a:rPr lang="en-GB" sz="1000" b="1" dirty="0">
                <a:latin typeface="Times New Roman" panose="02020603050405020304" pitchFamily="18" charset="0"/>
                <a:cs typeface="Times New Roman" panose="02020603050405020304" pitchFamily="18" charset="0"/>
              </a:rPr>
              <a:t>Correcting Errors </a:t>
            </a:r>
            <a:r>
              <a:rPr lang="en-GB" sz="1000" dirty="0" smtClean="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Identify and remove duplicate rows or entries to avoid redundant data</a:t>
            </a:r>
            <a:r>
              <a:rPr lang="en-GB" sz="1000" dirty="0" smtClean="0">
                <a:latin typeface="Times New Roman" panose="02020603050405020304" pitchFamily="18" charset="0"/>
                <a:cs typeface="Times New Roman" panose="02020603050405020304" pitchFamily="18" charset="0"/>
              </a:rPr>
              <a:t>.</a:t>
            </a:r>
            <a:r>
              <a:rPr lang="en-GB" sz="1000" dirty="0">
                <a:latin typeface="Times New Roman" panose="02020603050405020304" pitchFamily="18" charset="0"/>
                <a:cs typeface="Times New Roman" panose="02020603050405020304" pitchFamily="18" charset="0"/>
              </a:rPr>
              <a:t> Fix inconsistencies like spelling mistakes, incorrect formats, or outliers.</a:t>
            </a:r>
          </a:p>
          <a:p>
            <a:pPr lvl="1"/>
            <a:endParaRPr lang="en-GB" sz="1000" dirty="0">
              <a:latin typeface="Times New Roman" panose="02020603050405020304" pitchFamily="18" charset="0"/>
              <a:cs typeface="Times New Roman" panose="02020603050405020304" pitchFamily="18" charset="0"/>
            </a:endParaRPr>
          </a:p>
          <a:p>
            <a:r>
              <a:rPr lang="en-GB" sz="1000" b="1" u="sng" dirty="0">
                <a:latin typeface="Times New Roman" panose="02020603050405020304" pitchFamily="18" charset="0"/>
                <a:cs typeface="Times New Roman" panose="02020603050405020304" pitchFamily="18" charset="0"/>
              </a:rPr>
              <a:t>Data Transformation</a:t>
            </a:r>
            <a:r>
              <a:rPr lang="en-GB" sz="1000" u="sng" dirty="0" smtClean="0">
                <a:latin typeface="Times New Roman" panose="02020603050405020304" pitchFamily="18" charset="0"/>
                <a:cs typeface="Times New Roman" panose="02020603050405020304" pitchFamily="18" charset="0"/>
              </a:rPr>
              <a:t>:</a:t>
            </a:r>
          </a:p>
          <a:p>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Data Formatting</a:t>
            </a:r>
            <a:r>
              <a:rPr lang="en-GB" sz="1000" dirty="0">
                <a:latin typeface="Times New Roman" panose="02020603050405020304" pitchFamily="18" charset="0"/>
                <a:cs typeface="Times New Roman" panose="02020603050405020304" pitchFamily="18" charset="0"/>
              </a:rPr>
              <a:t>: Ensure consistent data formats, such as dates, numbers, and text</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Text to Columns</a:t>
            </a:r>
            <a:r>
              <a:rPr lang="en-GB" sz="1000" dirty="0">
                <a:latin typeface="Times New Roman" panose="02020603050405020304" pitchFamily="18" charset="0"/>
                <a:cs typeface="Times New Roman" panose="02020603050405020304" pitchFamily="18" charset="0"/>
              </a:rPr>
              <a:t>: Split data from a single column into multiple columns (e.g., separating full names into first and last names</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Concatenation</a:t>
            </a:r>
            <a:r>
              <a:rPr lang="en-GB" sz="1000" dirty="0">
                <a:latin typeface="Times New Roman" panose="02020603050405020304" pitchFamily="18" charset="0"/>
                <a:cs typeface="Times New Roman" panose="02020603050405020304" pitchFamily="18" charset="0"/>
              </a:rPr>
              <a:t>: Combine data from multiple columns into one (e.g., merging first and last names into a full name</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Data Normalization/Standardization</a:t>
            </a:r>
            <a:r>
              <a:rPr lang="en-GB" sz="1000" dirty="0">
                <a:latin typeface="Times New Roman" panose="02020603050405020304" pitchFamily="18" charset="0"/>
                <a:cs typeface="Times New Roman" panose="02020603050405020304" pitchFamily="18" charset="0"/>
              </a:rPr>
              <a:t>: Adjust values to bring them to a common scale (e.g., converting percentages to decimals</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r>
              <a:rPr lang="en-GB" sz="1000" b="1" u="sng" dirty="0">
                <a:latin typeface="Times New Roman" panose="02020603050405020304" pitchFamily="18" charset="0"/>
                <a:cs typeface="Times New Roman" panose="02020603050405020304" pitchFamily="18" charset="0"/>
              </a:rPr>
              <a:t>Filtering and </a:t>
            </a:r>
            <a:r>
              <a:rPr lang="en-GB" sz="1000" b="1" u="sng" dirty="0" smtClean="0">
                <a:latin typeface="Times New Roman" panose="02020603050405020304" pitchFamily="18" charset="0"/>
                <a:cs typeface="Times New Roman" panose="02020603050405020304" pitchFamily="18" charset="0"/>
              </a:rPr>
              <a:t>Sorting</a:t>
            </a:r>
            <a:r>
              <a:rPr lang="en-GB" sz="1000" u="sng" dirty="0" smtClean="0">
                <a:latin typeface="Times New Roman" panose="02020603050405020304" pitchFamily="18" charset="0"/>
                <a:cs typeface="Times New Roman" panose="02020603050405020304" pitchFamily="18" charset="0"/>
              </a:rPr>
              <a:t>:</a:t>
            </a:r>
          </a:p>
          <a:p>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Filtering</a:t>
            </a:r>
            <a:r>
              <a:rPr lang="en-GB" sz="1000" dirty="0">
                <a:latin typeface="Times New Roman" panose="02020603050405020304" pitchFamily="18" charset="0"/>
                <a:cs typeface="Times New Roman" panose="02020603050405020304" pitchFamily="18" charset="0"/>
              </a:rPr>
              <a:t>: Use filters to focus on specific subsets of data based on criteria (e.g., filtering data by date, region, or value range</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Sorting</a:t>
            </a:r>
            <a:r>
              <a:rPr lang="en-GB" sz="1000" dirty="0">
                <a:latin typeface="Times New Roman" panose="02020603050405020304" pitchFamily="18" charset="0"/>
                <a:cs typeface="Times New Roman" panose="02020603050405020304" pitchFamily="18" charset="0"/>
              </a:rPr>
              <a:t>: Sort the data in ascending or descending order based on a specific column</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r>
              <a:rPr lang="en-GB" sz="1000" b="1" u="sng" dirty="0">
                <a:latin typeface="Times New Roman" panose="02020603050405020304" pitchFamily="18" charset="0"/>
                <a:cs typeface="Times New Roman" panose="02020603050405020304" pitchFamily="18" charset="0"/>
              </a:rPr>
              <a:t>Handling Outliers</a:t>
            </a:r>
            <a:r>
              <a:rPr lang="en-GB" sz="1000" u="sng" dirty="0" smtClean="0">
                <a:latin typeface="Times New Roman" panose="02020603050405020304" pitchFamily="18" charset="0"/>
                <a:cs typeface="Times New Roman" panose="02020603050405020304" pitchFamily="18" charset="0"/>
              </a:rPr>
              <a:t>:</a:t>
            </a:r>
          </a:p>
          <a:p>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Identifying Outliers</a:t>
            </a:r>
            <a:r>
              <a:rPr lang="en-GB" sz="1000" dirty="0">
                <a:latin typeface="Times New Roman" panose="02020603050405020304" pitchFamily="18" charset="0"/>
                <a:cs typeface="Times New Roman" panose="02020603050405020304" pitchFamily="18" charset="0"/>
              </a:rPr>
              <a:t>: Use conditional formatting or statistical techniques (mean, standard deviation) to identify data points that deviate significantly from others</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pPr lvl="1"/>
            <a:r>
              <a:rPr lang="en-GB" sz="1000" b="1" dirty="0">
                <a:latin typeface="Times New Roman" panose="02020603050405020304" pitchFamily="18" charset="0"/>
                <a:cs typeface="Times New Roman" panose="02020603050405020304" pitchFamily="18" charset="0"/>
              </a:rPr>
              <a:t>Managing Outliers</a:t>
            </a:r>
            <a:r>
              <a:rPr lang="en-GB" sz="1000" dirty="0">
                <a:latin typeface="Times New Roman" panose="02020603050405020304" pitchFamily="18" charset="0"/>
                <a:cs typeface="Times New Roman" panose="02020603050405020304" pitchFamily="18" charset="0"/>
              </a:rPr>
              <a:t>: Remove or cap extreme outliers if they may distort analysis results</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r>
              <a:rPr lang="en-GB" sz="1000" b="1" u="sng" dirty="0">
                <a:latin typeface="Times New Roman" panose="02020603050405020304" pitchFamily="18" charset="0"/>
                <a:cs typeface="Times New Roman" panose="02020603050405020304" pitchFamily="18" charset="0"/>
              </a:rPr>
              <a:t>Data Validation</a:t>
            </a:r>
            <a:r>
              <a:rPr lang="en-GB" sz="1000" u="sng" dirty="0" smtClean="0">
                <a:latin typeface="Times New Roman" panose="02020603050405020304" pitchFamily="18" charset="0"/>
                <a:cs typeface="Times New Roman" panose="02020603050405020304" pitchFamily="18" charset="0"/>
              </a:rPr>
              <a:t>:</a:t>
            </a:r>
          </a:p>
          <a:p>
            <a:endParaRPr lang="en-GB" sz="1000" dirty="0">
              <a:latin typeface="Times New Roman" panose="02020603050405020304" pitchFamily="18" charset="0"/>
              <a:cs typeface="Times New Roman" panose="02020603050405020304" pitchFamily="18" charset="0"/>
            </a:endParaRPr>
          </a:p>
          <a:p>
            <a:pPr lvl="1"/>
            <a:r>
              <a:rPr lang="en-GB" sz="1000" dirty="0">
                <a:latin typeface="Times New Roman" panose="02020603050405020304" pitchFamily="18" charset="0"/>
                <a:cs typeface="Times New Roman" panose="02020603050405020304" pitchFamily="18" charset="0"/>
              </a:rPr>
              <a:t>Set up validation rules to ensure that future data entry meets specific criteria (e.g., only dates or numbers within a range</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r>
              <a:rPr lang="en-GB" sz="1000" b="1" u="sng" dirty="0">
                <a:latin typeface="Times New Roman" panose="02020603050405020304" pitchFamily="18" charset="0"/>
                <a:cs typeface="Times New Roman" panose="02020603050405020304" pitchFamily="18" charset="0"/>
              </a:rPr>
              <a:t>Pivot Tables and Aggregation</a:t>
            </a:r>
            <a:r>
              <a:rPr lang="en-GB" sz="1000" u="sng" dirty="0" smtClean="0">
                <a:latin typeface="Times New Roman" panose="02020603050405020304" pitchFamily="18" charset="0"/>
                <a:cs typeface="Times New Roman" panose="02020603050405020304" pitchFamily="18" charset="0"/>
              </a:rPr>
              <a:t>:</a:t>
            </a:r>
          </a:p>
          <a:p>
            <a:endParaRPr lang="en-GB" sz="1000" dirty="0">
              <a:latin typeface="Times New Roman" panose="02020603050405020304" pitchFamily="18" charset="0"/>
              <a:cs typeface="Times New Roman" panose="02020603050405020304" pitchFamily="18" charset="0"/>
            </a:endParaRPr>
          </a:p>
          <a:p>
            <a:pPr lvl="1"/>
            <a:r>
              <a:rPr lang="en-GB" sz="1000" dirty="0">
                <a:latin typeface="Times New Roman" panose="02020603050405020304" pitchFamily="18" charset="0"/>
                <a:cs typeface="Times New Roman" panose="02020603050405020304" pitchFamily="18" charset="0"/>
              </a:rPr>
              <a:t>Use </a:t>
            </a:r>
            <a:r>
              <a:rPr lang="en-GB" sz="1000" b="1" dirty="0">
                <a:latin typeface="Times New Roman" panose="02020603050405020304" pitchFamily="18" charset="0"/>
                <a:cs typeface="Times New Roman" panose="02020603050405020304" pitchFamily="18" charset="0"/>
              </a:rPr>
              <a:t>pivot tables</a:t>
            </a:r>
            <a:r>
              <a:rPr lang="en-GB" sz="1000" dirty="0">
                <a:latin typeface="Times New Roman" panose="02020603050405020304" pitchFamily="18" charset="0"/>
                <a:cs typeface="Times New Roman" panose="02020603050405020304" pitchFamily="18" charset="0"/>
              </a:rPr>
              <a:t> to summarize and aggregate data (e.g., summing up sales by region or product type</a:t>
            </a:r>
            <a:r>
              <a:rPr lang="en-GB" sz="1000" dirty="0" smtClean="0">
                <a:latin typeface="Times New Roman" panose="02020603050405020304" pitchFamily="18" charset="0"/>
                <a:cs typeface="Times New Roman" panose="02020603050405020304" pitchFamily="18" charset="0"/>
              </a:rPr>
              <a:t>).</a:t>
            </a:r>
          </a:p>
          <a:p>
            <a:pPr lvl="1"/>
            <a:endParaRPr lang="en-GB" sz="1000" dirty="0">
              <a:latin typeface="Times New Roman" panose="02020603050405020304" pitchFamily="18" charset="0"/>
              <a:cs typeface="Times New Roman" panose="02020603050405020304" pitchFamily="18" charset="0"/>
            </a:endParaRPr>
          </a:p>
          <a:p>
            <a:r>
              <a:rPr lang="en-GB" sz="1000" b="1" u="sng" dirty="0">
                <a:latin typeface="Times New Roman" panose="02020603050405020304" pitchFamily="18" charset="0"/>
                <a:cs typeface="Times New Roman" panose="02020603050405020304" pitchFamily="18" charset="0"/>
              </a:rPr>
              <a:t>Formula Application</a:t>
            </a:r>
            <a:r>
              <a:rPr lang="en-GB" sz="1000" u="sng" dirty="0" smtClean="0">
                <a:latin typeface="Times New Roman" panose="02020603050405020304" pitchFamily="18" charset="0"/>
                <a:cs typeface="Times New Roman" panose="02020603050405020304" pitchFamily="18" charset="0"/>
              </a:rPr>
              <a:t>:</a:t>
            </a:r>
          </a:p>
          <a:p>
            <a:endParaRPr lang="en-GB" sz="1000" dirty="0">
              <a:latin typeface="Times New Roman" panose="02020603050405020304" pitchFamily="18" charset="0"/>
              <a:cs typeface="Times New Roman" panose="02020603050405020304" pitchFamily="18" charset="0"/>
            </a:endParaRPr>
          </a:p>
          <a:p>
            <a:pPr lvl="1"/>
            <a:r>
              <a:rPr lang="en-GB" sz="1000" dirty="0">
                <a:latin typeface="Times New Roman" panose="02020603050405020304" pitchFamily="18" charset="0"/>
                <a:cs typeface="Times New Roman" panose="02020603050405020304" pitchFamily="18" charset="0"/>
              </a:rPr>
              <a:t>Apply Excel formulas such as </a:t>
            </a:r>
            <a:r>
              <a:rPr lang="en-GB" sz="1000" b="1" dirty="0">
                <a:latin typeface="Times New Roman" panose="02020603050405020304" pitchFamily="18" charset="0"/>
                <a:cs typeface="Times New Roman" panose="02020603050405020304" pitchFamily="18" charset="0"/>
              </a:rPr>
              <a:t>IF</a:t>
            </a:r>
            <a:r>
              <a:rPr lang="en-GB" sz="1000" dirty="0">
                <a:latin typeface="Times New Roman" panose="02020603050405020304" pitchFamily="18" charset="0"/>
                <a:cs typeface="Times New Roman" panose="02020603050405020304" pitchFamily="18" charset="0"/>
              </a:rPr>
              <a:t>, </a:t>
            </a:r>
            <a:r>
              <a:rPr lang="en-GB" sz="1000" b="1" dirty="0">
                <a:latin typeface="Times New Roman" panose="02020603050405020304" pitchFamily="18" charset="0"/>
                <a:cs typeface="Times New Roman" panose="02020603050405020304" pitchFamily="18" charset="0"/>
              </a:rPr>
              <a:t>VLOOKUP</a:t>
            </a:r>
            <a:r>
              <a:rPr lang="en-GB" sz="1000" dirty="0">
                <a:latin typeface="Times New Roman" panose="02020603050405020304" pitchFamily="18" charset="0"/>
                <a:cs typeface="Times New Roman" panose="02020603050405020304" pitchFamily="18" charset="0"/>
              </a:rPr>
              <a:t>, </a:t>
            </a:r>
            <a:r>
              <a:rPr lang="en-GB" sz="1000" b="1" dirty="0">
                <a:latin typeface="Times New Roman" panose="02020603050405020304" pitchFamily="18" charset="0"/>
                <a:cs typeface="Times New Roman" panose="02020603050405020304" pitchFamily="18" charset="0"/>
              </a:rPr>
              <a:t>INDEX-MATCH</a:t>
            </a:r>
            <a:r>
              <a:rPr lang="en-GB" sz="1000" dirty="0">
                <a:latin typeface="Times New Roman" panose="02020603050405020304" pitchFamily="18" charset="0"/>
                <a:cs typeface="Times New Roman" panose="02020603050405020304" pitchFamily="18" charset="0"/>
              </a:rPr>
              <a:t>, or </a:t>
            </a:r>
            <a:r>
              <a:rPr lang="en-GB" sz="1000" b="1" dirty="0">
                <a:latin typeface="Times New Roman" panose="02020603050405020304" pitchFamily="18" charset="0"/>
                <a:cs typeface="Times New Roman" panose="02020603050405020304" pitchFamily="18" charset="0"/>
              </a:rPr>
              <a:t>SUMIF</a:t>
            </a:r>
            <a:r>
              <a:rPr lang="en-GB" sz="1000" dirty="0">
                <a:latin typeface="Times New Roman" panose="02020603050405020304" pitchFamily="18" charset="0"/>
                <a:cs typeface="Times New Roman" panose="02020603050405020304" pitchFamily="18" charset="0"/>
              </a:rPr>
              <a:t> to automate data calculations or transformations.</a:t>
            </a:r>
          </a:p>
        </p:txBody>
      </p:sp>
    </p:spTree>
    <p:extLst>
      <p:ext uri="{BB962C8B-B14F-4D97-AF65-F5344CB8AC3E}">
        <p14:creationId xmlns:p14="http://schemas.microsoft.com/office/powerpoint/2010/main" val="282001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831" y="190832"/>
            <a:ext cx="2052870" cy="369332"/>
          </a:xfrm>
          <a:prstGeom prst="rect">
            <a:avLst/>
          </a:prstGeom>
          <a:noFill/>
        </p:spPr>
        <p:txBody>
          <a:bodyPr wrap="none" rtlCol="0">
            <a:spAutoFit/>
          </a:bodyPr>
          <a:lstStyle/>
          <a:p>
            <a:r>
              <a:rPr lang="en-GB" u="sng" dirty="0" smtClean="0"/>
              <a:t>Data Transformation</a:t>
            </a:r>
            <a:endParaRPr lang="en-IN" u="sng" dirty="0"/>
          </a:p>
        </p:txBody>
      </p:sp>
      <p:sp>
        <p:nvSpPr>
          <p:cNvPr id="4" name="TextBox 3"/>
          <p:cNvSpPr txBox="1"/>
          <p:nvPr/>
        </p:nvSpPr>
        <p:spPr>
          <a:xfrm>
            <a:off x="2476687" y="784883"/>
            <a:ext cx="795602" cy="369332"/>
          </a:xfrm>
          <a:prstGeom prst="rect">
            <a:avLst/>
          </a:prstGeom>
          <a:noFill/>
        </p:spPr>
        <p:txBody>
          <a:bodyPr wrap="none" rtlCol="0">
            <a:spAutoFit/>
          </a:bodyPr>
          <a:lstStyle/>
          <a:p>
            <a:r>
              <a:rPr lang="en-GB" dirty="0" smtClean="0"/>
              <a:t>Before</a:t>
            </a:r>
            <a:endParaRPr lang="en-IN" dirty="0"/>
          </a:p>
        </p:txBody>
      </p:sp>
      <p:sp>
        <p:nvSpPr>
          <p:cNvPr id="5" name="TextBox 4"/>
          <p:cNvSpPr txBox="1"/>
          <p:nvPr/>
        </p:nvSpPr>
        <p:spPr>
          <a:xfrm>
            <a:off x="8096954" y="784883"/>
            <a:ext cx="655949" cy="369332"/>
          </a:xfrm>
          <a:prstGeom prst="rect">
            <a:avLst/>
          </a:prstGeom>
          <a:noFill/>
        </p:spPr>
        <p:txBody>
          <a:bodyPr wrap="none" rtlCol="0">
            <a:spAutoFit/>
          </a:bodyPr>
          <a:lstStyle/>
          <a:p>
            <a:r>
              <a:rPr lang="en-GB" dirty="0" smtClean="0"/>
              <a:t>After</a:t>
            </a:r>
            <a:endParaRPr lang="en-IN" dirty="0"/>
          </a:p>
        </p:txBody>
      </p:sp>
      <p:pic>
        <p:nvPicPr>
          <p:cNvPr id="6" name="Picture 5"/>
          <p:cNvPicPr>
            <a:picLocks noChangeAspect="1"/>
          </p:cNvPicPr>
          <p:nvPr/>
        </p:nvPicPr>
        <p:blipFill>
          <a:blip r:embed="rId2"/>
          <a:stretch>
            <a:fillRect/>
          </a:stretch>
        </p:blipFill>
        <p:spPr>
          <a:xfrm>
            <a:off x="711285" y="1154215"/>
            <a:ext cx="4703554" cy="4475308"/>
          </a:xfrm>
          <a:prstGeom prst="rect">
            <a:avLst/>
          </a:prstGeom>
        </p:spPr>
      </p:pic>
      <p:pic>
        <p:nvPicPr>
          <p:cNvPr id="8" name="Picture 7"/>
          <p:cNvPicPr>
            <a:picLocks noChangeAspect="1"/>
          </p:cNvPicPr>
          <p:nvPr/>
        </p:nvPicPr>
        <p:blipFill>
          <a:blip r:embed="rId3"/>
          <a:stretch>
            <a:fillRect/>
          </a:stretch>
        </p:blipFill>
        <p:spPr>
          <a:xfrm>
            <a:off x="6229490" y="1154215"/>
            <a:ext cx="4703553" cy="4475308"/>
          </a:xfrm>
          <a:prstGeom prst="rect">
            <a:avLst/>
          </a:prstGeom>
        </p:spPr>
      </p:pic>
    </p:spTree>
    <p:extLst>
      <p:ext uri="{BB962C8B-B14F-4D97-AF65-F5344CB8AC3E}">
        <p14:creationId xmlns:p14="http://schemas.microsoft.com/office/powerpoint/2010/main" val="402774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09" y="294198"/>
            <a:ext cx="11283089" cy="923330"/>
          </a:xfrm>
          <a:prstGeom prst="rect">
            <a:avLst/>
          </a:prstGeom>
          <a:noFill/>
        </p:spPr>
        <p:txBody>
          <a:bodyPr wrap="none" rtlCol="0">
            <a:spAutoFit/>
          </a:bodyPr>
          <a:lstStyle/>
          <a:p>
            <a:r>
              <a:rPr lang="en-GB" u="sng" dirty="0" smtClean="0"/>
              <a:t>Basic Summary Statistics:</a:t>
            </a:r>
          </a:p>
          <a:p>
            <a:endParaRPr lang="en-GB" dirty="0"/>
          </a:p>
          <a:p>
            <a:r>
              <a:rPr lang="en-GB" dirty="0" smtClean="0"/>
              <a:t>Question 1: Calculate the summary statistics (mean, median, mode &amp; standard deviation) for the list price of the products.</a:t>
            </a:r>
            <a:endParaRPr lang="en-IN" dirty="0"/>
          </a:p>
        </p:txBody>
      </p:sp>
      <p:pic>
        <p:nvPicPr>
          <p:cNvPr id="5" name="Picture 4"/>
          <p:cNvPicPr>
            <a:picLocks noChangeAspect="1"/>
          </p:cNvPicPr>
          <p:nvPr/>
        </p:nvPicPr>
        <p:blipFill>
          <a:blip r:embed="rId2"/>
          <a:stretch>
            <a:fillRect/>
          </a:stretch>
        </p:blipFill>
        <p:spPr>
          <a:xfrm>
            <a:off x="429923" y="1414941"/>
            <a:ext cx="5382480" cy="978402"/>
          </a:xfrm>
          <a:prstGeom prst="rect">
            <a:avLst/>
          </a:prstGeom>
        </p:spPr>
      </p:pic>
      <p:sp>
        <p:nvSpPr>
          <p:cNvPr id="6" name="TextBox 5"/>
          <p:cNvSpPr txBox="1"/>
          <p:nvPr/>
        </p:nvSpPr>
        <p:spPr>
          <a:xfrm>
            <a:off x="357809" y="2507267"/>
            <a:ext cx="10536731" cy="369332"/>
          </a:xfrm>
          <a:prstGeom prst="rect">
            <a:avLst/>
          </a:prstGeom>
          <a:noFill/>
        </p:spPr>
        <p:txBody>
          <a:bodyPr wrap="none" rtlCol="0">
            <a:spAutoFit/>
          </a:bodyPr>
          <a:lstStyle/>
          <a:p>
            <a:r>
              <a:rPr lang="en-GB" dirty="0" smtClean="0"/>
              <a:t>Question 2: Create a pivot table to summarize total sales (quantity * list price) by store and by product category.</a:t>
            </a:r>
            <a:endParaRPr lang="en-IN" dirty="0"/>
          </a:p>
        </p:txBody>
      </p:sp>
      <p:pic>
        <p:nvPicPr>
          <p:cNvPr id="4" name="Picture 3"/>
          <p:cNvPicPr>
            <a:picLocks noChangeAspect="1"/>
          </p:cNvPicPr>
          <p:nvPr/>
        </p:nvPicPr>
        <p:blipFill>
          <a:blip r:embed="rId3"/>
          <a:stretch>
            <a:fillRect/>
          </a:stretch>
        </p:blipFill>
        <p:spPr>
          <a:xfrm>
            <a:off x="429923" y="2990523"/>
            <a:ext cx="1783423" cy="3402326"/>
          </a:xfrm>
          <a:prstGeom prst="rect">
            <a:avLst/>
          </a:prstGeom>
        </p:spPr>
      </p:pic>
      <p:pic>
        <p:nvPicPr>
          <p:cNvPr id="7" name="Picture 6"/>
          <p:cNvPicPr>
            <a:picLocks noChangeAspect="1"/>
          </p:cNvPicPr>
          <p:nvPr/>
        </p:nvPicPr>
        <p:blipFill>
          <a:blip r:embed="rId4"/>
          <a:stretch>
            <a:fillRect/>
          </a:stretch>
        </p:blipFill>
        <p:spPr>
          <a:xfrm>
            <a:off x="2730472" y="2990523"/>
            <a:ext cx="1864858" cy="3402326"/>
          </a:xfrm>
          <a:prstGeom prst="rect">
            <a:avLst/>
          </a:prstGeom>
        </p:spPr>
      </p:pic>
      <p:pic>
        <p:nvPicPr>
          <p:cNvPr id="8" name="Picture 7"/>
          <p:cNvPicPr>
            <a:picLocks noChangeAspect="1"/>
          </p:cNvPicPr>
          <p:nvPr/>
        </p:nvPicPr>
        <p:blipFill>
          <a:blip r:embed="rId5"/>
          <a:stretch>
            <a:fillRect/>
          </a:stretch>
        </p:blipFill>
        <p:spPr>
          <a:xfrm>
            <a:off x="4973624" y="2990523"/>
            <a:ext cx="1677558" cy="995063"/>
          </a:xfrm>
          <a:prstGeom prst="rect">
            <a:avLst/>
          </a:prstGeom>
        </p:spPr>
      </p:pic>
    </p:spTree>
    <p:extLst>
      <p:ext uri="{BB962C8B-B14F-4D97-AF65-F5344CB8AC3E}">
        <p14:creationId xmlns:p14="http://schemas.microsoft.com/office/powerpoint/2010/main" val="212185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09" y="294198"/>
            <a:ext cx="5877122" cy="369332"/>
          </a:xfrm>
          <a:prstGeom prst="rect">
            <a:avLst/>
          </a:prstGeom>
          <a:noFill/>
        </p:spPr>
        <p:txBody>
          <a:bodyPr wrap="none" rtlCol="0">
            <a:spAutoFit/>
          </a:bodyPr>
          <a:lstStyle/>
          <a:p>
            <a:r>
              <a:rPr lang="en-GB" dirty="0" smtClean="0"/>
              <a:t>Question </a:t>
            </a:r>
            <a:r>
              <a:rPr lang="en-GB" dirty="0"/>
              <a:t>3</a:t>
            </a:r>
            <a:r>
              <a:rPr lang="en-GB" dirty="0" smtClean="0"/>
              <a:t>: Highlight the top 10 products based on total sales.</a:t>
            </a:r>
            <a:endParaRPr lang="en-IN" dirty="0"/>
          </a:p>
        </p:txBody>
      </p:sp>
      <p:sp>
        <p:nvSpPr>
          <p:cNvPr id="6" name="TextBox 5"/>
          <p:cNvSpPr txBox="1"/>
          <p:nvPr/>
        </p:nvSpPr>
        <p:spPr>
          <a:xfrm>
            <a:off x="421419" y="2873244"/>
            <a:ext cx="9337813" cy="923330"/>
          </a:xfrm>
          <a:prstGeom prst="rect">
            <a:avLst/>
          </a:prstGeom>
          <a:noFill/>
        </p:spPr>
        <p:txBody>
          <a:bodyPr wrap="none" rtlCol="0">
            <a:spAutoFit/>
          </a:bodyPr>
          <a:lstStyle/>
          <a:p>
            <a:r>
              <a:rPr lang="en-GB" dirty="0" smtClean="0"/>
              <a:t>Question 4: Identify and correct any inconsistencies or missing data in the customers table.</a:t>
            </a:r>
          </a:p>
          <a:p>
            <a:endParaRPr lang="en-GB" dirty="0"/>
          </a:p>
          <a:p>
            <a:r>
              <a:rPr lang="en-GB" dirty="0" smtClean="0"/>
              <a:t>Solution: </a:t>
            </a:r>
            <a:r>
              <a:rPr lang="en-GB" sz="1100" dirty="0" smtClean="0"/>
              <a:t>All the NULL values have been assigned a common phone number in order to avoid NULL values in the dataset and customer name has</a:t>
            </a:r>
            <a:r>
              <a:rPr lang="en-GB" sz="1100" dirty="0"/>
              <a:t> </a:t>
            </a:r>
            <a:r>
              <a:rPr lang="en-GB" sz="1100" dirty="0" smtClean="0"/>
              <a:t>been merged.</a:t>
            </a:r>
            <a:endParaRPr lang="en-IN" sz="1100" dirty="0"/>
          </a:p>
        </p:txBody>
      </p:sp>
      <p:pic>
        <p:nvPicPr>
          <p:cNvPr id="3" name="Picture 2"/>
          <p:cNvPicPr>
            <a:picLocks noChangeAspect="1"/>
          </p:cNvPicPr>
          <p:nvPr/>
        </p:nvPicPr>
        <p:blipFill>
          <a:blip r:embed="rId2"/>
          <a:stretch>
            <a:fillRect/>
          </a:stretch>
        </p:blipFill>
        <p:spPr>
          <a:xfrm>
            <a:off x="511298" y="804124"/>
            <a:ext cx="2785072" cy="1973813"/>
          </a:xfrm>
          <a:prstGeom prst="rect">
            <a:avLst/>
          </a:prstGeom>
        </p:spPr>
      </p:pic>
      <p:pic>
        <p:nvPicPr>
          <p:cNvPr id="5" name="Picture 4"/>
          <p:cNvPicPr>
            <a:picLocks noChangeAspect="1"/>
          </p:cNvPicPr>
          <p:nvPr/>
        </p:nvPicPr>
        <p:blipFill>
          <a:blip r:embed="rId3"/>
          <a:stretch>
            <a:fillRect/>
          </a:stretch>
        </p:blipFill>
        <p:spPr>
          <a:xfrm>
            <a:off x="511298" y="3891077"/>
            <a:ext cx="4837231" cy="2789438"/>
          </a:xfrm>
          <a:prstGeom prst="rect">
            <a:avLst/>
          </a:prstGeom>
        </p:spPr>
      </p:pic>
      <p:pic>
        <p:nvPicPr>
          <p:cNvPr id="7" name="Picture 6"/>
          <p:cNvPicPr>
            <a:picLocks noChangeAspect="1"/>
          </p:cNvPicPr>
          <p:nvPr/>
        </p:nvPicPr>
        <p:blipFill>
          <a:blip r:embed="rId4"/>
          <a:stretch>
            <a:fillRect/>
          </a:stretch>
        </p:blipFill>
        <p:spPr>
          <a:xfrm>
            <a:off x="5494729" y="3891077"/>
            <a:ext cx="5764318" cy="2789438"/>
          </a:xfrm>
          <a:prstGeom prst="rect">
            <a:avLst/>
          </a:prstGeom>
        </p:spPr>
      </p:pic>
    </p:spTree>
    <p:extLst>
      <p:ext uri="{BB962C8B-B14F-4D97-AF65-F5344CB8AC3E}">
        <p14:creationId xmlns:p14="http://schemas.microsoft.com/office/powerpoint/2010/main" val="390984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019" y="294198"/>
            <a:ext cx="8921353" cy="369332"/>
          </a:xfrm>
          <a:prstGeom prst="rect">
            <a:avLst/>
          </a:prstGeom>
          <a:noFill/>
        </p:spPr>
        <p:txBody>
          <a:bodyPr wrap="none" rtlCol="0">
            <a:spAutoFit/>
          </a:bodyPr>
          <a:lstStyle/>
          <a:p>
            <a:r>
              <a:rPr lang="en-GB" dirty="0" smtClean="0"/>
              <a:t>Question 5: Use VLOOKUP to match products names with their respective categories and brands</a:t>
            </a:r>
            <a:endParaRPr lang="en-IN" dirty="0"/>
          </a:p>
        </p:txBody>
      </p:sp>
      <p:sp>
        <p:nvSpPr>
          <p:cNvPr id="6" name="TextBox 5"/>
          <p:cNvSpPr txBox="1"/>
          <p:nvPr/>
        </p:nvSpPr>
        <p:spPr>
          <a:xfrm>
            <a:off x="432708" y="4135777"/>
            <a:ext cx="10275762" cy="369332"/>
          </a:xfrm>
          <a:prstGeom prst="rect">
            <a:avLst/>
          </a:prstGeom>
          <a:noFill/>
        </p:spPr>
        <p:txBody>
          <a:bodyPr wrap="none" rtlCol="0">
            <a:spAutoFit/>
          </a:bodyPr>
          <a:lstStyle/>
          <a:p>
            <a:r>
              <a:rPr lang="en-GB" dirty="0" smtClean="0"/>
              <a:t>Question 6: Data validation to ensure all email address in the staffs table are unique and correctly formatted.</a:t>
            </a:r>
          </a:p>
        </p:txBody>
      </p:sp>
      <p:pic>
        <p:nvPicPr>
          <p:cNvPr id="4" name="Picture 3"/>
          <p:cNvPicPr>
            <a:picLocks noChangeAspect="1"/>
          </p:cNvPicPr>
          <p:nvPr/>
        </p:nvPicPr>
        <p:blipFill>
          <a:blip r:embed="rId2"/>
          <a:stretch>
            <a:fillRect/>
          </a:stretch>
        </p:blipFill>
        <p:spPr>
          <a:xfrm>
            <a:off x="523019" y="663530"/>
            <a:ext cx="9888330" cy="3287581"/>
          </a:xfrm>
          <a:prstGeom prst="rect">
            <a:avLst/>
          </a:prstGeom>
        </p:spPr>
      </p:pic>
      <p:pic>
        <p:nvPicPr>
          <p:cNvPr id="8" name="Picture 7"/>
          <p:cNvPicPr>
            <a:picLocks noChangeAspect="1"/>
          </p:cNvPicPr>
          <p:nvPr/>
        </p:nvPicPr>
        <p:blipFill>
          <a:blip r:embed="rId3"/>
          <a:stretch>
            <a:fillRect/>
          </a:stretch>
        </p:blipFill>
        <p:spPr>
          <a:xfrm>
            <a:off x="523019" y="4505109"/>
            <a:ext cx="6639852" cy="2168225"/>
          </a:xfrm>
          <a:prstGeom prst="rect">
            <a:avLst/>
          </a:prstGeom>
        </p:spPr>
      </p:pic>
    </p:spTree>
    <p:extLst>
      <p:ext uri="{BB962C8B-B14F-4D97-AF65-F5344CB8AC3E}">
        <p14:creationId xmlns:p14="http://schemas.microsoft.com/office/powerpoint/2010/main" val="282159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1559" y="135466"/>
            <a:ext cx="7879145" cy="1169551"/>
          </a:xfrm>
          <a:prstGeom prst="rect">
            <a:avLst/>
          </a:prstGeom>
          <a:noFill/>
        </p:spPr>
        <p:txBody>
          <a:bodyPr wrap="none" rtlCol="0">
            <a:spAutoFit/>
          </a:bodyPr>
          <a:lstStyle/>
          <a:p>
            <a:pPr lvl="0"/>
            <a:r>
              <a:rPr lang="en-IN" sz="1400" b="1" dirty="0"/>
              <a:t>Basic Select Query</a:t>
            </a:r>
            <a:r>
              <a:rPr lang="en-IN" sz="1400" b="1" dirty="0" smtClean="0"/>
              <a:t>:</a:t>
            </a:r>
          </a:p>
          <a:p>
            <a:pPr lvl="0"/>
            <a:endParaRPr lang="en-IN" sz="1400" dirty="0"/>
          </a:p>
          <a:p>
            <a:pPr lvl="1"/>
            <a:r>
              <a:rPr lang="en-IN" sz="1400" b="1" dirty="0" smtClean="0"/>
              <a:t>Question 1:</a:t>
            </a:r>
            <a:r>
              <a:rPr lang="en-IN" sz="1400" dirty="0" smtClean="0"/>
              <a:t> </a:t>
            </a:r>
            <a:r>
              <a:rPr lang="en-IN" sz="1400" dirty="0"/>
              <a:t>Retrieve all details of customers who have placed orders.</a:t>
            </a:r>
          </a:p>
          <a:p>
            <a:pPr lvl="1"/>
            <a:r>
              <a:rPr lang="en-IN" sz="1400" b="1" dirty="0"/>
              <a:t>Task:</a:t>
            </a:r>
            <a:r>
              <a:rPr lang="en-IN" sz="1400" dirty="0"/>
              <a:t> Write a SQL query to join the customers and orders tables and select relevant customer details.</a:t>
            </a:r>
          </a:p>
          <a:p>
            <a:endParaRPr lang="en-IN" sz="1400" dirty="0"/>
          </a:p>
        </p:txBody>
      </p:sp>
      <p:pic>
        <p:nvPicPr>
          <p:cNvPr id="2" name="Picture 1"/>
          <p:cNvPicPr>
            <a:picLocks noChangeAspect="1"/>
          </p:cNvPicPr>
          <p:nvPr/>
        </p:nvPicPr>
        <p:blipFill>
          <a:blip r:embed="rId2"/>
          <a:stretch>
            <a:fillRect/>
          </a:stretch>
        </p:blipFill>
        <p:spPr>
          <a:xfrm>
            <a:off x="937535" y="1305017"/>
            <a:ext cx="10227176" cy="5477251"/>
          </a:xfrm>
          <a:prstGeom prst="rect">
            <a:avLst/>
          </a:prstGeom>
        </p:spPr>
      </p:pic>
    </p:spTree>
    <p:extLst>
      <p:ext uri="{BB962C8B-B14F-4D97-AF65-F5344CB8AC3E}">
        <p14:creationId xmlns:p14="http://schemas.microsoft.com/office/powerpoint/2010/main" val="197213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8641" y="510715"/>
            <a:ext cx="11803359" cy="1692771"/>
          </a:xfrm>
          <a:prstGeom prst="rect">
            <a:avLst/>
          </a:prstGeom>
          <a:noFill/>
        </p:spPr>
        <p:txBody>
          <a:bodyPr wrap="none" rtlCol="0">
            <a:spAutoFit/>
          </a:bodyPr>
          <a:lstStyle/>
          <a:p>
            <a:pPr lvl="0"/>
            <a:r>
              <a:rPr lang="en-IN" b="1" dirty="0">
                <a:latin typeface="Times New Roman" panose="02020603050405020304" pitchFamily="18" charset="0"/>
                <a:cs typeface="Times New Roman" panose="02020603050405020304" pitchFamily="18" charset="0"/>
              </a:rPr>
              <a:t>Aggregate Functions</a:t>
            </a:r>
            <a:r>
              <a:rPr lang="en-IN" b="1" dirty="0" smtClean="0">
                <a:latin typeface="Times New Roman" panose="02020603050405020304" pitchFamily="18" charset="0"/>
                <a:cs typeface="Times New Roman" panose="02020603050405020304" pitchFamily="18" charset="0"/>
              </a:rPr>
              <a:t>:</a:t>
            </a:r>
          </a:p>
          <a:p>
            <a:pPr lvl="0"/>
            <a:endParaRPr lang="en-IN" sz="1600" dirty="0">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Question 2:</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Calculate the total sales for each store</a:t>
            </a:r>
            <a:r>
              <a:rPr lang="en-IN" dirty="0" smtClean="0">
                <a:latin typeface="Times New Roman" panose="02020603050405020304" pitchFamily="18" charset="0"/>
                <a:cs typeface="Times New Roman" panose="02020603050405020304" pitchFamily="18" charset="0"/>
              </a:rPr>
              <a:t>.</a:t>
            </a:r>
          </a:p>
          <a:p>
            <a:pPr lvl="1"/>
            <a:endParaRPr lang="en-IN" sz="1600"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Task:</a:t>
            </a:r>
            <a:r>
              <a:rPr lang="en-IN" dirty="0">
                <a:latin typeface="Times New Roman" panose="02020603050405020304" pitchFamily="18" charset="0"/>
                <a:cs typeface="Times New Roman" panose="02020603050405020304" pitchFamily="18" charset="0"/>
              </a:rPr>
              <a:t> Use aggregate functions like SUM and GROUP BY to calculate total sales from the orders and </a:t>
            </a:r>
            <a:r>
              <a:rPr lang="en-IN" dirty="0" err="1">
                <a:latin typeface="Times New Roman" panose="02020603050405020304" pitchFamily="18" charset="0"/>
                <a:cs typeface="Times New Roman" panose="02020603050405020304" pitchFamily="18" charset="0"/>
              </a:rPr>
              <a:t>order_items</a:t>
            </a:r>
            <a:r>
              <a:rPr lang="en-IN" dirty="0">
                <a:latin typeface="Times New Roman" panose="02020603050405020304" pitchFamily="18" charset="0"/>
                <a:cs typeface="Times New Roman" panose="02020603050405020304" pitchFamily="18" charset="0"/>
              </a:rPr>
              <a:t> tables</a:t>
            </a:r>
            <a:r>
              <a:rPr lang="en-IN" dirty="0"/>
              <a:t>.</a:t>
            </a:r>
            <a:endParaRPr lang="en-IN" sz="1600" dirty="0"/>
          </a:p>
          <a:p>
            <a:endParaRPr lang="en-IN" dirty="0"/>
          </a:p>
        </p:txBody>
      </p:sp>
      <p:pic>
        <p:nvPicPr>
          <p:cNvPr id="3" name="Picture 2"/>
          <p:cNvPicPr>
            <a:picLocks noChangeAspect="1"/>
          </p:cNvPicPr>
          <p:nvPr/>
        </p:nvPicPr>
        <p:blipFill>
          <a:blip r:embed="rId2"/>
          <a:stretch>
            <a:fillRect/>
          </a:stretch>
        </p:blipFill>
        <p:spPr>
          <a:xfrm>
            <a:off x="905876" y="2122311"/>
            <a:ext cx="7554379" cy="4297389"/>
          </a:xfrm>
          <a:prstGeom prst="rect">
            <a:avLst/>
          </a:prstGeom>
        </p:spPr>
      </p:pic>
    </p:spTree>
    <p:extLst>
      <p:ext uri="{BB962C8B-B14F-4D97-AF65-F5344CB8AC3E}">
        <p14:creationId xmlns:p14="http://schemas.microsoft.com/office/powerpoint/2010/main" val="89564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1210</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Tw Cen MT</vt:lpstr>
      <vt:lpstr>Tw Cen MT Condensed</vt:lpstr>
      <vt:lpstr>Wingdings 3</vt:lpstr>
      <vt:lpstr>Integral</vt:lpstr>
      <vt:lpstr>Customer purchase behavior in retail using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2024-09-22T05:49:39Z</dcterms:created>
  <dcterms:modified xsi:type="dcterms:W3CDTF">2024-09-28T08:06:24Z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