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9" r:id="rId5"/>
    <p:sldId id="260" r:id="rId6"/>
    <p:sldId id="261" r:id="rId7"/>
    <p:sldId id="262" r:id="rId8"/>
    <p:sldId id="264" r:id="rId9"/>
    <p:sldId id="280" r:id="rId10"/>
    <p:sldId id="267" r:id="rId11"/>
    <p:sldId id="265" r:id="rId12"/>
    <p:sldId id="269" r:id="rId13"/>
    <p:sldId id="268" r:id="rId14"/>
    <p:sldId id="266" r:id="rId15"/>
    <p:sldId id="274" r:id="rId16"/>
    <p:sldId id="285" r:id="rId17"/>
    <p:sldId id="284" r:id="rId18"/>
    <p:sldId id="281" r:id="rId19"/>
    <p:sldId id="270" r:id="rId20"/>
    <p:sldId id="271" r:id="rId21"/>
    <p:sldId id="272" r:id="rId22"/>
    <p:sldId id="282" r:id="rId23"/>
    <p:sldId id="275" r:id="rId24"/>
    <p:sldId id="263" r:id="rId25"/>
    <p:sldId id="276" r:id="rId26"/>
    <p:sldId id="277" r:id="rId27"/>
    <p:sldId id="278" r:id="rId28"/>
    <p:sldId id="279" r:id="rId29"/>
    <p:sldId id="28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F010C-7235-4D43-953E-C539A4EB1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189658-8D9C-4B45-9904-6D817DF1C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FF3D7-DFD2-410E-8FDD-48E6446E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3C2-AFA4-4AA0-9B49-88E7C0E938D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0C48F-0CE0-4214-928F-A4E763BF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67AD3-8E12-4395-A5E4-2ED68E83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359C-C26A-4E4B-AF16-98A893E7D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1BE35-4377-4BE2-8B29-696D2FB5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E8756-056A-4326-A513-410D7536B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3A342-5CD0-471A-80EF-2C933DB6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3C2-AFA4-4AA0-9B49-88E7C0E938D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254E7-60DE-4FC9-A99A-A8D45F6B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A28EC-FBB1-4063-8425-077751D0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359C-C26A-4E4B-AF16-98A893E7D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40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68AF63-D0B4-4A77-ABD2-711E704A6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5E096F-B91D-481B-93CF-EC92C8E15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339A5-2B08-48EE-BCCF-B36FF93D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3C2-AFA4-4AA0-9B49-88E7C0E938D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42D03D-214B-47FE-8207-A350E927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1A8D7-D442-4726-A109-7D55C658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359C-C26A-4E4B-AF16-98A893E7D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1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6B986-08F5-44E4-9604-86BF3942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D0F09-F8D6-48EE-9342-2133AE85C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9BAA6-A504-498F-95A1-ED7435AD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3C2-AFA4-4AA0-9B49-88E7C0E938D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D30F3-B67F-47CA-BD55-F4CB8B8A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47564-18B8-44CC-BCC5-2284F2B9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359C-C26A-4E4B-AF16-98A893E7D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6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0802D-9CBD-48A5-A2F3-FDE1D9C6C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4288F-78B0-4723-8923-0EC594582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8495EF-25D8-45B8-8418-07D6E11D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3C2-AFA4-4AA0-9B49-88E7C0E938D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4F286-B0C8-41C4-B709-D0ADF570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44D24-D348-4B0F-A3B6-5C14C9B2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359C-C26A-4E4B-AF16-98A893E7D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14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8F682-7FA2-48E7-B0C2-5684307F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8E484E-5913-48EB-A3A9-324F95261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D559FE-A9F7-47D1-9DBA-98498ACFB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5CCEF-C6F3-42AD-B95F-3D668FF2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3C2-AFA4-4AA0-9B49-88E7C0E938D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D8B270-853F-4613-8ECA-B8737748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A339D9-2430-420E-9C1F-4C3ED7CE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359C-C26A-4E4B-AF16-98A893E7D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50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CFF00-25AE-41FA-9792-436D29B1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43D932-7315-46E3-B6A9-5EBC86D4F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B106ED-7421-4DA0-94E4-FFC063D5B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A8445E-5F23-4957-9891-66A6E6EF6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A9E5EB-61D3-473E-80D4-5AA166004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FE2832-2630-4984-82F2-D70EB53B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3C2-AFA4-4AA0-9B49-88E7C0E938D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569EEC-1BD9-40CB-B747-7F774991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ADB8D8-C62E-4D3C-8FF7-D98032C0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359C-C26A-4E4B-AF16-98A893E7D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3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379C4-8A61-4382-9EFB-2C328D7A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184B98-8323-4CD0-9FFC-5C80E32C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3C2-AFA4-4AA0-9B49-88E7C0E938D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772BEC-7269-443D-A88F-0F77AB19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1CCE80-CF09-427F-80CD-B540896E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359C-C26A-4E4B-AF16-98A893E7D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4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058671-C2D3-4CBF-82E1-E6FB0575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3C2-AFA4-4AA0-9B49-88E7C0E938D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4D864D-AFF4-430A-B898-92EC3B2F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BD3286-DE1E-493E-BAFF-80010740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359C-C26A-4E4B-AF16-98A893E7D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44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1A2EC-25DC-438E-9D4C-26E1B938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7D01F-47E0-48A7-8665-1B1C216E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A97F0-FF7C-48C2-A6C5-06853A4DB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1CA3C1-A1AC-40F2-84F7-5A1747F0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3C2-AFA4-4AA0-9B49-88E7C0E938D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482EBA-3DBE-42A7-8216-45C96D1E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4831D2-AB3D-4C78-8A22-577C4181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359C-C26A-4E4B-AF16-98A893E7D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2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1B6C8-E79B-4DB2-888C-4B862077C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F19AA8-40AA-482F-907A-63C716835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716ABE-BA98-4C68-994D-C239A3B3B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687536-D06D-40F9-AF2D-6CE5CB71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3C2-AFA4-4AA0-9B49-88E7C0E938D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583DB7-3FD5-4FC4-9A01-F9D51CE7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146D9-661D-484D-8E66-CE41949E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359C-C26A-4E4B-AF16-98A893E7D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0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084ADF-8DED-489B-96A9-14781A81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8998FD-B8EE-4E3B-8778-0149CBCBA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4A680E-C774-488C-A45D-73B970C7C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293C2-AFA4-4AA0-9B49-88E7C0E938D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CA2C1-F66E-416C-97EA-607A58DB0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58ACB-2BA3-4F3D-B6C7-A45A5C5F9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3359C-C26A-4E4B-AF16-98A893E7D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5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loudera.com/cfm/1.1.0/release-notes/topics/cfm-known-issues.html" TargetMode="External"/><Relationship Id="rId2" Type="http://schemas.openxmlformats.org/officeDocument/2006/relationships/hyperlink" Target="https://docs.cloudera.com/cfm/1.1.0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emr/latest/ReleaseGuide/emr-release-6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msk/latest/developerguide/supported-kafka-version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apache.org/nifi/1.12.1/nifi-toolkit-1.12.1-bin.tar.gz" TargetMode="External"/><Relationship Id="rId2" Type="http://schemas.openxmlformats.org/officeDocument/2006/relationships/hyperlink" Target="https://downloads.apache.org/nifi/1.12.1/nifi-1.12.1-bin.tar.gz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fluent.io/" TargetMode="External"/><Relationship Id="rId2" Type="http://schemas.openxmlformats.org/officeDocument/2006/relationships/hyperlink" Target="http://kafka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ortonworks.com/" TargetMode="External"/><Relationship Id="rId4" Type="http://schemas.openxmlformats.org/officeDocument/2006/relationships/hyperlink" Target="http://www.cloudera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fluent.io/platform/current/installation/installing_cp/rhel-centos.html#systemd-rhel-centos-install" TargetMode="External"/><Relationship Id="rId2" Type="http://schemas.openxmlformats.org/officeDocument/2006/relationships/hyperlink" Target="https://docs.confluent.io/platform/current/installation/available_packag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afka.apache.org/documentation.html" TargetMode="External"/><Relationship Id="rId2" Type="http://schemas.openxmlformats.org/officeDocument/2006/relationships/hyperlink" Target="http://kafka.apache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2431764/difference-between-openjdk-and-adoptium-adoptopenjd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62B99-F7A9-438A-A62C-CEDB22AFA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Kafka </a:t>
            </a:r>
            <a:r>
              <a:rPr lang="ko-KR" altLang="en-US" dirty="0"/>
              <a:t>개발환경 조사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A5AD75-57B4-4EDC-9AB9-019CA86DA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NiFi</a:t>
            </a:r>
            <a:r>
              <a:rPr lang="en-US" altLang="ko-KR" dirty="0"/>
              <a:t> </a:t>
            </a:r>
            <a:r>
              <a:rPr lang="ko-KR" altLang="en-US" dirty="0"/>
              <a:t>에서 정상적으로 사용가능한지 체크</a:t>
            </a:r>
          </a:p>
        </p:txBody>
      </p:sp>
    </p:spTree>
    <p:extLst>
      <p:ext uri="{BB962C8B-B14F-4D97-AF65-F5344CB8AC3E}">
        <p14:creationId xmlns:p14="http://schemas.microsoft.com/office/powerpoint/2010/main" val="63898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D7B38-C108-4A6B-B128-D60EB82B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Cloudera </a:t>
            </a:r>
            <a:r>
              <a:rPr lang="ko-KR" altLang="en-US" dirty="0"/>
              <a:t>패키징 버전 유료화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81577D-5CA9-4DCA-98FB-A5296ED57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2021.01.27 </a:t>
            </a:r>
            <a:r>
              <a:rPr lang="ko-KR" altLang="en-US" dirty="0"/>
              <a:t>일 기준으로 </a:t>
            </a:r>
            <a:r>
              <a:rPr lang="en-US" altLang="ko-KR" dirty="0"/>
              <a:t>6.3.1 </a:t>
            </a:r>
            <a:r>
              <a:rPr lang="ko-KR" altLang="en-US" dirty="0"/>
              <a:t>버전으로 설치하면 </a:t>
            </a:r>
            <a:r>
              <a:rPr lang="en-US" altLang="ko-KR" dirty="0"/>
              <a:t>6.3.2 </a:t>
            </a:r>
            <a:r>
              <a:rPr lang="ko-KR" altLang="en-US" dirty="0"/>
              <a:t>버전으로 업그레이드는 자동으로 됨</a:t>
            </a:r>
            <a:r>
              <a:rPr lang="en-US" altLang="ko-KR" dirty="0"/>
              <a:t>.</a:t>
            </a:r>
            <a:r>
              <a:rPr lang="ko-KR" altLang="en-US" dirty="0"/>
              <a:t> 그 이후 버전은 모두 유료화됨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08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61533-383A-437D-B7E5-AEC9D2FC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Cloudera 6.3.4 Packaging</a:t>
            </a:r>
            <a:r>
              <a:rPr lang="ko-KR" altLang="en-US" dirty="0"/>
              <a:t> </a:t>
            </a:r>
            <a:r>
              <a:rPr lang="ko-KR" altLang="en-US" dirty="0" err="1"/>
              <a:t>배포본</a:t>
            </a:r>
            <a:r>
              <a:rPr lang="ko-KR" altLang="en-US" dirty="0"/>
              <a:t> 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F43F9C0-4163-430E-AE9E-37AC7BEFD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880692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441937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2133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982044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3953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Component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Component 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Component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Component Version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76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Avro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1.8.2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Kudu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1.10.0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64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Flume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1.9.0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Solr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7.4.0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235804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Hadoop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3.0.0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Oozie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5.1.0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87238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HBase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2.1.4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Parquet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1.9.0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14154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HBase Indexer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Parquet-format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2.4.0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16589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Hive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2.1.1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Pig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0.17.0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06405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Hue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4.4.0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Sentry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2.1.0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52411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Impala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3.2.0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Spark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2.4.0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262197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Kafka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2.2.1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Sqoop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1.4.7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6515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Kite SDK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1.0.0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ZooKeeper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3.4.5 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4404649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712D3A-BAED-44A2-AA92-F3F12101F582}"/>
              </a:ext>
            </a:extLst>
          </p:cNvPr>
          <p:cNvSpPr txBox="1"/>
          <p:nvPr/>
        </p:nvSpPr>
        <p:spPr>
          <a:xfrm>
            <a:off x="838200" y="5938214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https://docs.cloudera.com/documentation/enterprise/6/release-notes/topics/rg_cdh_63_packaging.html#cdh_634_packaging</a:t>
            </a:r>
          </a:p>
        </p:txBody>
      </p:sp>
    </p:spTree>
    <p:extLst>
      <p:ext uri="{BB962C8B-B14F-4D97-AF65-F5344CB8AC3E}">
        <p14:creationId xmlns:p14="http://schemas.microsoft.com/office/powerpoint/2010/main" val="3933002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61533-383A-437D-B7E5-AEC9D2FC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Cloudera 6.3.3 Packaging</a:t>
            </a:r>
            <a:r>
              <a:rPr lang="ko-KR" altLang="en-US" dirty="0"/>
              <a:t> </a:t>
            </a:r>
            <a:r>
              <a:rPr lang="ko-KR" altLang="en-US" dirty="0" err="1"/>
              <a:t>배포본</a:t>
            </a:r>
            <a:r>
              <a:rPr lang="ko-KR" altLang="en-US" dirty="0"/>
              <a:t> 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F43F9C0-4163-430E-AE9E-37AC7BEFD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555176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441937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2133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982044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3953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Component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Component 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Component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Component Version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76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Avro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1.8.2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Kudu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1.10.0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64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Flume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1.9.0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Solr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7.4.0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235804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Hadoop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3.0.0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Oozie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5.1.0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87238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HBase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2.1.4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Parquet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1.9.0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14154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HBase Indexer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Parquet-format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2.4.0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16589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Hive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2.1.1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Pig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0.17.0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06405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Hue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4.4.0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Sentry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2.1.0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52411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Impala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3.2.0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Spark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2.4.0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262197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Kafka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2.2.1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Sqoop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1.4.7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6515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Kite SDK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1.0.0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ZooKeeper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3.4.5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4404649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712D3A-BAED-44A2-AA92-F3F12101F582}"/>
              </a:ext>
            </a:extLst>
          </p:cNvPr>
          <p:cNvSpPr txBox="1"/>
          <p:nvPr/>
        </p:nvSpPr>
        <p:spPr>
          <a:xfrm>
            <a:off x="838200" y="5938214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NOTE. Note: Starting with 6.3.3, CDH repositories require authentication with valid credentials to access the changes information.</a:t>
            </a:r>
          </a:p>
        </p:txBody>
      </p:sp>
    </p:spTree>
    <p:extLst>
      <p:ext uri="{BB962C8B-B14F-4D97-AF65-F5344CB8AC3E}">
        <p14:creationId xmlns:p14="http://schemas.microsoft.com/office/powerpoint/2010/main" val="296506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61533-383A-437D-B7E5-AEC9D2FC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Cloudera 6.3.2 Packaging</a:t>
            </a:r>
            <a:r>
              <a:rPr lang="ko-KR" altLang="en-US" dirty="0"/>
              <a:t> </a:t>
            </a:r>
            <a:r>
              <a:rPr lang="ko-KR" altLang="en-US" dirty="0" err="1"/>
              <a:t>배포본</a:t>
            </a:r>
            <a:r>
              <a:rPr lang="ko-KR" altLang="en-US" dirty="0"/>
              <a:t> 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F43F9C0-4163-430E-AE9E-37AC7BEFD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38114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441937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2133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982044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3953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Component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Component 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Component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Component Version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76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Avro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1.8.2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Kudu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1.10.0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64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Flume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1.9.0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Solr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7.4.0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235804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Hadoop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3.0.0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Oozie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5.1.0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87238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HBase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2.1.4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Parquet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1.9.0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14154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HBase Indexer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Parquet-format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2.4.0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16589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Hive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2.1.1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Pig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0.17.0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06405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Hue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4.3.0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Sentry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2.1.0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52411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Impala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3.2.0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Spark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2.4.0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262197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Kafka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2.2.1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Sqoop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1.4.7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6515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Kite SDK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1.0.0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ZooKeeper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3.4.5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4404649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712D3A-BAED-44A2-AA92-F3F12101F582}"/>
              </a:ext>
            </a:extLst>
          </p:cNvPr>
          <p:cNvSpPr txBox="1"/>
          <p:nvPr/>
        </p:nvSpPr>
        <p:spPr>
          <a:xfrm>
            <a:off x="838200" y="5938214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https://docs.cloudera.com/documentation/enterprise/6/release-notes/topics/rg_cdh_63_packaging.html#cdh_632_packaging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84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61533-383A-437D-B7E5-AEC9D2FC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Cloudera 6.3.1 Packaging</a:t>
            </a:r>
            <a:r>
              <a:rPr lang="ko-KR" altLang="en-US" dirty="0"/>
              <a:t> </a:t>
            </a:r>
            <a:r>
              <a:rPr lang="ko-KR" altLang="en-US" dirty="0" err="1"/>
              <a:t>배포본</a:t>
            </a:r>
            <a:r>
              <a:rPr lang="ko-KR" altLang="en-US" dirty="0"/>
              <a:t> 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F43F9C0-4163-430E-AE9E-37AC7BEFD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468623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441937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2133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982044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3953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Component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Component 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Component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Component Version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76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Avro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1.8.2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Kudu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1.10.0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64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Flume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1.9.0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Solr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7.4.0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235804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Hadoop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3.0.0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Oozie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5.1.0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87238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HBase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2.1.4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Parquet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1.9.0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14154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HBase Indexer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Parquet-format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2.4.0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16589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Hive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2.1.1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Pig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0.17.0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06405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Hue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4.3.0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Sentry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2.1.0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52411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Impala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3.2.0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Spark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2.4.0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262197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Kafka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2.2.1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Sqoop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1.4.7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6515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Kite SDK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1.0.0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ZooKeeper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3.4.5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4404649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712D3A-BAED-44A2-AA92-F3F12101F582}"/>
              </a:ext>
            </a:extLst>
          </p:cNvPr>
          <p:cNvSpPr txBox="1"/>
          <p:nvPr/>
        </p:nvSpPr>
        <p:spPr>
          <a:xfrm>
            <a:off x="838200" y="5938214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https://docs.cloudera.com/documentation/enterprise/6/release-notes/topics/rg_cdh_63_packaging.html#cdh_631_packaging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295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DA83A-4E3E-4263-9C5E-8D550690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Cloudera </a:t>
            </a:r>
            <a:r>
              <a:rPr lang="ko-KR" altLang="en-US" dirty="0" err="1"/>
              <a:t>배포본</a:t>
            </a:r>
            <a:r>
              <a:rPr lang="ko-KR" altLang="en-US" dirty="0"/>
              <a:t> </a:t>
            </a:r>
            <a:r>
              <a:rPr lang="en-US" altLang="ko-KR" dirty="0" err="1"/>
              <a:t>NiFi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32E72-8C37-48D4-915F-8DBF994C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>
                <a:latin typeface="Consolas" panose="020B0609020204030204" pitchFamily="49" charset="0"/>
                <a:hlinkClick r:id="rId2"/>
              </a:rPr>
              <a:t>https://docs.cloudera.com/cfm/1.1.0/index.html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NOTE. </a:t>
            </a:r>
            <a:r>
              <a:rPr lang="ko-KR" altLang="en-US" sz="2400" dirty="0">
                <a:latin typeface="Consolas" panose="020B0609020204030204" pitchFamily="49" charset="0"/>
              </a:rPr>
              <a:t>현재 무료로 배포하는 버전은 </a:t>
            </a:r>
            <a:r>
              <a:rPr lang="en-US" altLang="ko-KR" sz="2400" dirty="0">
                <a:latin typeface="Consolas" panose="020B0609020204030204" pitchFamily="49" charset="0"/>
              </a:rPr>
              <a:t>1.9.0</a:t>
            </a:r>
            <a:r>
              <a:rPr lang="ko-KR" altLang="en-US" sz="2400" dirty="0">
                <a:latin typeface="Consolas" panose="020B0609020204030204" pitchFamily="49" charset="0"/>
              </a:rPr>
              <a:t> 이고 유료사용자는 </a:t>
            </a:r>
            <a:r>
              <a:rPr lang="en-US" altLang="ko-KR" sz="2400" dirty="0">
                <a:latin typeface="Consolas" panose="020B0609020204030204" pitchFamily="49" charset="0"/>
              </a:rPr>
              <a:t>1.11.4 </a:t>
            </a:r>
            <a:r>
              <a:rPr lang="ko-KR" altLang="en-US" sz="2400" dirty="0">
                <a:latin typeface="Consolas" panose="020B0609020204030204" pitchFamily="49" charset="0"/>
              </a:rPr>
              <a:t>버전까지 업그레이드 가능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hlinkClick r:id="rId3"/>
              </a:rPr>
              <a:t>https://docs.cloudera.com/cfm/1.1.0/release-notes/topics/cfm-known-issues.html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JDK limitation: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JDK 8u271 may cause socket leak issues in </a:t>
            </a:r>
            <a:r>
              <a:rPr lang="en-US" altLang="ko-KR" sz="2400" dirty="0" err="1">
                <a:latin typeface="Consolas" panose="020B0609020204030204" pitchFamily="49" charset="0"/>
              </a:rPr>
              <a:t>NiFi</a:t>
            </a:r>
            <a:r>
              <a:rPr lang="en-US" altLang="ko-KR" sz="2400" dirty="0">
                <a:latin typeface="Consolas" panose="020B0609020204030204" pitchFamily="49" charset="0"/>
              </a:rPr>
              <a:t> due to JDK-8245417.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Workaround: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Consider using JDK 8u261 instead, or a more recent version of the JDK.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  <a:ea typeface="Batang" panose="02030600000101010101" pitchFamily="18" charset="-127"/>
              </a:rPr>
              <a:t>☞ JDK 8 </a:t>
            </a:r>
            <a:r>
              <a:rPr lang="ko-KR" altLang="en-US" sz="2400" dirty="0">
                <a:latin typeface="Consolas" panose="020B0609020204030204" pitchFamily="49" charset="0"/>
                <a:ea typeface="Batang" panose="02030600000101010101" pitchFamily="18" charset="-127"/>
              </a:rPr>
              <a:t>최신버전 설치 요구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163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E97AE-8BF1-48A4-9430-8795BA6FA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Hortonworks </a:t>
            </a:r>
            <a:r>
              <a:rPr lang="ko-KR" altLang="en-US" dirty="0"/>
              <a:t>패키징 버전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7094B6-E01E-46FA-B945-F95AACB74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각 패키징 버전에 포함된 프로그램들의 버전 확인</a:t>
            </a:r>
          </a:p>
        </p:txBody>
      </p:sp>
    </p:spTree>
    <p:extLst>
      <p:ext uri="{BB962C8B-B14F-4D97-AF65-F5344CB8AC3E}">
        <p14:creationId xmlns:p14="http://schemas.microsoft.com/office/powerpoint/2010/main" val="3647927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61533-383A-437D-B7E5-AEC9D2FC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Hortonworks Dataflow 3.5.2 </a:t>
            </a:r>
            <a:r>
              <a:rPr lang="en-US" altLang="ko-KR" dirty="0"/>
              <a:t>Packaging</a:t>
            </a:r>
            <a:r>
              <a:rPr lang="ko-KR" altLang="en-US" dirty="0"/>
              <a:t> </a:t>
            </a:r>
            <a:r>
              <a:rPr lang="ko-KR" altLang="en-US" dirty="0" err="1"/>
              <a:t>배포본</a:t>
            </a:r>
            <a:r>
              <a:rPr lang="ko-KR" altLang="en-US" dirty="0"/>
              <a:t> 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F43F9C0-4163-430E-AE9E-37AC7BEFD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154028"/>
              </p:ext>
            </p:extLst>
          </p:nvPr>
        </p:nvGraphicFramePr>
        <p:xfrm>
          <a:off x="838200" y="1825625"/>
          <a:ext cx="10515600" cy="414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4704">
                  <a:extLst>
                    <a:ext uri="{9D8B030D-6E8A-4147-A177-3AD203B41FA5}">
                      <a16:colId xmlns:a16="http://schemas.microsoft.com/office/drawing/2014/main" val="2344193756"/>
                    </a:ext>
                  </a:extLst>
                </a:gridCol>
                <a:gridCol w="2363096">
                  <a:extLst>
                    <a:ext uri="{9D8B030D-6E8A-4147-A177-3AD203B41FA5}">
                      <a16:colId xmlns:a16="http://schemas.microsoft.com/office/drawing/2014/main" val="3186213388"/>
                    </a:ext>
                  </a:extLst>
                </a:gridCol>
                <a:gridCol w="2843605">
                  <a:extLst>
                    <a:ext uri="{9D8B030D-6E8A-4147-A177-3AD203B41FA5}">
                      <a16:colId xmlns:a16="http://schemas.microsoft.com/office/drawing/2014/main" val="1098204415"/>
                    </a:ext>
                  </a:extLst>
                </a:gridCol>
                <a:gridCol w="2414195">
                  <a:extLst>
                    <a:ext uri="{9D8B030D-6E8A-4147-A177-3AD203B41FA5}">
                      <a16:colId xmlns:a16="http://schemas.microsoft.com/office/drawing/2014/main" val="4173953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Component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Component 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Component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Component Version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76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Ambari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2.7.5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Hortonworks Streaming Analytics Manager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0.6.0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64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Kafka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2.3.1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Knox 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1.0.0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235804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NiFi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1.12.1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SmartSense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1.5.0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87238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NiFi Registry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0.8.0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14154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Ranger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1.2.0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16589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Storm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1.2.1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06405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ZooKeeper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3.4.6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52411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MiNiFi Java Agent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0.6.0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262197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Apache MiNiFi C++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0.6.0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6515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Hortonworks Schema Registry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0.8.1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4404649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712D3A-BAED-44A2-AA92-F3F12101F582}"/>
              </a:ext>
            </a:extLst>
          </p:cNvPr>
          <p:cNvSpPr txBox="1"/>
          <p:nvPr/>
        </p:nvSpPr>
        <p:spPr>
          <a:xfrm>
            <a:off x="838200" y="5938214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https://docs.cloudera.com/HDPDocuments/HDF3/HDF-3.5.2/release-notes/content/component_support.html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125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E97EE-166A-4753-8F9D-86FAAC4EE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Amazon EMR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6DD6B1-8F22-4B15-97B9-323223D51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Amazon</a:t>
            </a:r>
            <a:r>
              <a:rPr lang="ko-KR" altLang="en-US" dirty="0"/>
              <a:t>이 제공하는 </a:t>
            </a:r>
            <a:r>
              <a:rPr lang="en-US" altLang="ko-KR" dirty="0" err="1"/>
              <a:t>BigData</a:t>
            </a:r>
            <a:r>
              <a:rPr lang="en-US" altLang="ko-KR" dirty="0"/>
              <a:t> </a:t>
            </a:r>
            <a:r>
              <a:rPr lang="ko-KR" altLang="en-US" dirty="0"/>
              <a:t>플랫폼</a:t>
            </a:r>
          </a:p>
        </p:txBody>
      </p:sp>
    </p:spTree>
    <p:extLst>
      <p:ext uri="{BB962C8B-B14F-4D97-AF65-F5344CB8AC3E}">
        <p14:creationId xmlns:p14="http://schemas.microsoft.com/office/powerpoint/2010/main" val="2517484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55F07-96C1-4D8D-BFA8-9C6E91DA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Amazon EMR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0B3F3-3387-42E2-A3D1-A8541F188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Consolas" panose="020B0609020204030204" pitchFamily="49" charset="0"/>
                <a:hlinkClick r:id="rId2"/>
              </a:rPr>
              <a:t>https://docs.aws.amazon.com/emr/latest/ReleaseGuide/emr-release-6x.html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600" dirty="0">
                <a:latin typeface="Consolas" panose="020B0609020204030204" pitchFamily="49" charset="0"/>
              </a:rPr>
              <a:t>https://docs.aws.amazon.com/emr/latest/ReleaseGuide/images/emr-releases-6x.png</a:t>
            </a:r>
          </a:p>
          <a:p>
            <a:pPr marL="0" indent="0">
              <a:buNone/>
            </a:pPr>
            <a:endParaRPr lang="en-US" altLang="ko-KR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600" dirty="0">
                <a:latin typeface="Consolas" panose="020B0609020204030204" pitchFamily="49" charset="0"/>
              </a:rPr>
              <a:t>https://docs.aws.amazon.com/emr/latest/ReleaseGuide/images/emr-releases-5x.png</a:t>
            </a:r>
          </a:p>
          <a:p>
            <a:pPr marL="0" indent="0">
              <a:buNone/>
            </a:pPr>
            <a:endParaRPr lang="en-US" altLang="ko-KR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600" dirty="0">
                <a:latin typeface="Consolas" panose="020B0609020204030204" pitchFamily="49" charset="0"/>
              </a:rPr>
              <a:t>https://docs.aws.amazon.com/emr/latest/ReleaseGuide/images/emr-releases-4x.png</a:t>
            </a:r>
            <a:endParaRPr lang="ko-KR" altLang="en-US" sz="2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30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D7D33-25DB-47FD-B578-CF038B24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 + Zookeeper + Java </a:t>
            </a:r>
            <a:r>
              <a:rPr lang="ko-KR" altLang="en-US" dirty="0"/>
              <a:t>조합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4C76F2-5D1B-476F-BB50-135CCF400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Kafka </a:t>
            </a:r>
            <a:r>
              <a:rPr lang="ko-KR" altLang="en-US" dirty="0" err="1"/>
              <a:t>배포본</a:t>
            </a:r>
            <a:r>
              <a:rPr lang="ko-KR" altLang="en-US" dirty="0"/>
              <a:t> 확인</a:t>
            </a:r>
            <a:endParaRPr lang="en-US" altLang="ko-KR" dirty="0"/>
          </a:p>
          <a:p>
            <a:r>
              <a:rPr lang="en-US" altLang="ko-KR" dirty="0"/>
              <a:t>Zookeeper </a:t>
            </a:r>
            <a:r>
              <a:rPr lang="ko-KR" altLang="en-US" dirty="0" err="1"/>
              <a:t>버전별</a:t>
            </a:r>
            <a:r>
              <a:rPr lang="ko-KR" altLang="en-US" dirty="0"/>
              <a:t> 특징</a:t>
            </a:r>
            <a:endParaRPr lang="en-US" altLang="ko-KR" dirty="0"/>
          </a:p>
          <a:p>
            <a:r>
              <a:rPr lang="en-US" altLang="ko-KR" dirty="0"/>
              <a:t>Java Provider</a:t>
            </a:r>
            <a:r>
              <a:rPr lang="ko-KR" altLang="en-US" dirty="0"/>
              <a:t>별 특징</a:t>
            </a:r>
            <a:endParaRPr lang="en-US" altLang="ko-KR" dirty="0"/>
          </a:p>
          <a:p>
            <a:r>
              <a:rPr lang="en-US" altLang="ko-KR" dirty="0"/>
              <a:t>Cloudera </a:t>
            </a:r>
            <a:r>
              <a:rPr lang="ko-KR" altLang="en-US" dirty="0" err="1"/>
              <a:t>배포본</a:t>
            </a:r>
            <a:r>
              <a:rPr lang="ko-KR" altLang="en-US" dirty="0"/>
              <a:t> </a:t>
            </a:r>
            <a:r>
              <a:rPr lang="ko-KR" altLang="en-US" dirty="0" err="1"/>
              <a:t>버전별</a:t>
            </a:r>
            <a:r>
              <a:rPr lang="ko-KR" altLang="en-US" dirty="0"/>
              <a:t> 패키지 버전 확인</a:t>
            </a:r>
            <a:endParaRPr lang="en-US" altLang="ko-KR" dirty="0"/>
          </a:p>
          <a:p>
            <a:r>
              <a:rPr lang="en-US" altLang="ko-KR" dirty="0"/>
              <a:t>Amazon</a:t>
            </a:r>
            <a:r>
              <a:rPr lang="ko-KR" altLang="en-US" dirty="0"/>
              <a:t> </a:t>
            </a:r>
            <a:r>
              <a:rPr lang="en-US" altLang="ko-KR" dirty="0"/>
              <a:t>EMR</a:t>
            </a:r>
            <a:r>
              <a:rPr lang="ko-KR" altLang="en-US" dirty="0"/>
              <a:t> </a:t>
            </a:r>
            <a:r>
              <a:rPr lang="ko-KR" altLang="en-US" dirty="0" err="1"/>
              <a:t>배포본</a:t>
            </a:r>
            <a:r>
              <a:rPr lang="ko-KR" altLang="en-US" dirty="0"/>
              <a:t> </a:t>
            </a:r>
            <a:r>
              <a:rPr lang="ko-KR" altLang="en-US" dirty="0" err="1"/>
              <a:t>버전별</a:t>
            </a:r>
            <a:r>
              <a:rPr lang="ko-KR" altLang="en-US" dirty="0"/>
              <a:t> 패키지 버전 확인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160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AB55E-5F2F-469C-BFC4-FBBAC178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Amazon EMR 6.x Series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C94E0EB-9FF3-452C-9129-99B4DC087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969123"/>
              </p:ext>
            </p:extLst>
          </p:nvPr>
        </p:nvGraphicFramePr>
        <p:xfrm>
          <a:off x="838200" y="1825625"/>
          <a:ext cx="10515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493560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786211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96374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62617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Release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6.0.0</a:t>
                      </a:r>
                    </a:p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Mar 2020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6.1.0</a:t>
                      </a:r>
                    </a:p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Sep 2020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6.2.0</a:t>
                      </a:r>
                    </a:p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Dec 2020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17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Hadoop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3.2.1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3.2.1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3.2.1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25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HBase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2.2.3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2.2.3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2.2.6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008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Hive &amp; </a:t>
                      </a:r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HCatalog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3.1.2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3.1.2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3.1.2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41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Hue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4.4.0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4.7.1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4.8.0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64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Oozie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5.1.0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5.2.0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5.2.0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74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Pig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X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0.17.0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0.17.0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6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Spark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2.4.4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3.0.0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3.0.1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91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Tez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0.9.2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0.9.2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0.9.2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7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Zeppelin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0.9.0-SNAPSHOT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0.9.0-preview1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0.9.0-preview1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03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ZooKeeper</a:t>
                      </a:r>
                      <a:endParaRPr lang="ko-KR" altLang="en-US" dirty="0"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3.4.1.14</a:t>
                      </a:r>
                      <a:endParaRPr lang="ko-KR" altLang="en-US" dirty="0"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3.4.1.14</a:t>
                      </a:r>
                      <a:endParaRPr lang="ko-KR" altLang="en-US" dirty="0"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3.4.1.14</a:t>
                      </a:r>
                      <a:endParaRPr lang="ko-KR" altLang="en-US" dirty="0"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11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AWS SDK for Java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1.11.711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1.11.828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1.11.880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007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756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B71E4-913D-4466-9940-0F1B2717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Amazon AWS</a:t>
            </a:r>
            <a:r>
              <a:rPr lang="ko-KR" altLang="en-US" dirty="0"/>
              <a:t>에서 지원하는 </a:t>
            </a:r>
            <a:r>
              <a:rPr lang="en-US" altLang="ko-KR" dirty="0"/>
              <a:t>Kafka </a:t>
            </a:r>
            <a:r>
              <a:rPr lang="ko-KR" altLang="en-US" dirty="0"/>
              <a:t>버전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3FB1C-467C-4225-A171-9DD3A0CAB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Apache Kafka version 2.7.0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Apache Kafka version 2.6.1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Apache Kafka version 2.6.0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Apache Kafka version 2.5.1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Amazon MSK bug-fix version 2.4.1.1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Apache Kafka version 2.4.1 (use 2.4.1.1 instead)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Apache Kafka version 2.3.1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Apache Kafka version 2.2.1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Apache Kafka version 1.1.1 (for existing clusters only)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ref) </a:t>
            </a:r>
            <a:r>
              <a:rPr lang="en-US" altLang="ko-KR" sz="2000" dirty="0">
                <a:latin typeface="Consolas" panose="020B0609020204030204" pitchFamily="49" charset="0"/>
                <a:hlinkClick r:id="rId2"/>
              </a:rPr>
              <a:t>https://docs.aws.amazon.com/msk/latest/developerguide/supported-kafka-versions.html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891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98DAF-9D55-4CA5-BC6C-8E7061BC8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NiFi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51ED22-F47E-4B52-911B-BBC8E7F41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469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96844-983B-4000-8FDA-F1821BDB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NiFi</a:t>
            </a:r>
            <a:r>
              <a:rPr lang="en-US" altLang="ko-KR" dirty="0"/>
              <a:t> </a:t>
            </a:r>
            <a:r>
              <a:rPr lang="ko-KR" altLang="en-US" dirty="0" err="1"/>
              <a:t>버전별</a:t>
            </a:r>
            <a:r>
              <a:rPr lang="ko-KR" altLang="en-US" dirty="0"/>
              <a:t> 특징</a:t>
            </a:r>
            <a:r>
              <a:rPr lang="en-US" altLang="ko-KR" dirty="0"/>
              <a:t>(Java &amp; Kafka) 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C73DD5B-2CA7-43C5-9E3C-6C52678EA7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957491"/>
              </p:ext>
            </p:extLst>
          </p:nvPr>
        </p:nvGraphicFramePr>
        <p:xfrm>
          <a:off x="838200" y="1963569"/>
          <a:ext cx="10515597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873">
                  <a:extLst>
                    <a:ext uri="{9D8B030D-6E8A-4147-A177-3AD203B41FA5}">
                      <a16:colId xmlns:a16="http://schemas.microsoft.com/office/drawing/2014/main" val="3163366803"/>
                    </a:ext>
                  </a:extLst>
                </a:gridCol>
                <a:gridCol w="9492724">
                  <a:extLst>
                    <a:ext uri="{9D8B030D-6E8A-4147-A177-3AD203B41FA5}">
                      <a16:colId xmlns:a16="http://schemas.microsoft.com/office/drawing/2014/main" val="4015728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931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1.7.0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 err="1"/>
                        <a:t>NiFi</a:t>
                      </a:r>
                      <a:r>
                        <a:rPr lang="en-US" altLang="ko-KR" dirty="0"/>
                        <a:t> built against Java 1.8 can now run on Java 9.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for Hive 3.0.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13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1.8.0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Processors for interacting with Apache Kafka 2.0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Apache </a:t>
                      </a:r>
                      <a:r>
                        <a:rPr lang="en-US" altLang="ko-KR" dirty="0" err="1"/>
                        <a:t>NiFi</a:t>
                      </a:r>
                      <a:r>
                        <a:rPr lang="en-US" altLang="ko-KR" dirty="0"/>
                        <a:t> can now be built on either Java 8 or Java 11!  When built on Java 8 it can run on Java 8 or Java 11.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53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Support for latest Kafka 2.6 clients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2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1.12.1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7341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6177E37-3641-4F4D-9428-50ECDFDF6D30}"/>
              </a:ext>
            </a:extLst>
          </p:cNvPr>
          <p:cNvSpPr txBox="1"/>
          <p:nvPr/>
        </p:nvSpPr>
        <p:spPr>
          <a:xfrm>
            <a:off x="957432" y="5088367"/>
            <a:ext cx="103963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Consolas" panose="020B0609020204030204" pitchFamily="49" charset="0"/>
              </a:rPr>
              <a:t># </a:t>
            </a:r>
            <a:r>
              <a:rPr lang="en-US" altLang="ko-KR" sz="2200" dirty="0" err="1">
                <a:latin typeface="Consolas" panose="020B0609020204030204" pitchFamily="49" charset="0"/>
              </a:rPr>
              <a:t>wget</a:t>
            </a:r>
            <a:r>
              <a:rPr lang="en-US" altLang="ko-KR" sz="2200" dirty="0"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latin typeface="Consolas" panose="020B0609020204030204" pitchFamily="49" charset="0"/>
                <a:hlinkClick r:id="rId2"/>
              </a:rPr>
              <a:t>https://downloads.apache.org/nifi/1.12.1/nifi-1.12.1-bin.tar.gz</a:t>
            </a:r>
            <a:endParaRPr lang="en-US" altLang="ko-KR" sz="2200" dirty="0">
              <a:latin typeface="Consolas" panose="020B0609020204030204" pitchFamily="49" charset="0"/>
            </a:endParaRPr>
          </a:p>
          <a:p>
            <a:r>
              <a:rPr lang="en-US" altLang="ko-KR" sz="2200" dirty="0">
                <a:latin typeface="Consolas" panose="020B0609020204030204" pitchFamily="49" charset="0"/>
              </a:rPr>
              <a:t># </a:t>
            </a:r>
            <a:r>
              <a:rPr lang="en-US" altLang="ko-KR" sz="2200" dirty="0" err="1">
                <a:latin typeface="Consolas" panose="020B0609020204030204" pitchFamily="49" charset="0"/>
              </a:rPr>
              <a:t>wget</a:t>
            </a:r>
            <a:r>
              <a:rPr lang="en-US" altLang="ko-KR" sz="2200" dirty="0"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latin typeface="Consolas" panose="020B0609020204030204" pitchFamily="49" charset="0"/>
                <a:hlinkClick r:id="rId3"/>
              </a:rPr>
              <a:t>https://downloads.apache.org/nifi/1.12.1/nifi-toolkit-1.12.1-bin.tar.gz</a:t>
            </a:r>
            <a:endParaRPr lang="ko-KR" alt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14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AD53-AFE2-48CA-B621-C0297A2B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프로그램 </a:t>
            </a:r>
            <a:r>
              <a:rPr lang="en-US" altLang="ko-KR" dirty="0"/>
              <a:t>URL(</a:t>
            </a:r>
            <a:r>
              <a:rPr lang="ko-KR" altLang="en-US" dirty="0"/>
              <a:t>리눅스</a:t>
            </a:r>
            <a:r>
              <a:rPr lang="en-US" altLang="ko-KR" dirty="0"/>
              <a:t> x64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ED06E-D81D-4FD4-A66B-8A08E570E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OpenJDK 8 (jdk8u282-b08)</a:t>
            </a:r>
          </a:p>
          <a:p>
            <a:pPr marL="0" indent="0">
              <a:buNone/>
            </a:pPr>
            <a:r>
              <a:rPr lang="en-US" altLang="ko-KR" sz="2200" dirty="0">
                <a:latin typeface="Consolas" panose="020B0609020204030204" pitchFamily="49" charset="0"/>
              </a:rPr>
              <a:t># </a:t>
            </a:r>
            <a:r>
              <a:rPr lang="en-US" altLang="ko-KR" sz="2200" dirty="0" err="1">
                <a:latin typeface="Consolas" panose="020B0609020204030204" pitchFamily="49" charset="0"/>
              </a:rPr>
              <a:t>wget</a:t>
            </a:r>
            <a:r>
              <a:rPr lang="en-US" altLang="ko-KR" sz="2200" dirty="0">
                <a:latin typeface="Consolas" panose="020B0609020204030204" pitchFamily="49" charset="0"/>
              </a:rPr>
              <a:t> https://github.com/AdoptOpenJDK/openjdk8-binaries/releases/download/jdk8u282-b08/OpenJDK8U-jdk_x64_linux_hotspot_8u282b08.tar.gz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Zookeeper 3.5.9</a:t>
            </a:r>
          </a:p>
          <a:p>
            <a:pPr marL="0" indent="0">
              <a:buNone/>
            </a:pPr>
            <a:r>
              <a:rPr lang="en-US" altLang="ko-KR" sz="2200" dirty="0">
                <a:latin typeface="Consolas" panose="020B0609020204030204" pitchFamily="49" charset="0"/>
              </a:rPr>
              <a:t># </a:t>
            </a:r>
            <a:r>
              <a:rPr lang="en-US" altLang="ko-KR" sz="2200" dirty="0" err="1">
                <a:latin typeface="Consolas" panose="020B0609020204030204" pitchFamily="49" charset="0"/>
              </a:rPr>
              <a:t>wget</a:t>
            </a:r>
            <a:r>
              <a:rPr lang="en-US" altLang="ko-KR" sz="2200" dirty="0">
                <a:latin typeface="Consolas" panose="020B0609020204030204" pitchFamily="49" charset="0"/>
              </a:rPr>
              <a:t> https://downloads.apache.org/zookeeper/zookeeper-3.5.9/apache-zookeeper-3.5.9-bin.tar.gz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Kafka 2.7.0</a:t>
            </a:r>
          </a:p>
          <a:p>
            <a:pPr marL="0" indent="0">
              <a:buNone/>
            </a:pPr>
            <a:r>
              <a:rPr lang="en-US" altLang="ko-KR" sz="2200" dirty="0">
                <a:latin typeface="Consolas" panose="020B0609020204030204" pitchFamily="49" charset="0"/>
              </a:rPr>
              <a:t># </a:t>
            </a:r>
            <a:r>
              <a:rPr lang="en-US" altLang="ko-KR" sz="2200" dirty="0" err="1">
                <a:latin typeface="Consolas" panose="020B0609020204030204" pitchFamily="49" charset="0"/>
              </a:rPr>
              <a:t>wget</a:t>
            </a:r>
            <a:r>
              <a:rPr lang="en-US" altLang="ko-KR" sz="2200" dirty="0">
                <a:latin typeface="Consolas" panose="020B0609020204030204" pitchFamily="49" charset="0"/>
              </a:rPr>
              <a:t> https://archive.apache.org/dist/kafka/2.7.0/kafka_2.13-2.7.0.tgz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NiFi</a:t>
            </a:r>
            <a:r>
              <a:rPr lang="en-US" altLang="ko-KR" sz="2400" dirty="0">
                <a:latin typeface="Consolas" panose="020B0609020204030204" pitchFamily="49" charset="0"/>
              </a:rPr>
              <a:t> 1.11.4</a:t>
            </a:r>
          </a:p>
          <a:p>
            <a:pPr marL="0" indent="0">
              <a:buNone/>
            </a:pPr>
            <a:r>
              <a:rPr lang="en-US" altLang="ko-KR" sz="2200" dirty="0">
                <a:latin typeface="Consolas" panose="020B0609020204030204" pitchFamily="49" charset="0"/>
              </a:rPr>
              <a:t># </a:t>
            </a:r>
            <a:r>
              <a:rPr lang="en-US" altLang="ko-KR" sz="2200" dirty="0" err="1">
                <a:latin typeface="Consolas" panose="020B0609020204030204" pitchFamily="49" charset="0"/>
              </a:rPr>
              <a:t>wget</a:t>
            </a:r>
            <a:r>
              <a:rPr lang="en-US" altLang="ko-KR" sz="2200" dirty="0">
                <a:latin typeface="Consolas" panose="020B0609020204030204" pitchFamily="49" charset="0"/>
              </a:rPr>
              <a:t> https://archive.apache.org/dist/nifi/1.11.4/nifi-1.11.4-bin.tar.gz</a:t>
            </a:r>
            <a:endParaRPr lang="ko-KR" alt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229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7E54E-08B3-46D1-9D6D-C41DE885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NiFi</a:t>
            </a:r>
            <a:r>
              <a:rPr lang="en-US" altLang="ko-KR" dirty="0"/>
              <a:t> </a:t>
            </a:r>
            <a:r>
              <a:rPr lang="ko-KR" altLang="en-US" dirty="0" err="1"/>
              <a:t>설정시</a:t>
            </a:r>
            <a:r>
              <a:rPr lang="ko-KR" altLang="en-US" dirty="0"/>
              <a:t> 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8A2A38-16D2-4A7B-86D1-DDAAE0C60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nifi.properties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Consolas" panose="020B0609020204030204" pitchFamily="49" charset="0"/>
              </a:rPr>
              <a:t>nifi.zookeeper.connect.string</a:t>
            </a:r>
            <a:r>
              <a:rPr lang="en-US" altLang="ko-KR" sz="2400" dirty="0">
                <a:latin typeface="Consolas" panose="020B0609020204030204" pitchFamily="49" charset="0"/>
              </a:rPr>
              <a:t>=192.168.126.71:2181,192.168.126.72:2181,192.168.126.73:2181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NOTE. </a:t>
            </a:r>
            <a:r>
              <a:rPr lang="ko-KR" altLang="en-US" sz="2400" dirty="0" err="1">
                <a:latin typeface="Consolas" panose="020B0609020204030204" pitchFamily="49" charset="0"/>
              </a:rPr>
              <a:t>주키퍼의</a:t>
            </a:r>
            <a:r>
              <a:rPr lang="ko-KR" altLang="en-US" sz="2400" dirty="0">
                <a:latin typeface="Consolas" panose="020B0609020204030204" pitchFamily="49" charset="0"/>
              </a:rPr>
              <a:t> 정보를 </a:t>
            </a:r>
            <a:r>
              <a:rPr lang="ko-KR" altLang="en-US" sz="2400" dirty="0" err="1">
                <a:latin typeface="Consolas" panose="020B0609020204030204" pitchFamily="49" charset="0"/>
              </a:rPr>
              <a:t>기입할때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IP</a:t>
            </a:r>
            <a:r>
              <a:rPr lang="ko-KR" altLang="en-US" sz="2400" dirty="0">
                <a:latin typeface="Consolas" panose="020B0609020204030204" pitchFamily="49" charset="0"/>
              </a:rPr>
              <a:t>는 정상적으로 되지만 호스트명을 기입시에는 원하지 않는 방향으로 설정을 </a:t>
            </a:r>
            <a:r>
              <a:rPr lang="ko-KR" altLang="en-US" sz="2400" dirty="0" err="1">
                <a:latin typeface="Consolas" panose="020B0609020204030204" pitchFamily="49" charset="0"/>
              </a:rPr>
              <a:t>읽어들이게</a:t>
            </a:r>
            <a:r>
              <a:rPr lang="ko-KR" altLang="en-US" sz="2400" dirty="0">
                <a:latin typeface="Consolas" panose="020B0609020204030204" pitchFamily="49" charset="0"/>
              </a:rPr>
              <a:t> 됨</a:t>
            </a:r>
            <a:r>
              <a:rPr lang="en-US" altLang="ko-KR" sz="2400" dirty="0">
                <a:latin typeface="Consolas" panose="020B0609020204030204" pitchFamily="49" charset="0"/>
              </a:rPr>
              <a:t>(/</a:t>
            </a:r>
            <a:r>
              <a:rPr lang="en-US" altLang="ko-KR" sz="2400" dirty="0" err="1">
                <a:latin typeface="Consolas" panose="020B0609020204030204" pitchFamily="49" charset="0"/>
              </a:rPr>
              <a:t>etc</a:t>
            </a:r>
            <a:r>
              <a:rPr lang="en-US" altLang="ko-KR" sz="2400" dirty="0">
                <a:latin typeface="Consolas" panose="020B0609020204030204" pitchFamily="49" charset="0"/>
              </a:rPr>
              <a:t>/hosts</a:t>
            </a:r>
            <a:r>
              <a:rPr lang="ko-KR" altLang="en-US" sz="2400" dirty="0">
                <a:latin typeface="Consolas" panose="020B0609020204030204" pitchFamily="49" charset="0"/>
              </a:rPr>
              <a:t>에서 호스트명을 </a:t>
            </a:r>
            <a:r>
              <a:rPr lang="ko-KR" altLang="en-US" sz="2400" dirty="0" err="1">
                <a:latin typeface="Consolas" panose="020B0609020204030204" pitchFamily="49" charset="0"/>
              </a:rPr>
              <a:t>찾을때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그런경우가</a:t>
            </a:r>
            <a:r>
              <a:rPr lang="ko-KR" altLang="en-US" sz="2400" dirty="0">
                <a:latin typeface="Consolas" panose="020B0609020204030204" pitchFamily="49" charset="0"/>
              </a:rPr>
              <a:t> 발생하는 것으로 보임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  <a:r>
              <a:rPr lang="ko-KR" altLang="en-US" sz="2400" dirty="0">
                <a:latin typeface="Consolas" panose="020B0609020204030204" pitchFamily="49" charset="0"/>
              </a:rPr>
              <a:t> 클러스터의 개수를 </a:t>
            </a:r>
            <a:r>
              <a:rPr lang="en-US" altLang="ko-KR" sz="2400" dirty="0">
                <a:latin typeface="Consolas" panose="020B0609020204030204" pitchFamily="49" charset="0"/>
              </a:rPr>
              <a:t>3</a:t>
            </a:r>
            <a:r>
              <a:rPr lang="ko-KR" altLang="en-US" sz="2400" dirty="0">
                <a:latin typeface="Consolas" panose="020B0609020204030204" pitchFamily="49" charset="0"/>
              </a:rPr>
              <a:t>개가 아닌 </a:t>
            </a:r>
            <a:r>
              <a:rPr lang="en-US" altLang="ko-KR" sz="2400" dirty="0">
                <a:latin typeface="Consolas" panose="020B0609020204030204" pitchFamily="49" charset="0"/>
              </a:rPr>
              <a:t>6</a:t>
            </a:r>
            <a:r>
              <a:rPr lang="ko-KR" altLang="en-US" sz="2400" dirty="0">
                <a:latin typeface="Consolas" panose="020B0609020204030204" pitchFamily="49" charset="0"/>
              </a:rPr>
              <a:t>개로 인식하는 문제가 발생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hostname</a:t>
            </a:r>
            <a:r>
              <a:rPr lang="ko-KR" altLang="en-US" sz="2400" dirty="0">
                <a:latin typeface="Consolas" panose="020B0609020204030204" pitchFamily="49" charset="0"/>
              </a:rPr>
              <a:t> 명령으로 나오는 이름을 기입시에는 정상적으로 여부는 테스트 해보지 않았음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NOTE. </a:t>
            </a:r>
            <a:r>
              <a:rPr lang="en-US" altLang="ko-KR" sz="2400" dirty="0" err="1">
                <a:latin typeface="Consolas" panose="020B0609020204030204" pitchFamily="49" charset="0"/>
              </a:rPr>
              <a:t>Nifi</a:t>
            </a:r>
            <a:r>
              <a:rPr lang="en-US" altLang="ko-KR" sz="2400" dirty="0">
                <a:latin typeface="Consolas" panose="020B0609020204030204" pitchFamily="49" charset="0"/>
              </a:rPr>
              <a:t> 1.12.1 </a:t>
            </a:r>
            <a:r>
              <a:rPr lang="ko-KR" altLang="en-US" sz="2400" dirty="0">
                <a:latin typeface="Consolas" panose="020B0609020204030204" pitchFamily="49" charset="0"/>
              </a:rPr>
              <a:t>버전은 위와 같이 </a:t>
            </a:r>
            <a:r>
              <a:rPr lang="en-US" altLang="ko-KR" sz="2400" dirty="0">
                <a:latin typeface="Consolas" panose="020B0609020204030204" pitchFamily="49" charset="0"/>
              </a:rPr>
              <a:t>IP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address</a:t>
            </a:r>
            <a:r>
              <a:rPr lang="ko-KR" altLang="en-US" sz="2400" dirty="0">
                <a:latin typeface="Consolas" panose="020B0609020204030204" pitchFamily="49" charset="0"/>
              </a:rPr>
              <a:t>를 직접 기입하여도 똑같은 문제가 발생</a:t>
            </a:r>
          </a:p>
        </p:txBody>
      </p:sp>
    </p:spTree>
    <p:extLst>
      <p:ext uri="{BB962C8B-B14F-4D97-AF65-F5344CB8AC3E}">
        <p14:creationId xmlns:p14="http://schemas.microsoft.com/office/powerpoint/2010/main" val="3132484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D2746-4E80-4ABA-BC52-6B126296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NiFi</a:t>
            </a:r>
            <a:r>
              <a:rPr lang="en-US" altLang="ko-KR" dirty="0"/>
              <a:t> </a:t>
            </a:r>
            <a:r>
              <a:rPr lang="ko-KR" altLang="en-US" dirty="0" err="1"/>
              <a:t>설정시</a:t>
            </a:r>
            <a:r>
              <a:rPr lang="ko-KR" altLang="en-US" dirty="0"/>
              <a:t> 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CEF2C-2C9C-479A-A9D9-DAA36C0D9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2100" dirty="0">
                <a:latin typeface="Consolas" panose="020B0609020204030204" pitchFamily="49" charset="0"/>
              </a:rPr>
              <a:t>In /</a:t>
            </a:r>
            <a:r>
              <a:rPr lang="en-US" altLang="ko-KR" sz="2100" dirty="0" err="1">
                <a:latin typeface="Consolas" panose="020B0609020204030204" pitchFamily="49" charset="0"/>
              </a:rPr>
              <a:t>etc</a:t>
            </a:r>
            <a:r>
              <a:rPr lang="en-US" altLang="ko-KR" sz="2100" dirty="0">
                <a:latin typeface="Consolas" panose="020B0609020204030204" pitchFamily="49" charset="0"/>
              </a:rPr>
              <a:t>/hosts,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192.168.126.71  peter-kafka001  peter-zk001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192.168.126.72  peter-kafka002  peter-zk002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192.168.126.73  peter-kafka003  peter-zk003</a:t>
            </a:r>
          </a:p>
          <a:p>
            <a:pPr marL="0" indent="0">
              <a:buNone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# hostname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peter-kafka001 or peter-kafka002 or peter-kafka003</a:t>
            </a:r>
          </a:p>
          <a:p>
            <a:pPr marL="0" indent="0">
              <a:buNone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o </a:t>
            </a:r>
            <a:r>
              <a:rPr lang="ko-KR" altLang="en-US" sz="2000" dirty="0">
                <a:latin typeface="Consolas" panose="020B0609020204030204" pitchFamily="49" charset="0"/>
              </a:rPr>
              <a:t>성공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 err="1">
                <a:latin typeface="Consolas" panose="020B0609020204030204" pitchFamily="49" charset="0"/>
              </a:rPr>
              <a:t>nifi.zookeeper.connect.string</a:t>
            </a:r>
            <a:r>
              <a:rPr lang="en-US" altLang="ko-KR" sz="2000" dirty="0">
                <a:latin typeface="Consolas" panose="020B0609020204030204" pitchFamily="49" charset="0"/>
              </a:rPr>
              <a:t>=192.168.126.71:2181,192.168.126.72:2181,192.168.126.73:2181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o </a:t>
            </a:r>
            <a:r>
              <a:rPr lang="ko-KR" altLang="en-US" sz="2000" dirty="0">
                <a:latin typeface="Consolas" panose="020B0609020204030204" pitchFamily="49" charset="0"/>
              </a:rPr>
              <a:t>성공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 err="1">
                <a:latin typeface="Consolas" panose="020B0609020204030204" pitchFamily="49" charset="0"/>
              </a:rPr>
              <a:t>nifi.zookeeper.connect.string</a:t>
            </a:r>
            <a:r>
              <a:rPr lang="en-US" altLang="ko-KR" sz="2000" dirty="0">
                <a:latin typeface="Consolas" panose="020B0609020204030204" pitchFamily="49" charset="0"/>
              </a:rPr>
              <a:t>=peter-kafka001:2181,peter-kafka002:2181,peter-kafka003:2181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o </a:t>
            </a:r>
            <a:r>
              <a:rPr lang="ko-KR" altLang="en-US" sz="2000" dirty="0">
                <a:latin typeface="Consolas" panose="020B0609020204030204" pitchFamily="49" charset="0"/>
              </a:rPr>
              <a:t>실패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 err="1">
                <a:latin typeface="Consolas" panose="020B0609020204030204" pitchFamily="49" charset="0"/>
              </a:rPr>
              <a:t>nifi.zookeeper.connect.string</a:t>
            </a:r>
            <a:r>
              <a:rPr lang="en-US" altLang="ko-KR" sz="2000" dirty="0">
                <a:latin typeface="Consolas" panose="020B0609020204030204" pitchFamily="49" charset="0"/>
              </a:rPr>
              <a:t>=peter-zk001:2181,peter-zk002:2181,peter-zk003:2181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383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8EDCA-B586-4F86-9F3F-7F787EC3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Zookeeper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 err="1"/>
              <a:t>NiFi</a:t>
            </a:r>
            <a:r>
              <a:rPr lang="en-US" altLang="ko-KR" dirty="0"/>
              <a:t> </a:t>
            </a:r>
            <a:r>
              <a:rPr lang="ko-KR" altLang="en-US" dirty="0" err="1"/>
              <a:t>버전별</a:t>
            </a:r>
            <a:r>
              <a:rPr lang="ko-KR" altLang="en-US" dirty="0"/>
              <a:t> 실행 체크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A001973-CD19-48F0-A3BB-1EB9BF5FA3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20866"/>
              </p:ext>
            </p:extLst>
          </p:nvPr>
        </p:nvGraphicFramePr>
        <p:xfrm>
          <a:off x="838200" y="1825625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281866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242248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97429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92572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Zookeeper </a:t>
                      </a:r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NiFi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정상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7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3.5.6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1.11.4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241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3.5.9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1.21.1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비정상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무한 </a:t>
                      </a:r>
                      <a:r>
                        <a:rPr lang="en-US" altLang="ko-KR" dirty="0"/>
                        <a:t>leader selection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65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3.5.9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1.11.4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정상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2021.01.28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 기준</a:t>
                      </a:r>
                      <a:endParaRPr lang="en-US" altLang="ko-KR" dirty="0">
                        <a:highlight>
                          <a:srgbClr val="FFFF00"/>
                        </a:highlight>
                      </a:endParaRPr>
                    </a:p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branch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별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최신 버전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729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8750FAA-DCC6-483E-BCDF-CDB12C19B23D}"/>
              </a:ext>
            </a:extLst>
          </p:cNvPr>
          <p:cNvSpPr txBox="1"/>
          <p:nvPr/>
        </p:nvSpPr>
        <p:spPr>
          <a:xfrm>
            <a:off x="957432" y="4668810"/>
            <a:ext cx="103963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NOTE. (Java</a:t>
            </a:r>
            <a:r>
              <a:rPr lang="ko-KR" altLang="en-US" sz="2000" dirty="0">
                <a:latin typeface="Consolas" panose="020B0609020204030204" pitchFamily="49" charset="0"/>
              </a:rPr>
              <a:t>는 </a:t>
            </a:r>
            <a:r>
              <a:rPr lang="en-US" altLang="ko-KR" sz="2000" dirty="0">
                <a:latin typeface="Consolas" panose="020B0609020204030204" pitchFamily="49" charset="0"/>
              </a:rPr>
              <a:t>OpenJDK 8</a:t>
            </a:r>
            <a:r>
              <a:rPr lang="ko-KR" altLang="en-US" sz="2000" dirty="0">
                <a:latin typeface="Consolas" panose="020B0609020204030204" pitchFamily="49" charset="0"/>
              </a:rPr>
              <a:t>버전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.- Zookeeper </a:t>
            </a:r>
            <a:r>
              <a:rPr lang="ko-KR" altLang="en-US" sz="2000" dirty="0">
                <a:latin typeface="Consolas" panose="020B0609020204030204" pitchFamily="49" charset="0"/>
              </a:rPr>
              <a:t>버전은 </a:t>
            </a:r>
            <a:r>
              <a:rPr lang="en-US" altLang="ko-KR" sz="2000" dirty="0">
                <a:latin typeface="Consolas" panose="020B0609020204030204" pitchFamily="49" charset="0"/>
              </a:rPr>
              <a:t>3.6.x </a:t>
            </a:r>
            <a:r>
              <a:rPr lang="ko-KR" altLang="en-US" sz="2000" dirty="0">
                <a:latin typeface="Consolas" panose="020B0609020204030204" pitchFamily="49" charset="0"/>
              </a:rPr>
              <a:t>버전이 있지만 </a:t>
            </a:r>
            <a:r>
              <a:rPr lang="en-US" altLang="ko-KR" sz="2000" dirty="0">
                <a:latin typeface="Consolas" panose="020B0609020204030204" pitchFamily="49" charset="0"/>
              </a:rPr>
              <a:t>Kafka</a:t>
            </a:r>
            <a:r>
              <a:rPr lang="ko-KR" altLang="en-US" sz="2000" dirty="0">
                <a:latin typeface="Consolas" panose="020B0609020204030204" pitchFamily="49" charset="0"/>
              </a:rPr>
              <a:t>에서 </a:t>
            </a:r>
            <a:r>
              <a:rPr lang="en-US" altLang="ko-KR" sz="2000" dirty="0">
                <a:latin typeface="Consolas" panose="020B0609020204030204" pitchFamily="49" charset="0"/>
              </a:rPr>
              <a:t>3.5.x </a:t>
            </a:r>
            <a:r>
              <a:rPr lang="ko-KR" altLang="en-US" sz="2000" dirty="0">
                <a:latin typeface="Consolas" panose="020B0609020204030204" pitchFamily="49" charset="0"/>
              </a:rPr>
              <a:t>버전으로 지속적으로 테스트 및 버전업을 하고 있어 </a:t>
            </a:r>
            <a:r>
              <a:rPr lang="en-US" altLang="ko-KR" sz="2000" dirty="0">
                <a:latin typeface="Consolas" panose="020B0609020204030204" pitchFamily="49" charset="0"/>
              </a:rPr>
              <a:t>3.5.x </a:t>
            </a:r>
            <a:r>
              <a:rPr lang="ko-KR" altLang="en-US" sz="2000" dirty="0">
                <a:latin typeface="Consolas" panose="020B0609020204030204" pitchFamily="49" charset="0"/>
              </a:rPr>
              <a:t>버전 </a:t>
            </a:r>
            <a:r>
              <a:rPr lang="en-US" altLang="ko-KR" sz="2000" dirty="0">
                <a:latin typeface="Consolas" panose="020B0609020204030204" pitchFamily="49" charset="0"/>
              </a:rPr>
              <a:t>branch</a:t>
            </a:r>
            <a:r>
              <a:rPr lang="ko-KR" altLang="en-US" sz="2000" dirty="0">
                <a:latin typeface="Consolas" panose="020B0609020204030204" pitchFamily="49" charset="0"/>
              </a:rPr>
              <a:t>에서 테스트 수행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.- </a:t>
            </a:r>
            <a:r>
              <a:rPr lang="en-US" altLang="ko-KR" sz="2000" dirty="0" err="1">
                <a:latin typeface="Consolas" panose="020B0609020204030204" pitchFamily="49" charset="0"/>
              </a:rPr>
              <a:t>NiFi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latin typeface="Consolas" panose="020B0609020204030204" pitchFamily="49" charset="0"/>
              </a:rPr>
              <a:t>는 최신버전인 </a:t>
            </a:r>
            <a:r>
              <a:rPr lang="en-US" altLang="ko-KR" sz="2000" dirty="0">
                <a:latin typeface="Consolas" panose="020B0609020204030204" pitchFamily="49" charset="0"/>
              </a:rPr>
              <a:t>1.21.1 </a:t>
            </a:r>
            <a:r>
              <a:rPr lang="ko-KR" altLang="en-US" sz="2000" dirty="0">
                <a:latin typeface="Consolas" panose="020B0609020204030204" pitchFamily="49" charset="0"/>
              </a:rPr>
              <a:t>버전은 에러가 발생하여 </a:t>
            </a:r>
            <a:r>
              <a:rPr lang="en-US" altLang="ko-KR" sz="2000" dirty="0">
                <a:latin typeface="Consolas" panose="020B0609020204030204" pitchFamily="49" charset="0"/>
              </a:rPr>
              <a:t>Cloudera</a:t>
            </a:r>
            <a:r>
              <a:rPr lang="ko-KR" altLang="en-US" sz="2000" dirty="0">
                <a:latin typeface="Consolas" panose="020B0609020204030204" pitchFamily="49" charset="0"/>
              </a:rPr>
              <a:t> 배포본에서 지원하는 </a:t>
            </a:r>
            <a:r>
              <a:rPr lang="en-US" altLang="ko-KR" sz="2000" dirty="0">
                <a:latin typeface="Consolas" panose="020B0609020204030204" pitchFamily="49" charset="0"/>
              </a:rPr>
              <a:t>1.11.4 </a:t>
            </a:r>
            <a:r>
              <a:rPr lang="ko-KR" altLang="en-US" sz="2000" dirty="0">
                <a:latin typeface="Consolas" panose="020B0609020204030204" pitchFamily="49" charset="0"/>
              </a:rPr>
              <a:t>버전으로 테스트한 결과 정상적으로 실행이 됨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.- </a:t>
            </a:r>
            <a:r>
              <a:rPr lang="en-US" altLang="ko-KR" sz="2000" dirty="0" err="1">
                <a:latin typeface="Consolas" panose="020B0609020204030204" pitchFamily="49" charset="0"/>
              </a:rPr>
              <a:t>NiFi</a:t>
            </a:r>
            <a:r>
              <a:rPr lang="en-US" altLang="ko-KR" sz="2000" dirty="0">
                <a:latin typeface="Consolas" panose="020B0609020204030204" pitchFamily="49" charset="0"/>
              </a:rPr>
              <a:t> 1.11.4 </a:t>
            </a:r>
            <a:r>
              <a:rPr lang="ko-KR" altLang="en-US" sz="2000" dirty="0">
                <a:latin typeface="Consolas" panose="020B0609020204030204" pitchFamily="49" charset="0"/>
              </a:rPr>
              <a:t>버전은 실행환경에서 </a:t>
            </a:r>
            <a:r>
              <a:rPr lang="en-US" altLang="ko-KR" sz="2000" dirty="0">
                <a:latin typeface="Consolas" panose="020B0609020204030204" pitchFamily="49" charset="0"/>
              </a:rPr>
              <a:t>logs </a:t>
            </a:r>
            <a:r>
              <a:rPr lang="ko-KR" altLang="en-US" sz="2000" dirty="0">
                <a:latin typeface="Consolas" panose="020B0609020204030204" pitchFamily="49" charset="0"/>
              </a:rPr>
              <a:t>디렉토리를 </a:t>
            </a:r>
            <a:r>
              <a:rPr lang="ko-KR" altLang="en-US" sz="2000" dirty="0" err="1">
                <a:latin typeface="Consolas" panose="020B0609020204030204" pitchFamily="49" charset="0"/>
              </a:rPr>
              <a:t>실행전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 err="1">
                <a:latin typeface="Consolas" panose="020B0609020204030204" pitchFamily="49" charset="0"/>
              </a:rPr>
              <a:t>만들어야함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036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E84D8-05FA-4808-ABE2-95E737C0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Zookeeper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 err="1"/>
              <a:t>NiFi</a:t>
            </a:r>
            <a:r>
              <a:rPr lang="en-US" altLang="ko-KR" dirty="0"/>
              <a:t> &amp; Kafka </a:t>
            </a:r>
            <a:r>
              <a:rPr lang="ko-KR" altLang="en-US" dirty="0"/>
              <a:t>실행 체크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B9D8E4D-E6F8-401E-B4A2-9B41D79BA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948766"/>
              </p:ext>
            </p:extLst>
          </p:nvPr>
        </p:nvGraphicFramePr>
        <p:xfrm>
          <a:off x="838200" y="1825625"/>
          <a:ext cx="105156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973240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38179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43525248"/>
                    </a:ext>
                  </a:extLst>
                </a:gridCol>
                <a:gridCol w="1619922">
                  <a:extLst>
                    <a:ext uri="{9D8B030D-6E8A-4147-A177-3AD203B41FA5}">
                      <a16:colId xmlns:a16="http://schemas.microsoft.com/office/drawing/2014/main" val="3671748240"/>
                    </a:ext>
                  </a:extLst>
                </a:gridCol>
                <a:gridCol w="2586318">
                  <a:extLst>
                    <a:ext uri="{9D8B030D-6E8A-4147-A177-3AD203B41FA5}">
                      <a16:colId xmlns:a16="http://schemas.microsoft.com/office/drawing/2014/main" val="4043221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Zookeeper </a:t>
                      </a:r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NiFi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Kafka </a:t>
                      </a:r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정상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30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3.5.9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1.11.4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2.13-2.7.0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정상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2021.01.28 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기준</a:t>
                      </a:r>
                      <a:endParaRPr lang="en-US" altLang="ko-KR" dirty="0">
                        <a:highlight>
                          <a:srgbClr val="FFFF00"/>
                        </a:highlight>
                      </a:endParaRPr>
                    </a:p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branch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별 최신버전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59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3.4.6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1.12.1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2.3.1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HDF 3.5.2 </a:t>
                      </a:r>
                      <a:r>
                        <a:rPr lang="ko-KR" altLang="en-US"/>
                        <a:t>문서에 나오는 정보</a:t>
                      </a:r>
                      <a:r>
                        <a:rPr lang="en-US" altLang="ko-KR"/>
                        <a:t>(Ambari 2.7.5 </a:t>
                      </a:r>
                      <a:r>
                        <a:rPr lang="ko-KR" altLang="en-US"/>
                        <a:t>환경이고 테스트는 하지 않음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46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03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2534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E5E349-2206-4FE3-A2AE-ED7D003CB704}"/>
              </a:ext>
            </a:extLst>
          </p:cNvPr>
          <p:cNvSpPr txBox="1"/>
          <p:nvPr/>
        </p:nvSpPr>
        <p:spPr>
          <a:xfrm>
            <a:off x="957432" y="4668810"/>
            <a:ext cx="10396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NOTE. (Java</a:t>
            </a:r>
            <a:r>
              <a:rPr lang="ko-KR" altLang="en-US" sz="2000" dirty="0">
                <a:latin typeface="Consolas" panose="020B0609020204030204" pitchFamily="49" charset="0"/>
              </a:rPr>
              <a:t>는 </a:t>
            </a:r>
            <a:r>
              <a:rPr lang="en-US" altLang="ko-KR" sz="2000" dirty="0">
                <a:latin typeface="Consolas" panose="020B0609020204030204" pitchFamily="49" charset="0"/>
              </a:rPr>
              <a:t>OpenJDK 8</a:t>
            </a:r>
            <a:r>
              <a:rPr lang="ko-KR" altLang="en-US" sz="2000" dirty="0">
                <a:latin typeface="Consolas" panose="020B0609020204030204" pitchFamily="49" charset="0"/>
              </a:rPr>
              <a:t>버전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.- Kafka</a:t>
            </a:r>
            <a:r>
              <a:rPr lang="ko-KR" altLang="en-US" sz="2000" dirty="0">
                <a:latin typeface="Consolas" panose="020B0609020204030204" pitchFamily="49" charset="0"/>
              </a:rPr>
              <a:t>는 </a:t>
            </a:r>
            <a:r>
              <a:rPr lang="en-US" altLang="ko-KR" sz="2000" dirty="0">
                <a:latin typeface="Consolas" panose="020B0609020204030204" pitchFamily="49" charset="0"/>
              </a:rPr>
              <a:t>Zookeeper 3.5.x branch </a:t>
            </a:r>
            <a:r>
              <a:rPr lang="ko-KR" altLang="en-US" sz="2000" dirty="0">
                <a:latin typeface="Consolas" panose="020B0609020204030204" pitchFamily="49" charset="0"/>
              </a:rPr>
              <a:t>버전에서는 정상적으로 수행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57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452EA-46F1-4CE0-87FA-B6CE4B336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C3E4F1-A26D-43C8-905F-060C76407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결론은 </a:t>
            </a:r>
            <a:r>
              <a:rPr lang="ko-KR" altLang="en-US" dirty="0" err="1"/>
              <a:t>뭐다</a:t>
            </a:r>
            <a:r>
              <a:rPr lang="en-US" altLang="ko-KR" dirty="0"/>
              <a:t>.</a:t>
            </a:r>
            <a:r>
              <a:rPr lang="ko-KR" altLang="en-US" dirty="0"/>
              <a:t> 최신 </a:t>
            </a:r>
            <a:r>
              <a:rPr lang="en-US" altLang="ko-KR" dirty="0"/>
              <a:t>branch</a:t>
            </a:r>
            <a:r>
              <a:rPr lang="ko-KR" altLang="en-US" dirty="0"/>
              <a:t>의 한단계 아래 것을 쓰자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04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CE985-588A-4C43-91F5-9D2A5171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 </a:t>
            </a:r>
            <a:r>
              <a:rPr lang="ko-KR" altLang="en-US" dirty="0" err="1"/>
              <a:t>배포판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65B7631-39E6-4595-B537-0BE18AD34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543994"/>
              </p:ext>
            </p:extLst>
          </p:nvPr>
        </p:nvGraphicFramePr>
        <p:xfrm>
          <a:off x="838200" y="1825625"/>
          <a:ext cx="1051559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4864">
                  <a:extLst>
                    <a:ext uri="{9D8B030D-6E8A-4147-A177-3AD203B41FA5}">
                      <a16:colId xmlns:a16="http://schemas.microsoft.com/office/drawing/2014/main" val="1197333852"/>
                    </a:ext>
                  </a:extLst>
                </a:gridCol>
                <a:gridCol w="2872291">
                  <a:extLst>
                    <a:ext uri="{9D8B030D-6E8A-4147-A177-3AD203B41FA5}">
                      <a16:colId xmlns:a16="http://schemas.microsoft.com/office/drawing/2014/main" val="129480839"/>
                    </a:ext>
                  </a:extLst>
                </a:gridCol>
                <a:gridCol w="3468442">
                  <a:extLst>
                    <a:ext uri="{9D8B030D-6E8A-4147-A177-3AD203B41FA5}">
                      <a16:colId xmlns:a16="http://schemas.microsoft.com/office/drawing/2014/main" val="4175952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패키지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배포판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22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커뮤니티 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아파치 소프트웨어 재단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2"/>
                        </a:rPr>
                        <a:t>http://kafka.apache.org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111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Confluent Platform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컨플루언트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3"/>
                        </a:rPr>
                        <a:t>http://www.confluent.io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636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Cloudera’s </a:t>
                      </a:r>
                      <a:r>
                        <a:rPr lang="en-US" altLang="ko-KR" dirty="0" err="1"/>
                        <a:t>Diestribution</a:t>
                      </a:r>
                      <a:r>
                        <a:rPr lang="en-US" altLang="ko-KR" dirty="0"/>
                        <a:t> of </a:t>
                      </a:r>
                      <a:r>
                        <a:rPr lang="en-US" altLang="ko-KR" dirty="0" err="1"/>
                        <a:t>Apacha</a:t>
                      </a:r>
                      <a:r>
                        <a:rPr lang="en-US" altLang="ko-KR" dirty="0"/>
                        <a:t> Kafka(CDK)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클라우데라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4"/>
                        </a:rPr>
                        <a:t>http://www.cloudera.com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55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Hortonworks Data Platform(HDP)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호튼웍스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5"/>
                        </a:rPr>
                        <a:t>http://hortonworks.com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750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F5C8C9-4E84-4A5A-A491-F14A9475379D}"/>
              </a:ext>
            </a:extLst>
          </p:cNvPr>
          <p:cNvSpPr txBox="1"/>
          <p:nvPr/>
        </p:nvSpPr>
        <p:spPr>
          <a:xfrm>
            <a:off x="838200" y="5292755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Consolas" panose="020B0609020204030204" pitchFamily="49" charset="0"/>
              </a:rPr>
              <a:t>링크드인에서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Kafka</a:t>
            </a:r>
            <a:r>
              <a:rPr lang="ko-KR" altLang="en-US" dirty="0">
                <a:latin typeface="Consolas" panose="020B0609020204030204" pitchFamily="49" charset="0"/>
              </a:rPr>
              <a:t>를 제작한 팀이 나와서 설립한 </a:t>
            </a:r>
            <a:r>
              <a:rPr lang="ko-KR" altLang="en-US" dirty="0" err="1">
                <a:latin typeface="Consolas" panose="020B0609020204030204" pitchFamily="49" charset="0"/>
              </a:rPr>
              <a:t>컨플루언트사의</a:t>
            </a:r>
            <a:r>
              <a:rPr lang="ko-KR" altLang="en-US" dirty="0">
                <a:latin typeface="Consolas" panose="020B0609020204030204" pitchFamily="49" charset="0"/>
              </a:rPr>
              <a:t> 배포본이 최신 기능과 통합 기능 등이 뛰어나지만 국내에서는 대부분 아파치 </a:t>
            </a:r>
            <a:r>
              <a:rPr lang="en-US" altLang="ko-KR" dirty="0">
                <a:latin typeface="Consolas" panose="020B0609020204030204" pitchFamily="49" charset="0"/>
              </a:rPr>
              <a:t>Kafka</a:t>
            </a:r>
            <a:r>
              <a:rPr lang="ko-KR" altLang="en-US" dirty="0">
                <a:latin typeface="Consolas" panose="020B0609020204030204" pitchFamily="49" charset="0"/>
              </a:rPr>
              <a:t>를 사용</a:t>
            </a:r>
            <a:r>
              <a:rPr lang="en-US" altLang="ko-KR" dirty="0">
                <a:latin typeface="Consolas" panose="020B0609020204030204" pitchFamily="49" charset="0"/>
              </a:rPr>
              <a:t>. </a:t>
            </a:r>
            <a:r>
              <a:rPr lang="ko-KR" altLang="en-US" dirty="0">
                <a:latin typeface="Consolas" panose="020B0609020204030204" pitchFamily="49" charset="0"/>
              </a:rPr>
              <a:t>본 문서에는 이 두가지만 비교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10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518AD-2784-47ED-9984-62B172BD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Confluent Platform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DD5BD-0299-49A9-ADD3-D76F5448F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패키지 구성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  <a:hlinkClick r:id="rId2"/>
              </a:rPr>
              <a:t>https://docs.confluent.io/platform/current/installation/available_packages.html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NOTE. </a:t>
            </a:r>
            <a:r>
              <a:rPr lang="en-US" altLang="ko-KR" sz="2400" dirty="0" err="1">
                <a:latin typeface="Consolas" panose="020B0609020204030204" pitchFamily="49" charset="0"/>
              </a:rPr>
              <a:t>Kakfa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latin typeface="Consolas" panose="020B0609020204030204" pitchFamily="49" charset="0"/>
              </a:rPr>
              <a:t>운영에 필요한 거의 대부분의 패키지를 통합한 하나의 메타패키지를 제공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NOTE. Confluent Platform</a:t>
            </a:r>
            <a:r>
              <a:rPr lang="ko-KR" altLang="en-US" sz="2400" dirty="0">
                <a:latin typeface="Consolas" panose="020B0609020204030204" pitchFamily="49" charset="0"/>
              </a:rPr>
              <a:t>은 유료</a:t>
            </a:r>
            <a:r>
              <a:rPr lang="en-US" altLang="ko-KR" sz="2400" dirty="0">
                <a:latin typeface="Consolas" panose="020B0609020204030204" pitchFamily="49" charset="0"/>
              </a:rPr>
              <a:t>,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Confluent Community</a:t>
            </a:r>
            <a:r>
              <a:rPr lang="ko-KR" altLang="en-US" sz="2400" dirty="0">
                <a:latin typeface="Consolas" panose="020B0609020204030204" pitchFamily="49" charset="0"/>
              </a:rPr>
              <a:t>는 </a:t>
            </a:r>
            <a:r>
              <a:rPr lang="en-US" altLang="ko-KR" sz="2400" dirty="0">
                <a:latin typeface="Consolas" panose="020B0609020204030204" pitchFamily="49" charset="0"/>
              </a:rPr>
              <a:t>Free License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CentOS</a:t>
            </a:r>
            <a:r>
              <a:rPr lang="ko-KR" altLang="en-US" dirty="0">
                <a:latin typeface="Consolas" panose="020B0609020204030204" pitchFamily="49" charset="0"/>
              </a:rPr>
              <a:t>에서 설치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  <a:hlinkClick r:id="rId3"/>
              </a:rPr>
              <a:t>https://docs.confluent.io/platform/current/installation/installing_cp/rhel-centos.html#systemd-rhel-centos-install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19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862ED-1A43-4780-94C3-798CA7FF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커뮤니티 버전 </a:t>
            </a:r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56F92-D56F-4AA0-8777-67C9F6331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hlinkClick r:id="rId2"/>
              </a:rPr>
              <a:t>http://kafka.apache.org/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2400" dirty="0">
                <a:latin typeface="Consolas" panose="020B0609020204030204" pitchFamily="49" charset="0"/>
              </a:rPr>
              <a:t>가장 많이 이용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scala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버전별로 </a:t>
            </a:r>
            <a:r>
              <a:rPr lang="en-US" altLang="ko-KR" dirty="0">
                <a:latin typeface="Consolas" panose="020B0609020204030204" pitchFamily="49" charset="0"/>
              </a:rPr>
              <a:t>prebuilt</a:t>
            </a:r>
            <a:r>
              <a:rPr lang="ko-KR" altLang="en-US" dirty="0">
                <a:latin typeface="Consolas" panose="020B0609020204030204" pitchFamily="49" charset="0"/>
              </a:rPr>
              <a:t>한 버전을 배포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hlinkClick r:id="rId3"/>
              </a:rPr>
              <a:t>https://kafka.apache.org/documentation.html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Java Version </a:t>
            </a:r>
            <a:r>
              <a:rPr lang="ko-KR" altLang="en-US" dirty="0">
                <a:latin typeface="Consolas" panose="020B0609020204030204" pitchFamily="49" charset="0"/>
              </a:rPr>
              <a:t>및 </a:t>
            </a:r>
            <a:r>
              <a:rPr lang="en-US" altLang="ko-KR" dirty="0">
                <a:latin typeface="Consolas" panose="020B0609020204030204" pitchFamily="49" charset="0"/>
              </a:rPr>
              <a:t>Zookeeper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Stable Version</a:t>
            </a:r>
            <a:r>
              <a:rPr lang="ko-KR" altLang="en-US" dirty="0">
                <a:latin typeface="Consolas" panose="020B0609020204030204" pitchFamily="49" charset="0"/>
              </a:rPr>
              <a:t> 확인 가능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62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96844-983B-4000-8FDA-F1821BDB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커뮤니티 버전 </a:t>
            </a:r>
            <a:r>
              <a:rPr lang="en-US" altLang="ko-KR" dirty="0"/>
              <a:t>Kafka </a:t>
            </a:r>
            <a:r>
              <a:rPr lang="ko-KR" altLang="en-US" dirty="0" err="1"/>
              <a:t>버전별</a:t>
            </a:r>
            <a:r>
              <a:rPr lang="ko-KR" altLang="en-US" dirty="0"/>
              <a:t> 특징</a:t>
            </a:r>
            <a:r>
              <a:rPr lang="en-US" altLang="ko-KR" dirty="0"/>
              <a:t>(Java) 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C73DD5B-2CA7-43C5-9E3C-6C52678EA7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534615"/>
              </p:ext>
            </p:extLst>
          </p:nvPr>
        </p:nvGraphicFramePr>
        <p:xfrm>
          <a:off x="838200" y="1963569"/>
          <a:ext cx="10515597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873">
                  <a:extLst>
                    <a:ext uri="{9D8B030D-6E8A-4147-A177-3AD203B41FA5}">
                      <a16:colId xmlns:a16="http://schemas.microsoft.com/office/drawing/2014/main" val="3163366803"/>
                    </a:ext>
                  </a:extLst>
                </a:gridCol>
                <a:gridCol w="9492724">
                  <a:extLst>
                    <a:ext uri="{9D8B030D-6E8A-4147-A177-3AD203B41FA5}">
                      <a16:colId xmlns:a16="http://schemas.microsoft.com/office/drawing/2014/main" val="4015728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931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 9 support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8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 7 support </a:t>
                      </a:r>
                      <a:r>
                        <a:rPr lang="ko-KR" altLang="en-US" dirty="0"/>
                        <a:t>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13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 11 support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86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2.6.0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TLSv1.3 has been enabled by default for Java 11 or newer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2.7.0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Java 8 and Java 11 are supported. Java 11 performs significantly better if TLS is enabled, so it is highly recommended.</a:t>
                      </a:r>
                    </a:p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en-US" altLang="ko-KR" dirty="0" err="1"/>
                        <a:t>ZooKeeper</a:t>
                      </a:r>
                      <a:r>
                        <a:rPr lang="en-US" altLang="ko-KR" dirty="0"/>
                        <a:t> Stable version</a:t>
                      </a:r>
                    </a:p>
                    <a:p>
                      <a:pPr latinLnBrk="1"/>
                      <a:r>
                        <a:rPr lang="en-US" altLang="ko-KR" dirty="0"/>
                        <a:t>The current stable branch is 3.5. Kafka is regularly updated to include the latest release in the 3.5 series.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5362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6177E37-3641-4F4D-9428-50ECDFDF6D30}"/>
              </a:ext>
            </a:extLst>
          </p:cNvPr>
          <p:cNvSpPr txBox="1"/>
          <p:nvPr/>
        </p:nvSpPr>
        <p:spPr>
          <a:xfrm>
            <a:off x="2549562" y="5604733"/>
            <a:ext cx="8804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결론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Kafka 2.7.0 + Zookeeper 3.5.9 + OpenJDK 8 </a:t>
            </a:r>
            <a:r>
              <a:rPr lang="ko-KR" altLang="en-US" sz="2400" dirty="0"/>
              <a:t>버전으로 설치</a:t>
            </a:r>
          </a:p>
        </p:txBody>
      </p:sp>
      <p:sp>
        <p:nvSpPr>
          <p:cNvPr id="10" name="화살표: 오른쪽으로 구부러짐 9">
            <a:extLst>
              <a:ext uri="{FF2B5EF4-FFF2-40B4-BE49-F238E27FC236}">
                <a16:creationId xmlns:a16="http://schemas.microsoft.com/office/drawing/2014/main" id="{8BCADE55-BD19-4348-BE0A-38654FC94F96}"/>
              </a:ext>
            </a:extLst>
          </p:cNvPr>
          <p:cNvSpPr/>
          <p:nvPr/>
        </p:nvSpPr>
        <p:spPr>
          <a:xfrm rot="20485566">
            <a:off x="938135" y="5523137"/>
            <a:ext cx="1280713" cy="82628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22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751D8-9FF1-44D4-899C-0D4921C3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Zookeeper </a:t>
            </a:r>
            <a:r>
              <a:rPr lang="ko-KR" altLang="en-US" dirty="0" err="1"/>
              <a:t>버전별</a:t>
            </a:r>
            <a:r>
              <a:rPr lang="ko-KR" altLang="en-US" dirty="0"/>
              <a:t> 특징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84152E7-8BC8-4AB5-ACF6-82B99A652D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301403"/>
              </p:ext>
            </p:extLst>
          </p:nvPr>
        </p:nvGraphicFramePr>
        <p:xfrm>
          <a:off x="838200" y="1825625"/>
          <a:ext cx="105156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1230483948"/>
                    </a:ext>
                  </a:extLst>
                </a:gridCol>
                <a:gridCol w="8793480">
                  <a:extLst>
                    <a:ext uri="{9D8B030D-6E8A-4147-A177-3AD203B41FA5}">
                      <a16:colId xmlns:a16="http://schemas.microsoft.com/office/drawing/2014/main" val="828080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Realease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68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3.6.2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1. 2021.01.27 </a:t>
                      </a:r>
                      <a:r>
                        <a:rPr lang="ko-KR" altLang="en-US" dirty="0"/>
                        <a:t>기준 최신 버전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en-US" altLang="ko-KR" dirty="0" err="1"/>
                        <a:t>ZooKeeper</a:t>
                      </a:r>
                      <a:r>
                        <a:rPr lang="en-US" altLang="ko-KR" dirty="0"/>
                        <a:t> runs in Java, release 1.8 or greater (JDK 8 LTS, JDK 11 LTS, JDK 12 - Java 9 and 10 are not supported). Three </a:t>
                      </a:r>
                      <a:r>
                        <a:rPr lang="en-US" altLang="ko-KR" dirty="0" err="1"/>
                        <a:t>ZooKeeper</a:t>
                      </a:r>
                      <a:r>
                        <a:rPr lang="en-US" altLang="ko-KR" dirty="0"/>
                        <a:t> servers is the minimum recommended size for an ensemble.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79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3.5.9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/>
                        <a:t>2021.01.27 </a:t>
                      </a:r>
                      <a:r>
                        <a:rPr lang="ko-KR" altLang="en-US" dirty="0"/>
                        <a:t>기준 </a:t>
                      </a:r>
                      <a:r>
                        <a:rPr lang="en-US" altLang="ko-KR" dirty="0"/>
                        <a:t>3.5 Branch</a:t>
                      </a:r>
                      <a:r>
                        <a:rPr lang="ko-KR" altLang="en-US" dirty="0"/>
                        <a:t> 최신 버전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 err="1"/>
                        <a:t>ZooKeeper</a:t>
                      </a:r>
                      <a:r>
                        <a:rPr lang="en-US" altLang="ko-KR" dirty="0"/>
                        <a:t> runs in Java, release 1.7 or greater (JDK 7 or greater, FreeBSD support requires openjdk7). It runs as an ensemble of </a:t>
                      </a:r>
                      <a:r>
                        <a:rPr lang="en-US" altLang="ko-KR" dirty="0" err="1"/>
                        <a:t>ZooKeeper</a:t>
                      </a:r>
                      <a:r>
                        <a:rPr lang="en-US" altLang="ko-KR" dirty="0"/>
                        <a:t> servers. Three </a:t>
                      </a:r>
                      <a:r>
                        <a:rPr lang="en-US" altLang="ko-KR" dirty="0" err="1"/>
                        <a:t>ZooKeeper</a:t>
                      </a:r>
                      <a:r>
                        <a:rPr lang="en-US" altLang="ko-KR" dirty="0"/>
                        <a:t> servers is the minimum recommended size for an ensemble.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54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3.5.5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 8 users: if you are going to compile with Java 1.8, you should use a recent release at u211 or above.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4809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03CBDF-F31C-47BD-B8D7-566B95E6A1F4}"/>
              </a:ext>
            </a:extLst>
          </p:cNvPr>
          <p:cNvSpPr txBox="1"/>
          <p:nvPr/>
        </p:nvSpPr>
        <p:spPr>
          <a:xfrm>
            <a:off x="838200" y="5486395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NOTE. Kafka</a:t>
            </a:r>
            <a:r>
              <a:rPr lang="ko-KR" altLang="en-US" sz="2400" dirty="0"/>
              <a:t> 배포본에는 내장된 </a:t>
            </a:r>
            <a:r>
              <a:rPr lang="en-US" altLang="ko-KR" sz="2400" dirty="0"/>
              <a:t>Zookeeper(Embedded Zookeeper)</a:t>
            </a:r>
            <a:r>
              <a:rPr lang="ko-KR" altLang="en-US" sz="2400" dirty="0"/>
              <a:t> 기능이 있지만 실제 운영에는 사용하지 않는 경우가 대부분임</a:t>
            </a:r>
            <a:r>
              <a:rPr lang="en-US" altLang="ko-KR" sz="2400" dirty="0"/>
              <a:t>. </a:t>
            </a:r>
            <a:r>
              <a:rPr lang="ko-KR" altLang="en-US" sz="2400" dirty="0"/>
              <a:t>위에서 언급한 </a:t>
            </a:r>
            <a:r>
              <a:rPr lang="en-US" altLang="ko-KR" sz="2400" dirty="0"/>
              <a:t>External Zookeeper</a:t>
            </a:r>
            <a:r>
              <a:rPr lang="ko-KR" altLang="en-US" sz="2400" dirty="0"/>
              <a:t>를 사용</a:t>
            </a:r>
          </a:p>
        </p:txBody>
      </p:sp>
    </p:spTree>
    <p:extLst>
      <p:ext uri="{BB962C8B-B14F-4D97-AF65-F5344CB8AC3E}">
        <p14:creationId xmlns:p14="http://schemas.microsoft.com/office/powerpoint/2010/main" val="16902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95A46-97DB-4C24-AA0F-B297E416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Provider</a:t>
            </a:r>
            <a:r>
              <a:rPr lang="ko-KR" altLang="en-US" dirty="0"/>
              <a:t>별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F690E7-8B19-4CB1-8049-0B3633377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sz="4400" dirty="0">
                <a:latin typeface="Consolas" panose="020B0609020204030204" pitchFamily="49" charset="0"/>
              </a:rPr>
              <a:t>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4400" dirty="0">
                <a:latin typeface="Consolas" panose="020B0609020204030204" pitchFamily="49" charset="0"/>
              </a:rPr>
              <a:t>|     Provider      | Free Builds | Free Binary   | Extended | Commercial | Permissive |</a:t>
            </a:r>
          </a:p>
          <a:p>
            <a:pPr marL="0" indent="0">
              <a:buNone/>
            </a:pPr>
            <a:r>
              <a:rPr lang="en-US" altLang="ko-KR" sz="4400" dirty="0">
                <a:latin typeface="Consolas" panose="020B0609020204030204" pitchFamily="49" charset="0"/>
              </a:rPr>
              <a:t>|                   | from Source | Distributions | Updates  | Support    | License    |</a:t>
            </a:r>
          </a:p>
          <a:p>
            <a:pPr marL="0" indent="0">
              <a:buNone/>
            </a:pPr>
            <a:r>
              <a:rPr lang="en-US" altLang="ko-KR" sz="4400" dirty="0">
                <a:latin typeface="Consolas" panose="020B0609020204030204" pitchFamily="49" charset="0"/>
              </a:rPr>
              <a:t>|--------------------------------------------------------------------------------------|</a:t>
            </a:r>
          </a:p>
          <a:p>
            <a:pPr marL="0" indent="0">
              <a:buNone/>
            </a:pPr>
            <a:r>
              <a:rPr lang="en-US" altLang="ko-KR" sz="4400" dirty="0">
                <a:latin typeface="Consolas" panose="020B0609020204030204" pitchFamily="49" charset="0"/>
              </a:rPr>
              <a:t>| </a:t>
            </a:r>
            <a:r>
              <a:rPr lang="en-US" altLang="ko-KR" sz="4400" dirty="0" err="1">
                <a:latin typeface="Consolas" panose="020B0609020204030204" pitchFamily="49" charset="0"/>
              </a:rPr>
              <a:t>AdoptOpenJDK</a:t>
            </a:r>
            <a:r>
              <a:rPr lang="en-US" altLang="ko-KR" sz="4400" dirty="0">
                <a:latin typeface="Consolas" panose="020B0609020204030204" pitchFamily="49" charset="0"/>
              </a:rPr>
              <a:t>      |    Yes      |    Yes        |   Yes    |   No       |   Yes      |</a:t>
            </a:r>
          </a:p>
          <a:p>
            <a:pPr marL="0" indent="0">
              <a:buNone/>
            </a:pPr>
            <a:r>
              <a:rPr lang="en-US" altLang="ko-KR" sz="4400" dirty="0">
                <a:latin typeface="Consolas" panose="020B0609020204030204" pitchFamily="49" charset="0"/>
              </a:rPr>
              <a:t>| Amazon – </a:t>
            </a:r>
            <a:r>
              <a:rPr lang="en-US" altLang="ko-KR" sz="4400" dirty="0" err="1">
                <a:latin typeface="Consolas" panose="020B0609020204030204" pitchFamily="49" charset="0"/>
              </a:rPr>
              <a:t>Corretto</a:t>
            </a:r>
            <a:r>
              <a:rPr lang="en-US" altLang="ko-KR" sz="4400" dirty="0">
                <a:latin typeface="Consolas" panose="020B0609020204030204" pitchFamily="49" charset="0"/>
              </a:rPr>
              <a:t> |    Yes      |    Yes        |   Yes    |   No       |   Yes      |</a:t>
            </a:r>
          </a:p>
          <a:p>
            <a:pPr marL="0" indent="0">
              <a:buNone/>
            </a:pPr>
            <a:r>
              <a:rPr lang="en-US" altLang="ko-KR" sz="4400" dirty="0">
                <a:latin typeface="Consolas" panose="020B0609020204030204" pitchFamily="49" charset="0"/>
              </a:rPr>
              <a:t>| Azul Zulu         |    No       |    Yes        |   Yes    |   Yes      |   Yes      |</a:t>
            </a:r>
          </a:p>
          <a:p>
            <a:pPr marL="0" indent="0">
              <a:buNone/>
            </a:pPr>
            <a:r>
              <a:rPr lang="en-US" altLang="ko-KR" sz="4400" dirty="0">
                <a:latin typeface="Consolas" panose="020B0609020204030204" pitchFamily="49" charset="0"/>
              </a:rPr>
              <a:t>| </a:t>
            </a:r>
            <a:r>
              <a:rPr lang="en-US" altLang="ko-KR" sz="4400" dirty="0" err="1">
                <a:latin typeface="Consolas" panose="020B0609020204030204" pitchFamily="49" charset="0"/>
              </a:rPr>
              <a:t>BellSoft</a:t>
            </a:r>
            <a:r>
              <a:rPr lang="en-US" altLang="ko-KR" sz="4400" dirty="0">
                <a:latin typeface="Consolas" panose="020B0609020204030204" pitchFamily="49" charset="0"/>
              </a:rPr>
              <a:t> </a:t>
            </a:r>
            <a:r>
              <a:rPr lang="en-US" altLang="ko-KR" sz="4400" dirty="0" err="1">
                <a:latin typeface="Consolas" panose="020B0609020204030204" pitchFamily="49" charset="0"/>
              </a:rPr>
              <a:t>Liberica</a:t>
            </a:r>
            <a:r>
              <a:rPr lang="en-US" altLang="ko-KR" sz="4400" dirty="0">
                <a:latin typeface="Consolas" panose="020B0609020204030204" pitchFamily="49" charset="0"/>
              </a:rPr>
              <a:t> |    No       |    Yes        |   Yes    |   Yes      |   Yes      |</a:t>
            </a:r>
          </a:p>
          <a:p>
            <a:pPr marL="0" indent="0">
              <a:buNone/>
            </a:pPr>
            <a:r>
              <a:rPr lang="en-US" altLang="ko-KR" sz="4400" dirty="0">
                <a:latin typeface="Consolas" panose="020B0609020204030204" pitchFamily="49" charset="0"/>
              </a:rPr>
              <a:t>| IBM               |    No       |    No         |   Yes    |   Yes      |   Yes      |</a:t>
            </a:r>
          </a:p>
          <a:p>
            <a:pPr marL="0" indent="0">
              <a:buNone/>
            </a:pPr>
            <a:r>
              <a:rPr lang="en-US" altLang="ko-KR" sz="4400" dirty="0">
                <a:latin typeface="Consolas" panose="020B0609020204030204" pitchFamily="49" charset="0"/>
              </a:rPr>
              <a:t>| </a:t>
            </a:r>
            <a:r>
              <a:rPr lang="en-US" altLang="ko-KR" sz="4400" dirty="0" err="1">
                <a:latin typeface="Consolas" panose="020B0609020204030204" pitchFamily="49" charset="0"/>
              </a:rPr>
              <a:t>jClarity</a:t>
            </a:r>
            <a:r>
              <a:rPr lang="en-US" altLang="ko-KR" sz="4400" dirty="0">
                <a:latin typeface="Consolas" panose="020B0609020204030204" pitchFamily="49" charset="0"/>
              </a:rPr>
              <a:t>          |    No       |    No         |   Yes    |   Yes      |   Yes      |</a:t>
            </a:r>
          </a:p>
          <a:p>
            <a:pPr marL="0" indent="0">
              <a:buNone/>
            </a:pPr>
            <a:r>
              <a:rPr lang="en-US" altLang="ko-KR" sz="4400" dirty="0">
                <a:latin typeface="Consolas" panose="020B0609020204030204" pitchFamily="49" charset="0"/>
              </a:rPr>
              <a:t>| OpenJDK           |    Yes      |    Yes        |   Yes    |   No       |   Yes      |</a:t>
            </a:r>
          </a:p>
          <a:p>
            <a:pPr marL="0" indent="0">
              <a:buNone/>
            </a:pPr>
            <a:r>
              <a:rPr lang="en-US" altLang="ko-KR" sz="4400" dirty="0">
                <a:latin typeface="Consolas" panose="020B0609020204030204" pitchFamily="49" charset="0"/>
              </a:rPr>
              <a:t>| Oracle JDK        |    No       |    Yes        |   No**   |   Yes      |   No       |</a:t>
            </a:r>
          </a:p>
          <a:p>
            <a:pPr marL="0" indent="0">
              <a:buNone/>
            </a:pPr>
            <a:r>
              <a:rPr lang="en-US" altLang="ko-KR" sz="4400" dirty="0">
                <a:latin typeface="Consolas" panose="020B0609020204030204" pitchFamily="49" charset="0"/>
              </a:rPr>
              <a:t>| Oracle OpenJDK    |    Yes      |    Yes        |   No     |   No       |   Yes      |</a:t>
            </a:r>
          </a:p>
          <a:p>
            <a:pPr marL="0" indent="0">
              <a:buNone/>
            </a:pPr>
            <a:r>
              <a:rPr lang="en-US" altLang="ko-KR" sz="4400" dirty="0">
                <a:latin typeface="Consolas" panose="020B0609020204030204" pitchFamily="49" charset="0"/>
              </a:rPr>
              <a:t>| </a:t>
            </a:r>
            <a:r>
              <a:rPr lang="en-US" altLang="ko-KR" sz="4400" dirty="0" err="1">
                <a:latin typeface="Consolas" panose="020B0609020204030204" pitchFamily="49" charset="0"/>
              </a:rPr>
              <a:t>ojdkbuild</a:t>
            </a:r>
            <a:r>
              <a:rPr lang="en-US" altLang="ko-KR" sz="4400" dirty="0">
                <a:latin typeface="Consolas" panose="020B0609020204030204" pitchFamily="49" charset="0"/>
              </a:rPr>
              <a:t>         |    Yes      |    Yes        |   No     |   No       |   Yes      |</a:t>
            </a:r>
          </a:p>
          <a:p>
            <a:pPr marL="0" indent="0">
              <a:buNone/>
            </a:pPr>
            <a:r>
              <a:rPr lang="en-US" altLang="ko-KR" sz="4400" dirty="0">
                <a:latin typeface="Consolas" panose="020B0609020204030204" pitchFamily="49" charset="0"/>
              </a:rPr>
              <a:t>| RedHat            |    Yes      |    Yes        |   Yes    |   Yes      |   Yes      |</a:t>
            </a:r>
          </a:p>
          <a:p>
            <a:pPr marL="0" indent="0">
              <a:buNone/>
            </a:pPr>
            <a:r>
              <a:rPr lang="en-US" altLang="ko-KR" sz="4400" dirty="0">
                <a:latin typeface="Consolas" panose="020B0609020204030204" pitchFamily="49" charset="0"/>
              </a:rPr>
              <a:t>| </a:t>
            </a:r>
            <a:r>
              <a:rPr lang="en-US" altLang="ko-KR" sz="4400" dirty="0" err="1">
                <a:latin typeface="Consolas" panose="020B0609020204030204" pitchFamily="49" charset="0"/>
              </a:rPr>
              <a:t>SapMachine</a:t>
            </a:r>
            <a:r>
              <a:rPr lang="en-US" altLang="ko-KR" sz="4400" dirty="0">
                <a:latin typeface="Consolas" panose="020B0609020204030204" pitchFamily="49" charset="0"/>
              </a:rPr>
              <a:t>        |    Yes      |    Yes        |   Yes    |   Yes      |   Yes      |</a:t>
            </a:r>
          </a:p>
          <a:p>
            <a:pPr marL="0" indent="0">
              <a:buNone/>
            </a:pPr>
            <a:r>
              <a:rPr lang="en-US" altLang="ko-KR" sz="4400" dirty="0">
                <a:latin typeface="Consolas" panose="020B0609020204030204" pitchFamily="49" charset="0"/>
              </a:rPr>
              <a:t>----------------------------------------------------------------------------------------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4300" dirty="0">
                <a:latin typeface="Consolas" panose="020B0609020204030204" pitchFamily="49" charset="0"/>
              </a:rPr>
              <a:t>Ref) </a:t>
            </a:r>
            <a:r>
              <a:rPr lang="en-US" altLang="ko-KR" sz="4300" dirty="0">
                <a:latin typeface="Consolas" panose="020B0609020204030204" pitchFamily="49" charset="0"/>
                <a:hlinkClick r:id="rId2"/>
              </a:rPr>
              <a:t>https://stackoverflow.com/questions/52431764/difference-between-openjdk-and-adoptium-adoptopenjdk</a:t>
            </a:r>
            <a:endParaRPr lang="ko-KR" altLang="en-US" sz="43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89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E97AE-8BF1-48A4-9430-8795BA6FA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Cloudera </a:t>
            </a:r>
            <a:r>
              <a:rPr lang="ko-KR" altLang="en-US" dirty="0"/>
              <a:t>패키징 버전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7094B6-E01E-46FA-B945-F95AACB74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각 패키징 버전에 포함된 프로그램들의 버전 확인</a:t>
            </a:r>
          </a:p>
        </p:txBody>
      </p:sp>
    </p:spTree>
    <p:extLst>
      <p:ext uri="{BB962C8B-B14F-4D97-AF65-F5344CB8AC3E}">
        <p14:creationId xmlns:p14="http://schemas.microsoft.com/office/powerpoint/2010/main" val="86588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2076</Words>
  <Application>Microsoft Office PowerPoint</Application>
  <PresentationFormat>와이드스크린</PresentationFormat>
  <Paragraphs>487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Consolas</vt:lpstr>
      <vt:lpstr>Office 테마</vt:lpstr>
      <vt:lpstr>Kafka 개발환경 조사</vt:lpstr>
      <vt:lpstr>Kafka + Zookeeper + Java 조합 확인</vt:lpstr>
      <vt:lpstr>Kafka 배포판</vt:lpstr>
      <vt:lpstr>Confluent Platform</vt:lpstr>
      <vt:lpstr>커뮤니티 버전 Kafka</vt:lpstr>
      <vt:lpstr>커뮤니티 버전 Kafka 버전별 특징(Java) </vt:lpstr>
      <vt:lpstr>Zookeeper 버전별 특징</vt:lpstr>
      <vt:lpstr>Java Provider별 비교</vt:lpstr>
      <vt:lpstr>Cloudera 패키징 버전</vt:lpstr>
      <vt:lpstr>Cloudera 패키징 버전 유료화</vt:lpstr>
      <vt:lpstr>Cloudera 6.3.4 Packaging 배포본 </vt:lpstr>
      <vt:lpstr>Cloudera 6.3.3 Packaging 배포본 </vt:lpstr>
      <vt:lpstr>Cloudera 6.3.2 Packaging 배포본 </vt:lpstr>
      <vt:lpstr>Cloudera 6.3.1 Packaging 배포본 </vt:lpstr>
      <vt:lpstr>Cloudera 배포본 NiFi</vt:lpstr>
      <vt:lpstr>Hortonworks 패키징 버전</vt:lpstr>
      <vt:lpstr>Hortonworks Dataflow 3.5.2 Packaging 배포본 </vt:lpstr>
      <vt:lpstr>Amazon EMR</vt:lpstr>
      <vt:lpstr>Amazon EMR</vt:lpstr>
      <vt:lpstr>Amazon EMR 6.x Series</vt:lpstr>
      <vt:lpstr>Amazon AWS에서 지원하는 Kafka 버전</vt:lpstr>
      <vt:lpstr>NiFi</vt:lpstr>
      <vt:lpstr>NiFi 버전별 특징(Java &amp; Kafka) </vt:lpstr>
      <vt:lpstr>설치 프로그램 URL(리눅스 x64 기준)</vt:lpstr>
      <vt:lpstr>NiFi 설정시 주의사항</vt:lpstr>
      <vt:lpstr>NiFi 설정시 주의사항</vt:lpstr>
      <vt:lpstr>Zookeeper &amp; NiFi 버전별 실행 체크</vt:lpstr>
      <vt:lpstr>Zookeeper &amp; NiFi &amp; Kafka 실행 체크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개발환경 설정</dc:title>
  <dc:creator>Park JunYong</dc:creator>
  <cp:lastModifiedBy>Park JunYong</cp:lastModifiedBy>
  <cp:revision>34</cp:revision>
  <dcterms:created xsi:type="dcterms:W3CDTF">2021-01-27T00:13:09Z</dcterms:created>
  <dcterms:modified xsi:type="dcterms:W3CDTF">2021-02-23T02:07:13Z</dcterms:modified>
</cp:coreProperties>
</file>