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1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1881-DD93-49E8-8B5F-76DBBA41A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269A9-8A5B-424E-9A4E-C3B647AE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5CFE9-4E1C-46E7-BACD-244045B6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675F1-04A1-4958-AD54-D4AEE3DB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70EAC-30B8-4777-A0CC-84C7228D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7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A38E2-C54D-4787-8924-D53A6ECE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FBD43-EBAE-416F-BB1C-4E0D6555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E8489-BFCA-4124-843F-B4F9A7B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F3015-5182-41CD-B721-0B15C6D0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8778E-AE11-45D3-A669-C14CF261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5D402-BDB4-47CC-97D4-CCA903CC7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2E7D1-2C00-499A-9230-5182448B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CDFEF-4E0F-4CD5-A828-0FBA4835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3FFD1-171F-43F2-A3F6-9CDD26F0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0951A-ABBB-4006-B040-274DCF86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F1A5-CD6A-401C-A6A2-890F2FD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377F2-344D-42C8-808A-44E962B6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42B12-A1BE-428F-99B4-D66C8A1A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4A0CA-5FB4-4940-A367-4BBBDF89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83240-4BC9-4E04-8F67-A5C13EC9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8F7CF-5A4A-48C9-BF54-F1872C8F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5EC83-44E9-4E17-AFF1-14C1540C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63BE9-5B16-49B7-99E2-838D4C4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F7981-EF78-4784-88B5-EAED6278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305D4-4CE2-4A5F-BEF4-45180A8F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7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8BB5-CB45-4165-A264-259B0595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D6B6B-AEF0-498F-B042-93A4B210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5F03C-C489-4E31-8510-66F1E715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8C57B-BB71-40FE-84FC-C8DCA325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05DC8-9B9E-4217-BE2D-21702896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358C4-3C46-4DDA-9974-13EE9423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CAC43-E391-4D5B-B8EA-EA63A484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73C0E-0A30-4892-A143-BE7A8339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86DA1-F274-4B59-8B6B-F5F18637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E36435-03C4-4FE2-A777-431255DE2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ED306-0C31-406F-BDDF-92839A3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D3E59-D6C1-47FC-AAD1-7020406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C630A-58BE-4D2C-8C41-74928D07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7319A2-3CD3-4FA9-91E7-C3E18E3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8B89-03FB-4B15-B201-057E2B71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5E19F-B7CA-49DE-B835-54F91D61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0967F-4F80-4AA1-BDC3-911F3C54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0407A-0240-4944-9E1A-F4B0BD9B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4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4445D-1C07-41B2-A77E-2A9F2CB2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800AE6-DE43-440B-A2C2-13486EDB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C0404-DDD9-48A6-9A99-4ADF29A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10716-3455-499E-A1CC-A618F240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70916-327D-4E27-85D3-2E3051E0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9FCC7-FAA1-47FF-9190-A1824D51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064CC-F547-4F81-A724-A55B14CE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D5AE0-3743-4A33-A25D-819F4361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13579-81A2-4414-A434-7A978FF7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D365-8DBB-4B6C-B54F-1403A364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A4D9D3-89EC-4C27-B975-A3D85E16D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3E820-5C0C-46EC-8FAF-A08883BE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3C159-E529-45A2-9871-8E22707B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6AB04-4390-44E1-BCA2-45DB34C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219F6-26A2-4EFC-961D-6FA316B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2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36FE8A-12D1-4DC2-B3AC-98A8C98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6FD3-78EC-4398-8411-C9216AC3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7DF7C-AB53-4908-8F83-365AD12A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60B2-7DC2-4CF6-963A-E3FB7120C59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5C3D2-C924-4D37-AB0C-A6CAA59B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266CF-992A-4413-B61B-9E346894C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65D9-2E6C-45CE-B9AD-00A9085B5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D56A7-D239-4D94-9BD8-FDBEA0ED0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맵리듀스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A6219-770F-436C-80E0-A845A7D7E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7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awk '{ temp = substr($0, 88, 5) + 0;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q = substr($0, 93, 1);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if (temp !=9999 &amp;&amp; q ~ /[01459]/ &amp;&amp; temp &gt; max) max = temp 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END { print max }'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awk 'pattern { action }' </a:t>
            </a:r>
            <a:r>
              <a:rPr lang="ko-KR" altLang="en-US" sz="2400">
                <a:latin typeface="Consolas" panose="020B0609020204030204" pitchFamily="49" charset="0"/>
              </a:rPr>
              <a:t>문법이 기본이지만 여기서는</a:t>
            </a:r>
            <a:r>
              <a:rPr lang="en-US" altLang="ko-KR" sz="240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awk '{ pattern } BEGIN { action }' </a:t>
            </a:r>
            <a:r>
              <a:rPr lang="ko-KR" altLang="en-US" sz="2400">
                <a:latin typeface="Consolas" panose="020B0609020204030204" pitchFamily="49" charset="0"/>
              </a:rPr>
              <a:t>문법이고 </a:t>
            </a:r>
            <a:r>
              <a:rPr lang="en-US" altLang="ko-KR" sz="2400">
                <a:latin typeface="Consolas" panose="020B0609020204030204" pitchFamily="49" charset="0"/>
              </a:rPr>
              <a:t>pattern</a:t>
            </a:r>
            <a:r>
              <a:rPr lang="ko-KR" altLang="en-US" sz="2400">
                <a:latin typeface="Consolas" panose="020B0609020204030204" pitchFamily="49" charset="0"/>
              </a:rPr>
              <a:t>이 길어서 각 문장을 하나로 합치기 위해 </a:t>
            </a:r>
            <a:r>
              <a:rPr lang="en-US" altLang="ko-KR" sz="2400">
                <a:latin typeface="Consolas" panose="020B0609020204030204" pitchFamily="49" charset="0"/>
              </a:rPr>
              <a:t>; </a:t>
            </a:r>
            <a:r>
              <a:rPr lang="ko-KR" altLang="en-US" sz="2400">
                <a:latin typeface="Consolas" panose="020B0609020204030204" pitchFamily="49" charset="0"/>
              </a:rPr>
              <a:t>로 연결</a:t>
            </a:r>
            <a:r>
              <a:rPr lang="en-US" altLang="ko-KR" sz="2400">
                <a:latin typeface="Consolas" panose="020B0609020204030204" pitchFamily="49" charset="0"/>
              </a:rPr>
              <a:t>. { action } </a:t>
            </a:r>
            <a:r>
              <a:rPr lang="ko-KR" altLang="en-US" sz="2400">
                <a:latin typeface="Consolas" panose="020B0609020204030204" pitchFamily="49" charset="0"/>
              </a:rPr>
              <a:t>앞에 </a:t>
            </a:r>
            <a:r>
              <a:rPr lang="en-US" altLang="ko-KR" sz="2400">
                <a:latin typeface="Consolas" panose="020B0609020204030204" pitchFamily="49" charset="0"/>
              </a:rPr>
              <a:t>END</a:t>
            </a:r>
            <a:r>
              <a:rPr lang="ko-KR" altLang="en-US" sz="2400">
                <a:latin typeface="Consolas" panose="020B0609020204030204" pitchFamily="49" charset="0"/>
              </a:rPr>
              <a:t> 가 붙은 것은 모든 레코드를 다 처리한 다음에 </a:t>
            </a:r>
            <a:r>
              <a:rPr lang="en-US" altLang="ko-KR" sz="2400">
                <a:latin typeface="Consolas" panose="020B0609020204030204" pitchFamily="49" charset="0"/>
              </a:rPr>
              <a:t>action</a:t>
            </a:r>
            <a:r>
              <a:rPr lang="ko-KR" altLang="en-US" sz="2400">
                <a:latin typeface="Consolas" panose="020B0609020204030204" pitchFamily="49" charset="0"/>
              </a:rPr>
              <a:t>을 실행하라는 의미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1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awk '{ temp = substr($0, 88, 5) + 0;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q = substr($0, 93, 1);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if (temp !=9999 &amp;&amp; q ~ /[01459]/ &amp;&amp; temp &gt; max) max = temp 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END { print max }'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pattern: </a:t>
            </a:r>
            <a:r>
              <a:rPr lang="ko-KR" altLang="en-US" sz="2400">
                <a:latin typeface="Consolas" panose="020B0609020204030204" pitchFamily="49" charset="0"/>
              </a:rPr>
              <a:t>압축해제한 입력 값이 들어오면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여러개의 레코드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parsing</a:t>
            </a:r>
            <a:r>
              <a:rPr lang="ko-KR" altLang="en-US" sz="2400">
                <a:latin typeface="Consolas" panose="020B0609020204030204" pitchFamily="49" charset="0"/>
              </a:rPr>
              <a:t>을 수행</a:t>
            </a: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$0 : awk</a:t>
            </a:r>
            <a:r>
              <a:rPr lang="ko-KR" altLang="en-US" sz="2400">
                <a:latin typeface="Consolas" panose="020B0609020204030204" pitchFamily="49" charset="0"/>
              </a:rPr>
              <a:t>는 입력되는 라인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레코드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 자체를 </a:t>
            </a:r>
            <a:r>
              <a:rPr lang="en-US" altLang="ko-KR" sz="2400">
                <a:latin typeface="Consolas" panose="020B0609020204030204" pitchFamily="49" charset="0"/>
              </a:rPr>
              <a:t>$0</a:t>
            </a:r>
            <a:r>
              <a:rPr lang="ko-KR" altLang="en-US" sz="2400">
                <a:latin typeface="Consolas" panose="020B0609020204030204" pitchFamily="49" charset="0"/>
              </a:rPr>
              <a:t>으로 표시</a:t>
            </a: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substr($0, 88, 5): </a:t>
            </a:r>
            <a:r>
              <a:rPr lang="ko-KR" altLang="en-US" sz="2400">
                <a:latin typeface="Consolas" panose="020B0609020204030204" pitchFamily="49" charset="0"/>
              </a:rPr>
              <a:t>라인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레코드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별로 </a:t>
            </a:r>
            <a:r>
              <a:rPr lang="en-US" altLang="ko-KR" sz="2400">
                <a:latin typeface="Consolas" panose="020B0609020204030204" pitchFamily="49" charset="0"/>
              </a:rPr>
              <a:t>88</a:t>
            </a:r>
            <a:r>
              <a:rPr lang="ko-KR" altLang="en-US" sz="2400">
                <a:latin typeface="Consolas" panose="020B0609020204030204" pitchFamily="49" charset="0"/>
              </a:rPr>
              <a:t>번째부터 </a:t>
            </a:r>
            <a:r>
              <a:rPr lang="en-US" altLang="ko-KR" sz="2400">
                <a:latin typeface="Consolas" panose="020B0609020204030204" pitchFamily="49" charset="0"/>
              </a:rPr>
              <a:t>5</a:t>
            </a:r>
            <a:r>
              <a:rPr lang="ko-KR" altLang="en-US" sz="2400">
                <a:latin typeface="Consolas" panose="020B0609020204030204" pitchFamily="49" charset="0"/>
              </a:rPr>
              <a:t>개 컬럼값 → 기온</a:t>
            </a:r>
            <a:r>
              <a:rPr lang="en-US" altLang="ko-KR" sz="2400">
                <a:latin typeface="Consolas" panose="020B0609020204030204" pitchFamily="49" charset="0"/>
              </a:rPr>
              <a:t>(temp)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substr($0, 93, 1): </a:t>
            </a:r>
            <a:r>
              <a:rPr lang="ko-KR" altLang="en-US" sz="2400">
                <a:latin typeface="Consolas" panose="020B0609020204030204" pitchFamily="49" charset="0"/>
              </a:rPr>
              <a:t>라인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레코드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별로 </a:t>
            </a:r>
            <a:r>
              <a:rPr lang="en-US" altLang="ko-KR" sz="2400">
                <a:latin typeface="Consolas" panose="020B0609020204030204" pitchFamily="49" charset="0"/>
              </a:rPr>
              <a:t>93</a:t>
            </a:r>
            <a:r>
              <a:rPr lang="ko-KR" altLang="en-US" sz="2400">
                <a:latin typeface="Consolas" panose="020B0609020204030204" pitchFamily="49" charset="0"/>
              </a:rPr>
              <a:t>번째부터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개 컬럼값 → 특성코드</a:t>
            </a:r>
            <a:r>
              <a:rPr lang="en-US" altLang="ko-KR" sz="2400">
                <a:latin typeface="Consolas" panose="020B0609020204030204" pitchFamily="49" charset="0"/>
              </a:rPr>
              <a:t>(q)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6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awk '{ temp = substr($0, 88, 5) + 0;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q = substr($0, 93, 1);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if (temp !=9999 &amp;&amp; q ~ /[01459]/ &amp;&amp; temp &gt; max) max = temp 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END { print max }'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ncdc</a:t>
            </a:r>
            <a:r>
              <a:rPr lang="ko-KR" altLang="en-US" sz="2400">
                <a:latin typeface="Consolas" panose="020B0609020204030204" pitchFamily="49" charset="0"/>
              </a:rPr>
              <a:t>에서 기온값이 누락된 경우에는 </a:t>
            </a:r>
            <a:r>
              <a:rPr lang="en-US" altLang="ko-KR" sz="2400">
                <a:latin typeface="Consolas" panose="020B0609020204030204" pitchFamily="49" charset="0"/>
              </a:rPr>
              <a:t>9999</a:t>
            </a:r>
            <a:r>
              <a:rPr lang="ko-KR" altLang="en-US" sz="2400">
                <a:latin typeface="Consolas" panose="020B0609020204030204" pitchFamily="49" charset="0"/>
              </a:rPr>
              <a:t>로 설정함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400">
                <a:latin typeface="Consolas" panose="020B0609020204030204" pitchFamily="49" charset="0"/>
              </a:rPr>
              <a:t>특성코드값이 유효한지 체크</a:t>
            </a:r>
            <a:r>
              <a:rPr lang="en-US" altLang="ko-KR" sz="2400">
                <a:latin typeface="Consolas" panose="020B0609020204030204" pitchFamily="49" charset="0"/>
              </a:rPr>
              <a:t>: 0 1 4 5 9</a:t>
            </a:r>
            <a:r>
              <a:rPr lang="ko-KR" altLang="en-US" sz="2400">
                <a:latin typeface="Consolas" panose="020B0609020204030204" pitchFamily="49" charset="0"/>
              </a:rPr>
              <a:t> 에 해당하면 유효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9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awk '{ temp = substr($0, 88, 5) + 0;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q = substr($0, 93, 1);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if (temp !=9999 &amp;&amp; q ~ /[01459]/ &amp;&amp; temp &gt; max) max = temp 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END { print max }'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400">
                <a:latin typeface="Consolas" panose="020B0609020204030204" pitchFamily="49" charset="0"/>
              </a:rPr>
              <a:t>결론을 말하자면</a:t>
            </a:r>
            <a:r>
              <a:rPr lang="en-US" altLang="ko-KR" sz="2400">
                <a:latin typeface="Consolas" panose="020B0609020204030204" pitchFamily="49" charset="0"/>
              </a:rPr>
              <a:t>,</a:t>
            </a:r>
            <a:r>
              <a:rPr lang="ko-KR" altLang="en-US" sz="2400">
                <a:latin typeface="Consolas" panose="020B0609020204030204" pitchFamily="49" charset="0"/>
              </a:rPr>
              <a:t> 압축해제된 기상관측소별 측정 파일의 내용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하나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을 입력으로 주면 최고 온도를 추출</a:t>
            </a:r>
            <a:r>
              <a:rPr lang="en-US" altLang="ko-KR" sz="2400">
                <a:latin typeface="Consolas" panose="020B0609020204030204" pitchFamily="49" charset="0"/>
              </a:rPr>
              <a:t>.(</a:t>
            </a:r>
            <a:r>
              <a:rPr lang="ko-KR" altLang="en-US" sz="2400">
                <a:latin typeface="Consolas" panose="020B0609020204030204" pitchFamily="49" charset="0"/>
              </a:rPr>
              <a:t>기상관측소별 해당 년도의 최고온도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ref) https://recipes4dev.tistory.com/171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for loop gunzip -c | awk {} done</a:t>
            </a:r>
          </a:p>
          <a:p>
            <a:pPr marL="0" indent="0">
              <a:buNone/>
            </a:pPr>
            <a:r>
              <a:rPr lang="ko-KR" altLang="en-US" sz="2400">
                <a:latin typeface="Consolas" panose="020B0609020204030204" pitchFamily="49" charset="0"/>
              </a:rPr>
              <a:t>형식으로 처리하는 방식으로 개별 </a:t>
            </a:r>
            <a:r>
              <a:rPr lang="en-US" altLang="ko-KR" sz="2400">
                <a:latin typeface="Consolas" panose="020B0609020204030204" pitchFamily="49" charset="0"/>
              </a:rPr>
              <a:t>.gz</a:t>
            </a:r>
            <a:r>
              <a:rPr lang="ko-KR" altLang="en-US" sz="2400">
                <a:latin typeface="Consolas" panose="020B0609020204030204" pitchFamily="49" charset="0"/>
              </a:rPr>
              <a:t> 파일을 압축해제 한다음 </a:t>
            </a:r>
            <a:r>
              <a:rPr lang="en-US" altLang="ko-KR" sz="2400">
                <a:latin typeface="Consolas" panose="020B0609020204030204" pitchFamily="49" charset="0"/>
              </a:rPr>
              <a:t>awk</a:t>
            </a:r>
            <a:r>
              <a:rPr lang="ko-KR" altLang="en-US" sz="2400">
                <a:latin typeface="Consolas" panose="020B0609020204030204" pitchFamily="49" charset="0"/>
              </a:rPr>
              <a:t>의 입력으로 들어와서 처리하게 되는데 </a:t>
            </a:r>
            <a:r>
              <a:rPr lang="en-US" altLang="ko-KR" sz="2400">
                <a:latin typeface="Consolas" panose="020B0609020204030204" pitchFamily="49" charset="0"/>
              </a:rPr>
              <a:t>gunzip</a:t>
            </a:r>
            <a:r>
              <a:rPr lang="ko-KR" altLang="en-US" sz="2400">
                <a:latin typeface="Consolas" panose="020B0609020204030204" pitchFamily="49" charset="0"/>
              </a:rPr>
              <a:t>이 </a:t>
            </a:r>
            <a:r>
              <a:rPr lang="en-US" altLang="ko-KR" sz="2400">
                <a:latin typeface="Consolas" panose="020B0609020204030204" pitchFamily="49" charset="0"/>
              </a:rPr>
              <a:t>map</a:t>
            </a:r>
            <a:r>
              <a:rPr lang="ko-KR" altLang="en-US" sz="2400">
                <a:latin typeface="Consolas" panose="020B0609020204030204" pitchFamily="49" charset="0"/>
              </a:rPr>
              <a:t>함수 </a:t>
            </a:r>
            <a:r>
              <a:rPr lang="en-US" altLang="ko-KR" sz="2400">
                <a:latin typeface="Consolas" panose="020B0609020204030204" pitchFamily="49" charset="0"/>
              </a:rPr>
              <a:t>awk</a:t>
            </a:r>
            <a:r>
              <a:rPr lang="ko-KR" altLang="en-US" sz="2400">
                <a:latin typeface="Consolas" panose="020B0609020204030204" pitchFamily="49" charset="0"/>
              </a:rPr>
              <a:t>가 </a:t>
            </a:r>
            <a:r>
              <a:rPr lang="en-US" altLang="ko-KR" sz="2400">
                <a:latin typeface="Consolas" panose="020B0609020204030204" pitchFamily="49" charset="0"/>
              </a:rPr>
              <a:t>reduce</a:t>
            </a:r>
            <a:r>
              <a:rPr lang="ko-KR" altLang="en-US" sz="2400">
                <a:latin typeface="Consolas" panose="020B0609020204030204" pitchFamily="49" charset="0"/>
              </a:rPr>
              <a:t>함수에 비교할수 있는데 문제는 </a:t>
            </a:r>
            <a:r>
              <a:rPr lang="en-US" altLang="ko-KR" sz="2400">
                <a:latin typeface="Consolas" panose="020B0609020204030204" pitchFamily="49" charset="0"/>
              </a:rPr>
              <a:t>gunzip</a:t>
            </a:r>
            <a:r>
              <a:rPr lang="ko-KR" altLang="en-US" sz="2400">
                <a:latin typeface="Consolas" panose="020B0609020204030204" pitchFamily="49" charset="0"/>
              </a:rPr>
              <a:t>을 수행이 끝난 결과가 </a:t>
            </a:r>
            <a:r>
              <a:rPr lang="en-US" altLang="ko-KR" sz="2400">
                <a:latin typeface="Consolas" panose="020B0609020204030204" pitchFamily="49" charset="0"/>
              </a:rPr>
              <a:t>awk</a:t>
            </a:r>
            <a:r>
              <a:rPr lang="ko-KR" altLang="en-US" sz="2400">
                <a:latin typeface="Consolas" panose="020B0609020204030204" pitchFamily="49" charset="0"/>
              </a:rPr>
              <a:t>로 입력이 되므로 </a:t>
            </a:r>
            <a:r>
              <a:rPr lang="en-US" altLang="ko-KR" sz="2400">
                <a:latin typeface="Consolas" panose="020B0609020204030204" pitchFamily="49" charset="0"/>
              </a:rPr>
              <a:t>.gz</a:t>
            </a:r>
            <a:r>
              <a:rPr lang="ko-KR" altLang="en-US" sz="2400">
                <a:latin typeface="Consolas" panose="020B0609020204030204" pitchFamily="49" charset="0"/>
              </a:rPr>
              <a:t> 파일이 크든 작든 상관없이 하나의 파일이 </a:t>
            </a:r>
            <a:r>
              <a:rPr lang="en-US" altLang="ko-KR" sz="2400">
                <a:latin typeface="Consolas" panose="020B0609020204030204" pitchFamily="49" charset="0"/>
              </a:rPr>
              <a:t>awk</a:t>
            </a:r>
            <a:r>
              <a:rPr lang="ko-KR" altLang="en-US" sz="2400">
                <a:latin typeface="Consolas" panose="020B0609020204030204" pitchFamily="49" charset="0"/>
              </a:rPr>
              <a:t>의 입력으로 들어가게 되는 문제점이 있음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r>
              <a:rPr lang="ko-KR" altLang="en-US" sz="2400">
                <a:latin typeface="Consolas" panose="020B0609020204030204" pitchFamily="49" charset="0"/>
              </a:rPr>
              <a:t> 그리고 이것을 병렬처리가 아닌 순차적으로 처리하기 때문에 단일 머신에서 수행시간의 한계점은 분명히 존재함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400">
                <a:latin typeface="Consolas" panose="020B0609020204030204" pitchFamily="49" charset="0"/>
              </a:rPr>
              <a:t>그리고 년도별 최고온도를 산출하기 위해서는 처리작업이 더 필요함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2845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7D098-CFF7-4246-A143-2DE23C97C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MapReduce </a:t>
            </a:r>
            <a:r>
              <a:rPr lang="ko-KR" altLang="en-US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1EF1B-3A4D-4943-8C55-35A32E772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in Java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8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0363E-07E5-4ACF-BB6D-ED2521FE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sample.txt </a:t>
            </a:r>
            <a:r>
              <a:rPr lang="ko-KR" altLang="en-US"/>
              <a:t>를 </a:t>
            </a:r>
            <a:r>
              <a:rPr lang="en-US" altLang="ko-KR"/>
              <a:t>HDFS</a:t>
            </a:r>
            <a:r>
              <a:rPr lang="ko-KR" altLang="en-US"/>
              <a:t>에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0449C-80A3-4F60-9CC9-FF9A387C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hadoop fs -mkdir /user/sccomz/input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hadoop fs -mkdir /user/sccomz/input/ncdc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hadoop fs -put input/ncdc/sample.txt /user/sccomz/input/ncdc/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hadoop fs -ls /user/sccomz/input/ncdc/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4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0363E-07E5-4ACF-BB6D-ED2521FE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0449C-80A3-4F60-9CC9-FF9A387C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hadoop jar hadoop-examples.jar MaxTemperature input/ncdc/sample.txt output</a:t>
            </a:r>
          </a:p>
        </p:txBody>
      </p:sp>
    </p:spTree>
    <p:extLst>
      <p:ext uri="{BB962C8B-B14F-4D97-AF65-F5344CB8AC3E}">
        <p14:creationId xmlns:p14="http://schemas.microsoft.com/office/powerpoint/2010/main" val="157763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D00B26-B73F-46DE-91BE-DB857745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281667"/>
            <a:ext cx="10897544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9B5D4A-A109-4331-A917-31469D0E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281667"/>
            <a:ext cx="10897544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2178-1CD4-4029-9363-04AC5662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예제소스</a:t>
            </a:r>
            <a:r>
              <a:rPr lang="en-US" altLang="ko-KR"/>
              <a:t>/input/ncdc/all/1901 </a:t>
            </a:r>
            <a:r>
              <a:rPr lang="ko-KR" altLang="en-US"/>
              <a:t>파일 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277F22-FEE5-4919-8AD3-77B2714D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497" y="1825625"/>
            <a:ext cx="9777006" cy="4351338"/>
          </a:xfr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73B8484-3715-45E7-9E3A-6BE4126A2A3C}"/>
              </a:ext>
            </a:extLst>
          </p:cNvPr>
          <p:cNvSpPr/>
          <p:nvPr/>
        </p:nvSpPr>
        <p:spPr>
          <a:xfrm>
            <a:off x="6734286" y="3429000"/>
            <a:ext cx="1678193" cy="1409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70DC-F3F9-426A-B39D-31AC6371375D}"/>
              </a:ext>
            </a:extLst>
          </p:cNvPr>
          <p:cNvSpPr txBox="1"/>
          <p:nvPr/>
        </p:nvSpPr>
        <p:spPr>
          <a:xfrm>
            <a:off x="8552329" y="3937299"/>
            <a:ext cx="27001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88</a:t>
            </a:r>
            <a:r>
              <a:rPr lang="ko-KR" altLang="en-US">
                <a:latin typeface="Consolas" panose="020B0609020204030204" pitchFamily="49" charset="0"/>
              </a:rPr>
              <a:t>번째 컬럼에서 기온</a:t>
            </a:r>
          </a:p>
        </p:txBody>
      </p:sp>
    </p:spTree>
    <p:extLst>
      <p:ext uri="{BB962C8B-B14F-4D97-AF65-F5344CB8AC3E}">
        <p14:creationId xmlns:p14="http://schemas.microsoft.com/office/powerpoint/2010/main" val="27317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E266A1-B5C6-4757-8748-021D1EFA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281667"/>
            <a:ext cx="10897544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2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2C4EA0-8BBF-4D34-815A-4DE68E4F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281667"/>
            <a:ext cx="10897544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7434-2916-424D-9ACB-B176BD84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1901</a:t>
            </a:r>
            <a:r>
              <a:rPr lang="ko-KR" altLang="en-US"/>
              <a:t> 파일의 첫번째 줄을</a:t>
            </a:r>
            <a:br>
              <a:rPr lang="en-US" altLang="ko-KR"/>
            </a:br>
            <a:r>
              <a:rPr lang="ko-KR" altLang="en-US"/>
              <a:t>책의 예제 </a:t>
            </a:r>
            <a:r>
              <a:rPr lang="en-US" altLang="ko-KR"/>
              <a:t>2-1(p58)</a:t>
            </a:r>
            <a:r>
              <a:rPr lang="ko-KR" altLang="en-US"/>
              <a:t> 레코드 형식으로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334F3B-750B-481D-963D-52CE58BFE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497" y="1825625"/>
            <a:ext cx="9777006" cy="4351338"/>
          </a:xfr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18506F47-2F20-4EB4-B7DE-8278FAE607BB}"/>
              </a:ext>
            </a:extLst>
          </p:cNvPr>
          <p:cNvSpPr/>
          <p:nvPr/>
        </p:nvSpPr>
        <p:spPr>
          <a:xfrm>
            <a:off x="1893346" y="4827494"/>
            <a:ext cx="1602890" cy="723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4A338-4AF5-4A37-9246-0E89B489B75B}"/>
              </a:ext>
            </a:extLst>
          </p:cNvPr>
          <p:cNvSpPr txBox="1"/>
          <p:nvPr/>
        </p:nvSpPr>
        <p:spPr>
          <a:xfrm>
            <a:off x="3593054" y="4980791"/>
            <a:ext cx="3238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-0078 → </a:t>
            </a:r>
            <a:r>
              <a:rPr lang="ko-KR" altLang="en-US">
                <a:latin typeface="Consolas" panose="020B0609020204030204" pitchFamily="49" charset="0"/>
              </a:rPr>
              <a:t>섭씨</a:t>
            </a:r>
            <a:r>
              <a:rPr lang="en-US" altLang="ko-KR">
                <a:latin typeface="Consolas" panose="020B0609020204030204" pitchFamily="49" charset="0"/>
              </a:rPr>
              <a:t>-7.8</a:t>
            </a:r>
            <a:r>
              <a:rPr lang="ko-KR" altLang="en-US">
                <a:latin typeface="Consolas" panose="020B0609020204030204" pitchFamily="49" charset="0"/>
              </a:rPr>
              <a:t>도를 의미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654F8B66-4D77-4771-A55B-08E5B49D8E2E}"/>
              </a:ext>
            </a:extLst>
          </p:cNvPr>
          <p:cNvSpPr/>
          <p:nvPr/>
        </p:nvSpPr>
        <p:spPr>
          <a:xfrm>
            <a:off x="2056136" y="2051288"/>
            <a:ext cx="1602890" cy="723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2E172-5434-4860-B4E4-1DB6EFC203F9}"/>
              </a:ext>
            </a:extLst>
          </p:cNvPr>
          <p:cNvSpPr txBox="1"/>
          <p:nvPr/>
        </p:nvSpPr>
        <p:spPr>
          <a:xfrm>
            <a:off x="3724671" y="2225367"/>
            <a:ext cx="36217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19010101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→ yyyymmdd</a:t>
            </a:r>
            <a:r>
              <a:rPr lang="ko-KR" altLang="en-US">
                <a:latin typeface="Consolas" panose="020B0609020204030204" pitchFamily="49" charset="0"/>
              </a:rPr>
              <a:t>을 의미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B9FE38-941E-4F7C-86B8-CBD87DDE86FB}"/>
              </a:ext>
            </a:extLst>
          </p:cNvPr>
          <p:cNvSpPr/>
          <p:nvPr/>
        </p:nvSpPr>
        <p:spPr>
          <a:xfrm>
            <a:off x="1517236" y="2347733"/>
            <a:ext cx="528510" cy="1149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4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19AEA-17C8-4184-9C63-5290396C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예제에 사용할 데이터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C498C-A099-4A79-B536-854A1024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ref) http://hadoopsupport.blogspot.com/2017/05/download-national-climatic-data-center.html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NOTE. 1901</a:t>
            </a:r>
            <a:r>
              <a:rPr lang="ko-KR" altLang="en-US">
                <a:latin typeface="Consolas" panose="020B0609020204030204" pitchFamily="49" charset="0"/>
              </a:rPr>
              <a:t>년부터 현재까지 데이터가 모두 있음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r>
              <a:rPr lang="ko-KR" altLang="en-US">
                <a:latin typeface="Consolas" panose="020B0609020204030204" pitchFamily="49" charset="0"/>
              </a:rPr>
              <a:t>속도 문제로 전체 다운로드 시간은 </a:t>
            </a:r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일 이상 소요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$ mkdir -p ~/work/ncdc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$ cd ~/work/ncdc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$ wget -r -np -A *.gz ftp://ftp.ncdc.noaa.gov/pub/data/noaa/</a:t>
            </a:r>
          </a:p>
          <a:p>
            <a:pPr marL="0" indent="0">
              <a:buNone/>
            </a:pP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7D098-CFF7-4246-A143-2DE23C97C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unix </a:t>
            </a:r>
            <a:r>
              <a:rPr lang="ko-KR" altLang="en-US"/>
              <a:t>명령어로 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1EF1B-3A4D-4943-8C55-35A32E772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07ADC-D637-412B-A264-6F997F60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ch02-mr-intro/src/main/awk/max_temperature.sh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422EA-A692-4122-9DEE-CA3F4816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#!/usr/bin/env bash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for year in all/*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echo -ne `basename $year .gz`"\t"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gunzip -c $year | \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awk '{ temp = substr($0, 88, 5) + 0;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q = substr($0, 93, 1);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  if (temp !=9999 &amp;&amp; q ~ /[01459]/ &amp;&amp; temp &gt; max) max = temp 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 END { print max }'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done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1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for year in all/*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all </a:t>
            </a:r>
            <a:r>
              <a:rPr lang="ko-KR" altLang="en-US">
                <a:latin typeface="Consolas" panose="020B0609020204030204" pitchFamily="49" charset="0"/>
              </a:rPr>
              <a:t>디렉토리 하위에 있는 모든 파일에 대해서 </a:t>
            </a:r>
            <a:r>
              <a:rPr lang="en-US" altLang="ko-KR">
                <a:latin typeface="Consolas" panose="020B0609020204030204" pitchFamily="49" charset="0"/>
              </a:rPr>
              <a:t>for loop </a:t>
            </a:r>
            <a:r>
              <a:rPr lang="ko-KR" altLang="en-US">
                <a:latin typeface="Consolas" panose="020B0609020204030204" pitchFamily="49" charset="0"/>
              </a:rPr>
              <a:t>수행</a:t>
            </a:r>
            <a:r>
              <a:rPr lang="en-US" altLang="ko-KR">
                <a:latin typeface="Consolas" panose="020B0609020204030204" pitchFamily="49" charset="0"/>
              </a:rPr>
              <a:t>(loop </a:t>
            </a:r>
            <a:r>
              <a:rPr lang="ko-KR" altLang="en-US">
                <a:latin typeface="Consolas" panose="020B0609020204030204" pitchFamily="49" charset="0"/>
              </a:rPr>
              <a:t>수행시마다 처리할 파일명은 </a:t>
            </a:r>
            <a:r>
              <a:rPr lang="en-US" altLang="ko-KR">
                <a:latin typeface="Consolas" panose="020B0609020204030204" pitchFamily="49" charset="0"/>
              </a:rPr>
              <a:t>year </a:t>
            </a:r>
            <a:r>
              <a:rPr lang="ko-KR" altLang="en-US">
                <a:latin typeface="Consolas" panose="020B0609020204030204" pitchFamily="49" charset="0"/>
              </a:rPr>
              <a:t>변수에 할당됨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7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echo -ne `basename $year .gz`"\t"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/>
              <a:t>echo -ne "..." </a:t>
            </a:r>
            <a:r>
              <a:rPr lang="ko-KR" altLang="en-US"/>
              <a:t>는 </a:t>
            </a:r>
            <a:r>
              <a:rPr lang="en-US" altLang="ko-KR"/>
              <a:t>no new line + escape chararacter</a:t>
            </a:r>
            <a:r>
              <a:rPr lang="ko-KR" altLang="en-US"/>
              <a:t>를 처리하라는 의미이고 </a:t>
            </a:r>
            <a:r>
              <a:rPr lang="en-US" altLang="ko-KR"/>
              <a:t>``</a:t>
            </a:r>
            <a:r>
              <a:rPr lang="ko-KR" altLang="en-US"/>
              <a:t>안의 명령문은 </a:t>
            </a:r>
            <a:r>
              <a:rPr lang="en-US" altLang="ko-KR"/>
              <a:t>shell</a:t>
            </a:r>
            <a:r>
              <a:rPr lang="ko-KR" altLang="en-US"/>
              <a:t>의 내장 함수가 아닌 외부 프로그램을 실행하라는 의미</a:t>
            </a:r>
            <a:r>
              <a:rPr lang="en-US" altLang="ko-KR"/>
              <a:t>. basename</a:t>
            </a:r>
            <a:r>
              <a:rPr lang="ko-KR" altLang="en-US"/>
              <a:t> 명령어는 첫번째 인자로 파일명을 두번째 인자로 제거할 </a:t>
            </a:r>
            <a:r>
              <a:rPr lang="en-US" altLang="ko-KR"/>
              <a:t>suffix</a:t>
            </a:r>
            <a:r>
              <a:rPr lang="ko-KR" altLang="en-US"/>
              <a:t>를 받아서 디렉토리와 확장자를 제외한 순수 파일명만을 추출하는 프로그램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여기서는 처리할 파일들이 상당히 많기 때문에 처리할 파일명을 화면에 출력하여 어떤 파일을 처리중인지 확인하는 용도로만 사용됨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0867-0850-4E73-86F0-1A23661F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awk </a:t>
            </a:r>
            <a:r>
              <a:rPr lang="ko-KR" altLang="en-US"/>
              <a:t>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491A5-F1F8-434E-B040-276ADC5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gunzip -c $year |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awk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'...'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>
                <a:latin typeface="Consolas" panose="020B0609020204030204" pitchFamily="49" charset="0"/>
              </a:rPr>
              <a:t>주의할것은 앞서 </a:t>
            </a:r>
            <a:r>
              <a:rPr lang="en-US" altLang="ko-KR">
                <a:latin typeface="Consolas" panose="020B0609020204030204" pitchFamily="49" charset="0"/>
              </a:rPr>
              <a:t>`basename $year .gz`</a:t>
            </a:r>
            <a:r>
              <a:rPr lang="ko-KR" altLang="en-US">
                <a:latin typeface="Consolas" panose="020B0609020204030204" pitchFamily="49" charset="0"/>
              </a:rPr>
              <a:t>로 </a:t>
            </a:r>
            <a:r>
              <a:rPr lang="en-US" altLang="ko-KR">
                <a:latin typeface="Consolas" panose="020B0609020204030204" pitchFamily="49" charset="0"/>
              </a:rPr>
              <a:t>$year</a:t>
            </a:r>
            <a:r>
              <a:rPr lang="ko-KR" altLang="en-US">
                <a:latin typeface="Consolas" panose="020B0609020204030204" pitchFamily="49" charset="0"/>
              </a:rPr>
              <a:t> 변수의 값이 변경되지 않는다는 점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r>
              <a:rPr lang="ko-KR" altLang="en-US">
                <a:latin typeface="Consolas" panose="020B0609020204030204" pitchFamily="49" charset="0"/>
              </a:rPr>
              <a:t> 따라서 위의 명령어는 처리할 파일명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ko-KR" altLang="en-US">
                <a:latin typeface="Consolas" panose="020B0609020204030204" pitchFamily="49" charset="0"/>
              </a:rPr>
              <a:t>여기서는 확장자가 </a:t>
            </a:r>
            <a:r>
              <a:rPr lang="en-US" altLang="ko-KR">
                <a:latin typeface="Consolas" panose="020B0609020204030204" pitchFamily="49" charset="0"/>
              </a:rPr>
              <a:t>*.gz</a:t>
            </a:r>
            <a:r>
              <a:rPr lang="ko-KR" altLang="en-US">
                <a:latin typeface="Consolas" panose="020B0609020204030204" pitchFamily="49" charset="0"/>
              </a:rPr>
              <a:t> 파일이어야함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en-US" altLang="ko-KR">
                <a:latin typeface="Consolas" panose="020B0609020204030204" pitchFamily="49" charset="0"/>
              </a:rPr>
              <a:t>gunzip</a:t>
            </a:r>
            <a:r>
              <a:rPr lang="ko-KR" altLang="en-US">
                <a:latin typeface="Consolas" panose="020B0609020204030204" pitchFamily="49" charset="0"/>
              </a:rPr>
              <a:t>을 이용하여 압축을 해제하고 압축 해제한 내용은 파일로 저장하지 않고 표준 출력</a:t>
            </a:r>
            <a:r>
              <a:rPr lang="en-US" altLang="ko-KR">
                <a:latin typeface="Consolas" panose="020B0609020204030204" pitchFamily="49" charset="0"/>
              </a:rPr>
              <a:t>(-c</a:t>
            </a:r>
            <a:r>
              <a:rPr lang="ko-KR" altLang="en-US">
                <a:latin typeface="Consolas" panose="020B0609020204030204" pitchFamily="49" charset="0"/>
              </a:rPr>
              <a:t> 옵션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r>
              <a:rPr lang="ko-KR" altLang="en-US">
                <a:latin typeface="Consolas" panose="020B0609020204030204" pitchFamily="49" charset="0"/>
              </a:rPr>
              <a:t>으로 내보내겠다는 의미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| </a:t>
            </a:r>
            <a:r>
              <a:rPr lang="ko-KR" altLang="en-US">
                <a:latin typeface="Consolas" panose="020B0609020204030204" pitchFamily="49" charset="0"/>
              </a:rPr>
              <a:t>를 이용했으므로 표준 출력 결과를 </a:t>
            </a:r>
            <a:r>
              <a:rPr lang="en-US" altLang="ko-KR">
                <a:latin typeface="Consolas" panose="020B0609020204030204" pitchFamily="49" charset="0"/>
              </a:rPr>
              <a:t>awk</a:t>
            </a:r>
            <a:r>
              <a:rPr lang="ko-KR" altLang="en-US">
                <a:latin typeface="Consolas" panose="020B0609020204030204" pitchFamily="49" charset="0"/>
              </a:rPr>
              <a:t> 의 입력으로 하게됨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987</Words>
  <Application>Microsoft Office PowerPoint</Application>
  <PresentationFormat>와이드스크린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2장 맵리듀스</vt:lpstr>
      <vt:lpstr>예제소스/input/ncdc/all/1901 파일 내용</vt:lpstr>
      <vt:lpstr>1901 파일의 첫번째 줄을 책의 예제 2-1(p58) 레코드 형식으로</vt:lpstr>
      <vt:lpstr>실제 예제에 사용할 데이터 다운로드</vt:lpstr>
      <vt:lpstr>unix 명령어로 수행</vt:lpstr>
      <vt:lpstr>ch02-mr-intro/src/main/awk/max_temperature.sh</vt:lpstr>
      <vt:lpstr>awk 문 해석</vt:lpstr>
      <vt:lpstr>awk 문 해석</vt:lpstr>
      <vt:lpstr>awk 문 해석</vt:lpstr>
      <vt:lpstr>awk 문 해석</vt:lpstr>
      <vt:lpstr>awk 문 해석</vt:lpstr>
      <vt:lpstr>awk 문 해석</vt:lpstr>
      <vt:lpstr>awk 문 해석</vt:lpstr>
      <vt:lpstr>awk 문 해석</vt:lpstr>
      <vt:lpstr>MapReduce 구현</vt:lpstr>
      <vt:lpstr>sample.txt 를 HDFS에 저장</vt:lpstr>
      <vt:lpstr>실행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맵리듀스</dc:title>
  <dc:creator>Park JunYong</dc:creator>
  <cp:lastModifiedBy>Park JunYong</cp:lastModifiedBy>
  <cp:revision>17</cp:revision>
  <dcterms:created xsi:type="dcterms:W3CDTF">2021-02-15T22:59:41Z</dcterms:created>
  <dcterms:modified xsi:type="dcterms:W3CDTF">2021-02-23T02:54:10Z</dcterms:modified>
</cp:coreProperties>
</file>