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54" r:id="rId1"/>
  </p:sldMasterIdLst>
  <p:notesMasterIdLst>
    <p:notesMasterId r:id="rId14"/>
  </p:notesMasterIdLst>
  <p:sldIdLst>
    <p:sldId id="271" r:id="rId2"/>
    <p:sldId id="272" r:id="rId3"/>
    <p:sldId id="273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2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498" y="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y%20pc\Desktop\NM%20Project\NEW%205\5\Employee%20Data%20Analysis%20Excel%205.xlsx" TargetMode="External" /><Relationship Id="rId2" Type="http://schemas.microsoft.com/office/2011/relationships/chartColorStyle" Target="colors1.xml" /><Relationship Id="rId1" Type="http://schemas.microsoft.com/office/2011/relationships/chartStyle" Target="style1.xm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Count of Department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v>Total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Lit>
              <c:ptCount val="12"/>
              <c:pt idx="0">
                <c:v>Accounting</c:v>
              </c:pt>
              <c:pt idx="1">
                <c:v>Business Development</c:v>
              </c:pt>
              <c:pt idx="2">
                <c:v>Engineering</c:v>
              </c:pt>
              <c:pt idx="3">
                <c:v>Human Resources</c:v>
              </c:pt>
              <c:pt idx="4">
                <c:v>Legal</c:v>
              </c:pt>
              <c:pt idx="5">
                <c:v>Marketing</c:v>
              </c:pt>
              <c:pt idx="6">
                <c:v>Product Management</c:v>
              </c:pt>
              <c:pt idx="7">
                <c:v>Research and Development</c:v>
              </c:pt>
              <c:pt idx="8">
                <c:v>Sales</c:v>
              </c:pt>
              <c:pt idx="9">
                <c:v>Services</c:v>
              </c:pt>
              <c:pt idx="10">
                <c:v>Support</c:v>
              </c:pt>
              <c:pt idx="11">
                <c:v>Training</c:v>
              </c:pt>
            </c:strLit>
          </c:cat>
          <c:val>
            <c:numLit>
              <c:formatCode>General</c:formatCode>
              <c:ptCount val="12"/>
              <c:pt idx="0">
                <c:v>20</c:v>
              </c:pt>
              <c:pt idx="1">
                <c:v>21</c:v>
              </c:pt>
              <c:pt idx="2">
                <c:v>13</c:v>
              </c:pt>
              <c:pt idx="3">
                <c:v>12</c:v>
              </c:pt>
              <c:pt idx="4">
                <c:v>18</c:v>
              </c:pt>
              <c:pt idx="5">
                <c:v>10</c:v>
              </c:pt>
              <c:pt idx="6">
                <c:v>18</c:v>
              </c:pt>
              <c:pt idx="7">
                <c:v>15</c:v>
              </c:pt>
              <c:pt idx="8">
                <c:v>9</c:v>
              </c:pt>
              <c:pt idx="9">
                <c:v>17</c:v>
              </c:pt>
              <c:pt idx="10">
                <c:v>17</c:v>
              </c:pt>
              <c:pt idx="11">
                <c:v>26</c:v>
              </c:pt>
            </c:numLit>
          </c:val>
          <c:extLst>
            <c:ext xmlns:c16="http://schemas.microsoft.com/office/drawing/2014/chart" uri="{C3380CC4-5D6E-409C-BE32-E72D297353CC}">
              <c16:uniqueId val="{00000000-EEA4-455D-9750-BB18DBB4732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916351504"/>
        <c:axId val="1680936704"/>
      </c:barChart>
      <c:catAx>
        <c:axId val="91635150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80936704"/>
        <c:crosses val="autoZero"/>
        <c:auto val="1"/>
        <c:lblAlgn val="ctr"/>
        <c:lblOffset val="100"/>
        <c:noMultiLvlLbl val="0"/>
      </c:catAx>
      <c:valAx>
        <c:axId val="168093670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163515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5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6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01-09-2024</a:t>
            </a:fld>
            <a:endParaRPr lang="en-IN"/>
          </a:p>
        </p:txBody>
      </p:sp>
      <p:sp>
        <p:nvSpPr>
          <p:cNvPr id="1048707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1048708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9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0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31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048632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0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0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0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104860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92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1048693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94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1048695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97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98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99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700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1048701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592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593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1048594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70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104870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 /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e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62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2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62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2097155" name="object 9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28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048629" name="TextBox 13"/>
          <p:cNvSpPr txBox="1"/>
          <p:nvPr/>
        </p:nvSpPr>
        <p:spPr>
          <a:xfrm>
            <a:off x="676275" y="3074939"/>
            <a:ext cx="9534525" cy="230832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  <a:ea typeface="Cambria" panose="02000000000000000000" pitchFamily="2" charset="0"/>
              </a:rPr>
              <a:t>STUDENT NAME	          :  SHABIKA</a:t>
            </a:r>
          </a:p>
          <a:p>
            <a:r>
              <a:rPr lang="en-US" sz="2400" dirty="0">
                <a:latin typeface="+mj-lt"/>
                <a:ea typeface="Cambria" panose="02000000000000000000" pitchFamily="2" charset="0"/>
              </a:rPr>
              <a:t>REGISTER NO	          : 312213582 , UNM1455312213582</a:t>
            </a:r>
            <a:endParaRPr lang="zh-CN" altLang="en-US" dirty="0">
              <a:latin typeface="+mj-lt"/>
            </a:endParaRPr>
          </a:p>
          <a:p>
            <a:r>
              <a:rPr lang="en-US" sz="2400" dirty="0">
                <a:latin typeface="+mj-lt"/>
                <a:ea typeface="Cambria" panose="02000000000000000000" pitchFamily="2" charset="0"/>
              </a:rPr>
              <a:t>DEPARTMENT                    : B. COM( GENERAL) </a:t>
            </a:r>
          </a:p>
          <a:p>
            <a:r>
              <a:rPr lang="en-US" altLang="zh-CN" sz="2400" dirty="0">
                <a:latin typeface="+mj-lt"/>
                <a:ea typeface="Cambria" panose="02000000000000000000" pitchFamily="2" charset="0"/>
              </a:rPr>
              <a:t>NM ID 	                      :E3C95A89CF6DCA18E504E285CDDD4787</a:t>
            </a:r>
            <a:endParaRPr lang="zh-CN" altLang="en-US" dirty="0">
              <a:latin typeface="+mj-lt"/>
            </a:endParaRPr>
          </a:p>
          <a:p>
            <a:r>
              <a:rPr lang="en-US" sz="2400" dirty="0">
                <a:latin typeface="+mj-lt"/>
                <a:ea typeface="Cambria" panose="02000000000000000000" pitchFamily="2" charset="0"/>
              </a:rPr>
              <a:t>COLLEGE		          :TAGORE COLLEGE OF ARTS &amp; SCIENCE,</a:t>
            </a:r>
          </a:p>
          <a:p>
            <a:r>
              <a:rPr lang="en-US" altLang="zh-CN" sz="2400" dirty="0">
                <a:latin typeface="+mj-lt"/>
                <a:ea typeface="Cambria" panose="02000000000000000000" pitchFamily="2" charset="0"/>
              </a:rPr>
              <a:t>                                                   CHROMPET, CHENNAI -44.</a:t>
            </a:r>
            <a:endParaRPr lang="zh-CN" altLang="en-US" dirty="0">
              <a:latin typeface="+mj-l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53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608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09" name="object 8"/>
          <p:cNvSpPr txBox="1"/>
          <p:nvPr/>
        </p:nvSpPr>
        <p:spPr>
          <a:xfrm>
            <a:off x="739775" y="291147"/>
            <a:ext cx="3303904" cy="14611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048610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11" name="TextBox 1048610"/>
          <p:cNvSpPr txBox="1"/>
          <p:nvPr/>
        </p:nvSpPr>
        <p:spPr>
          <a:xfrm>
            <a:off x="1743074" y="1863109"/>
            <a:ext cx="6029325" cy="397031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GB" sz="2800" b="1" dirty="0"/>
              <a:t>Methodology:</a:t>
            </a:r>
            <a:endParaRPr lang="en-GB" sz="2800" dirty="0"/>
          </a:p>
          <a:p>
            <a:r>
              <a:rPr lang="en-GB" sz="2800" b="1" dirty="0"/>
              <a:t>Data Analysis:</a:t>
            </a:r>
            <a:r>
              <a:rPr lang="en-GB" sz="2800" dirty="0"/>
              <a:t> Examine current staffing levels and compare them across departments.</a:t>
            </a:r>
          </a:p>
          <a:p>
            <a:r>
              <a:rPr lang="en-GB" sz="2800" b="1" dirty="0"/>
              <a:t>Forecasting:</a:t>
            </a:r>
            <a:r>
              <a:rPr lang="en-GB" sz="2800" dirty="0"/>
              <a:t> Predict potential impacts of reallocation.</a:t>
            </a:r>
          </a:p>
          <a:p>
            <a:r>
              <a:rPr lang="en-GB" sz="2800" b="1" dirty="0"/>
              <a:t>Optimization:</a:t>
            </a:r>
            <a:r>
              <a:rPr lang="en-GB" sz="2800" dirty="0"/>
              <a:t> Propose a staffing model that aims for balanced workloads and improved efficiency.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96" name="object 4"/>
          <p:cNvSpPr/>
          <p:nvPr/>
        </p:nvSpPr>
        <p:spPr>
          <a:xfrm>
            <a:off x="7772400" y="368687"/>
            <a:ext cx="304800" cy="164713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9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52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598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14611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104859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24D36A43-4DE8-4BBF-9861-C86747DA510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20529180"/>
              </p:ext>
            </p:extLst>
          </p:nvPr>
        </p:nvGraphicFramePr>
        <p:xfrm>
          <a:off x="2169473" y="1116011"/>
          <a:ext cx="5907727" cy="42957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Title 1"/>
          <p:cNvSpPr>
            <a:spLocks noGrp="1"/>
          </p:cNvSpPr>
          <p:nvPr>
            <p:ph type="title"/>
          </p:nvPr>
        </p:nvSpPr>
        <p:spPr>
          <a:xfrm>
            <a:off x="609600" y="685800"/>
            <a:ext cx="10681335" cy="723901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01" name="TextBox 1048600"/>
          <p:cNvSpPr txBox="1"/>
          <p:nvPr/>
        </p:nvSpPr>
        <p:spPr>
          <a:xfrm>
            <a:off x="1219200" y="2305615"/>
            <a:ext cx="8050605" cy="3108543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GB" sz="2800" b="1" dirty="0"/>
              <a:t>Conclusion Summary:</a:t>
            </a:r>
          </a:p>
          <a:p>
            <a:r>
              <a:rPr lang="en-GB" sz="2800" dirty="0"/>
              <a:t> Addressing staffing imbalances is crucial for enhancing efficiency and productivity. Our recommendations will help in better resource allocation, aligning staffing levels with departmental needs, and improving overall organizational effectiveness.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3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2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3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4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4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4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64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33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1048648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1048649" name="TextBox 22"/>
          <p:cNvSpPr txBox="1"/>
          <p:nvPr/>
        </p:nvSpPr>
        <p:spPr>
          <a:xfrm>
            <a:off x="1217522" y="2123271"/>
            <a:ext cx="8593228" cy="1412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 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0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5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5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66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1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62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3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58" name="object 17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36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9" name="object 19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97160" name="object 20"/>
            <p:cNvPicPr>
              <a:picLocks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1048664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1048665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1048666" name="TextBox 22"/>
          <p:cNvSpPr txBox="1"/>
          <p:nvPr/>
        </p:nvSpPr>
        <p:spPr>
          <a:xfrm>
            <a:off x="2509807" y="1041533"/>
            <a:ext cx="5029200" cy="4282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67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68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161" name="object 5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1048669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70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2097162" name="object 8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71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048672" name="TextBox 1048671"/>
          <p:cNvSpPr txBox="1"/>
          <p:nvPr/>
        </p:nvSpPr>
        <p:spPr>
          <a:xfrm>
            <a:off x="963556" y="1897684"/>
            <a:ext cx="6473940" cy="267765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GB" sz="2800" b="1" dirty="0"/>
              <a:t>Challenge:</a:t>
            </a:r>
            <a:r>
              <a:rPr lang="en-GB" sz="2800" dirty="0"/>
              <a:t> Uneven distribution of employees across departments may affect efficiency and productivity. Identifying and addressing imbalances can optimize resource allocation and improve overall organizational performance.</a:t>
            </a:r>
            <a:endParaRPr lang="en-IN" sz="28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7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7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163" name="object 5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1048675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76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2097164" name="object 8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77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048678" name="TextBox 10"/>
          <p:cNvSpPr txBox="1"/>
          <p:nvPr/>
        </p:nvSpPr>
        <p:spPr>
          <a:xfrm>
            <a:off x="990600" y="2133600"/>
            <a:ext cx="7924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400" b="1" dirty="0"/>
              <a:t>Objective:</a:t>
            </a:r>
            <a:r>
              <a:rPr lang="en-GB" sz="2400" dirty="0"/>
              <a:t> </a:t>
            </a:r>
            <a:r>
              <a:rPr lang="en-GB" sz="2400" dirty="0" err="1"/>
              <a:t>Analyze</a:t>
            </a:r>
            <a:r>
              <a:rPr lang="en-GB" sz="2400" dirty="0"/>
              <a:t> department staffing levels to understand current distribution and propose recommendations for more balanced resource allocation.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0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1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2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2097165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1048683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1048684" name="TextBox 1048683"/>
          <p:cNvSpPr txBox="1"/>
          <p:nvPr/>
        </p:nvSpPr>
        <p:spPr>
          <a:xfrm rot="21600000">
            <a:off x="598467" y="1973442"/>
            <a:ext cx="8991600" cy="353943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GB" sz="2800" b="1" dirty="0"/>
              <a:t>Who Benefits:</a:t>
            </a:r>
          </a:p>
          <a:p>
            <a:endParaRPr lang="en-GB" sz="2800" dirty="0"/>
          </a:p>
          <a:p>
            <a:r>
              <a:rPr lang="en-GB" sz="2800" b="1" dirty="0"/>
              <a:t>Management:</a:t>
            </a:r>
            <a:r>
              <a:rPr lang="en-GB" sz="2800" dirty="0"/>
              <a:t> To make informed decisions on resource reallocation.</a:t>
            </a:r>
          </a:p>
          <a:p>
            <a:r>
              <a:rPr lang="en-GB" sz="2800" b="1" dirty="0"/>
              <a:t>Department Heads:</a:t>
            </a:r>
            <a:r>
              <a:rPr lang="en-GB" sz="2800" dirty="0"/>
              <a:t> To identify if additional support or redistribution is needed.</a:t>
            </a:r>
          </a:p>
          <a:p>
            <a:r>
              <a:rPr lang="en-GB" sz="2800" b="1" dirty="0"/>
              <a:t>Employees:</a:t>
            </a:r>
            <a:r>
              <a:rPr lang="en-GB" sz="2800" dirty="0"/>
              <a:t> For potential improvements in workload distribution and departmental support.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6" name="object 2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1048685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6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8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2097167" name="object 7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8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48690" name="TextBox 1048689"/>
          <p:cNvSpPr txBox="1"/>
          <p:nvPr/>
        </p:nvSpPr>
        <p:spPr>
          <a:xfrm rot="21600000">
            <a:off x="3105764" y="2310129"/>
            <a:ext cx="6704986" cy="3108543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GB" sz="2800" b="1" dirty="0"/>
              <a:t>Approach:</a:t>
            </a:r>
            <a:endParaRPr lang="en-GB" sz="2800" dirty="0"/>
          </a:p>
          <a:p>
            <a:r>
              <a:rPr lang="en-GB" sz="2800" b="1" dirty="0"/>
              <a:t>Analysis:</a:t>
            </a:r>
            <a:r>
              <a:rPr lang="en-GB" sz="2800" dirty="0"/>
              <a:t> Evaluate the current staffing levels against departmental needs.</a:t>
            </a:r>
          </a:p>
          <a:p>
            <a:r>
              <a:rPr lang="en-GB" sz="2800" b="1" dirty="0"/>
              <a:t>Recommendations:</a:t>
            </a:r>
            <a:r>
              <a:rPr lang="en-GB" sz="2800" dirty="0"/>
              <a:t> Suggest adjustments or enhancements in staffing based on department requirements and business goals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9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1048620" name="TextBox 1048619"/>
          <p:cNvSpPr txBox="1"/>
          <p:nvPr/>
        </p:nvSpPr>
        <p:spPr>
          <a:xfrm>
            <a:off x="1385994" y="7625319"/>
            <a:ext cx="3740967" cy="5105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en-IN" sz="2800">
              <a:solidFill>
                <a:srgbClr val="000000"/>
              </a:solidFill>
            </a:endParaRPr>
          </a:p>
        </p:txBody>
      </p:sp>
      <p:sp>
        <p:nvSpPr>
          <p:cNvPr id="1048622" name="TextBox 1048621"/>
          <p:cNvSpPr txBox="1"/>
          <p:nvPr/>
        </p:nvSpPr>
        <p:spPr>
          <a:xfrm>
            <a:off x="1524000" y="1265732"/>
            <a:ext cx="7543800" cy="545172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GB" sz="2800" b="1" dirty="0"/>
              <a:t>Departments and </a:t>
            </a:r>
            <a:r>
              <a:rPr lang="en-GB" sz="2800" b="1" dirty="0" err="1"/>
              <a:t>Counts:Accounting</a:t>
            </a:r>
            <a:r>
              <a:rPr lang="en-GB" sz="2800" b="1" dirty="0"/>
              <a:t>:</a:t>
            </a:r>
            <a:r>
              <a:rPr lang="en-GB" sz="2800" dirty="0"/>
              <a:t> 20</a:t>
            </a:r>
          </a:p>
          <a:p>
            <a:r>
              <a:rPr lang="en-GB" sz="2800" b="1" dirty="0"/>
              <a:t>Business Development:</a:t>
            </a:r>
            <a:r>
              <a:rPr lang="en-GB" sz="2800" dirty="0"/>
              <a:t> 21</a:t>
            </a:r>
          </a:p>
          <a:p>
            <a:r>
              <a:rPr lang="en-GB" sz="2800" b="1" dirty="0"/>
              <a:t>Engineering:</a:t>
            </a:r>
            <a:r>
              <a:rPr lang="en-GB" sz="2800" dirty="0"/>
              <a:t> 13</a:t>
            </a:r>
          </a:p>
          <a:p>
            <a:r>
              <a:rPr lang="en-GB" sz="2800" b="1" dirty="0"/>
              <a:t>Human Resources:</a:t>
            </a:r>
            <a:r>
              <a:rPr lang="en-GB" sz="2800" dirty="0"/>
              <a:t> 12</a:t>
            </a:r>
          </a:p>
          <a:p>
            <a:r>
              <a:rPr lang="en-GB" sz="2800" b="1" dirty="0"/>
              <a:t>Legal:</a:t>
            </a:r>
            <a:r>
              <a:rPr lang="en-GB" sz="2800" dirty="0"/>
              <a:t> 18</a:t>
            </a:r>
          </a:p>
          <a:p>
            <a:r>
              <a:rPr lang="en-GB" sz="2800" b="1" dirty="0"/>
              <a:t>Marketing:</a:t>
            </a:r>
            <a:r>
              <a:rPr lang="en-GB" sz="2800" dirty="0"/>
              <a:t> 10</a:t>
            </a:r>
          </a:p>
          <a:p>
            <a:r>
              <a:rPr lang="en-GB" sz="2800" b="1" dirty="0"/>
              <a:t>Product Management:</a:t>
            </a:r>
            <a:r>
              <a:rPr lang="en-GB" sz="2800" dirty="0"/>
              <a:t> 18</a:t>
            </a:r>
          </a:p>
          <a:p>
            <a:r>
              <a:rPr lang="en-GB" sz="2800" b="1" dirty="0"/>
              <a:t>Research and Development:</a:t>
            </a:r>
            <a:r>
              <a:rPr lang="en-GB" sz="2800" dirty="0"/>
              <a:t> 15</a:t>
            </a:r>
          </a:p>
          <a:p>
            <a:r>
              <a:rPr lang="en-GB" sz="2800" b="1" dirty="0"/>
              <a:t>Sales:</a:t>
            </a:r>
            <a:r>
              <a:rPr lang="en-GB" sz="2800" dirty="0"/>
              <a:t> 9</a:t>
            </a:r>
          </a:p>
          <a:p>
            <a:r>
              <a:rPr lang="en-GB" sz="2800" b="1" dirty="0"/>
              <a:t>Services:</a:t>
            </a:r>
            <a:r>
              <a:rPr lang="en-GB" sz="2800" dirty="0"/>
              <a:t> 17</a:t>
            </a:r>
          </a:p>
          <a:p>
            <a:r>
              <a:rPr lang="en-GB" sz="2800" b="1" dirty="0"/>
              <a:t>Support:</a:t>
            </a:r>
            <a:r>
              <a:rPr lang="en-GB" sz="2800" dirty="0"/>
              <a:t> 17</a:t>
            </a:r>
          </a:p>
          <a:p>
            <a:r>
              <a:rPr lang="en-GB" sz="2800" b="1" dirty="0"/>
              <a:t>Training:</a:t>
            </a:r>
            <a:r>
              <a:rPr lang="en-GB" sz="2800" dirty="0"/>
              <a:t> 26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1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1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1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54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1048616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1048617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18" name="TextBox 8"/>
          <p:cNvSpPr txBox="1"/>
          <p:nvPr/>
        </p:nvSpPr>
        <p:spPr>
          <a:xfrm>
            <a:off x="2209800" y="2095500"/>
            <a:ext cx="85340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30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main feature is identify top performance</a:t>
            </a:r>
            <a:endParaRPr lang="en-IN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319</Words>
  <Application>Microsoft Office PowerPoint</Application>
  <PresentationFormat>Widescreen</PresentationFormat>
  <Paragraphs>71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Guest User</cp:lastModifiedBy>
  <cp:revision>4</cp:revision>
  <dcterms:created xsi:type="dcterms:W3CDTF">2024-03-27T08:07:22Z</dcterms:created>
  <dcterms:modified xsi:type="dcterms:W3CDTF">2024-09-01T14:46:21Z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fbc3bbe61107442998017d33f2871dcb</vt:lpwstr>
  </property>
</Properties>
</file>