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2" r:id="rId9"/>
    <p:sldId id="265" r:id="rId10"/>
    <p:sldId id="263" r:id="rId11"/>
    <p:sldId id="264"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5546-C114-45DA-B308-174F8BA9B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81DDBE-18DA-46A2-A274-825D98BC8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1EBB01-7EAE-4084-AF72-C107897C26CF}"/>
              </a:ext>
            </a:extLst>
          </p:cNvPr>
          <p:cNvSpPr>
            <a:spLocks noGrp="1"/>
          </p:cNvSpPr>
          <p:nvPr>
            <p:ph type="dt" sz="half" idx="10"/>
          </p:nvPr>
        </p:nvSpPr>
        <p:spPr/>
        <p:txBody>
          <a:bodyPr/>
          <a:lstStyle/>
          <a:p>
            <a:fld id="{0663E90E-C068-4880-9EE7-53F4ECCCA38B}" type="datetimeFigureOut">
              <a:rPr lang="en-IN" smtClean="0"/>
              <a:t>11-06-2024</a:t>
            </a:fld>
            <a:endParaRPr lang="en-IN"/>
          </a:p>
        </p:txBody>
      </p:sp>
      <p:sp>
        <p:nvSpPr>
          <p:cNvPr id="5" name="Footer Placeholder 4">
            <a:extLst>
              <a:ext uri="{FF2B5EF4-FFF2-40B4-BE49-F238E27FC236}">
                <a16:creationId xmlns:a16="http://schemas.microsoft.com/office/drawing/2014/main" id="{6543F134-02E3-448D-80D4-D71464F08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49097-E0A7-4F07-AC81-53F9FCB872FF}"/>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249938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1F0D-AE79-43D8-B02D-44D1AB022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4D2746-E4AA-439D-8AC1-D537AE4DA3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F25A3C-2EB6-4EA2-9451-7B2A203D0904}"/>
              </a:ext>
            </a:extLst>
          </p:cNvPr>
          <p:cNvSpPr>
            <a:spLocks noGrp="1"/>
          </p:cNvSpPr>
          <p:nvPr>
            <p:ph type="dt" sz="half" idx="10"/>
          </p:nvPr>
        </p:nvSpPr>
        <p:spPr/>
        <p:txBody>
          <a:bodyPr/>
          <a:lstStyle/>
          <a:p>
            <a:fld id="{0663E90E-C068-4880-9EE7-53F4ECCCA38B}" type="datetimeFigureOut">
              <a:rPr lang="en-IN" smtClean="0"/>
              <a:t>11-06-2024</a:t>
            </a:fld>
            <a:endParaRPr lang="en-IN"/>
          </a:p>
        </p:txBody>
      </p:sp>
      <p:sp>
        <p:nvSpPr>
          <p:cNvPr id="5" name="Footer Placeholder 4">
            <a:extLst>
              <a:ext uri="{FF2B5EF4-FFF2-40B4-BE49-F238E27FC236}">
                <a16:creationId xmlns:a16="http://schemas.microsoft.com/office/drawing/2014/main" id="{0810512F-614F-4BF1-A449-60C62C67BC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58C73-D468-407B-B4B2-6A53C0317766}"/>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337392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0DD07-179B-4BF6-B4ED-02BBA67524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E8B739-80AD-492B-BCD3-9E3F349C89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1BA5B-1943-404E-9B5E-D5E63589BFBA}"/>
              </a:ext>
            </a:extLst>
          </p:cNvPr>
          <p:cNvSpPr>
            <a:spLocks noGrp="1"/>
          </p:cNvSpPr>
          <p:nvPr>
            <p:ph type="dt" sz="half" idx="10"/>
          </p:nvPr>
        </p:nvSpPr>
        <p:spPr/>
        <p:txBody>
          <a:bodyPr/>
          <a:lstStyle/>
          <a:p>
            <a:fld id="{0663E90E-C068-4880-9EE7-53F4ECCCA38B}" type="datetimeFigureOut">
              <a:rPr lang="en-IN" smtClean="0"/>
              <a:t>11-06-2024</a:t>
            </a:fld>
            <a:endParaRPr lang="en-IN"/>
          </a:p>
        </p:txBody>
      </p:sp>
      <p:sp>
        <p:nvSpPr>
          <p:cNvPr id="5" name="Footer Placeholder 4">
            <a:extLst>
              <a:ext uri="{FF2B5EF4-FFF2-40B4-BE49-F238E27FC236}">
                <a16:creationId xmlns:a16="http://schemas.microsoft.com/office/drawing/2014/main" id="{BE4F5616-F57C-4F47-9327-FDF9E06EF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1EC16-4B94-43F0-B413-8932DFC87B14}"/>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168328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C9A1-6883-480D-BB3F-71D1C4E1AF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0D6B85-78C9-4800-A857-FB8387CB16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ADC79A-755E-465E-A98A-C874E16A9172}"/>
              </a:ext>
            </a:extLst>
          </p:cNvPr>
          <p:cNvSpPr>
            <a:spLocks noGrp="1"/>
          </p:cNvSpPr>
          <p:nvPr>
            <p:ph type="dt" sz="half" idx="10"/>
          </p:nvPr>
        </p:nvSpPr>
        <p:spPr/>
        <p:txBody>
          <a:bodyPr/>
          <a:lstStyle/>
          <a:p>
            <a:fld id="{0663E90E-C068-4880-9EE7-53F4ECCCA38B}" type="datetimeFigureOut">
              <a:rPr lang="en-IN" smtClean="0"/>
              <a:t>11-06-2024</a:t>
            </a:fld>
            <a:endParaRPr lang="en-IN"/>
          </a:p>
        </p:txBody>
      </p:sp>
      <p:sp>
        <p:nvSpPr>
          <p:cNvPr id="5" name="Footer Placeholder 4">
            <a:extLst>
              <a:ext uri="{FF2B5EF4-FFF2-40B4-BE49-F238E27FC236}">
                <a16:creationId xmlns:a16="http://schemas.microsoft.com/office/drawing/2014/main" id="{F41CF30A-59ED-4067-96A5-9D46C8D83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71634D-F1D4-4B7B-9B21-F7275634CE5A}"/>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2293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ACC0-F14A-4EDF-AAB4-548EA80EFB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202C2C-619A-4426-84D3-26194276E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7F5058-0C58-4641-8834-7E320B4BA041}"/>
              </a:ext>
            </a:extLst>
          </p:cNvPr>
          <p:cNvSpPr>
            <a:spLocks noGrp="1"/>
          </p:cNvSpPr>
          <p:nvPr>
            <p:ph type="dt" sz="half" idx="10"/>
          </p:nvPr>
        </p:nvSpPr>
        <p:spPr/>
        <p:txBody>
          <a:bodyPr/>
          <a:lstStyle/>
          <a:p>
            <a:fld id="{0663E90E-C068-4880-9EE7-53F4ECCCA38B}" type="datetimeFigureOut">
              <a:rPr lang="en-IN" smtClean="0"/>
              <a:t>11-06-2024</a:t>
            </a:fld>
            <a:endParaRPr lang="en-IN"/>
          </a:p>
        </p:txBody>
      </p:sp>
      <p:sp>
        <p:nvSpPr>
          <p:cNvPr id="5" name="Footer Placeholder 4">
            <a:extLst>
              <a:ext uri="{FF2B5EF4-FFF2-40B4-BE49-F238E27FC236}">
                <a16:creationId xmlns:a16="http://schemas.microsoft.com/office/drawing/2014/main" id="{F4EA2095-D3A1-46C6-9F41-D3D6D77671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CE09EC-75FC-47C6-92E9-1728A7537268}"/>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413904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9653-67C0-4509-B1BB-04BCF826B5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FCD94-116F-4800-974F-C1C2E1487D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8E9EFF-6C64-4F47-BDF4-BB8563FA4A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4CA970-6E24-4A30-8CAC-60C0BA38EC3A}"/>
              </a:ext>
            </a:extLst>
          </p:cNvPr>
          <p:cNvSpPr>
            <a:spLocks noGrp="1"/>
          </p:cNvSpPr>
          <p:nvPr>
            <p:ph type="dt" sz="half" idx="10"/>
          </p:nvPr>
        </p:nvSpPr>
        <p:spPr/>
        <p:txBody>
          <a:bodyPr/>
          <a:lstStyle/>
          <a:p>
            <a:fld id="{0663E90E-C068-4880-9EE7-53F4ECCCA38B}" type="datetimeFigureOut">
              <a:rPr lang="en-IN" smtClean="0"/>
              <a:t>11-06-2024</a:t>
            </a:fld>
            <a:endParaRPr lang="en-IN"/>
          </a:p>
        </p:txBody>
      </p:sp>
      <p:sp>
        <p:nvSpPr>
          <p:cNvPr id="6" name="Footer Placeholder 5">
            <a:extLst>
              <a:ext uri="{FF2B5EF4-FFF2-40B4-BE49-F238E27FC236}">
                <a16:creationId xmlns:a16="http://schemas.microsoft.com/office/drawing/2014/main" id="{444D6D2F-7537-473A-B41B-16D9C1C6F7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9D6E9A-108F-4522-8666-31B4032B2150}"/>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6650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75E3-047B-4B22-8B13-7FBAA81A2E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A42C40-ED44-4B2D-9F3B-5376B5C80B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5D7A8C-1DDA-4716-88AE-D7FB330878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9B0CBD-E0E3-4941-AD1F-520CBF4622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95A9A2-32E4-445D-A112-F9D8B885A6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0302B1-9A9A-403B-B0F3-09C97AE0542C}"/>
              </a:ext>
            </a:extLst>
          </p:cNvPr>
          <p:cNvSpPr>
            <a:spLocks noGrp="1"/>
          </p:cNvSpPr>
          <p:nvPr>
            <p:ph type="dt" sz="half" idx="10"/>
          </p:nvPr>
        </p:nvSpPr>
        <p:spPr/>
        <p:txBody>
          <a:bodyPr/>
          <a:lstStyle/>
          <a:p>
            <a:fld id="{0663E90E-C068-4880-9EE7-53F4ECCCA38B}" type="datetimeFigureOut">
              <a:rPr lang="en-IN" smtClean="0"/>
              <a:t>11-06-2024</a:t>
            </a:fld>
            <a:endParaRPr lang="en-IN"/>
          </a:p>
        </p:txBody>
      </p:sp>
      <p:sp>
        <p:nvSpPr>
          <p:cNvPr id="8" name="Footer Placeholder 7">
            <a:extLst>
              <a:ext uri="{FF2B5EF4-FFF2-40B4-BE49-F238E27FC236}">
                <a16:creationId xmlns:a16="http://schemas.microsoft.com/office/drawing/2014/main" id="{39FA87FD-81A3-4179-90C5-675B2A9249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83B4E8-3295-4154-90ED-6B874C8E092E}"/>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275443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6BF8-33B6-4E75-8655-34A86EAC95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CDC1C6-502A-4DA4-AF4B-1FB9C2A3268D}"/>
              </a:ext>
            </a:extLst>
          </p:cNvPr>
          <p:cNvSpPr>
            <a:spLocks noGrp="1"/>
          </p:cNvSpPr>
          <p:nvPr>
            <p:ph type="dt" sz="half" idx="10"/>
          </p:nvPr>
        </p:nvSpPr>
        <p:spPr/>
        <p:txBody>
          <a:bodyPr/>
          <a:lstStyle/>
          <a:p>
            <a:fld id="{0663E90E-C068-4880-9EE7-53F4ECCCA38B}" type="datetimeFigureOut">
              <a:rPr lang="en-IN" smtClean="0"/>
              <a:t>11-06-2024</a:t>
            </a:fld>
            <a:endParaRPr lang="en-IN"/>
          </a:p>
        </p:txBody>
      </p:sp>
      <p:sp>
        <p:nvSpPr>
          <p:cNvPr id="4" name="Footer Placeholder 3">
            <a:extLst>
              <a:ext uri="{FF2B5EF4-FFF2-40B4-BE49-F238E27FC236}">
                <a16:creationId xmlns:a16="http://schemas.microsoft.com/office/drawing/2014/main" id="{6F856EA4-F64D-4F3D-9A0E-1484042F39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2AE14C-7C39-49F5-BC59-F8CD26621A87}"/>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132094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17939-426F-42CA-9179-019245FCDDD8}"/>
              </a:ext>
            </a:extLst>
          </p:cNvPr>
          <p:cNvSpPr>
            <a:spLocks noGrp="1"/>
          </p:cNvSpPr>
          <p:nvPr>
            <p:ph type="dt" sz="half" idx="10"/>
          </p:nvPr>
        </p:nvSpPr>
        <p:spPr/>
        <p:txBody>
          <a:bodyPr/>
          <a:lstStyle/>
          <a:p>
            <a:fld id="{0663E90E-C068-4880-9EE7-53F4ECCCA38B}" type="datetimeFigureOut">
              <a:rPr lang="en-IN" smtClean="0"/>
              <a:t>11-06-2024</a:t>
            </a:fld>
            <a:endParaRPr lang="en-IN"/>
          </a:p>
        </p:txBody>
      </p:sp>
      <p:sp>
        <p:nvSpPr>
          <p:cNvPr id="3" name="Footer Placeholder 2">
            <a:extLst>
              <a:ext uri="{FF2B5EF4-FFF2-40B4-BE49-F238E27FC236}">
                <a16:creationId xmlns:a16="http://schemas.microsoft.com/office/drawing/2014/main" id="{F81537F7-50D9-4792-AF82-3034E6AC33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B8EF63-CD18-43B8-A22A-DBB405D83A13}"/>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397891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1166-6370-4F81-96C8-FB3A79996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2BF37A-27A0-4219-8D50-6EE0F35A9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B09902-7CEA-4E4D-A940-13E8F6D73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7797B8-5262-411E-9B91-1E3AB1F08448}"/>
              </a:ext>
            </a:extLst>
          </p:cNvPr>
          <p:cNvSpPr>
            <a:spLocks noGrp="1"/>
          </p:cNvSpPr>
          <p:nvPr>
            <p:ph type="dt" sz="half" idx="10"/>
          </p:nvPr>
        </p:nvSpPr>
        <p:spPr/>
        <p:txBody>
          <a:bodyPr/>
          <a:lstStyle/>
          <a:p>
            <a:fld id="{0663E90E-C068-4880-9EE7-53F4ECCCA38B}" type="datetimeFigureOut">
              <a:rPr lang="en-IN" smtClean="0"/>
              <a:t>11-06-2024</a:t>
            </a:fld>
            <a:endParaRPr lang="en-IN"/>
          </a:p>
        </p:txBody>
      </p:sp>
      <p:sp>
        <p:nvSpPr>
          <p:cNvPr id="6" name="Footer Placeholder 5">
            <a:extLst>
              <a:ext uri="{FF2B5EF4-FFF2-40B4-BE49-F238E27FC236}">
                <a16:creationId xmlns:a16="http://schemas.microsoft.com/office/drawing/2014/main" id="{DF8E9520-C724-4ADF-86D2-86433C8D77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944712-FB5E-47DC-A193-C258BAC2C31A}"/>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109233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6942-0867-499F-A291-9F6613BB3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EECA8A-E7EE-4A98-B575-3BBD0EA9E2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88B579-2A4E-49D1-A6DB-6F68DFB8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044860-FADD-4779-A7B3-460D3027FD0C}"/>
              </a:ext>
            </a:extLst>
          </p:cNvPr>
          <p:cNvSpPr>
            <a:spLocks noGrp="1"/>
          </p:cNvSpPr>
          <p:nvPr>
            <p:ph type="dt" sz="half" idx="10"/>
          </p:nvPr>
        </p:nvSpPr>
        <p:spPr/>
        <p:txBody>
          <a:bodyPr/>
          <a:lstStyle/>
          <a:p>
            <a:fld id="{0663E90E-C068-4880-9EE7-53F4ECCCA38B}" type="datetimeFigureOut">
              <a:rPr lang="en-IN" smtClean="0"/>
              <a:t>11-06-2024</a:t>
            </a:fld>
            <a:endParaRPr lang="en-IN"/>
          </a:p>
        </p:txBody>
      </p:sp>
      <p:sp>
        <p:nvSpPr>
          <p:cNvPr id="6" name="Footer Placeholder 5">
            <a:extLst>
              <a:ext uri="{FF2B5EF4-FFF2-40B4-BE49-F238E27FC236}">
                <a16:creationId xmlns:a16="http://schemas.microsoft.com/office/drawing/2014/main" id="{3C29F875-0E33-4536-88EB-387C454E26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462055-7A78-4E32-BC22-FC8469A46839}"/>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254223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28E52B-94C0-4226-93A3-756DC8E9D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BC5961-3AAC-482B-9A1E-162B0793F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A0A2A5-478E-473D-9B84-D65D1388B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3E90E-C068-4880-9EE7-53F4ECCCA38B}" type="datetimeFigureOut">
              <a:rPr lang="en-IN" smtClean="0"/>
              <a:t>11-06-2024</a:t>
            </a:fld>
            <a:endParaRPr lang="en-IN"/>
          </a:p>
        </p:txBody>
      </p:sp>
      <p:sp>
        <p:nvSpPr>
          <p:cNvPr id="5" name="Footer Placeholder 4">
            <a:extLst>
              <a:ext uri="{FF2B5EF4-FFF2-40B4-BE49-F238E27FC236}">
                <a16:creationId xmlns:a16="http://schemas.microsoft.com/office/drawing/2014/main" id="{A6438F4D-EBEE-44DE-A23C-ED15D9348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C14B91-E3F5-48D6-927B-0AAA2CDD8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05FF0-6BAB-4C9C-9A37-94F6E08C70C4}" type="slidenum">
              <a:rPr lang="en-IN" smtClean="0"/>
              <a:t>‹#›</a:t>
            </a:fld>
            <a:endParaRPr lang="en-IN"/>
          </a:p>
        </p:txBody>
      </p:sp>
    </p:spTree>
    <p:extLst>
      <p:ext uri="{BB962C8B-B14F-4D97-AF65-F5344CB8AC3E}">
        <p14:creationId xmlns:p14="http://schemas.microsoft.com/office/powerpoint/2010/main" val="1381131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colorTemperature colorTemp="6145"/>
                    </a14:imgEffect>
                    <a14:imgEffect>
                      <a14:saturation sat="8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7562-8DE0-42BE-B3B1-61E246EC1E84}"/>
              </a:ext>
            </a:extLst>
          </p:cNvPr>
          <p:cNvSpPr>
            <a:spLocks noGrp="1"/>
          </p:cNvSpPr>
          <p:nvPr>
            <p:ph type="ctrTitle"/>
          </p:nvPr>
        </p:nvSpPr>
        <p:spPr>
          <a:xfrm>
            <a:off x="4096043" y="1041400"/>
            <a:ext cx="8839200" cy="2387600"/>
          </a:xfrm>
        </p:spPr>
        <p:txBody>
          <a:bodyPr>
            <a:normAutofit/>
          </a:bodyPr>
          <a:lstStyle/>
          <a:p>
            <a:r>
              <a:rPr lang="en-IN" sz="4400" dirty="0">
                <a:latin typeface="Palatino Linotype" panose="02040502050505030304" pitchFamily="18" charset="0"/>
                <a:ea typeface="Verdana" panose="020B0604030504040204" pitchFamily="34" charset="0"/>
              </a:rPr>
              <a:t>AtliQ Hospitality Analysis</a:t>
            </a:r>
          </a:p>
        </p:txBody>
      </p:sp>
      <p:sp>
        <p:nvSpPr>
          <p:cNvPr id="3" name="Subtitle 2">
            <a:extLst>
              <a:ext uri="{FF2B5EF4-FFF2-40B4-BE49-F238E27FC236}">
                <a16:creationId xmlns:a16="http://schemas.microsoft.com/office/drawing/2014/main" id="{6FC38BFC-73F3-4F61-9AF7-AEB6EA09C904}"/>
              </a:ext>
            </a:extLst>
          </p:cNvPr>
          <p:cNvSpPr>
            <a:spLocks noGrp="1"/>
          </p:cNvSpPr>
          <p:nvPr>
            <p:ph type="subTitle" idx="1"/>
          </p:nvPr>
        </p:nvSpPr>
        <p:spPr>
          <a:xfrm>
            <a:off x="3943643" y="3668469"/>
            <a:ext cx="9144000" cy="1655762"/>
          </a:xfrm>
        </p:spPr>
        <p:txBody>
          <a:bodyPr>
            <a:normAutofit/>
          </a:bodyPr>
          <a:lstStyle/>
          <a:p>
            <a:r>
              <a:rPr lang="en-US" sz="2000" dirty="0">
                <a:latin typeface="Tahoma" panose="020B0604030504040204" pitchFamily="34" charset="0"/>
                <a:ea typeface="Tahoma" panose="020B0604030504040204" pitchFamily="34" charset="0"/>
                <a:cs typeface="Tahoma" panose="020B0604030504040204" pitchFamily="34" charset="0"/>
              </a:rPr>
              <a:t>Dashboard Insights and Strategic Recommendations</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10405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8324-3A21-4255-9B1B-858755FD2017}"/>
              </a:ext>
            </a:extLst>
          </p:cNvPr>
          <p:cNvSpPr>
            <a:spLocks noGrp="1"/>
          </p:cNvSpPr>
          <p:nvPr>
            <p:ph type="title"/>
          </p:nvPr>
        </p:nvSpPr>
        <p:spPr/>
        <p:txBody>
          <a:bodyPr/>
          <a:lstStyle/>
          <a:p>
            <a:r>
              <a:rPr lang="en-US" dirty="0">
                <a:latin typeface="Palatino Linotype" panose="02040502050505030304" pitchFamily="18" charset="0"/>
              </a:rPr>
              <a:t>Recommendations:</a:t>
            </a:r>
            <a:endParaRPr lang="en-IN"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E56A66EF-DC77-47D7-8ADC-9F93EC2CD46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Enhance Marketing Efforts: Target peak seasons and weekends with special promotions to maximize revenue.</a:t>
            </a:r>
          </a:p>
          <a:p>
            <a:r>
              <a:rPr lang="en-US" sz="2400" dirty="0">
                <a:latin typeface="Times New Roman" panose="02020603050405020304" pitchFamily="18" charset="0"/>
                <a:cs typeface="Times New Roman" panose="02020603050405020304" pitchFamily="18" charset="0"/>
              </a:rPr>
              <a:t>Cost Management: Implement energy-saving initiatives to combat rising utility costs</a:t>
            </a:r>
          </a:p>
          <a:p>
            <a:r>
              <a:rPr lang="en-US" sz="2400" dirty="0">
                <a:latin typeface="Times New Roman" panose="02020603050405020304" pitchFamily="18" charset="0"/>
                <a:cs typeface="Times New Roman" panose="02020603050405020304" pitchFamily="18" charset="0"/>
              </a:rPr>
              <a:t>Focus on Direct Bookings:</a:t>
            </a:r>
            <a:r>
              <a:rPr lang="en-IN" sz="2400" dirty="0">
                <a:latin typeface="Times New Roman" panose="02020603050405020304" pitchFamily="18" charset="0"/>
                <a:cs typeface="Times New Roman" panose="02020603050405020304" pitchFamily="18" charset="0"/>
              </a:rPr>
              <a:t> promote direct booking platforms to maximize realization percentages and ADR.</a:t>
            </a:r>
          </a:p>
          <a:p>
            <a:r>
              <a:rPr lang="en-US" sz="2400" dirty="0">
                <a:latin typeface="Times New Roman" panose="02020603050405020304" pitchFamily="18" charset="0"/>
                <a:cs typeface="Times New Roman" panose="02020603050405020304" pitchFamily="18" charset="0"/>
              </a:rPr>
              <a:t>S</a:t>
            </a:r>
            <a:r>
              <a:rPr lang="en-IN" sz="2400" dirty="0">
                <a:latin typeface="Times New Roman" panose="02020603050405020304" pitchFamily="18" charset="0"/>
                <a:cs typeface="Times New Roman" panose="02020603050405020304" pitchFamily="18" charset="0"/>
              </a:rPr>
              <a:t>ervice improvement: Investigate and improve service issues in cities with lower customer satisfaction ratings, especially during specific months.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96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1A53C-53F7-48CA-9EF7-9FF5E42DC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9882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D4E2-A704-4257-97AE-3DC2FC0ED167}"/>
              </a:ext>
            </a:extLst>
          </p:cNvPr>
          <p:cNvSpPr>
            <a:spLocks noGrp="1"/>
          </p:cNvSpPr>
          <p:nvPr>
            <p:ph type="title"/>
          </p:nvPr>
        </p:nvSpPr>
        <p:spPr>
          <a:xfrm>
            <a:off x="0" y="0"/>
            <a:ext cx="10515600" cy="1325563"/>
          </a:xfrm>
          <a:noFill/>
        </p:spPr>
        <p:txBody>
          <a:bodyPr/>
          <a:lstStyle/>
          <a:p>
            <a:pPr algn="ctr"/>
            <a:r>
              <a:rPr lang="en-US" dirty="0"/>
              <a:t>Tooltip graphs:</a:t>
            </a:r>
            <a:endParaRPr lang="en-IN" dirty="0"/>
          </a:p>
        </p:txBody>
      </p:sp>
      <p:pic>
        <p:nvPicPr>
          <p:cNvPr id="20" name="Picture 19">
            <a:extLst>
              <a:ext uri="{FF2B5EF4-FFF2-40B4-BE49-F238E27FC236}">
                <a16:creationId xmlns:a16="http://schemas.microsoft.com/office/drawing/2014/main" id="{ED18216D-F06A-4937-B33A-BEB8AAD9D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6" y="1325563"/>
            <a:ext cx="6192889" cy="5441576"/>
          </a:xfrm>
          <a:prstGeom prst="rect">
            <a:avLst/>
          </a:prstGeom>
        </p:spPr>
      </p:pic>
      <p:pic>
        <p:nvPicPr>
          <p:cNvPr id="22" name="Picture 21">
            <a:extLst>
              <a:ext uri="{FF2B5EF4-FFF2-40B4-BE49-F238E27FC236}">
                <a16:creationId xmlns:a16="http://schemas.microsoft.com/office/drawing/2014/main" id="{0BBA102C-D144-482A-AA1B-E3DBAC326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3565" y="1325563"/>
            <a:ext cx="5717759" cy="5441576"/>
          </a:xfrm>
          <a:prstGeom prst="rect">
            <a:avLst/>
          </a:prstGeom>
        </p:spPr>
      </p:pic>
    </p:spTree>
    <p:extLst>
      <p:ext uri="{BB962C8B-B14F-4D97-AF65-F5344CB8AC3E}">
        <p14:creationId xmlns:p14="http://schemas.microsoft.com/office/powerpoint/2010/main" val="1805512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75AC3D-74B9-4EA7-8F86-30C188CC7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70" y="0"/>
            <a:ext cx="7126224" cy="4267200"/>
          </a:xfrm>
          <a:prstGeom prst="rect">
            <a:avLst/>
          </a:prstGeom>
        </p:spPr>
      </p:pic>
      <p:pic>
        <p:nvPicPr>
          <p:cNvPr id="5" name="Picture 4">
            <a:extLst>
              <a:ext uri="{FF2B5EF4-FFF2-40B4-BE49-F238E27FC236}">
                <a16:creationId xmlns:a16="http://schemas.microsoft.com/office/drawing/2014/main" id="{8CA790EF-E690-4B70-BFCE-9D64959A5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0"/>
            <a:ext cx="6096000" cy="4267200"/>
          </a:xfrm>
          <a:prstGeom prst="rect">
            <a:avLst/>
          </a:prstGeom>
        </p:spPr>
      </p:pic>
      <p:pic>
        <p:nvPicPr>
          <p:cNvPr id="7" name="Picture 6">
            <a:extLst>
              <a:ext uri="{FF2B5EF4-FFF2-40B4-BE49-F238E27FC236}">
                <a16:creationId xmlns:a16="http://schemas.microsoft.com/office/drawing/2014/main" id="{0FB58D30-33FD-4F04-A43B-2E2FE68C5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70" y="3379694"/>
            <a:ext cx="7126224" cy="3478306"/>
          </a:xfrm>
          <a:prstGeom prst="rect">
            <a:avLst/>
          </a:prstGeom>
        </p:spPr>
      </p:pic>
      <p:pic>
        <p:nvPicPr>
          <p:cNvPr id="9" name="Picture 8">
            <a:extLst>
              <a:ext uri="{FF2B5EF4-FFF2-40B4-BE49-F238E27FC236}">
                <a16:creationId xmlns:a16="http://schemas.microsoft.com/office/drawing/2014/main" id="{C293CAEF-4C0C-414E-97EA-35E7669572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1141" y="3635188"/>
            <a:ext cx="5750859" cy="3222812"/>
          </a:xfrm>
          <a:prstGeom prst="rect">
            <a:avLst/>
          </a:prstGeom>
        </p:spPr>
      </p:pic>
    </p:spTree>
    <p:extLst>
      <p:ext uri="{BB962C8B-B14F-4D97-AF65-F5344CB8AC3E}">
        <p14:creationId xmlns:p14="http://schemas.microsoft.com/office/powerpoint/2010/main" val="216196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F07F-FA81-4C9D-8517-F2DFB4794F76}"/>
              </a:ext>
            </a:extLst>
          </p:cNvPr>
          <p:cNvSpPr>
            <a:spLocks noGrp="1"/>
          </p:cNvSpPr>
          <p:nvPr>
            <p:ph type="title"/>
          </p:nvPr>
        </p:nvSpPr>
        <p:spPr>
          <a:xfrm>
            <a:off x="3685734" y="0"/>
            <a:ext cx="8506265" cy="1325563"/>
          </a:xfrm>
        </p:spPr>
        <p:txBody>
          <a:bodyPr/>
          <a:lstStyle/>
          <a:p>
            <a:r>
              <a:rPr lang="en-US" dirty="0">
                <a:latin typeface="Palatino Linotype" panose="02040502050505030304" pitchFamily="18" charset="0"/>
              </a:rPr>
              <a:t>Conclusion</a:t>
            </a:r>
            <a:endParaRPr lang="en-IN"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1357CB0-DC81-4025-A0D9-7A103B5762CA}"/>
              </a:ext>
            </a:extLst>
          </p:cNvPr>
          <p:cNvSpPr>
            <a:spLocks noGrp="1"/>
          </p:cNvSpPr>
          <p:nvPr>
            <p:ph idx="1"/>
          </p:nvPr>
        </p:nvSpPr>
        <p:spPr>
          <a:xfrm>
            <a:off x="3685735" y="1325563"/>
            <a:ext cx="8506265" cy="464482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AtliQ Hospitality's dashboard analysis reveals several key insights: revenue peaks on weekends, Mumbai generates the highest revenue, and Delhi maintains the highest occupancy rate. Direct bookings show the highest realization percentage, highlighting the potential for increased profitability through direct channels. However, rising utility costs and varied customer satisfaction ratings indicate areas for improvement. By enhancing marketing efforts during peak seasons, focusing on direct bookings, implementing cost-saving measures, and addressing service issues in lower-rated cities, AtliQ can optimize its performance and drive future growth.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6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2AE9-D8EE-4122-9316-C04D3CB92DA8}"/>
              </a:ext>
            </a:extLst>
          </p:cNvPr>
          <p:cNvSpPr>
            <a:spLocks noGrp="1"/>
          </p:cNvSpPr>
          <p:nvPr>
            <p:ph type="title"/>
          </p:nvPr>
        </p:nvSpPr>
        <p:spPr/>
        <p:txBody>
          <a:bodyPr/>
          <a:lstStyle/>
          <a:p>
            <a:r>
              <a:rPr lang="en-IN" dirty="0">
                <a:latin typeface="Palatino Linotype" panose="02040502050505030304" pitchFamily="18" charset="0"/>
              </a:rPr>
              <a:t>Table of Contents:</a:t>
            </a:r>
          </a:p>
        </p:txBody>
      </p:sp>
      <p:sp>
        <p:nvSpPr>
          <p:cNvPr id="3" name="Content Placeholder 2">
            <a:extLst>
              <a:ext uri="{FF2B5EF4-FFF2-40B4-BE49-F238E27FC236}">
                <a16:creationId xmlns:a16="http://schemas.microsoft.com/office/drawing/2014/main" id="{4373F49E-A46E-41A5-A97E-1D0424C1E1BD}"/>
              </a:ext>
            </a:extLst>
          </p:cNvPr>
          <p:cNvSpPr>
            <a:spLocks noGrp="1"/>
          </p:cNvSpPr>
          <p:nvPr>
            <p:ph idx="1"/>
          </p:nvPr>
        </p:nvSpPr>
        <p:spPr/>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Company Overview</a:t>
            </a:r>
          </a:p>
          <a:p>
            <a:r>
              <a:rPr lang="en-US" dirty="0">
                <a:latin typeface="Times New Roman" panose="02020603050405020304" pitchFamily="18" charset="0"/>
                <a:ea typeface="Tahoma" panose="020B0604030504040204" pitchFamily="34" charset="0"/>
                <a:cs typeface="Times New Roman" panose="02020603050405020304" pitchFamily="18" charset="0"/>
              </a:rPr>
              <a:t>Dataset Details</a:t>
            </a:r>
          </a:p>
          <a:p>
            <a:r>
              <a:rPr lang="en-US" dirty="0">
                <a:latin typeface="Times New Roman" panose="02020603050405020304" pitchFamily="18" charset="0"/>
                <a:ea typeface="Tahoma" panose="020B0604030504040204" pitchFamily="34" charset="0"/>
                <a:cs typeface="Times New Roman" panose="02020603050405020304" pitchFamily="18" charset="0"/>
              </a:rPr>
              <a:t>Model Creation</a:t>
            </a:r>
          </a:p>
          <a:p>
            <a:r>
              <a:rPr lang="en-US" dirty="0">
                <a:latin typeface="Times New Roman" panose="02020603050405020304" pitchFamily="18" charset="0"/>
                <a:ea typeface="Tahoma" panose="020B0604030504040204" pitchFamily="34" charset="0"/>
                <a:cs typeface="Times New Roman" panose="02020603050405020304" pitchFamily="18" charset="0"/>
              </a:rPr>
              <a:t>Dashboard insights</a:t>
            </a:r>
          </a:p>
          <a:p>
            <a:r>
              <a:rPr lang="en-US" dirty="0">
                <a:latin typeface="Times New Roman" panose="02020603050405020304" pitchFamily="18" charset="0"/>
                <a:ea typeface="Tahoma" panose="020B0604030504040204" pitchFamily="34" charset="0"/>
                <a:cs typeface="Times New Roman" panose="02020603050405020304" pitchFamily="18" charset="0"/>
              </a:rPr>
              <a:t>Strategic Recommendation</a:t>
            </a:r>
          </a:p>
          <a:p>
            <a:r>
              <a:rPr lang="en-US" dirty="0">
                <a:latin typeface="Times New Roman" panose="02020603050405020304" pitchFamily="18" charset="0"/>
                <a:ea typeface="Tahoma" panose="020B0604030504040204" pitchFamily="34" charset="0"/>
                <a:cs typeface="Times New Roman" panose="02020603050405020304" pitchFamily="18" charset="0"/>
              </a:rPr>
              <a:t>Conclusion</a:t>
            </a:r>
          </a:p>
        </p:txBody>
      </p:sp>
    </p:spTree>
    <p:extLst>
      <p:ext uri="{BB962C8B-B14F-4D97-AF65-F5344CB8AC3E}">
        <p14:creationId xmlns:p14="http://schemas.microsoft.com/office/powerpoint/2010/main" val="246393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578B-9F88-42AD-A120-EBB8DFC53A54}"/>
              </a:ext>
            </a:extLst>
          </p:cNvPr>
          <p:cNvSpPr>
            <a:spLocks noGrp="1"/>
          </p:cNvSpPr>
          <p:nvPr>
            <p:ph type="title"/>
          </p:nvPr>
        </p:nvSpPr>
        <p:spPr/>
        <p:txBody>
          <a:bodyPr/>
          <a:lstStyle/>
          <a:p>
            <a:r>
              <a:rPr lang="en-US" dirty="0">
                <a:latin typeface="Palatino Linotype" panose="02040502050505030304" pitchFamily="18" charset="0"/>
              </a:rPr>
              <a:t>AtliQ</a:t>
            </a:r>
            <a:endParaRPr lang="en-IN"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ED041CDB-54B5-4693-965A-0485C803F7E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AtliQ Grands owns multiple five-star hotels across India. They have been in the hospitality industry for the past 20 years. Due to strategic moves from other competitors and ineffective decision-making in management, AtliQ Grands are losing its market share and revenue in the luxury/business hotels category. As a strategic move, the managing director of AtliQ Grands wanted to incorporate “Business and Data Intelligence” in order to regain their market share and revenue. However, they do not have an in-house data analytics team to provide them with these insights.</a:t>
            </a:r>
          </a:p>
          <a:p>
            <a:r>
              <a:rPr lang="en-US" sz="2400" dirty="0">
                <a:latin typeface="Times New Roman" panose="02020603050405020304" pitchFamily="18" charset="0"/>
                <a:cs typeface="Times New Roman" panose="02020603050405020304" pitchFamily="18" charset="0"/>
              </a:rPr>
              <a:t>Their revenue management team had decided to hire a 3rd party service provider to provide them insights from their historical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3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4362-9723-41E9-ADB0-BBAB6DE8C885}"/>
              </a:ext>
            </a:extLst>
          </p:cNvPr>
          <p:cNvSpPr>
            <a:spLocks noGrp="1"/>
          </p:cNvSpPr>
          <p:nvPr>
            <p:ph type="title"/>
          </p:nvPr>
        </p:nvSpPr>
        <p:spPr>
          <a:xfrm>
            <a:off x="2413782" y="0"/>
            <a:ext cx="10515600" cy="1325563"/>
          </a:xfrm>
        </p:spPr>
        <p:txBody>
          <a:bodyPr/>
          <a:lstStyle/>
          <a:p>
            <a:r>
              <a:rPr lang="en-US" dirty="0">
                <a:latin typeface="Palatino Linotype" panose="02040502050505030304" pitchFamily="18" charset="0"/>
              </a:rPr>
              <a:t>Process includes:</a:t>
            </a:r>
            <a:endParaRPr lang="en-IN"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E440254C-E788-4409-B802-C63265C08921}"/>
              </a:ext>
            </a:extLst>
          </p:cNvPr>
          <p:cNvSpPr>
            <a:spLocks noGrp="1"/>
          </p:cNvSpPr>
          <p:nvPr>
            <p:ph idx="1"/>
          </p:nvPr>
        </p:nvSpPr>
        <p:spPr>
          <a:xfrm>
            <a:off x="2996417" y="1150376"/>
            <a:ext cx="9060767" cy="4351338"/>
          </a:xfrm>
        </p:spPr>
        <p:txBody>
          <a:bodyPr>
            <a:normAutofit/>
          </a:bodyPr>
          <a:lstStyle/>
          <a:p>
            <a:r>
              <a:rPr lang="en-US" sz="2400" dirty="0">
                <a:latin typeface="Times New Roman" panose="02020603050405020304" pitchFamily="18" charset="0"/>
                <a:cs typeface="Times New Roman" panose="02020603050405020304" pitchFamily="18" charset="0"/>
              </a:rPr>
              <a:t>Importing and verifying data. few transformations and cleaning in power query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Data modeling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Identifying &amp; Creating Measures using DAX.</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Validating all data</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5) Creating Dashboard using appropriate Visualization.</a:t>
            </a:r>
          </a:p>
          <a:p>
            <a:r>
              <a:rPr lang="en-US" sz="2400" dirty="0">
                <a:latin typeface="Times New Roman" panose="02020603050405020304" pitchFamily="18" charset="0"/>
                <a:cs typeface="Times New Roman" panose="02020603050405020304" pitchFamily="18" charset="0"/>
              </a:rPr>
              <a:t>Visualization Tool : Power Bi</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Database : Excel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87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72AF-2B54-4EE0-A5A9-30F215F5BD6D}"/>
              </a:ext>
            </a:extLst>
          </p:cNvPr>
          <p:cNvSpPr>
            <a:spLocks noGrp="1"/>
          </p:cNvSpPr>
          <p:nvPr>
            <p:ph type="title"/>
          </p:nvPr>
        </p:nvSpPr>
        <p:spPr/>
        <p:txBody>
          <a:bodyPr/>
          <a:lstStyle/>
          <a:p>
            <a:r>
              <a:rPr lang="en-US" dirty="0">
                <a:latin typeface="Palatino Linotype" panose="02040502050505030304" pitchFamily="18" charset="0"/>
                <a:cs typeface="Times New Roman" panose="02020603050405020304" pitchFamily="18" charset="0"/>
              </a:rPr>
              <a:t>Dataset details</a:t>
            </a:r>
            <a:endParaRPr lang="en-IN" dirty="0">
              <a:latin typeface="Palatino Linotype" panose="0204050205050503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E95C0F-A284-4E17-8647-2825095501EE}"/>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3 month booking Details of All the AtliQ hotels</a:t>
            </a:r>
          </a:p>
          <a:p>
            <a:r>
              <a:rPr lang="en-US" sz="2400" dirty="0">
                <a:latin typeface="Times New Roman" panose="02020603050405020304" pitchFamily="18" charset="0"/>
                <a:cs typeface="Times New Roman" panose="02020603050405020304" pitchFamily="18" charset="0"/>
              </a:rPr>
              <a:t>Dataset contain 5 Excel files:</a:t>
            </a:r>
          </a:p>
          <a:p>
            <a:pPr>
              <a:buSzPct val="71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Dim_dates</a:t>
            </a:r>
          </a:p>
          <a:p>
            <a:pPr>
              <a:buSzPct val="71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Dim_hotels</a:t>
            </a:r>
          </a:p>
          <a:p>
            <a:pPr>
              <a:buSzPct val="71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Dim_Rooms</a:t>
            </a:r>
          </a:p>
          <a:p>
            <a:pPr>
              <a:buSzPct val="71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Fact_aggregated_bookings</a:t>
            </a:r>
          </a:p>
          <a:p>
            <a:pPr>
              <a:buSzPct val="71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Fact_bookings         </a:t>
            </a:r>
          </a:p>
          <a:p>
            <a:pPr marL="0" indent="0">
              <a:buNone/>
            </a:pPr>
            <a:endParaRPr lang="en-IN" dirty="0"/>
          </a:p>
        </p:txBody>
      </p:sp>
    </p:spTree>
    <p:extLst>
      <p:ext uri="{BB962C8B-B14F-4D97-AF65-F5344CB8AC3E}">
        <p14:creationId xmlns:p14="http://schemas.microsoft.com/office/powerpoint/2010/main" val="35921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BEB4-6C41-4737-BD3C-B93E4394602F}"/>
              </a:ext>
            </a:extLst>
          </p:cNvPr>
          <p:cNvSpPr>
            <a:spLocks noGrp="1"/>
          </p:cNvSpPr>
          <p:nvPr>
            <p:ph type="title"/>
          </p:nvPr>
        </p:nvSpPr>
        <p:spPr/>
        <p:txBody>
          <a:bodyPr/>
          <a:lstStyle/>
          <a:p>
            <a:r>
              <a:rPr lang="en-US" dirty="0">
                <a:latin typeface="Palatino Linotype" panose="02040502050505030304" pitchFamily="18" charset="0"/>
              </a:rPr>
              <a:t>Key Performance Indicators(KPIs):</a:t>
            </a:r>
            <a:endParaRPr lang="en-IN"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B4B11A5-8712-41CB-B753-CE1446CBCF36}"/>
              </a:ext>
            </a:extLst>
          </p:cNvPr>
          <p:cNvSpPr>
            <a:spLocks noGrp="1"/>
          </p:cNvSpPr>
          <p:nvPr>
            <p:ph idx="1"/>
          </p:nvPr>
        </p:nvSpPr>
        <p:spPr/>
        <p:txBody>
          <a:bodyPr>
            <a:normAutofit fontScale="62500" lnSpcReduction="20000"/>
          </a:bodyPr>
          <a:lstStyle/>
          <a:p>
            <a:r>
              <a:rPr lang="en-US" sz="3400" dirty="0">
                <a:latin typeface="Times New Roman" panose="02020603050405020304" pitchFamily="18" charset="0"/>
                <a:cs typeface="Times New Roman" panose="02020603050405020304" pitchFamily="18" charset="0"/>
              </a:rPr>
              <a:t>Total Revenue</a:t>
            </a:r>
          </a:p>
          <a:p>
            <a:r>
              <a:rPr lang="en-US" sz="3400" dirty="0">
                <a:latin typeface="Times New Roman" panose="02020603050405020304" pitchFamily="18" charset="0"/>
                <a:cs typeface="Times New Roman" panose="02020603050405020304" pitchFamily="18" charset="0"/>
              </a:rPr>
              <a:t>Revenue by segment</a:t>
            </a:r>
          </a:p>
          <a:p>
            <a:r>
              <a:rPr lang="en-US" sz="3400" dirty="0">
                <a:latin typeface="Times New Roman" panose="02020603050405020304" pitchFamily="18" charset="0"/>
                <a:cs typeface="Times New Roman" panose="02020603050405020304" pitchFamily="18" charset="0"/>
              </a:rPr>
              <a:t>Occupancy Rate</a:t>
            </a:r>
          </a:p>
          <a:p>
            <a:r>
              <a:rPr lang="en-US" sz="3400" dirty="0">
                <a:latin typeface="Times New Roman" panose="02020603050405020304" pitchFamily="18" charset="0"/>
                <a:cs typeface="Times New Roman" panose="02020603050405020304" pitchFamily="18" charset="0"/>
              </a:rPr>
              <a:t>RevPAR(Revenue per Available Room):</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RevPAR represents the revenue generated per available room, whether or not they are occupied. RevPAR helps hotels measure their revenue generating performance to accurately price rooms. RevPAR can help hotels measure themselves against other properties or brands. </a:t>
            </a:r>
          </a:p>
          <a:p>
            <a:r>
              <a:rPr lang="en-US" sz="3400" dirty="0">
                <a:latin typeface="Times New Roman" panose="02020603050405020304" pitchFamily="18" charset="0"/>
                <a:cs typeface="Times New Roman" panose="02020603050405020304" pitchFamily="18" charset="0"/>
              </a:rPr>
              <a:t>ADR(Average Daily Rate):</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It is the ratio of revenue to the total rooms booked/sold.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It is the measure of the average paid for rooms sold in a given time period </a:t>
            </a:r>
          </a:p>
          <a:p>
            <a:r>
              <a:rPr lang="en-US" sz="3400" dirty="0">
                <a:latin typeface="Times New Roman" panose="02020603050405020304" pitchFamily="18" charset="0"/>
                <a:cs typeface="Times New Roman" panose="02020603050405020304" pitchFamily="18" charset="0"/>
              </a:rPr>
              <a:t>Customer Satisfaction:</a:t>
            </a:r>
          </a:p>
          <a:p>
            <a:r>
              <a:rPr lang="en-US" sz="3400" dirty="0">
                <a:latin typeface="Times New Roman" panose="02020603050405020304" pitchFamily="18" charset="0"/>
                <a:cs typeface="Times New Roman" panose="02020603050405020304" pitchFamily="18" charset="0"/>
              </a:rPr>
              <a:t>Realization Percentage by platform:</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It is nothing but the successful "checked out" percentage over all bookings happened.</a:t>
            </a:r>
            <a:br>
              <a:rPr lang="en-US" dirty="0"/>
            </a:br>
            <a:br>
              <a:rPr lang="en-US" dirty="0"/>
            </a:br>
            <a:endParaRPr lang="en-US" dirty="0"/>
          </a:p>
        </p:txBody>
      </p:sp>
    </p:spTree>
    <p:extLst>
      <p:ext uri="{BB962C8B-B14F-4D97-AF65-F5344CB8AC3E}">
        <p14:creationId xmlns:p14="http://schemas.microsoft.com/office/powerpoint/2010/main" val="322266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8D6A-91E0-4674-AA30-A1DF7BF4CA2B}"/>
              </a:ext>
            </a:extLst>
          </p:cNvPr>
          <p:cNvSpPr>
            <a:spLocks noGrp="1"/>
          </p:cNvSpPr>
          <p:nvPr>
            <p:ph type="title"/>
          </p:nvPr>
        </p:nvSpPr>
        <p:spPr/>
        <p:txBody>
          <a:bodyPr/>
          <a:lstStyle/>
          <a:p>
            <a:r>
              <a:rPr lang="en-US" dirty="0">
                <a:latin typeface="Palatino Linotype" panose="02040502050505030304" pitchFamily="18" charset="0"/>
              </a:rPr>
              <a:t>Data Model:</a:t>
            </a:r>
            <a:endParaRPr lang="en-IN" dirty="0">
              <a:latin typeface="Palatino Linotype" panose="02040502050505030304" pitchFamily="18" charset="0"/>
            </a:endParaRPr>
          </a:p>
        </p:txBody>
      </p:sp>
      <p:pic>
        <p:nvPicPr>
          <p:cNvPr id="13" name="Content Placeholder 12">
            <a:extLst>
              <a:ext uri="{FF2B5EF4-FFF2-40B4-BE49-F238E27FC236}">
                <a16:creationId xmlns:a16="http://schemas.microsoft.com/office/drawing/2014/main" id="{8B227216-589E-4263-A73A-CEFC623DAE4B}"/>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1535943"/>
            <a:ext cx="10103632" cy="5322057"/>
          </a:xfrm>
        </p:spPr>
      </p:pic>
    </p:spTree>
    <p:extLst>
      <p:ext uri="{BB962C8B-B14F-4D97-AF65-F5344CB8AC3E}">
        <p14:creationId xmlns:p14="http://schemas.microsoft.com/office/powerpoint/2010/main" val="188490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7A8-DE13-4AEF-B326-93FDA73ECD92}"/>
              </a:ext>
            </a:extLst>
          </p:cNvPr>
          <p:cNvSpPr>
            <a:spLocks noGrp="1"/>
          </p:cNvSpPr>
          <p:nvPr>
            <p:ph type="title"/>
          </p:nvPr>
        </p:nvSpPr>
        <p:spPr>
          <a:xfrm>
            <a:off x="458373" y="238516"/>
            <a:ext cx="10515600" cy="830629"/>
          </a:xfrm>
        </p:spPr>
        <p:txBody>
          <a:bodyPr/>
          <a:lstStyle/>
          <a:p>
            <a:r>
              <a:rPr lang="en-US" dirty="0">
                <a:latin typeface="Palatino Linotype" panose="02040502050505030304" pitchFamily="18" charset="0"/>
              </a:rPr>
              <a:t>Dashboard Insights:</a:t>
            </a:r>
            <a:endParaRPr lang="en-IN"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DD375EB6-EA67-4D66-A7E2-D3DE83ECB521}"/>
              </a:ext>
            </a:extLst>
          </p:cNvPr>
          <p:cNvSpPr>
            <a:spLocks noGrp="1"/>
          </p:cNvSpPr>
          <p:nvPr>
            <p:ph idx="1"/>
          </p:nvPr>
        </p:nvSpPr>
        <p:spPr>
          <a:xfrm>
            <a:off x="267286" y="1069145"/>
            <a:ext cx="8736037" cy="3924885"/>
          </a:xfrm>
        </p:spPr>
        <p:txBody>
          <a:bodyPr>
            <a:normAutofit fontScale="85000" lnSpcReduction="20000"/>
          </a:bodyPr>
          <a:lstStyle/>
          <a:p>
            <a:r>
              <a:rPr lang="en-US" sz="2600" dirty="0">
                <a:latin typeface="Times New Roman" panose="02020603050405020304" pitchFamily="18" charset="0"/>
                <a:cs typeface="Times New Roman" panose="02020603050405020304" pitchFamily="18" charset="0"/>
              </a:rPr>
              <a:t>Revenue peaks during weekends with a notable higher RevPAR and occupancy rate</a:t>
            </a:r>
          </a:p>
          <a:p>
            <a:r>
              <a:rPr lang="en-US" sz="2600" dirty="0">
                <a:latin typeface="Times New Roman" panose="02020603050405020304" pitchFamily="18" charset="0"/>
                <a:cs typeface="Times New Roman" panose="02020603050405020304" pitchFamily="18" charset="0"/>
              </a:rPr>
              <a:t>Mumbai leads in revenue generation, while Delhi has the highest occupancy rate </a:t>
            </a:r>
          </a:p>
          <a:p>
            <a:r>
              <a:rPr lang="en-US" sz="2600" dirty="0">
                <a:latin typeface="Times New Roman" panose="02020603050405020304" pitchFamily="18" charset="0"/>
                <a:cs typeface="Times New Roman" panose="02020603050405020304" pitchFamily="18" charset="0"/>
              </a:rPr>
              <a:t>Utility costs are rising, indicating a need for energy-saving measures.</a:t>
            </a:r>
          </a:p>
          <a:p>
            <a:r>
              <a:rPr lang="en-US" sz="2600" dirty="0">
                <a:latin typeface="Times New Roman" panose="02020603050405020304" pitchFamily="18" charset="0"/>
                <a:cs typeface="Times New Roman" panose="02020603050405020304" pitchFamily="18" charset="0"/>
              </a:rPr>
              <a:t>Direct booking have the highest realization percentage, emphasizing the importance of promoting direct channels</a:t>
            </a:r>
          </a:p>
          <a:p>
            <a:r>
              <a:rPr lang="en-US" sz="2600" dirty="0">
                <a:latin typeface="Times New Roman" panose="02020603050405020304" pitchFamily="18" charset="0"/>
                <a:cs typeface="Times New Roman" panose="02020603050405020304" pitchFamily="18" charset="0"/>
              </a:rPr>
              <a:t>Total Revenue:1.69 billion</a:t>
            </a:r>
          </a:p>
          <a:p>
            <a:r>
              <a:rPr lang="en-US" sz="2600" dirty="0">
                <a:latin typeface="Times New Roman" panose="02020603050405020304" pitchFamily="18" charset="0"/>
                <a:cs typeface="Times New Roman" panose="02020603050405020304" pitchFamily="18" charset="0"/>
              </a:rPr>
              <a:t>Overall occupancy rate: 57.79%</a:t>
            </a:r>
          </a:p>
          <a:p>
            <a:r>
              <a:rPr lang="en-US" sz="2600" dirty="0">
                <a:latin typeface="Times New Roman" panose="02020603050405020304" pitchFamily="18" charset="0"/>
                <a:cs typeface="Times New Roman" panose="02020603050405020304" pitchFamily="18" charset="0"/>
              </a:rPr>
              <a:t>Overall RevPAR: 7,336.56</a:t>
            </a:r>
          </a:p>
          <a:p>
            <a:r>
              <a:rPr lang="en-US" sz="2600" dirty="0">
                <a:latin typeface="Times New Roman" panose="02020603050405020304" pitchFamily="18" charset="0"/>
                <a:cs typeface="Times New Roman" panose="02020603050405020304" pitchFamily="18" charset="0"/>
              </a:rPr>
              <a:t>Overall ADR: 12,695.76</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348773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212C-E31E-49EE-8BB5-9B3CF30BD20D}"/>
              </a:ext>
            </a:extLst>
          </p:cNvPr>
          <p:cNvSpPr>
            <a:spLocks noGrp="1"/>
          </p:cNvSpPr>
          <p:nvPr>
            <p:ph type="title"/>
          </p:nvPr>
        </p:nvSpPr>
        <p:spPr/>
        <p:txBody>
          <a:bodyPr/>
          <a:lstStyle/>
          <a:p>
            <a:r>
              <a:rPr lang="en-US" dirty="0">
                <a:latin typeface="Palatino Linotype" panose="02040502050505030304" pitchFamily="18" charset="0"/>
              </a:rPr>
              <a:t>Tooltip overview:</a:t>
            </a:r>
            <a:endParaRPr lang="en-IN" dirty="0">
              <a:latin typeface="Palatino Linotype" panose="02040502050505030304" pitchFamily="18" charset="0"/>
            </a:endParaRPr>
          </a:p>
        </p:txBody>
      </p:sp>
      <p:sp>
        <p:nvSpPr>
          <p:cNvPr id="4" name="Rectangle 1">
            <a:extLst>
              <a:ext uri="{FF2B5EF4-FFF2-40B4-BE49-F238E27FC236}">
                <a16:creationId xmlns:a16="http://schemas.microsoft.com/office/drawing/2014/main" id="{BE80430F-6F7C-4DA1-B7D2-EA6F9A3319E7}"/>
              </a:ext>
            </a:extLst>
          </p:cNvPr>
          <p:cNvSpPr>
            <a:spLocks noGrp="1" noChangeArrowheads="1"/>
          </p:cNvSpPr>
          <p:nvPr>
            <p:ph idx="1"/>
          </p:nvPr>
        </p:nvSpPr>
        <p:spPr bwMode="auto">
          <a:xfrm>
            <a:off x="177019" y="1502688"/>
            <a:ext cx="10820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Insights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Weekday revenue tends to be lower compared to weekends, suggesting that guests prefer weekend stays, possibly due to leisure travel preferences.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Occupancy Insights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occupancy on weekends indicates a trend where guests are more likely to book stays for leisure trips over weekends.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RevPAR Insights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significant difference in RevPAR between weekdays and weekends shows that higher rates and better occupancy on weekends drive profitability.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ADR Insights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ADR across weekdays and weekends suggests stable pricing strategies, but slight weekend increases indicate a premium charged for high demand periods.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Satisfaction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Delhi's higher rating suggests strong service and guest satisfaction, while Mumbai and Bangalore could benefit from focused service improvements.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 Performance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realization from direct bookings suggests that reducing reliance on third-party platforms can enhance profitability through lower commission costs.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7594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TotalTime>
  <Words>763</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Courier New</vt:lpstr>
      <vt:lpstr>Palatino Linotype</vt:lpstr>
      <vt:lpstr>Tahoma</vt:lpstr>
      <vt:lpstr>Times New Roman</vt:lpstr>
      <vt:lpstr>Verdana</vt:lpstr>
      <vt:lpstr>Office Theme</vt:lpstr>
      <vt:lpstr>AtliQ Hospitality Analysis</vt:lpstr>
      <vt:lpstr>Table of Contents:</vt:lpstr>
      <vt:lpstr>AtliQ</vt:lpstr>
      <vt:lpstr>Process includes:</vt:lpstr>
      <vt:lpstr>Dataset details</vt:lpstr>
      <vt:lpstr>Key Performance Indicators(KPIs):</vt:lpstr>
      <vt:lpstr>Data Model:</vt:lpstr>
      <vt:lpstr>Dashboard Insights:</vt:lpstr>
      <vt:lpstr>Tooltip overview:</vt:lpstr>
      <vt:lpstr>Recommendations:</vt:lpstr>
      <vt:lpstr>PowerPoint Presentation</vt:lpstr>
      <vt:lpstr>Tooltip graphs: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Hospitality Analysis</dc:title>
  <dc:creator>Admin</dc:creator>
  <cp:lastModifiedBy>Admin</cp:lastModifiedBy>
  <cp:revision>21</cp:revision>
  <dcterms:created xsi:type="dcterms:W3CDTF">2024-06-11T11:09:54Z</dcterms:created>
  <dcterms:modified xsi:type="dcterms:W3CDTF">2024-06-12T07:06:19Z</dcterms:modified>
</cp:coreProperties>
</file>