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76950"/>
            <a:ext cx="8520600" cy="89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MishMash - Hackathon</a:t>
            </a:r>
            <a:endParaRPr/>
          </a:p>
        </p:txBody>
      </p:sp>
      <p:sp>
        <p:nvSpPr>
          <p:cNvPr id="55" name="Google Shape;55;p13"/>
          <p:cNvSpPr txBox="1"/>
          <p:nvPr>
            <p:ph idx="1" type="subTitle"/>
          </p:nvPr>
        </p:nvSpPr>
        <p:spPr>
          <a:xfrm>
            <a:off x="311700" y="1283775"/>
            <a:ext cx="8520600" cy="3859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The theme, Team Name &amp; Team Members</a:t>
            </a:r>
            <a:endParaRPr sz="1050">
              <a:solidFill>
                <a:schemeClr val="dk1"/>
              </a:solidFill>
              <a:highlight>
                <a:srgbClr val="FFFFFF"/>
              </a:highlight>
            </a:endParaRPr>
          </a:p>
          <a:p>
            <a:pPr indent="-292100" lvl="1" marL="914400" rtl="0" algn="l">
              <a:lnSpc>
                <a:spcPct val="110000"/>
              </a:lnSpc>
              <a:spcBef>
                <a:spcPts val="0"/>
              </a:spcBef>
              <a:spcAft>
                <a:spcPts val="0"/>
              </a:spcAft>
              <a:buClr>
                <a:schemeClr val="dk1"/>
              </a:buClr>
              <a:buSzPts val="1000"/>
              <a:buAutoNum type="alphaLcPeriod"/>
            </a:pPr>
            <a:r>
              <a:rPr b="1" lang="en" sz="1000">
                <a:solidFill>
                  <a:srgbClr val="333333"/>
                </a:solidFill>
                <a:highlight>
                  <a:srgbClr val="FFFFFF"/>
                </a:highlight>
              </a:rPr>
              <a:t>DEEP TECH/MACHINE LEARNING</a:t>
            </a:r>
            <a:endParaRPr b="1" sz="1000">
              <a:solidFill>
                <a:srgbClr val="333333"/>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BARNSWALLOWAI</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AutoNum type="alphaLcPeriod"/>
            </a:pPr>
            <a:r>
              <a:rPr lang="en" sz="1050">
                <a:solidFill>
                  <a:schemeClr val="dk1"/>
                </a:solidFill>
                <a:highlight>
                  <a:srgbClr val="FFFFFF"/>
                </a:highlight>
              </a:rPr>
              <a:t>BALA GIRIJA, MONALI TATTE, SHABIR JAMEEL</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Project Title / The problem statement(if you have build a project from the problem statement given by Unilever and Rocketium)</a:t>
            </a:r>
            <a:endParaRPr sz="1050">
              <a:solidFill>
                <a:schemeClr val="dk1"/>
              </a:solidFill>
              <a:highlight>
                <a:srgbClr val="FFFFFF"/>
              </a:highlight>
            </a:endParaRPr>
          </a:p>
          <a:p>
            <a:pPr indent="457200" lvl="0" marL="0" rtl="0" algn="l">
              <a:lnSpc>
                <a:spcPct val="110000"/>
              </a:lnSpc>
              <a:spcBef>
                <a:spcPts val="400"/>
              </a:spcBef>
              <a:spcAft>
                <a:spcPts val="0"/>
              </a:spcAft>
              <a:buNone/>
            </a:pPr>
            <a:r>
              <a:rPr b="1" lang="en" sz="1200">
                <a:solidFill>
                  <a:srgbClr val="333333"/>
                </a:solidFill>
                <a:highlight>
                  <a:srgbClr val="FFFFFF"/>
                </a:highlight>
              </a:rPr>
              <a:t>Problem Statement 3 - Data Science POC Use Case</a:t>
            </a:r>
            <a:endParaRPr b="1" sz="1200">
              <a:solidFill>
                <a:srgbClr val="333333"/>
              </a:solidFill>
              <a:highlight>
                <a:srgbClr val="FFFFFF"/>
              </a:highlight>
            </a:endParaRPr>
          </a:p>
          <a:p>
            <a:pPr indent="0" lvl="0" marL="0" rtl="0" algn="l">
              <a:lnSpc>
                <a:spcPct val="115000"/>
              </a:lnSpc>
              <a:spcBef>
                <a:spcPts val="800"/>
              </a:spcBef>
              <a:spcAft>
                <a:spcPts val="0"/>
              </a:spcAft>
              <a:buNone/>
            </a:pPr>
            <a:r>
              <a:rPr lang="en" sz="1050">
                <a:solidFill>
                  <a:srgbClr val="333333"/>
                </a:solidFill>
                <a:highlight>
                  <a:srgbClr val="FFFFFF"/>
                </a:highlight>
              </a:rPr>
              <a:t> 	One of Unilever’s brands is going through some major changes in Business Execution plans and will like to know:</a:t>
            </a:r>
            <a:endParaRPr sz="1050">
              <a:solidFill>
                <a:srgbClr val="333333"/>
              </a:solidFill>
              <a:highlight>
                <a:srgbClr val="FFFFFF"/>
              </a:highlight>
            </a:endParaRPr>
          </a:p>
          <a:p>
            <a:pPr indent="0" lvl="0" marL="457200" rtl="0" algn="l">
              <a:lnSpc>
                <a:spcPct val="115000"/>
              </a:lnSpc>
              <a:spcBef>
                <a:spcPts val="400"/>
              </a:spcBef>
              <a:spcAft>
                <a:spcPts val="0"/>
              </a:spcAft>
              <a:buNone/>
            </a:pPr>
            <a:r>
              <a:rPr lang="en" sz="1050">
                <a:solidFill>
                  <a:srgbClr val="333333"/>
                </a:solidFill>
                <a:highlight>
                  <a:srgbClr val="FFFFFF"/>
                </a:highlight>
              </a:rPr>
              <a:t>What are the major drivers for sales(EQ)?</a:t>
            </a:r>
            <a:endParaRPr sz="1050">
              <a:solidFill>
                <a:srgbClr val="333333"/>
              </a:solidFill>
              <a:highlight>
                <a:srgbClr val="FFFFFF"/>
              </a:highlight>
            </a:endParaRPr>
          </a:p>
          <a:p>
            <a:pPr indent="0" lvl="0" marL="457200" rtl="0" algn="l">
              <a:lnSpc>
                <a:spcPct val="115000"/>
              </a:lnSpc>
              <a:spcBef>
                <a:spcPts val="800"/>
              </a:spcBef>
              <a:spcAft>
                <a:spcPts val="0"/>
              </a:spcAft>
              <a:buNone/>
            </a:pPr>
            <a:r>
              <a:rPr lang="en" sz="1050">
                <a:solidFill>
                  <a:srgbClr val="333333"/>
                </a:solidFill>
                <a:highlight>
                  <a:srgbClr val="FFFFFF"/>
                </a:highlight>
              </a:rPr>
              <a:t>Knowing the drivers, how can they predict future sales for the next 6 periods?</a:t>
            </a:r>
            <a:endParaRPr sz="1050">
              <a:solidFill>
                <a:schemeClr val="dk1"/>
              </a:solidFill>
              <a:highlight>
                <a:srgbClr val="FFFFFF"/>
              </a:highlight>
            </a:endParaRPr>
          </a:p>
          <a:p>
            <a:pPr indent="-295275" lvl="0" marL="457200" rtl="0" algn="l">
              <a:lnSpc>
                <a:spcPct val="115000"/>
              </a:lnSpc>
              <a:spcBef>
                <a:spcPts val="800"/>
              </a:spcBef>
              <a:spcAft>
                <a:spcPts val="0"/>
              </a:spcAft>
              <a:buClr>
                <a:schemeClr val="dk1"/>
              </a:buClr>
              <a:buSzPts val="1050"/>
              <a:buChar char="●"/>
            </a:pPr>
            <a:r>
              <a:rPr lang="en" sz="1050">
                <a:solidFill>
                  <a:schemeClr val="dk1"/>
                </a:solidFill>
                <a:highlight>
                  <a:srgbClr val="FFFFFF"/>
                </a:highlight>
              </a:rPr>
              <a:t>Project Description along with technology being used</a:t>
            </a:r>
            <a:endParaRPr sz="1050">
              <a:solidFill>
                <a:schemeClr val="dk1"/>
              </a:solidFill>
              <a:highlight>
                <a:srgbClr val="FFFFFF"/>
              </a:highlight>
            </a:endParaRPr>
          </a:p>
          <a:p>
            <a:pPr indent="0" lvl="0" marL="457200" rtl="0" algn="l">
              <a:lnSpc>
                <a:spcPct val="115000"/>
              </a:lnSpc>
              <a:spcBef>
                <a:spcPts val="0"/>
              </a:spcBef>
              <a:spcAft>
                <a:spcPts val="0"/>
              </a:spcAft>
              <a:buNone/>
            </a:pPr>
            <a:r>
              <a:rPr lang="en" sz="1050">
                <a:solidFill>
                  <a:schemeClr val="dk1"/>
                </a:solidFill>
                <a:highlight>
                  <a:srgbClr val="FFFFFF"/>
                </a:highlight>
              </a:rPr>
              <a:t>This project used Train data provided and build a model using Azure Machine Learning Services which includes workspace creation, dataset upload, AutoML configuration, creating Azure Experiments. Finally, we did predicted the test data using the model been created and calculated the MAPE, Accuracy.</a:t>
            </a:r>
            <a:endParaRPr sz="1050">
              <a:solidFill>
                <a:schemeClr val="dk1"/>
              </a:solidFill>
              <a:highlight>
                <a:srgbClr val="FFFFFF"/>
              </a:highlight>
            </a:endParaRPr>
          </a:p>
          <a:p>
            <a:pPr indent="0" lvl="0" marL="457200" rtl="0" algn="l">
              <a:lnSpc>
                <a:spcPct val="115000"/>
              </a:lnSpc>
              <a:spcBef>
                <a:spcPts val="0"/>
              </a:spcBef>
              <a:spcAft>
                <a:spcPts val="0"/>
              </a:spcAft>
              <a:buNone/>
            </a:pPr>
            <a:r>
              <a:rPr lang="en" sz="1050">
                <a:solidFill>
                  <a:schemeClr val="dk1"/>
                </a:solidFill>
                <a:highlight>
                  <a:srgbClr val="FFFFFF"/>
                </a:highlight>
              </a:rPr>
              <a:t>We had dropped unnecessary columns in the dataset which will not impact the Sales (EQ) and then started building the model with rest of the columns applying regression algorithms.</a:t>
            </a:r>
            <a:endParaRPr sz="1050">
              <a:solidFill>
                <a:schemeClr val="dk1"/>
              </a:solidFill>
              <a:highlight>
                <a:srgbClr val="FFFFFF"/>
              </a:highlight>
            </a:endParaRPr>
          </a:p>
          <a:p>
            <a:pPr indent="0" lvl="0" marL="457200" rtl="0" algn="l">
              <a:lnSpc>
                <a:spcPct val="115000"/>
              </a:lnSpc>
              <a:spcBef>
                <a:spcPts val="0"/>
              </a:spcBef>
              <a:spcAft>
                <a:spcPts val="0"/>
              </a:spcAft>
              <a:buNone/>
            </a:pPr>
            <a:r>
              <a:rPr lang="en" sz="1050">
                <a:solidFill>
                  <a:schemeClr val="dk1"/>
                </a:solidFill>
                <a:highlight>
                  <a:srgbClr val="FFFFFF"/>
                </a:highlight>
              </a:rPr>
              <a:t>This model can be used for any new Datasets to predict the Sales (EQ) which has major impact in the business world.</a:t>
            </a:r>
            <a:endParaRPr sz="1050">
              <a:solidFill>
                <a:schemeClr val="dk1"/>
              </a:solidFill>
              <a:highlight>
                <a:srgbClr val="FFFFFF"/>
              </a:highlight>
            </a:endParaRPr>
          </a:p>
          <a:p>
            <a:pPr indent="0" lvl="0" marL="457200" rtl="0" algn="l">
              <a:lnSpc>
                <a:spcPct val="115000"/>
              </a:lnSpc>
              <a:spcBef>
                <a:spcPts val="0"/>
              </a:spcBef>
              <a:spcAft>
                <a:spcPts val="0"/>
              </a:spcAft>
              <a:buNone/>
            </a:pPr>
            <a:r>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Demo Link (if any, this might contain a website/ mobile application link/ short video, etc.) NA</a:t>
            </a:r>
            <a:endParaRPr sz="1050">
              <a:solidFill>
                <a:schemeClr val="dk1"/>
              </a:solidFill>
              <a:highlight>
                <a:srgbClr val="FFFFFF"/>
              </a:highlight>
            </a:endParaRPr>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