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5" r:id="rId8"/>
    <p:sldId id="262" r:id="rId9"/>
    <p:sldId id="266"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12/19/2023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12/19/2023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A2A1-BA43-4310-8163-EB14B379362E}"/>
              </a:ext>
            </a:extLst>
          </p:cNvPr>
          <p:cNvSpPr>
            <a:spLocks noGrp="1"/>
          </p:cNvSpPr>
          <p:nvPr>
            <p:ph type="ctrTitle"/>
          </p:nvPr>
        </p:nvSpPr>
        <p:spPr/>
        <p:txBody>
          <a:bodyPr/>
          <a:lstStyle/>
          <a:p>
            <a:r>
              <a:rPr lang="en-US" dirty="0"/>
              <a:t>CREDIT CARD TRANSACTION ANALYSIS REPORT</a:t>
            </a:r>
            <a:endParaRPr lang="en-IN" dirty="0"/>
          </a:p>
        </p:txBody>
      </p:sp>
      <p:sp>
        <p:nvSpPr>
          <p:cNvPr id="3" name="Subtitle 2">
            <a:extLst>
              <a:ext uri="{FF2B5EF4-FFF2-40B4-BE49-F238E27FC236}">
                <a16:creationId xmlns:a16="http://schemas.microsoft.com/office/drawing/2014/main" id="{699BAE7F-1606-43B6-948F-473DE35EC263}"/>
              </a:ext>
            </a:extLst>
          </p:cNvPr>
          <p:cNvSpPr>
            <a:spLocks noGrp="1"/>
          </p:cNvSpPr>
          <p:nvPr>
            <p:ph type="subTitle" idx="1"/>
          </p:nvPr>
        </p:nvSpPr>
        <p:spPr/>
        <p:txBody>
          <a:bodyPr/>
          <a:lstStyle/>
          <a:p>
            <a:endParaRPr lang="en-US" dirty="0"/>
          </a:p>
          <a:p>
            <a:r>
              <a:rPr lang="en-US" dirty="0"/>
              <a:t>N</a:t>
            </a:r>
            <a:r>
              <a:rPr lang="en-IN" dirty="0"/>
              <a:t>AME :</a:t>
            </a:r>
            <a:r>
              <a:rPr lang="en-IN" dirty="0" err="1"/>
              <a:t>Shabira</a:t>
            </a:r>
            <a:r>
              <a:rPr lang="en-IN" dirty="0"/>
              <a:t> .M</a:t>
            </a:r>
          </a:p>
          <a:p>
            <a:r>
              <a:rPr lang="en-US" dirty="0"/>
              <a:t>D</a:t>
            </a:r>
            <a:r>
              <a:rPr lang="en-IN" dirty="0"/>
              <a:t>ATE  :12/7/2023</a:t>
            </a:r>
          </a:p>
        </p:txBody>
      </p:sp>
      <p:pic>
        <p:nvPicPr>
          <p:cNvPr id="4" name="Picture 3">
            <a:extLst>
              <a:ext uri="{FF2B5EF4-FFF2-40B4-BE49-F238E27FC236}">
                <a16:creationId xmlns:a16="http://schemas.microsoft.com/office/drawing/2014/main" id="{F5AE92A9-839F-4E6B-9F0F-573F4E0C29B8}"/>
              </a:ext>
            </a:extLst>
          </p:cNvPr>
          <p:cNvPicPr>
            <a:picLocks noChangeAspect="1"/>
          </p:cNvPicPr>
          <p:nvPr/>
        </p:nvPicPr>
        <p:blipFill>
          <a:blip r:embed="rId2"/>
          <a:stretch>
            <a:fillRect/>
          </a:stretch>
        </p:blipFill>
        <p:spPr>
          <a:xfrm>
            <a:off x="8570374" y="179895"/>
            <a:ext cx="3387848" cy="2258565"/>
          </a:xfrm>
          <a:prstGeom prst="rect">
            <a:avLst/>
          </a:prstGeom>
        </p:spPr>
      </p:pic>
    </p:spTree>
    <p:extLst>
      <p:ext uri="{BB962C8B-B14F-4D97-AF65-F5344CB8AC3E}">
        <p14:creationId xmlns:p14="http://schemas.microsoft.com/office/powerpoint/2010/main" val="4030097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BAC4-291A-4D74-9721-508CA00224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484BFA-DA74-498B-A90C-ABC7FA07620B}"/>
              </a:ext>
            </a:extLst>
          </p:cNvPr>
          <p:cNvSpPr>
            <a:spLocks noGrp="1"/>
          </p:cNvSpPr>
          <p:nvPr>
            <p:ph idx="1"/>
          </p:nvPr>
        </p:nvSpPr>
        <p:spPr/>
        <p:txBody>
          <a:bodyPr/>
          <a:lstStyle/>
          <a:p>
            <a:pPr marL="0" indent="0">
              <a:buNone/>
            </a:pPr>
            <a:r>
              <a:rPr lang="en-US" b="1" dirty="0"/>
              <a:t>Customer Behavior Analysis</a:t>
            </a:r>
          </a:p>
          <a:p>
            <a:r>
              <a:rPr lang="en-US" b="1" dirty="0"/>
              <a:t>  </a:t>
            </a:r>
            <a:r>
              <a:rPr lang="en-US" dirty="0"/>
              <a:t>Income distribution are almost similar for Male and Female.</a:t>
            </a:r>
          </a:p>
          <a:p>
            <a:r>
              <a:rPr lang="en-US" b="1" dirty="0"/>
              <a:t>  </a:t>
            </a:r>
            <a:r>
              <a:rPr lang="en-US" dirty="0"/>
              <a:t>Analysis demonstrate that high-income individual carry mortgage debt.</a:t>
            </a:r>
          </a:p>
          <a:p>
            <a:r>
              <a:rPr lang="en-US" dirty="0"/>
              <a:t>  Low-income category tend to have credit card debt.</a:t>
            </a:r>
          </a:p>
          <a:p>
            <a:pPr marL="0" indent="0">
              <a:buNone/>
            </a:pPr>
            <a:r>
              <a:rPr lang="en-US" b="1" dirty="0"/>
              <a:t>Recommendation</a:t>
            </a:r>
            <a:r>
              <a:rPr lang="en-US" dirty="0"/>
              <a:t>:</a:t>
            </a:r>
          </a:p>
          <a:p>
            <a:r>
              <a:rPr lang="en-US" dirty="0"/>
              <a:t>Encourage high-income individuals to invest in assets rathe than carrying excess long term debt.</a:t>
            </a:r>
          </a:p>
          <a:p>
            <a:endParaRPr lang="en-IN" dirty="0"/>
          </a:p>
        </p:txBody>
      </p:sp>
    </p:spTree>
    <p:extLst>
      <p:ext uri="{BB962C8B-B14F-4D97-AF65-F5344CB8AC3E}">
        <p14:creationId xmlns:p14="http://schemas.microsoft.com/office/powerpoint/2010/main" val="3235260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A06F-05A3-4928-82AD-D7347FA758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0FFC30-C7AB-41B2-8F25-F7BAB637A0FE}"/>
              </a:ext>
            </a:extLst>
          </p:cNvPr>
          <p:cNvSpPr>
            <a:spLocks noGrp="1"/>
          </p:cNvSpPr>
          <p:nvPr>
            <p:ph idx="1"/>
          </p:nvPr>
        </p:nvSpPr>
        <p:spPr/>
        <p:txBody>
          <a:bodyPr/>
          <a:lstStyle/>
          <a:p>
            <a:r>
              <a:rPr lang="en-US" b="1" dirty="0"/>
              <a:t>FICO Score and debt relation</a:t>
            </a:r>
          </a:p>
          <a:p>
            <a:r>
              <a:rPr lang="en-US" dirty="0"/>
              <a:t>A higher FICO score often results in more favorable lending terms.</a:t>
            </a:r>
          </a:p>
          <a:p>
            <a:r>
              <a:rPr lang="en-US" dirty="0"/>
              <a:t>Maintaining a good FICO score can provide access to more favorable credit terms.</a:t>
            </a:r>
          </a:p>
          <a:p>
            <a:r>
              <a:rPr lang="en-US" dirty="0"/>
              <a:t>It’s essential to manage both your FICO score and debt levels responsibly for a healthy financial profile </a:t>
            </a:r>
            <a:endParaRPr lang="en-IN" dirty="0"/>
          </a:p>
        </p:txBody>
      </p:sp>
    </p:spTree>
    <p:extLst>
      <p:ext uri="{BB962C8B-B14F-4D97-AF65-F5344CB8AC3E}">
        <p14:creationId xmlns:p14="http://schemas.microsoft.com/office/powerpoint/2010/main" val="2300180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29E4-52BB-47CA-B749-78BBF2A3D083}"/>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63BD1027-C84C-467A-A2D2-9A1926E3E10C}"/>
              </a:ext>
            </a:extLst>
          </p:cNvPr>
          <p:cNvSpPr>
            <a:spLocks noGrp="1"/>
          </p:cNvSpPr>
          <p:nvPr>
            <p:ph idx="1"/>
          </p:nvPr>
        </p:nvSpPr>
        <p:spPr/>
        <p:txBody>
          <a:bodyPr/>
          <a:lstStyle/>
          <a:p>
            <a:pPr marL="0" indent="0">
              <a:buNone/>
            </a:pPr>
            <a:r>
              <a:rPr lang="en-US" dirty="0"/>
              <a:t>  “This report presents a comprehensive analysis of credit card transactions over the span of 30 years(1991-2020). The analysis revealed a notable increase in transaction volume and total transaction amounts, especially in the final quarter. We also identified variations in transaction amounts based on payment methods, with credit card transactions dominating. Fraud detection was highly successful, but geographic analysis exposed regional disparities. Our findings provide an opportunity for marketing strategies targeting high-transaction regions. Additionally, recommendations for refining fraud prevention and enhancing customer engagement have been highlighted.”</a:t>
            </a:r>
            <a:endParaRPr lang="en-IN" dirty="0"/>
          </a:p>
        </p:txBody>
      </p:sp>
    </p:spTree>
    <p:extLst>
      <p:ext uri="{BB962C8B-B14F-4D97-AF65-F5344CB8AC3E}">
        <p14:creationId xmlns:p14="http://schemas.microsoft.com/office/powerpoint/2010/main" val="39088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BFD6-2544-4DA3-8EA8-FA41D7C9F72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26228AF-3B0A-47B2-A4FE-67C7B1D73C60}"/>
              </a:ext>
            </a:extLst>
          </p:cNvPr>
          <p:cNvSpPr>
            <a:spLocks noGrp="1"/>
          </p:cNvSpPr>
          <p:nvPr>
            <p:ph idx="1"/>
          </p:nvPr>
        </p:nvSpPr>
        <p:spPr/>
        <p:txBody>
          <a:bodyPr/>
          <a:lstStyle/>
          <a:p>
            <a:r>
              <a:rPr lang="en-US" dirty="0"/>
              <a:t>he purpose of conducting an analysis of transactions from the years 1991-2020 is to gain valuable insights and make informed decisions based on historical transaction data. The specific purposes of this analysis can vary depending on the context and the goals of the organization or individual conducting it. Here are some common purposes for such an analysis:</a:t>
            </a:r>
          </a:p>
          <a:p>
            <a:pPr marL="342900" indent="-342900">
              <a:buFont typeface="+mj-lt"/>
              <a:buAutoNum type="arabicPeriod"/>
            </a:pPr>
            <a:r>
              <a:rPr lang="en-US" dirty="0"/>
              <a:t> Historical Trend Analysis.</a:t>
            </a:r>
          </a:p>
          <a:p>
            <a:pPr marL="342900" indent="-342900">
              <a:buFont typeface="+mj-lt"/>
              <a:buAutoNum type="arabicPeriod"/>
            </a:pPr>
            <a:r>
              <a:rPr lang="en-IN" dirty="0"/>
              <a:t>Customer Behaviour Analysis</a:t>
            </a:r>
          </a:p>
          <a:p>
            <a:pPr marL="342900" indent="-342900">
              <a:buFont typeface="+mj-lt"/>
              <a:buAutoNum type="arabicPeriod"/>
            </a:pPr>
            <a:r>
              <a:rPr lang="en-IN" dirty="0"/>
              <a:t>Marketing and Sales Strategies</a:t>
            </a:r>
          </a:p>
          <a:p>
            <a:pPr marL="342900" indent="-342900">
              <a:buFont typeface="+mj-lt"/>
              <a:buAutoNum type="arabicPeriod"/>
            </a:pPr>
            <a:r>
              <a:rPr lang="en-IN" dirty="0"/>
              <a:t>Fraud Detection and Prevention</a:t>
            </a:r>
          </a:p>
          <a:p>
            <a:pPr marL="342900" indent="-342900">
              <a:buFont typeface="+mj-lt"/>
              <a:buAutoNum type="arabicPeriod"/>
            </a:pPr>
            <a:r>
              <a:rPr lang="en-IN" dirty="0"/>
              <a:t>Geographic Analysis</a:t>
            </a:r>
          </a:p>
          <a:p>
            <a:pPr marL="342900" indent="-342900">
              <a:buFont typeface="+mj-lt"/>
              <a:buAutoNum type="arabicPeriod"/>
            </a:pPr>
            <a:r>
              <a:rPr lang="en-IN" dirty="0"/>
              <a:t>Customer Satisfaction and Engagement</a:t>
            </a:r>
          </a:p>
        </p:txBody>
      </p:sp>
    </p:spTree>
    <p:extLst>
      <p:ext uri="{BB962C8B-B14F-4D97-AF65-F5344CB8AC3E}">
        <p14:creationId xmlns:p14="http://schemas.microsoft.com/office/powerpoint/2010/main" val="85902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7A6C-BD6F-499E-B48B-AFF6843C6D94}"/>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96B0783E-304F-4D54-970E-095D483CBCE9}"/>
              </a:ext>
            </a:extLst>
          </p:cNvPr>
          <p:cNvSpPr>
            <a:spLocks noGrp="1"/>
          </p:cNvSpPr>
          <p:nvPr>
            <p:ph idx="1"/>
          </p:nvPr>
        </p:nvSpPr>
        <p:spPr/>
        <p:txBody>
          <a:bodyPr>
            <a:normAutofit fontScale="92500" lnSpcReduction="20000"/>
          </a:bodyPr>
          <a:lstStyle/>
          <a:p>
            <a:r>
              <a:rPr lang="en-US" dirty="0"/>
              <a:t>Checked the columns with missing value. There is no such columns are detected.</a:t>
            </a:r>
          </a:p>
          <a:p>
            <a:r>
              <a:rPr lang="en-US" dirty="0"/>
              <a:t>Converted  the data type of Amount column to numeric.</a:t>
            </a:r>
          </a:p>
          <a:p>
            <a:r>
              <a:rPr lang="en-US" dirty="0"/>
              <a:t>Currency units of amount columns are converted.</a:t>
            </a:r>
          </a:p>
          <a:p>
            <a:r>
              <a:rPr lang="en-US" dirty="0"/>
              <a:t>Validated that date and time column are in correct format.</a:t>
            </a:r>
          </a:p>
          <a:p>
            <a:r>
              <a:rPr lang="en-US" dirty="0"/>
              <a:t>Trimmed the white spaces from the text columns.</a:t>
            </a:r>
          </a:p>
          <a:p>
            <a:r>
              <a:rPr lang="en-US" dirty="0"/>
              <a:t>Created a new  Date table named ‘Date Dim’ to get a sequential list of dates, which is useful for defining time interval. Then created  new calculated columns of year, month and quarter by using formula.</a:t>
            </a:r>
          </a:p>
          <a:p>
            <a:r>
              <a:rPr lang="en-US" dirty="0"/>
              <a:t>Created new measure named ‘Transaction amount’ to calculate the sum of all transaction amount.</a:t>
            </a:r>
          </a:p>
          <a:p>
            <a:r>
              <a:rPr lang="en-US" dirty="0"/>
              <a:t>Created another measures named CY Transaction(Current Year Transaction) and PY Transaction(Previous Year Transaction) to get total transaction amount of that selected year.</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AC85C89B-1157-4FFD-A3F2-3027F83E6A5C}"/>
              </a:ext>
            </a:extLst>
          </p:cNvPr>
          <p:cNvPicPr>
            <a:picLocks noChangeAspect="1"/>
          </p:cNvPicPr>
          <p:nvPr/>
        </p:nvPicPr>
        <p:blipFill>
          <a:blip r:embed="rId2"/>
          <a:stretch>
            <a:fillRect/>
          </a:stretch>
        </p:blipFill>
        <p:spPr>
          <a:xfrm>
            <a:off x="1524972" y="5841365"/>
            <a:ext cx="4650928" cy="952500"/>
          </a:xfrm>
          <a:prstGeom prst="rect">
            <a:avLst/>
          </a:prstGeom>
        </p:spPr>
      </p:pic>
      <p:cxnSp>
        <p:nvCxnSpPr>
          <p:cNvPr id="6" name="Straight Connector 5">
            <a:extLst>
              <a:ext uri="{FF2B5EF4-FFF2-40B4-BE49-F238E27FC236}">
                <a16:creationId xmlns:a16="http://schemas.microsoft.com/office/drawing/2014/main" id="{D7733EE0-7561-48AF-8D91-BB9C0E466136}"/>
              </a:ext>
            </a:extLst>
          </p:cNvPr>
          <p:cNvCxnSpPr/>
          <p:nvPr/>
        </p:nvCxnSpPr>
        <p:spPr>
          <a:xfrm>
            <a:off x="6175900" y="5841365"/>
            <a:ext cx="0" cy="95250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6361047-59B2-43A8-80F0-507A6223F3CA}"/>
              </a:ext>
            </a:extLst>
          </p:cNvPr>
          <p:cNvPicPr>
            <a:picLocks noChangeAspect="1"/>
          </p:cNvPicPr>
          <p:nvPr/>
        </p:nvPicPr>
        <p:blipFill>
          <a:blip r:embed="rId3"/>
          <a:stretch>
            <a:fillRect/>
          </a:stretch>
        </p:blipFill>
        <p:spPr>
          <a:xfrm>
            <a:off x="6392615" y="5972651"/>
            <a:ext cx="4274413" cy="342900"/>
          </a:xfrm>
          <a:prstGeom prst="rect">
            <a:avLst/>
          </a:prstGeom>
        </p:spPr>
      </p:pic>
      <p:cxnSp>
        <p:nvCxnSpPr>
          <p:cNvPr id="9" name="Straight Connector 8">
            <a:extLst>
              <a:ext uri="{FF2B5EF4-FFF2-40B4-BE49-F238E27FC236}">
                <a16:creationId xmlns:a16="http://schemas.microsoft.com/office/drawing/2014/main" id="{38FCB8E1-D5EE-4874-91DD-6F81B5249F51}"/>
              </a:ext>
            </a:extLst>
          </p:cNvPr>
          <p:cNvCxnSpPr/>
          <p:nvPr/>
        </p:nvCxnSpPr>
        <p:spPr>
          <a:xfrm>
            <a:off x="6439000" y="6315551"/>
            <a:ext cx="4228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82FD40-0819-4807-902D-4A86C531D941}"/>
              </a:ext>
            </a:extLst>
          </p:cNvPr>
          <p:cNvCxnSpPr/>
          <p:nvPr/>
        </p:nvCxnSpPr>
        <p:spPr>
          <a:xfrm>
            <a:off x="10667028" y="5972651"/>
            <a:ext cx="0" cy="342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13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19B2-D32D-48C8-96A5-7473244B72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D382C5-8DE0-4C4E-9771-C0AB7E96F21F}"/>
              </a:ext>
            </a:extLst>
          </p:cNvPr>
          <p:cNvSpPr>
            <a:spLocks noGrp="1"/>
          </p:cNvSpPr>
          <p:nvPr>
            <p:ph idx="1"/>
          </p:nvPr>
        </p:nvSpPr>
        <p:spPr/>
        <p:txBody>
          <a:bodyPr/>
          <a:lstStyle/>
          <a:p>
            <a:r>
              <a:rPr lang="en-US" dirty="0"/>
              <a:t>Inserted a new slicer to select  Year .</a:t>
            </a:r>
          </a:p>
          <a:p>
            <a:r>
              <a:rPr lang="en-US" dirty="0"/>
              <a:t>Inserted cards to show CY transaction and PY Transaction for the selected Year.</a:t>
            </a:r>
          </a:p>
          <a:p>
            <a:r>
              <a:rPr lang="en-US" dirty="0"/>
              <a:t>Created a Clustered bar chart to check top Merchant Cities of selected year .</a:t>
            </a:r>
          </a:p>
          <a:p>
            <a:r>
              <a:rPr lang="en-US" dirty="0"/>
              <a:t>Wanted to display Top N cities based on particular year, so created  a ‘Top N’ measure by using DAX formula.</a:t>
            </a:r>
          </a:p>
          <a:p>
            <a:endParaRPr lang="en-IN" dirty="0"/>
          </a:p>
        </p:txBody>
      </p:sp>
      <p:pic>
        <p:nvPicPr>
          <p:cNvPr id="4" name="Picture 3">
            <a:extLst>
              <a:ext uri="{FF2B5EF4-FFF2-40B4-BE49-F238E27FC236}">
                <a16:creationId xmlns:a16="http://schemas.microsoft.com/office/drawing/2014/main" id="{B1537E2D-CACE-40F0-B440-C5F352044B5D}"/>
              </a:ext>
            </a:extLst>
          </p:cNvPr>
          <p:cNvPicPr>
            <a:picLocks noChangeAspect="1"/>
          </p:cNvPicPr>
          <p:nvPr/>
        </p:nvPicPr>
        <p:blipFill>
          <a:blip r:embed="rId2"/>
          <a:stretch>
            <a:fillRect/>
          </a:stretch>
        </p:blipFill>
        <p:spPr>
          <a:xfrm>
            <a:off x="1482709" y="4125435"/>
            <a:ext cx="4065835" cy="1677557"/>
          </a:xfrm>
          <a:prstGeom prst="rect">
            <a:avLst/>
          </a:prstGeom>
        </p:spPr>
      </p:pic>
      <p:cxnSp>
        <p:nvCxnSpPr>
          <p:cNvPr id="6" name="Straight Connector 5">
            <a:extLst>
              <a:ext uri="{FF2B5EF4-FFF2-40B4-BE49-F238E27FC236}">
                <a16:creationId xmlns:a16="http://schemas.microsoft.com/office/drawing/2014/main" id="{736EAE0D-C57B-4389-823B-7E07750FB339}"/>
              </a:ext>
            </a:extLst>
          </p:cNvPr>
          <p:cNvCxnSpPr/>
          <p:nvPr/>
        </p:nvCxnSpPr>
        <p:spPr>
          <a:xfrm>
            <a:off x="1455938" y="4128117"/>
            <a:ext cx="0" cy="1686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B92974-47C8-4923-AC19-0FD114911BFF}"/>
              </a:ext>
            </a:extLst>
          </p:cNvPr>
          <p:cNvCxnSpPr/>
          <p:nvPr/>
        </p:nvCxnSpPr>
        <p:spPr>
          <a:xfrm>
            <a:off x="5548544" y="4125435"/>
            <a:ext cx="0" cy="16775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41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09EE-B01B-4768-A1C7-78D21CCAA38A}"/>
              </a:ext>
            </a:extLst>
          </p:cNvPr>
          <p:cNvSpPr>
            <a:spLocks noGrp="1"/>
          </p:cNvSpPr>
          <p:nvPr>
            <p:ph type="title"/>
          </p:nvPr>
        </p:nvSpPr>
        <p:spPr/>
        <p:txBody>
          <a:bodyPr/>
          <a:lstStyle/>
          <a:p>
            <a:r>
              <a:rPr lang="en-US" dirty="0"/>
              <a:t>Transaction Trends</a:t>
            </a:r>
            <a:endParaRPr lang="en-IN" dirty="0"/>
          </a:p>
        </p:txBody>
      </p:sp>
      <p:sp>
        <p:nvSpPr>
          <p:cNvPr id="3" name="Content Placeholder 2">
            <a:extLst>
              <a:ext uri="{FF2B5EF4-FFF2-40B4-BE49-F238E27FC236}">
                <a16:creationId xmlns:a16="http://schemas.microsoft.com/office/drawing/2014/main" id="{6F6EBED0-3783-499C-A180-8A77DFC87340}"/>
              </a:ext>
            </a:extLst>
          </p:cNvPr>
          <p:cNvSpPr>
            <a:spLocks noGrp="1"/>
          </p:cNvSpPr>
          <p:nvPr>
            <p:ph idx="1"/>
          </p:nvPr>
        </p:nvSpPr>
        <p:spPr/>
        <p:txBody>
          <a:bodyPr/>
          <a:lstStyle/>
          <a:p>
            <a:r>
              <a:rPr lang="en-US" b="1" dirty="0"/>
              <a:t>Geographic Analysis</a:t>
            </a:r>
          </a:p>
          <a:p>
            <a:pPr marL="0" indent="0">
              <a:buNone/>
            </a:pPr>
            <a:r>
              <a:rPr lang="en-US" dirty="0"/>
              <a:t>          Map visualization created to show the transaction distribution by location. Largest Cities like Houston, Miami,Atlanta,Los Angeles San Francisco, Chicago and Las Vegas in Unites States have the highest transaction rates.</a:t>
            </a:r>
          </a:p>
          <a:p>
            <a:r>
              <a:rPr lang="en-US" b="1" dirty="0"/>
              <a:t>Payment Methods</a:t>
            </a:r>
            <a:endParaRPr lang="en-IN" b="1" dirty="0"/>
          </a:p>
          <a:p>
            <a:pPr marL="0" indent="0">
              <a:buNone/>
            </a:pPr>
            <a:r>
              <a:rPr lang="en-US" dirty="0"/>
              <a:t>          Stacked bar chart created to visualize the most trending  transaction mode. Swipe transaction was the most used transaction method until 2014. Then Online transaction and Chip Transaction are came on most trending. Most people prefer debit card transaction but credit card transaction also there in the second place. Master card and Visa card are widely used.</a:t>
            </a:r>
          </a:p>
        </p:txBody>
      </p:sp>
    </p:spTree>
    <p:extLst>
      <p:ext uri="{BB962C8B-B14F-4D97-AF65-F5344CB8AC3E}">
        <p14:creationId xmlns:p14="http://schemas.microsoft.com/office/powerpoint/2010/main" val="216131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A8EC-C6D6-4443-B6A8-59987F7C06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BDF9E2-33FF-4800-A35A-4FCA5AF60410}"/>
              </a:ext>
            </a:extLst>
          </p:cNvPr>
          <p:cNvSpPr>
            <a:spLocks noGrp="1"/>
          </p:cNvSpPr>
          <p:nvPr>
            <p:ph idx="1"/>
          </p:nvPr>
        </p:nvSpPr>
        <p:spPr/>
        <p:txBody>
          <a:bodyPr/>
          <a:lstStyle/>
          <a:p>
            <a:r>
              <a:rPr lang="en-US" b="1" dirty="0"/>
              <a:t>Merchant Name and Transaction rate</a:t>
            </a:r>
          </a:p>
          <a:p>
            <a:pPr marL="0" indent="0">
              <a:buNone/>
            </a:pPr>
            <a:endParaRPr lang="en-US" b="1" dirty="0"/>
          </a:p>
          <a:p>
            <a:endParaRPr lang="en-IN" b="1" dirty="0"/>
          </a:p>
        </p:txBody>
      </p:sp>
      <p:pic>
        <p:nvPicPr>
          <p:cNvPr id="4" name="Picture 3">
            <a:extLst>
              <a:ext uri="{FF2B5EF4-FFF2-40B4-BE49-F238E27FC236}">
                <a16:creationId xmlns:a16="http://schemas.microsoft.com/office/drawing/2014/main" id="{C12A68C1-1753-433A-9A38-C7C70B29DC2E}"/>
              </a:ext>
            </a:extLst>
          </p:cNvPr>
          <p:cNvPicPr>
            <a:picLocks noChangeAspect="1"/>
          </p:cNvPicPr>
          <p:nvPr/>
        </p:nvPicPr>
        <p:blipFill>
          <a:blip r:embed="rId2"/>
          <a:stretch>
            <a:fillRect/>
          </a:stretch>
        </p:blipFill>
        <p:spPr>
          <a:xfrm>
            <a:off x="2852738" y="3293615"/>
            <a:ext cx="5279208" cy="3306763"/>
          </a:xfrm>
          <a:prstGeom prst="rect">
            <a:avLst/>
          </a:prstGeom>
        </p:spPr>
      </p:pic>
      <p:pic>
        <p:nvPicPr>
          <p:cNvPr id="5" name="Picture 4">
            <a:extLst>
              <a:ext uri="{FF2B5EF4-FFF2-40B4-BE49-F238E27FC236}">
                <a16:creationId xmlns:a16="http://schemas.microsoft.com/office/drawing/2014/main" id="{399BBF00-7AD4-4939-A2A3-69992BF4477C}"/>
              </a:ext>
            </a:extLst>
          </p:cNvPr>
          <p:cNvPicPr>
            <a:picLocks noChangeAspect="1"/>
          </p:cNvPicPr>
          <p:nvPr/>
        </p:nvPicPr>
        <p:blipFill>
          <a:blip r:embed="rId3"/>
          <a:stretch>
            <a:fillRect/>
          </a:stretch>
        </p:blipFill>
        <p:spPr>
          <a:xfrm>
            <a:off x="2687229" y="2249041"/>
            <a:ext cx="5610225" cy="885825"/>
          </a:xfrm>
          <a:prstGeom prst="rect">
            <a:avLst/>
          </a:prstGeom>
        </p:spPr>
      </p:pic>
    </p:spTree>
    <p:extLst>
      <p:ext uri="{BB962C8B-B14F-4D97-AF65-F5344CB8AC3E}">
        <p14:creationId xmlns:p14="http://schemas.microsoft.com/office/powerpoint/2010/main" val="392542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98CE-9DA8-42BE-A177-4EE0C835D82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17B7D4F-CB4E-4BE5-A889-DEA674B8B912}"/>
              </a:ext>
            </a:extLst>
          </p:cNvPr>
          <p:cNvSpPr>
            <a:spLocks noGrp="1"/>
          </p:cNvSpPr>
          <p:nvPr>
            <p:ph idx="1"/>
          </p:nvPr>
        </p:nvSpPr>
        <p:spPr/>
        <p:txBody>
          <a:bodyPr/>
          <a:lstStyle/>
          <a:p>
            <a:r>
              <a:rPr lang="en-US" b="1" dirty="0"/>
              <a:t>Fraud Detection and Prevention</a:t>
            </a:r>
          </a:p>
          <a:p>
            <a:pPr marL="0" indent="0">
              <a:buNone/>
            </a:pPr>
            <a:r>
              <a:rPr lang="en-US" b="1" dirty="0"/>
              <a:t>     </a:t>
            </a:r>
            <a:r>
              <a:rPr lang="en-US" dirty="0"/>
              <a:t>After analyzed transaction data from 1991-2020 ,encompassing 2.71million fraud detection . Fraud activities are mostly taking place  through the online transaction. Largest Cities like Houston, Miami,Atlanta,Los Angeles San Francisco, Chicago and Las Vegas in Unites States have the highest transaction rates as well as the highest fraud rates. Fraud transaction are mostly taking place at the time period of 7.am to 7pm.</a:t>
            </a:r>
          </a:p>
          <a:p>
            <a:pPr marL="0" indent="0">
              <a:buNone/>
            </a:pPr>
            <a:endParaRPr lang="en-US" dirty="0"/>
          </a:p>
        </p:txBody>
      </p:sp>
      <p:pic>
        <p:nvPicPr>
          <p:cNvPr id="4" name="Picture 3">
            <a:extLst>
              <a:ext uri="{FF2B5EF4-FFF2-40B4-BE49-F238E27FC236}">
                <a16:creationId xmlns:a16="http://schemas.microsoft.com/office/drawing/2014/main" id="{9185DD3A-9E79-4972-BB33-E5A37903EEF8}"/>
              </a:ext>
            </a:extLst>
          </p:cNvPr>
          <p:cNvPicPr>
            <a:picLocks noChangeAspect="1"/>
          </p:cNvPicPr>
          <p:nvPr/>
        </p:nvPicPr>
        <p:blipFill>
          <a:blip r:embed="rId2"/>
          <a:stretch>
            <a:fillRect/>
          </a:stretch>
        </p:blipFill>
        <p:spPr>
          <a:xfrm>
            <a:off x="2848021" y="4053320"/>
            <a:ext cx="3721455" cy="2438920"/>
          </a:xfrm>
          <a:prstGeom prst="rect">
            <a:avLst/>
          </a:prstGeom>
        </p:spPr>
      </p:pic>
    </p:spTree>
    <p:extLst>
      <p:ext uri="{BB962C8B-B14F-4D97-AF65-F5344CB8AC3E}">
        <p14:creationId xmlns:p14="http://schemas.microsoft.com/office/powerpoint/2010/main" val="414261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17C6-E1A9-400B-8941-F14CF997B3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4F6506-56FA-4D6A-8779-81E43A25F2A3}"/>
              </a:ext>
            </a:extLst>
          </p:cNvPr>
          <p:cNvSpPr>
            <a:spLocks noGrp="1"/>
          </p:cNvSpPr>
          <p:nvPr>
            <p:ph idx="1"/>
          </p:nvPr>
        </p:nvSpPr>
        <p:spPr/>
        <p:txBody>
          <a:bodyPr>
            <a:normAutofit/>
          </a:bodyPr>
          <a:lstStyle/>
          <a:p>
            <a:r>
              <a:rPr lang="en-US" b="1" dirty="0"/>
              <a:t>Prevention</a:t>
            </a:r>
          </a:p>
          <a:p>
            <a:pPr marL="0" indent="0">
              <a:buNone/>
            </a:pPr>
            <a:r>
              <a:rPr lang="en-US" dirty="0"/>
              <a:t> Fraud prevention measures, including transaction limits and customer verification, have been effective. </a:t>
            </a:r>
          </a:p>
          <a:p>
            <a:pPr marL="0" indent="0">
              <a:buNone/>
            </a:pPr>
            <a:r>
              <a:rPr lang="en-US" b="1" dirty="0"/>
              <a:t>Geographic Analysis</a:t>
            </a:r>
          </a:p>
          <a:p>
            <a:pPr marL="0" indent="0">
              <a:buNone/>
            </a:pPr>
            <a:r>
              <a:rPr lang="en-US" dirty="0"/>
              <a:t>The analysis identified geographic regions with the highest fraud rates.</a:t>
            </a:r>
          </a:p>
          <a:p>
            <a:pPr marL="0" indent="0">
              <a:buNone/>
            </a:pPr>
            <a:r>
              <a:rPr lang="en-US" b="1" dirty="0"/>
              <a:t>Recommendations</a:t>
            </a:r>
            <a:r>
              <a:rPr lang="en-US" dirty="0"/>
              <a:t>	</a:t>
            </a:r>
          </a:p>
          <a:p>
            <a:pPr marL="342900" indent="-342900">
              <a:buAutoNum type="arabicPeriod"/>
            </a:pPr>
            <a:r>
              <a:rPr lang="en-US" dirty="0"/>
              <a:t>Enhance detection methods for emerging payment fraud patterns.</a:t>
            </a:r>
          </a:p>
          <a:p>
            <a:pPr marL="342900" indent="-342900">
              <a:buAutoNum type="arabicPeriod"/>
            </a:pPr>
            <a:r>
              <a:rPr lang="en-US" dirty="0"/>
              <a:t>Implement geographic-specific prevention strategies for high-risk regions	</a:t>
            </a:r>
          </a:p>
          <a:p>
            <a:pPr marL="342900" indent="-342900">
              <a:buAutoNum type="arabicPeriod"/>
            </a:pPr>
            <a:r>
              <a:rPr lang="en-US" dirty="0"/>
              <a:t>Increase customer awareness through training and communication</a:t>
            </a:r>
            <a:r>
              <a:rPr lang="en-US" b="1" dirty="0"/>
              <a:t>.</a:t>
            </a:r>
            <a:endParaRPr lang="en-IN" b="1" dirty="0"/>
          </a:p>
        </p:txBody>
      </p:sp>
    </p:spTree>
    <p:extLst>
      <p:ext uri="{BB962C8B-B14F-4D97-AF65-F5344CB8AC3E}">
        <p14:creationId xmlns:p14="http://schemas.microsoft.com/office/powerpoint/2010/main" val="63336087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918</TotalTime>
  <Words>746</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Schoolbook</vt:lpstr>
      <vt:lpstr>Wingdings 2</vt:lpstr>
      <vt:lpstr>View</vt:lpstr>
      <vt:lpstr>CREDIT CARD TRANSACTION ANALYSIS REPORT</vt:lpstr>
      <vt:lpstr>Summary</vt:lpstr>
      <vt:lpstr>Introduction</vt:lpstr>
      <vt:lpstr>Methodology</vt:lpstr>
      <vt:lpstr>PowerPoint Presentation</vt:lpstr>
      <vt:lpstr>Transaction Trends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TRANSACTION ANALYSIS REPORT</dc:title>
  <dc:creator>lenvovo</dc:creator>
  <cp:lastModifiedBy>lenvovo</cp:lastModifiedBy>
  <cp:revision>22</cp:revision>
  <dcterms:created xsi:type="dcterms:W3CDTF">2023-10-23T19:52:28Z</dcterms:created>
  <dcterms:modified xsi:type="dcterms:W3CDTF">2023-12-20T02:34:51Z</dcterms:modified>
</cp:coreProperties>
</file>