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C399533-0EE2-4072-B299-0D65DA51F380}" type="datetimeFigureOut">
              <a:rPr lang="en-IN" smtClean="0"/>
              <a:t>01-04-2024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1674033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399533-0EE2-4072-B299-0D65DA51F380}"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1501125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C399533-0EE2-4072-B299-0D65DA51F380}"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981197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C399533-0EE2-4072-B299-0D65DA51F380}"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2339584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99533-0EE2-4072-B299-0D65DA51F380}"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2018433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C399533-0EE2-4072-B299-0D65DA51F380}" type="datetimeFigureOut">
              <a:rPr lang="en-IN" smtClean="0"/>
              <a:t>01-04-2024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1319797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C399533-0EE2-4072-B299-0D65DA51F380}" type="datetimeFigureOut">
              <a:rPr lang="en-IN" smtClean="0"/>
              <a:t>01-04-2024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4219745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C399533-0EE2-4072-B299-0D65DA51F380}"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11165100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C399533-0EE2-4072-B299-0D65DA51F380}"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3150626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99533-0EE2-4072-B299-0D65DA51F380}"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792305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99533-0EE2-4072-B299-0D65DA51F380}"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2115836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399533-0EE2-4072-B299-0D65DA51F380}"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1831404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399533-0EE2-4072-B299-0D65DA51F380}" type="datetimeFigureOut">
              <a:rPr lang="en-IN" smtClean="0"/>
              <a:t>01-04-2024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3523645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399533-0EE2-4072-B299-0D65DA51F380}" type="datetimeFigureOut">
              <a:rPr lang="en-IN" smtClean="0"/>
              <a:t>01-04-2024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657211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399533-0EE2-4072-B299-0D65DA51F380}" type="datetimeFigureOut">
              <a:rPr lang="en-IN" smtClean="0"/>
              <a:t>01-04-2024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3296054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399533-0EE2-4072-B299-0D65DA51F380}"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1644146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399533-0EE2-4072-B299-0D65DA51F380}"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474730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C399533-0EE2-4072-B299-0D65DA51F380}" type="datetimeFigureOut">
              <a:rPr lang="en-IN" smtClean="0"/>
              <a:t>01-04-2024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FC94220-595F-4FE4-844C-F0CD2CFF7723}" type="slidenum">
              <a:rPr lang="en-IN" smtClean="0"/>
              <a:t>‹#›</a:t>
            </a:fld>
            <a:endParaRPr lang="en-IN"/>
          </a:p>
        </p:txBody>
      </p:sp>
    </p:spTree>
    <p:extLst>
      <p:ext uri="{BB962C8B-B14F-4D97-AF65-F5344CB8AC3E}">
        <p14:creationId xmlns:p14="http://schemas.microsoft.com/office/powerpoint/2010/main" val="1686573265"/>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hepythoncode.com/article/write-a-keylogger-python" TargetMode="External"/><Relationship Id="rId7" Type="http://schemas.openxmlformats.org/officeDocument/2006/relationships/hyperlink" Target="https://docs.python.org/3/library/json.html" TargetMode="External"/><Relationship Id="rId2" Type="http://schemas.openxmlformats.org/officeDocument/2006/relationships/hyperlink" Target="https://www.geeksforgeeks.org/design-a-keylogger-in-python" TargetMode="External"/><Relationship Id="rId1" Type="http://schemas.openxmlformats.org/officeDocument/2006/relationships/slideLayout" Target="../slideLayouts/slideLayout2.xml"/><Relationship Id="rId6" Type="http://schemas.openxmlformats.org/officeDocument/2006/relationships/hyperlink" Target="https://pynput.readthedocs.io/en/latest/" TargetMode="External"/><Relationship Id="rId5" Type="http://schemas.openxmlformats.org/officeDocument/2006/relationships/hyperlink" Target="https://docs.python.org/3/library/tkinter.html" TargetMode="External"/><Relationship Id="rId4" Type="http://schemas.openxmlformats.org/officeDocument/2006/relationships/hyperlink" Target="https://www.python.org/doc/"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4A63A-F0F3-9C0A-ED53-835F81DA082A}"/>
              </a:ext>
            </a:extLst>
          </p:cNvPr>
          <p:cNvSpPr>
            <a:spLocks noGrp="1"/>
          </p:cNvSpPr>
          <p:nvPr>
            <p:ph type="title"/>
          </p:nvPr>
        </p:nvSpPr>
        <p:spPr>
          <a:xfrm>
            <a:off x="919119" y="745044"/>
            <a:ext cx="10353761" cy="1113253"/>
          </a:xfrm>
        </p:spPr>
        <p:txBody>
          <a:bodyPr/>
          <a:lstStyle/>
          <a:p>
            <a:r>
              <a:rPr lang="en-IN" dirty="0"/>
              <a:t>Project - Keylogger </a:t>
            </a:r>
          </a:p>
        </p:txBody>
      </p:sp>
      <p:sp>
        <p:nvSpPr>
          <p:cNvPr id="3" name="Content Placeholder 2">
            <a:extLst>
              <a:ext uri="{FF2B5EF4-FFF2-40B4-BE49-F238E27FC236}">
                <a16:creationId xmlns:a16="http://schemas.microsoft.com/office/drawing/2014/main" id="{996783B2-CFDE-22B4-ECE3-015614ED8EAB}"/>
              </a:ext>
            </a:extLst>
          </p:cNvPr>
          <p:cNvSpPr>
            <a:spLocks noGrp="1"/>
          </p:cNvSpPr>
          <p:nvPr>
            <p:ph idx="1"/>
          </p:nvPr>
        </p:nvSpPr>
        <p:spPr>
          <a:xfrm>
            <a:off x="6548284" y="3519947"/>
            <a:ext cx="4729921" cy="2112631"/>
          </a:xfrm>
        </p:spPr>
        <p:txBody>
          <a:bodyPr/>
          <a:lstStyle/>
          <a:p>
            <a:r>
              <a:rPr lang="en-IN" dirty="0"/>
              <a:t>PRESENTED BY-</a:t>
            </a:r>
          </a:p>
          <a:p>
            <a:pPr marL="0" indent="0">
              <a:buNone/>
            </a:pPr>
            <a:r>
              <a:rPr lang="en-IN" dirty="0"/>
              <a:t>                 </a:t>
            </a:r>
            <a:r>
              <a:rPr lang="en-IN" dirty="0" err="1"/>
              <a:t>Shabitha</a:t>
            </a:r>
            <a:r>
              <a:rPr lang="en-IN" dirty="0"/>
              <a:t> S– IT – GTEC</a:t>
            </a:r>
          </a:p>
          <a:p>
            <a:pPr marL="0" indent="0">
              <a:buNone/>
            </a:pPr>
            <a:r>
              <a:rPr lang="en-IN" dirty="0"/>
              <a:t>                    (510821205024)</a:t>
            </a:r>
          </a:p>
        </p:txBody>
      </p:sp>
    </p:spTree>
    <p:extLst>
      <p:ext uri="{BB962C8B-B14F-4D97-AF65-F5344CB8AC3E}">
        <p14:creationId xmlns:p14="http://schemas.microsoft.com/office/powerpoint/2010/main" val="3172448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97A4E-1E42-2663-76BC-0C69992EB61A}"/>
              </a:ext>
            </a:extLst>
          </p:cNvPr>
          <p:cNvSpPr>
            <a:spLocks noGrp="1"/>
          </p:cNvSpPr>
          <p:nvPr>
            <p:ph type="title"/>
          </p:nvPr>
        </p:nvSpPr>
        <p:spPr>
          <a:xfrm>
            <a:off x="913795" y="541176"/>
            <a:ext cx="10353761" cy="1063689"/>
          </a:xfrm>
        </p:spPr>
        <p:txBody>
          <a:bodyPr/>
          <a:lstStyle/>
          <a:p>
            <a:r>
              <a:rPr lang="en-IN" dirty="0"/>
              <a:t>Deployment:</a:t>
            </a:r>
          </a:p>
        </p:txBody>
      </p:sp>
      <p:sp>
        <p:nvSpPr>
          <p:cNvPr id="3" name="Content Placeholder 2">
            <a:extLst>
              <a:ext uri="{FF2B5EF4-FFF2-40B4-BE49-F238E27FC236}">
                <a16:creationId xmlns:a16="http://schemas.microsoft.com/office/drawing/2014/main" id="{39B0B818-B284-3880-E04C-E0331D753816}"/>
              </a:ext>
            </a:extLst>
          </p:cNvPr>
          <p:cNvSpPr>
            <a:spLocks noGrp="1"/>
          </p:cNvSpPr>
          <p:nvPr>
            <p:ph idx="1"/>
          </p:nvPr>
        </p:nvSpPr>
        <p:spPr>
          <a:xfrm>
            <a:off x="913795" y="2487561"/>
            <a:ext cx="10353762" cy="3623990"/>
          </a:xfrm>
        </p:spPr>
        <p:txBody>
          <a:bodyPr>
            <a:normAutofit fontScale="25000" lnSpcReduction="20000"/>
          </a:bodyPr>
          <a:lstStyle/>
          <a:p>
            <a:r>
              <a:rPr lang="en-US" sz="6400" dirty="0">
                <a:solidFill>
                  <a:schemeClr val="tx1">
                    <a:lumMod val="95000"/>
                  </a:schemeClr>
                </a:solidFill>
              </a:rPr>
              <a:t>The deployment of the keylogger system involves preparing the software for installation and usage in various environments. Here's an overview of the deployment process:</a:t>
            </a:r>
          </a:p>
          <a:p>
            <a:r>
              <a:rPr lang="en-US" sz="6400" b="1" dirty="0">
                <a:solidFill>
                  <a:schemeClr val="tx1">
                    <a:lumMod val="95000"/>
                  </a:schemeClr>
                </a:solidFill>
              </a:rPr>
              <a:t>Installation:</a:t>
            </a:r>
          </a:p>
          <a:p>
            <a:pPr lvl="1"/>
            <a:r>
              <a:rPr lang="en-US" sz="6400" dirty="0">
                <a:solidFill>
                  <a:schemeClr val="tx1">
                    <a:lumMod val="95000"/>
                  </a:schemeClr>
                </a:solidFill>
              </a:rPr>
              <a:t>Install necessary packages using pip:</a:t>
            </a:r>
          </a:p>
          <a:p>
            <a:pPr lvl="1"/>
            <a:r>
              <a:rPr lang="en-US" sz="6400" dirty="0">
                <a:solidFill>
                  <a:schemeClr val="tx1">
                    <a:lumMod val="95000"/>
                  </a:schemeClr>
                </a:solidFill>
                <a:highlight>
                  <a:srgbClr val="000000"/>
                </a:highlight>
              </a:rPr>
              <a:t>C:\Users\name&gt;pip install </a:t>
            </a:r>
            <a:r>
              <a:rPr lang="en-US" sz="6400" dirty="0" err="1">
                <a:solidFill>
                  <a:schemeClr val="tx1">
                    <a:lumMod val="95000"/>
                  </a:schemeClr>
                </a:solidFill>
                <a:highlight>
                  <a:srgbClr val="000000"/>
                </a:highlight>
              </a:rPr>
              <a:t>pynput</a:t>
            </a:r>
            <a:endParaRPr lang="en-US" sz="6400" dirty="0">
              <a:solidFill>
                <a:schemeClr val="tx1">
                  <a:lumMod val="95000"/>
                </a:schemeClr>
              </a:solidFill>
              <a:highlight>
                <a:srgbClr val="000000"/>
              </a:highlight>
            </a:endParaRPr>
          </a:p>
          <a:p>
            <a:pPr lvl="1"/>
            <a:r>
              <a:rPr lang="en-US" sz="6400" dirty="0">
                <a:solidFill>
                  <a:schemeClr val="tx1">
                    <a:lumMod val="95000"/>
                  </a:schemeClr>
                </a:solidFill>
              </a:rPr>
              <a:t>Download the keylogger script (keylogger.py) onto the target system.</a:t>
            </a:r>
          </a:p>
          <a:p>
            <a:pPr algn="l"/>
            <a:r>
              <a:rPr lang="en-US" sz="6400" b="1" i="0" dirty="0">
                <a:solidFill>
                  <a:schemeClr val="tx1">
                    <a:lumMod val="95000"/>
                  </a:schemeClr>
                </a:solidFill>
                <a:effectLst/>
                <a:latin typeface="Söhne"/>
              </a:rPr>
              <a:t>Configuration:</a:t>
            </a:r>
          </a:p>
          <a:p>
            <a:pPr lvl="1">
              <a:buFont typeface="Arial" panose="020B0604020202020204" pitchFamily="34" charset="0"/>
              <a:buChar char="•"/>
            </a:pPr>
            <a:r>
              <a:rPr lang="en-US" sz="6400" b="0" i="0" dirty="0">
                <a:solidFill>
                  <a:schemeClr val="tx1">
                    <a:lumMod val="95000"/>
                  </a:schemeClr>
                </a:solidFill>
                <a:effectLst/>
                <a:latin typeface="Söhne"/>
              </a:rPr>
              <a:t>Modify any configuration options in the keylogger script as needed (e.g., output file path, logging settings).</a:t>
            </a:r>
          </a:p>
          <a:p>
            <a:pPr algn="l"/>
            <a:r>
              <a:rPr lang="en-US" sz="6400" b="1" i="0" dirty="0">
                <a:solidFill>
                  <a:schemeClr val="tx1">
                    <a:lumMod val="95000"/>
                  </a:schemeClr>
                </a:solidFill>
                <a:effectLst/>
                <a:latin typeface="Söhne"/>
              </a:rPr>
              <a:t>Execution:</a:t>
            </a:r>
          </a:p>
          <a:p>
            <a:pPr lvl="1">
              <a:buFont typeface="Arial" panose="020B0604020202020204" pitchFamily="34" charset="0"/>
              <a:buChar char="•"/>
            </a:pPr>
            <a:r>
              <a:rPr lang="en-US" sz="6400" b="0" i="0" dirty="0">
                <a:solidFill>
                  <a:schemeClr val="tx1">
                    <a:lumMod val="95000"/>
                  </a:schemeClr>
                </a:solidFill>
                <a:effectLst/>
                <a:latin typeface="Söhne"/>
              </a:rPr>
              <a:t>Open a terminal or command prompt.</a:t>
            </a:r>
          </a:p>
          <a:p>
            <a:pPr lvl="1">
              <a:buFont typeface="Arial" panose="020B0604020202020204" pitchFamily="34" charset="0"/>
              <a:buChar char="•"/>
            </a:pPr>
            <a:r>
              <a:rPr lang="en-US" sz="6400" b="0" i="0" dirty="0">
                <a:solidFill>
                  <a:schemeClr val="tx1">
                    <a:lumMod val="95000"/>
                  </a:schemeClr>
                </a:solidFill>
                <a:effectLst/>
                <a:latin typeface="Söhne"/>
              </a:rPr>
              <a:t>Navigate to the directory containing the keylogger script.</a:t>
            </a:r>
          </a:p>
          <a:p>
            <a:pPr lvl="1">
              <a:buFont typeface="Arial" panose="020B0604020202020204" pitchFamily="34" charset="0"/>
              <a:buChar char="•"/>
            </a:pPr>
            <a:r>
              <a:rPr lang="en-US" sz="6400" b="0" i="0" dirty="0">
                <a:solidFill>
                  <a:schemeClr val="tx1">
                    <a:lumMod val="95000"/>
                  </a:schemeClr>
                </a:solidFill>
                <a:effectLst/>
                <a:latin typeface="Söhne"/>
              </a:rPr>
              <a:t>Run the keylogger script using Python:</a:t>
            </a:r>
          </a:p>
          <a:p>
            <a:pPr lvl="1">
              <a:buFont typeface="Arial" panose="020B0604020202020204" pitchFamily="34" charset="0"/>
              <a:buChar char="•"/>
            </a:pPr>
            <a:r>
              <a:rPr lang="en-US" sz="6400" dirty="0">
                <a:solidFill>
                  <a:schemeClr val="tx1">
                    <a:lumMod val="95000"/>
                  </a:schemeClr>
                </a:solidFill>
                <a:highlight>
                  <a:srgbClr val="000000"/>
                </a:highlight>
              </a:rPr>
              <a:t>C:\Users\name&gt;python keylogger.py</a:t>
            </a:r>
          </a:p>
          <a:p>
            <a:pPr lvl="1">
              <a:buFont typeface="Arial" panose="020B0604020202020204" pitchFamily="34" charset="0"/>
              <a:buChar char="•"/>
            </a:pPr>
            <a:endParaRPr lang="en-US" sz="1900" dirty="0">
              <a:solidFill>
                <a:schemeClr val="bg1"/>
              </a:solidFill>
              <a:highlight>
                <a:srgbClr val="000000"/>
              </a:highlight>
            </a:endParaRPr>
          </a:p>
          <a:p>
            <a:pPr lvl="1">
              <a:buFont typeface="Arial" panose="020B0604020202020204" pitchFamily="34" charset="0"/>
              <a:buChar char="•"/>
            </a:pPr>
            <a:endParaRPr lang="en-US" b="0" i="0" dirty="0">
              <a:solidFill>
                <a:srgbClr val="0D0D0D"/>
              </a:solidFill>
              <a:effectLst/>
              <a:latin typeface="Söhne"/>
            </a:endParaRPr>
          </a:p>
          <a:p>
            <a:pPr lvl="1">
              <a:buFont typeface="Arial" panose="020B0604020202020204" pitchFamily="34" charset="0"/>
              <a:buChar char="•"/>
            </a:pPr>
            <a:endParaRPr lang="en-US" b="0" i="0" dirty="0">
              <a:solidFill>
                <a:srgbClr val="0D0D0D"/>
              </a:solidFill>
              <a:effectLst/>
              <a:latin typeface="Söhne"/>
            </a:endParaRP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424316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69825-9ACF-5A25-CDAB-425B188DD965}"/>
              </a:ext>
            </a:extLst>
          </p:cNvPr>
          <p:cNvSpPr>
            <a:spLocks noGrp="1"/>
          </p:cNvSpPr>
          <p:nvPr>
            <p:ph type="title"/>
          </p:nvPr>
        </p:nvSpPr>
        <p:spPr>
          <a:xfrm>
            <a:off x="913795" y="609600"/>
            <a:ext cx="10353761" cy="1051249"/>
          </a:xfrm>
        </p:spPr>
        <p:txBody>
          <a:bodyPr/>
          <a:lstStyle/>
          <a:p>
            <a:r>
              <a:rPr lang="en-IN" dirty="0"/>
              <a:t>Result:</a:t>
            </a:r>
          </a:p>
        </p:txBody>
      </p:sp>
      <p:sp>
        <p:nvSpPr>
          <p:cNvPr id="3" name="Content Placeholder 2">
            <a:extLst>
              <a:ext uri="{FF2B5EF4-FFF2-40B4-BE49-F238E27FC236}">
                <a16:creationId xmlns:a16="http://schemas.microsoft.com/office/drawing/2014/main" id="{E629F435-9183-0FC6-55C5-51B5B34957BA}"/>
              </a:ext>
            </a:extLst>
          </p:cNvPr>
          <p:cNvSpPr>
            <a:spLocks noGrp="1"/>
          </p:cNvSpPr>
          <p:nvPr>
            <p:ph idx="1"/>
          </p:nvPr>
        </p:nvSpPr>
        <p:spPr>
          <a:xfrm>
            <a:off x="913795" y="2241755"/>
            <a:ext cx="10353762" cy="3549445"/>
          </a:xfrm>
        </p:spPr>
        <p:txBody>
          <a:bodyPr/>
          <a:lstStyle/>
          <a:p>
            <a:r>
              <a:rPr lang="en-US" sz="2000" b="0" i="0" dirty="0">
                <a:solidFill>
                  <a:schemeClr val="tx1">
                    <a:lumMod val="95000"/>
                  </a:schemeClr>
                </a:solidFill>
                <a:effectLst/>
                <a:latin typeface="Söhne"/>
              </a:rPr>
              <a:t>Attached are the screenshots showcasing the execution of the keylogger system:</a:t>
            </a:r>
          </a:p>
          <a:p>
            <a:endParaRPr lang="en-IN" dirty="0"/>
          </a:p>
        </p:txBody>
      </p:sp>
      <p:pic>
        <p:nvPicPr>
          <p:cNvPr id="5" name="Picture 4">
            <a:extLst>
              <a:ext uri="{FF2B5EF4-FFF2-40B4-BE49-F238E27FC236}">
                <a16:creationId xmlns:a16="http://schemas.microsoft.com/office/drawing/2014/main" id="{6930177C-2B02-96EB-874B-9B1C3D43E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844" y="2735425"/>
            <a:ext cx="2204223" cy="2461726"/>
          </a:xfrm>
          <a:prstGeom prst="rect">
            <a:avLst/>
          </a:prstGeom>
        </p:spPr>
      </p:pic>
      <p:pic>
        <p:nvPicPr>
          <p:cNvPr id="7" name="Picture 6">
            <a:extLst>
              <a:ext uri="{FF2B5EF4-FFF2-40B4-BE49-F238E27FC236}">
                <a16:creationId xmlns:a16="http://schemas.microsoft.com/office/drawing/2014/main" id="{E5093CCB-3B24-5B81-51C2-AF06345360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1801" y="2673577"/>
            <a:ext cx="2204224" cy="2465160"/>
          </a:xfrm>
          <a:prstGeom prst="rect">
            <a:avLst/>
          </a:prstGeom>
        </p:spPr>
      </p:pic>
      <p:pic>
        <p:nvPicPr>
          <p:cNvPr id="9" name="Picture 8">
            <a:extLst>
              <a:ext uri="{FF2B5EF4-FFF2-40B4-BE49-F238E27FC236}">
                <a16:creationId xmlns:a16="http://schemas.microsoft.com/office/drawing/2014/main" id="{76BD70EC-9BF8-8570-BA64-B93352DA24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9332" y="2670144"/>
            <a:ext cx="2224824" cy="2465160"/>
          </a:xfrm>
          <a:prstGeom prst="rect">
            <a:avLst/>
          </a:prstGeom>
        </p:spPr>
      </p:pic>
      <p:sp>
        <p:nvSpPr>
          <p:cNvPr id="10" name="TextBox 9">
            <a:extLst>
              <a:ext uri="{FF2B5EF4-FFF2-40B4-BE49-F238E27FC236}">
                <a16:creationId xmlns:a16="http://schemas.microsoft.com/office/drawing/2014/main" id="{9E65834A-9546-3265-DCC8-8F9FB962B3A2}"/>
              </a:ext>
            </a:extLst>
          </p:cNvPr>
          <p:cNvSpPr txBox="1"/>
          <p:nvPr/>
        </p:nvSpPr>
        <p:spPr>
          <a:xfrm>
            <a:off x="1577844" y="5439747"/>
            <a:ext cx="2204223" cy="553998"/>
          </a:xfrm>
          <a:prstGeom prst="rect">
            <a:avLst/>
          </a:prstGeom>
          <a:noFill/>
        </p:spPr>
        <p:txBody>
          <a:bodyPr wrap="square" rtlCol="0">
            <a:spAutoFit/>
          </a:bodyPr>
          <a:lstStyle/>
          <a:p>
            <a:r>
              <a:rPr lang="en-IN" sz="1200" dirty="0"/>
              <a:t>Keylogger before starting</a:t>
            </a:r>
          </a:p>
          <a:p>
            <a:endParaRPr lang="en-IN" dirty="0"/>
          </a:p>
        </p:txBody>
      </p:sp>
      <p:sp>
        <p:nvSpPr>
          <p:cNvPr id="11" name="TextBox 10">
            <a:extLst>
              <a:ext uri="{FF2B5EF4-FFF2-40B4-BE49-F238E27FC236}">
                <a16:creationId xmlns:a16="http://schemas.microsoft.com/office/drawing/2014/main" id="{E8C35BB5-A9C8-245C-ED58-0C75B6702208}"/>
              </a:ext>
            </a:extLst>
          </p:cNvPr>
          <p:cNvSpPr txBox="1"/>
          <p:nvPr/>
        </p:nvSpPr>
        <p:spPr>
          <a:xfrm>
            <a:off x="4921801" y="5439747"/>
            <a:ext cx="2204223" cy="276999"/>
          </a:xfrm>
          <a:prstGeom prst="rect">
            <a:avLst/>
          </a:prstGeom>
          <a:noFill/>
        </p:spPr>
        <p:txBody>
          <a:bodyPr wrap="square" rtlCol="0">
            <a:spAutoFit/>
          </a:bodyPr>
          <a:lstStyle/>
          <a:p>
            <a:r>
              <a:rPr lang="en-IN" sz="1200" dirty="0"/>
              <a:t>Keylogger after starting </a:t>
            </a:r>
          </a:p>
        </p:txBody>
      </p:sp>
      <p:sp>
        <p:nvSpPr>
          <p:cNvPr id="12" name="TextBox 11">
            <a:extLst>
              <a:ext uri="{FF2B5EF4-FFF2-40B4-BE49-F238E27FC236}">
                <a16:creationId xmlns:a16="http://schemas.microsoft.com/office/drawing/2014/main" id="{AAD027C5-7669-2BE6-7DE9-7BCDC2A2D173}"/>
              </a:ext>
            </a:extLst>
          </p:cNvPr>
          <p:cNvSpPr txBox="1"/>
          <p:nvPr/>
        </p:nvSpPr>
        <p:spPr>
          <a:xfrm>
            <a:off x="8521903" y="5439746"/>
            <a:ext cx="2092253" cy="276999"/>
          </a:xfrm>
          <a:prstGeom prst="rect">
            <a:avLst/>
          </a:prstGeom>
          <a:noFill/>
        </p:spPr>
        <p:txBody>
          <a:bodyPr wrap="square" rtlCol="0">
            <a:spAutoFit/>
          </a:bodyPr>
          <a:lstStyle/>
          <a:p>
            <a:r>
              <a:rPr lang="en-IN" sz="1200" dirty="0"/>
              <a:t>Keylogger stopped</a:t>
            </a:r>
          </a:p>
        </p:txBody>
      </p:sp>
    </p:spTree>
    <p:extLst>
      <p:ext uri="{BB962C8B-B14F-4D97-AF65-F5344CB8AC3E}">
        <p14:creationId xmlns:p14="http://schemas.microsoft.com/office/powerpoint/2010/main" val="3909086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E9DD3-C9CD-15ED-13BC-6E10CDC4C47F}"/>
              </a:ext>
            </a:extLst>
          </p:cNvPr>
          <p:cNvSpPr>
            <a:spLocks noGrp="1"/>
          </p:cNvSpPr>
          <p:nvPr>
            <p:ph type="title"/>
          </p:nvPr>
        </p:nvSpPr>
        <p:spPr/>
        <p:txBody>
          <a:bodyPr/>
          <a:lstStyle/>
          <a:p>
            <a:r>
              <a:rPr lang="en-IN" dirty="0"/>
              <a:t>Log file:</a:t>
            </a:r>
          </a:p>
        </p:txBody>
      </p:sp>
      <p:pic>
        <p:nvPicPr>
          <p:cNvPr id="11" name="Content Placeholder 10">
            <a:extLst>
              <a:ext uri="{FF2B5EF4-FFF2-40B4-BE49-F238E27FC236}">
                <a16:creationId xmlns:a16="http://schemas.microsoft.com/office/drawing/2014/main" id="{32A67A6E-BFB6-8888-45B6-445FBDA1E5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4988" y="2603500"/>
            <a:ext cx="6686336" cy="3416300"/>
          </a:xfrm>
        </p:spPr>
      </p:pic>
    </p:spTree>
    <p:extLst>
      <p:ext uri="{BB962C8B-B14F-4D97-AF65-F5344CB8AC3E}">
        <p14:creationId xmlns:p14="http://schemas.microsoft.com/office/powerpoint/2010/main" val="3112496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A24A4-A6DC-55B0-CC95-44EB0F2090E2}"/>
              </a:ext>
            </a:extLst>
          </p:cNvPr>
          <p:cNvSpPr>
            <a:spLocks noGrp="1"/>
          </p:cNvSpPr>
          <p:nvPr>
            <p:ph type="title"/>
          </p:nvPr>
        </p:nvSpPr>
        <p:spPr>
          <a:xfrm>
            <a:off x="913795" y="609600"/>
            <a:ext cx="10353761" cy="1088571"/>
          </a:xfrm>
        </p:spPr>
        <p:txBody>
          <a:bodyPr/>
          <a:lstStyle/>
          <a:p>
            <a:r>
              <a:rPr lang="en-IN" dirty="0"/>
              <a:t>Conclusion:</a:t>
            </a:r>
          </a:p>
        </p:txBody>
      </p:sp>
      <p:sp>
        <p:nvSpPr>
          <p:cNvPr id="3" name="Content Placeholder 2">
            <a:extLst>
              <a:ext uri="{FF2B5EF4-FFF2-40B4-BE49-F238E27FC236}">
                <a16:creationId xmlns:a16="http://schemas.microsoft.com/office/drawing/2014/main" id="{94872FA9-C98D-81C5-E3E8-3A899C0CB045}"/>
              </a:ext>
            </a:extLst>
          </p:cNvPr>
          <p:cNvSpPr>
            <a:spLocks noGrp="1"/>
          </p:cNvSpPr>
          <p:nvPr>
            <p:ph idx="1"/>
          </p:nvPr>
        </p:nvSpPr>
        <p:spPr>
          <a:xfrm>
            <a:off x="913795" y="2576052"/>
            <a:ext cx="10353762" cy="3215148"/>
          </a:xfrm>
        </p:spPr>
        <p:txBody>
          <a:bodyPr>
            <a:normAutofit/>
          </a:bodyPr>
          <a:lstStyle/>
          <a:p>
            <a:r>
              <a:rPr lang="en-US" sz="2000" b="0" i="0" dirty="0">
                <a:solidFill>
                  <a:schemeClr val="tx1">
                    <a:lumMod val="95000"/>
                  </a:schemeClr>
                </a:solidFill>
                <a:effectLst/>
                <a:latin typeface="Söhne"/>
              </a:rPr>
              <a:t>In conclusion, the development and implementation of the keylogger system present a significant advancement in enhancing cybersecurity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keylogger system offers a proactive approach to cybersecurity, mitigating risks associated with unauthorized access and malicious activities. Overall, the keylogger system serves as a valuable tool for bolstering security measures and safeguarding sensitive information in both personal and organizational settings.</a:t>
            </a:r>
            <a:endParaRPr lang="en-IN" sz="2000" b="1" dirty="0">
              <a:solidFill>
                <a:schemeClr val="tx1">
                  <a:lumMod val="95000"/>
                </a:schemeClr>
              </a:solidFill>
            </a:endParaRPr>
          </a:p>
          <a:p>
            <a:endParaRPr lang="en-IN" dirty="0"/>
          </a:p>
        </p:txBody>
      </p:sp>
    </p:spTree>
    <p:extLst>
      <p:ext uri="{BB962C8B-B14F-4D97-AF65-F5344CB8AC3E}">
        <p14:creationId xmlns:p14="http://schemas.microsoft.com/office/powerpoint/2010/main" val="924543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098F2-27C1-7019-FC5F-98CBB11E7512}"/>
              </a:ext>
            </a:extLst>
          </p:cNvPr>
          <p:cNvSpPr>
            <a:spLocks noGrp="1"/>
          </p:cNvSpPr>
          <p:nvPr>
            <p:ph type="title"/>
          </p:nvPr>
        </p:nvSpPr>
        <p:spPr>
          <a:xfrm>
            <a:off x="913795" y="609601"/>
            <a:ext cx="10353761" cy="845976"/>
          </a:xfrm>
        </p:spPr>
        <p:txBody>
          <a:bodyPr/>
          <a:lstStyle/>
          <a:p>
            <a:r>
              <a:rPr lang="en-IN" dirty="0"/>
              <a:t>Future scope:</a:t>
            </a:r>
          </a:p>
        </p:txBody>
      </p:sp>
      <p:sp>
        <p:nvSpPr>
          <p:cNvPr id="3" name="Content Placeholder 2">
            <a:extLst>
              <a:ext uri="{FF2B5EF4-FFF2-40B4-BE49-F238E27FC236}">
                <a16:creationId xmlns:a16="http://schemas.microsoft.com/office/drawing/2014/main" id="{F85716AF-C750-40F2-EF80-E6133E743342}"/>
              </a:ext>
            </a:extLst>
          </p:cNvPr>
          <p:cNvSpPr>
            <a:spLocks noGrp="1"/>
          </p:cNvSpPr>
          <p:nvPr>
            <p:ph idx="1"/>
          </p:nvPr>
        </p:nvSpPr>
        <p:spPr>
          <a:xfrm>
            <a:off x="913795" y="2438400"/>
            <a:ext cx="10353762" cy="3495868"/>
          </a:xfrm>
        </p:spPr>
        <p:txBody>
          <a:bodyPr>
            <a:normAutofit lnSpcReduction="10000"/>
          </a:bodyPr>
          <a:lstStyle/>
          <a:p>
            <a:r>
              <a:rPr lang="en-US" sz="2000" b="0" i="0" dirty="0">
                <a:solidFill>
                  <a:schemeClr val="tx1">
                    <a:lumMod val="95000"/>
                  </a:schemeClr>
                </a:solidFill>
                <a:effectLst/>
                <a:latin typeface="Söhne"/>
              </a:rPr>
              <a:t>Looking ahead, the keylogger system holds promise for further enhancements and expansions to address evolving cybersecurity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(IoT) devices and mobile platforms would extend the system's reach and effectiveness in diverse environments. Collaborative efforts with cybersecurity experts and industry stakeholders can foster innovation and refinement, ensuring the keylogger system remains at the forefront of cybersecurity defense strategies. Ultimately, continued research and development efforts will propel the keylogger system towards greater resilience and adaptability in safeguarding against evolving cyber threats.</a:t>
            </a:r>
            <a:endParaRPr lang="en-US" sz="2000" b="1" dirty="0">
              <a:solidFill>
                <a:schemeClr val="tx1">
                  <a:lumMod val="95000"/>
                </a:schemeClr>
              </a:solidFill>
            </a:endParaRPr>
          </a:p>
          <a:p>
            <a:endParaRPr lang="en-IN" dirty="0"/>
          </a:p>
        </p:txBody>
      </p:sp>
    </p:spTree>
    <p:extLst>
      <p:ext uri="{BB962C8B-B14F-4D97-AF65-F5344CB8AC3E}">
        <p14:creationId xmlns:p14="http://schemas.microsoft.com/office/powerpoint/2010/main" val="2075778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2CBB5-CE89-E9AB-F566-2B6CDB4DCA1F}"/>
              </a:ext>
            </a:extLst>
          </p:cNvPr>
          <p:cNvSpPr>
            <a:spLocks noGrp="1"/>
          </p:cNvSpPr>
          <p:nvPr>
            <p:ph type="title"/>
          </p:nvPr>
        </p:nvSpPr>
        <p:spPr>
          <a:xfrm>
            <a:off x="913795" y="485193"/>
            <a:ext cx="10353761" cy="1156996"/>
          </a:xfrm>
        </p:spPr>
        <p:txBody>
          <a:bodyPr/>
          <a:lstStyle/>
          <a:p>
            <a:r>
              <a:rPr lang="en-IN" dirty="0"/>
              <a:t>References:</a:t>
            </a:r>
          </a:p>
        </p:txBody>
      </p:sp>
      <p:sp>
        <p:nvSpPr>
          <p:cNvPr id="3" name="Content Placeholder 2">
            <a:extLst>
              <a:ext uri="{FF2B5EF4-FFF2-40B4-BE49-F238E27FC236}">
                <a16:creationId xmlns:a16="http://schemas.microsoft.com/office/drawing/2014/main" id="{DF04291B-13D8-2BB9-B578-25C2A70FE44E}"/>
              </a:ext>
            </a:extLst>
          </p:cNvPr>
          <p:cNvSpPr>
            <a:spLocks noGrp="1"/>
          </p:cNvSpPr>
          <p:nvPr>
            <p:ph idx="1"/>
          </p:nvPr>
        </p:nvSpPr>
        <p:spPr>
          <a:xfrm>
            <a:off x="913795" y="2408903"/>
            <a:ext cx="10353762" cy="3758632"/>
          </a:xfrm>
        </p:spPr>
        <p:txBody>
          <a:bodyPr>
            <a:normAutofit fontScale="40000" lnSpcReduction="20000"/>
          </a:bodyPr>
          <a:lstStyle/>
          <a:p>
            <a:pPr marL="305435" indent="-305435"/>
            <a:r>
              <a:rPr lang="en-IN" sz="2800" dirty="0" err="1"/>
              <a:t>GeeksforGeeks</a:t>
            </a:r>
            <a:r>
              <a:rPr lang="en-IN" sz="2800" dirty="0"/>
              <a:t>. (n.d.). Design a Keylogger in Python. Retrieved from </a:t>
            </a:r>
            <a:r>
              <a:rPr lang="en-IN" sz="2800" dirty="0">
                <a:hlinkClick r:id="rId2"/>
              </a:rPr>
              <a:t>https://www.geeksforgeeks.org/design-a-keylogger-in-python</a:t>
            </a:r>
            <a:endParaRPr lang="en-IN" sz="2800" dirty="0"/>
          </a:p>
          <a:p>
            <a:pPr marL="305435" indent="-305435"/>
            <a:endParaRPr lang="en-IN" sz="2800" dirty="0"/>
          </a:p>
          <a:p>
            <a:pPr marL="305435" indent="-305435"/>
            <a:r>
              <a:rPr lang="en-IN" sz="2800" dirty="0" err="1"/>
              <a:t>ThePythonCode</a:t>
            </a:r>
            <a:r>
              <a:rPr lang="en-IN" sz="2800" dirty="0"/>
              <a:t>. (n.d.). Write a Keylogger in Python. Retrieved from </a:t>
            </a:r>
            <a:r>
              <a:rPr lang="en-IN" sz="2800" dirty="0">
                <a:hlinkClick r:id="rId3"/>
              </a:rPr>
              <a:t>https://thepythoncode.com/article/write-a-keylogger-python</a:t>
            </a:r>
            <a:endParaRPr lang="en-IN" sz="2800" dirty="0"/>
          </a:p>
          <a:p>
            <a:pPr marL="305435" indent="-305435"/>
            <a:endParaRPr lang="en-IN" sz="2800" dirty="0"/>
          </a:p>
          <a:p>
            <a:pPr marL="305435" indent="-305435"/>
            <a:r>
              <a:rPr lang="en-IN" sz="2800" dirty="0"/>
              <a:t> Python Documentation. (n.d.). Retrieved from </a:t>
            </a:r>
            <a:r>
              <a:rPr lang="en-IN" sz="2800" dirty="0">
                <a:hlinkClick r:id="rId4"/>
              </a:rPr>
              <a:t>https://www.python.org/doc/</a:t>
            </a:r>
            <a:endParaRPr lang="en-IN" sz="2800" dirty="0"/>
          </a:p>
          <a:p>
            <a:pPr marL="0" indent="0">
              <a:buNone/>
            </a:pPr>
            <a:endParaRPr lang="en-IN" sz="2800" dirty="0"/>
          </a:p>
          <a:p>
            <a:pPr marL="305435" indent="-305435"/>
            <a:r>
              <a:rPr lang="en-IN" sz="2800" dirty="0" err="1"/>
              <a:t>Tkinter</a:t>
            </a:r>
            <a:r>
              <a:rPr lang="en-IN" sz="2800" dirty="0"/>
              <a:t> Documentation. (n.d.). Retrieved from </a:t>
            </a:r>
            <a:r>
              <a:rPr lang="en-IN" sz="2800" dirty="0">
                <a:hlinkClick r:id="rId5"/>
              </a:rPr>
              <a:t>https://docs.python.org/3/library/tkinter.html</a:t>
            </a:r>
            <a:endParaRPr lang="en-IN" sz="2800" dirty="0"/>
          </a:p>
          <a:p>
            <a:pPr marL="305435" indent="-305435"/>
            <a:endParaRPr lang="en-IN" sz="2800" dirty="0"/>
          </a:p>
          <a:p>
            <a:pPr marL="305435" indent="-305435"/>
            <a:r>
              <a:rPr lang="en-IN" sz="2800" dirty="0"/>
              <a:t> </a:t>
            </a:r>
            <a:r>
              <a:rPr lang="en-IN" sz="2800" dirty="0" err="1"/>
              <a:t>Pynput</a:t>
            </a:r>
            <a:r>
              <a:rPr lang="en-IN" sz="2800" dirty="0"/>
              <a:t> Documentation. (n.d.). Retrieved from </a:t>
            </a:r>
            <a:r>
              <a:rPr lang="en-IN" sz="2800" dirty="0">
                <a:hlinkClick r:id="rId6"/>
              </a:rPr>
              <a:t>https://pynput.readthedocs.io/en/latest/</a:t>
            </a:r>
            <a:endParaRPr lang="en-IN" sz="2800" dirty="0"/>
          </a:p>
          <a:p>
            <a:pPr marL="305435" indent="-305435"/>
            <a:endParaRPr lang="en-IN" sz="2800" dirty="0"/>
          </a:p>
          <a:p>
            <a:pPr marL="305435" indent="-305435"/>
            <a:r>
              <a:rPr lang="en-IN" sz="2800" dirty="0"/>
              <a:t>JSON Documentation. (n.d.). Retrieved from </a:t>
            </a:r>
            <a:r>
              <a:rPr lang="en-IN" sz="2800" dirty="0">
                <a:hlinkClick r:id="rId7"/>
              </a:rPr>
              <a:t>https://docs.python.org/3/library/json.html</a:t>
            </a:r>
            <a:endParaRPr lang="en-IN" sz="2800" dirty="0"/>
          </a:p>
          <a:p>
            <a:pPr marL="305435" indent="-305435"/>
            <a:endParaRPr lang="en-IN" sz="2800" dirty="0"/>
          </a:p>
          <a:p>
            <a:pPr marL="305435" indent="-305435"/>
            <a:r>
              <a:rPr lang="en-IN" sz="2800" dirty="0"/>
              <a:t> Various online tutorials and forums for Python programming and cybersecurity practices.</a:t>
            </a:r>
          </a:p>
          <a:p>
            <a:endParaRPr lang="en-IN" dirty="0"/>
          </a:p>
        </p:txBody>
      </p:sp>
    </p:spTree>
    <p:extLst>
      <p:ext uri="{BB962C8B-B14F-4D97-AF65-F5344CB8AC3E}">
        <p14:creationId xmlns:p14="http://schemas.microsoft.com/office/powerpoint/2010/main" val="3019264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64F1D-1994-DDD1-51AE-329D21273406}"/>
              </a:ext>
            </a:extLst>
          </p:cNvPr>
          <p:cNvSpPr>
            <a:spLocks noGrp="1"/>
          </p:cNvSpPr>
          <p:nvPr>
            <p:ph type="title"/>
          </p:nvPr>
        </p:nvSpPr>
        <p:spPr>
          <a:xfrm>
            <a:off x="913795" y="1868129"/>
            <a:ext cx="10353761" cy="4122123"/>
          </a:xfrm>
        </p:spPr>
        <p:txBody>
          <a:bodyPr>
            <a:normAutofit/>
          </a:bodyPr>
          <a:lstStyle/>
          <a:p>
            <a:r>
              <a:rPr lang="en-IN" sz="4000" dirty="0">
                <a:solidFill>
                  <a:schemeClr val="tx1"/>
                </a:solidFill>
              </a:rPr>
              <a:t>Thank you!</a:t>
            </a:r>
          </a:p>
        </p:txBody>
      </p:sp>
    </p:spTree>
    <p:extLst>
      <p:ext uri="{BB962C8B-B14F-4D97-AF65-F5344CB8AC3E}">
        <p14:creationId xmlns:p14="http://schemas.microsoft.com/office/powerpoint/2010/main" val="868165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C31AE-2AED-782D-22A4-EBA6FD0F6D75}"/>
              </a:ext>
            </a:extLst>
          </p:cNvPr>
          <p:cNvSpPr>
            <a:spLocks noGrp="1"/>
          </p:cNvSpPr>
          <p:nvPr>
            <p:ph type="title"/>
          </p:nvPr>
        </p:nvSpPr>
        <p:spPr>
          <a:xfrm>
            <a:off x="913795" y="609600"/>
            <a:ext cx="10353761" cy="1200539"/>
          </a:xfrm>
        </p:spPr>
        <p:txBody>
          <a:bodyPr/>
          <a:lstStyle/>
          <a:p>
            <a:r>
              <a:rPr lang="en-IN" dirty="0"/>
              <a:t>Outline:</a:t>
            </a:r>
          </a:p>
        </p:txBody>
      </p:sp>
      <p:sp>
        <p:nvSpPr>
          <p:cNvPr id="3" name="Content Placeholder 2">
            <a:extLst>
              <a:ext uri="{FF2B5EF4-FFF2-40B4-BE49-F238E27FC236}">
                <a16:creationId xmlns:a16="http://schemas.microsoft.com/office/drawing/2014/main" id="{815F47D0-4E43-438C-4D65-1614925D573A}"/>
              </a:ext>
            </a:extLst>
          </p:cNvPr>
          <p:cNvSpPr>
            <a:spLocks noGrp="1"/>
          </p:cNvSpPr>
          <p:nvPr>
            <p:ph idx="1"/>
          </p:nvPr>
        </p:nvSpPr>
        <p:spPr>
          <a:xfrm>
            <a:off x="913795" y="2526890"/>
            <a:ext cx="10353762" cy="3538008"/>
          </a:xfrm>
        </p:spPr>
        <p:txBody>
          <a:bodyPr>
            <a:normAutofit/>
          </a:bodyPr>
          <a:lstStyle/>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1153990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6CBF2-D6FE-F020-1B1C-39B07CF558D6}"/>
              </a:ext>
            </a:extLst>
          </p:cNvPr>
          <p:cNvSpPr>
            <a:spLocks noGrp="1"/>
          </p:cNvSpPr>
          <p:nvPr>
            <p:ph type="title"/>
          </p:nvPr>
        </p:nvSpPr>
        <p:spPr>
          <a:xfrm>
            <a:off x="913795" y="522514"/>
            <a:ext cx="10353761" cy="1413407"/>
          </a:xfrm>
        </p:spPr>
        <p:txBody>
          <a:bodyPr/>
          <a:lstStyle/>
          <a:p>
            <a:r>
              <a:rPr lang="en-IN" dirty="0"/>
              <a:t>Problem statement:</a:t>
            </a:r>
          </a:p>
        </p:txBody>
      </p:sp>
      <p:sp>
        <p:nvSpPr>
          <p:cNvPr id="3" name="Content Placeholder 2">
            <a:extLst>
              <a:ext uri="{FF2B5EF4-FFF2-40B4-BE49-F238E27FC236}">
                <a16:creationId xmlns:a16="http://schemas.microsoft.com/office/drawing/2014/main" id="{9713C3CE-FDB6-3D6A-F963-6E75F6EB4AB7}"/>
              </a:ext>
            </a:extLst>
          </p:cNvPr>
          <p:cNvSpPr>
            <a:spLocks noGrp="1"/>
          </p:cNvSpPr>
          <p:nvPr>
            <p:ph idx="1"/>
          </p:nvPr>
        </p:nvSpPr>
        <p:spPr>
          <a:xfrm>
            <a:off x="913795" y="2517058"/>
            <a:ext cx="10353762" cy="3274142"/>
          </a:xfrm>
        </p:spPr>
        <p:txBody>
          <a:bodyPr/>
          <a:lstStyle/>
          <a:p>
            <a:r>
              <a:rPr lang="en-US" sz="2000" dirty="0">
                <a:solidFill>
                  <a:schemeClr val="tx1">
                    <a:lumMod val="85000"/>
                  </a:schemeClr>
                </a:solidFill>
                <a:ea typeface="+mn-lt"/>
                <a:cs typeface="+mn-lt"/>
              </a:rPr>
              <a:t>In the realm of cybersecurity, the emergence of keyloggers poses a formidable threat to the confidentiality and integrity of sensitive information. These malicious tools surreptitiously record keystrokes, enabling cybercriminals to intercept sensitive data such as login credentials, financial information, and personal communications. As keyloggers evolve in sophistication and prevalence, the challenge of detecting and mitigating their impact becomes increasingly urgent. Thus, there is a pressing need to develop effective strategies and technologies to detect, prevent, and neutralize keyloggers, thereby safeguarding individuals and organizations from the pervasive threat of unauthorized data interception and exploitation.</a:t>
            </a:r>
            <a:endParaRPr lang="en-IN" sz="2000" dirty="0">
              <a:solidFill>
                <a:schemeClr val="tx1">
                  <a:lumMod val="85000"/>
                </a:schemeClr>
              </a:solidFill>
            </a:endParaRPr>
          </a:p>
          <a:p>
            <a:endParaRPr lang="en-IN" dirty="0"/>
          </a:p>
        </p:txBody>
      </p:sp>
    </p:spTree>
    <p:extLst>
      <p:ext uri="{BB962C8B-B14F-4D97-AF65-F5344CB8AC3E}">
        <p14:creationId xmlns:p14="http://schemas.microsoft.com/office/powerpoint/2010/main" val="1103182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1FAD6-7D29-D6AB-530F-D4042D37368A}"/>
              </a:ext>
            </a:extLst>
          </p:cNvPr>
          <p:cNvSpPr>
            <a:spLocks noGrp="1"/>
          </p:cNvSpPr>
          <p:nvPr>
            <p:ph type="title"/>
          </p:nvPr>
        </p:nvSpPr>
        <p:spPr>
          <a:xfrm>
            <a:off x="913795" y="550506"/>
            <a:ext cx="10353761" cy="1240973"/>
          </a:xfrm>
        </p:spPr>
        <p:txBody>
          <a:bodyPr/>
          <a:lstStyle/>
          <a:p>
            <a:r>
              <a:rPr lang="en-IN" dirty="0"/>
              <a:t>Proposed solution:</a:t>
            </a:r>
          </a:p>
        </p:txBody>
      </p:sp>
      <p:sp>
        <p:nvSpPr>
          <p:cNvPr id="3" name="Content Placeholder 2">
            <a:extLst>
              <a:ext uri="{FF2B5EF4-FFF2-40B4-BE49-F238E27FC236}">
                <a16:creationId xmlns:a16="http://schemas.microsoft.com/office/drawing/2014/main" id="{4C2A09C7-6C4A-955C-46F6-E13F67ED9646}"/>
              </a:ext>
            </a:extLst>
          </p:cNvPr>
          <p:cNvSpPr>
            <a:spLocks noGrp="1"/>
          </p:cNvSpPr>
          <p:nvPr>
            <p:ph idx="1"/>
          </p:nvPr>
        </p:nvSpPr>
        <p:spPr>
          <a:xfrm>
            <a:off x="913795" y="2546555"/>
            <a:ext cx="10353762" cy="3844413"/>
          </a:xfrm>
        </p:spPr>
        <p:txBody>
          <a:bodyPr>
            <a:normAutofit/>
          </a:bodyPr>
          <a:lstStyle/>
          <a:p>
            <a:pPr marL="305435" indent="-305435"/>
            <a:r>
              <a:rPr lang="en-US" sz="1600" b="1" dirty="0">
                <a:latin typeface="Calibri"/>
                <a:cs typeface="Calibri"/>
              </a:rPr>
              <a:t>The proposed solution aims to tackle the challenge of developing a keylogger that can effectively detect and prevent unauthorized data interception by cybercriminals. This solution will involve the following components:</a:t>
            </a:r>
            <a:endParaRPr lang="en-IN" sz="1600" b="1" dirty="0">
              <a:latin typeface="Calibri"/>
              <a:cs typeface="Calibri"/>
            </a:endParaRPr>
          </a:p>
          <a:p>
            <a:pPr marL="305435" indent="-305435"/>
            <a:r>
              <a:rPr lang="en-IN" sz="1600" b="1" dirty="0">
                <a:latin typeface="Calibri"/>
                <a:cs typeface="Calibri"/>
              </a:rPr>
              <a:t>Keylogger Development</a:t>
            </a:r>
          </a:p>
          <a:p>
            <a:pPr marL="629920" lvl="1" indent="-305435"/>
            <a:r>
              <a:rPr lang="en-US" sz="1600" b="1" dirty="0">
                <a:latin typeface="Calibri"/>
                <a:cs typeface="Calibri"/>
              </a:rPr>
              <a:t>Design and implement a keylogging software capable of discreetly recording keystrokes on the target system.</a:t>
            </a:r>
          </a:p>
          <a:p>
            <a:pPr marL="629920" lvl="1" indent="-305435"/>
            <a:r>
              <a:rPr lang="en-US" sz="1600" b="1" dirty="0">
                <a:latin typeface="Calibri"/>
                <a:cs typeface="Calibri"/>
              </a:rPr>
              <a:t>Ensure the keylogger operates stealthily to avoid detection by users and antivirus programs.</a:t>
            </a:r>
          </a:p>
          <a:p>
            <a:pPr marL="629920" lvl="1" indent="-305435"/>
            <a:r>
              <a:rPr lang="en-US" sz="1600" b="1" dirty="0">
                <a:latin typeface="Calibri"/>
                <a:cs typeface="Calibri"/>
              </a:rPr>
              <a:t>Develop mechanisms to securely store captured keystrokes to prevent unauthorized access by malicious actors.</a:t>
            </a:r>
            <a:endParaRPr lang="en-IN" sz="1600" b="1" dirty="0">
              <a:latin typeface="Calibri"/>
              <a:cs typeface="Calibri"/>
            </a:endParaRPr>
          </a:p>
          <a:p>
            <a:pPr marL="305435" indent="-305435"/>
            <a:r>
              <a:rPr lang="en-IN" sz="1600" b="1" dirty="0">
                <a:latin typeface="Calibri"/>
                <a:cs typeface="Calibri"/>
              </a:rPr>
              <a:t>Detection Mechanisms:</a:t>
            </a:r>
          </a:p>
          <a:p>
            <a:pPr marL="629920" lvl="1" indent="-305435"/>
            <a:r>
              <a:rPr lang="en-US" sz="1600" b="1" dirty="0">
                <a:latin typeface="Calibri"/>
                <a:cs typeface="Calibri"/>
              </a:rPr>
              <a:t>Integrate advanced detection algorithms to identify the presence of keyloggers on targeted devices.</a:t>
            </a:r>
          </a:p>
          <a:p>
            <a:pPr marL="629920" lvl="1" indent="-305435"/>
            <a:r>
              <a:rPr lang="en-US" sz="1600" b="1" dirty="0">
                <a:latin typeface="Calibri"/>
                <a:cs typeface="Calibri"/>
              </a:rPr>
              <a:t>Employ heuristic analysis and anomaly detection techniques to identify suspicious behavior indicative of keylogging activities.</a:t>
            </a:r>
          </a:p>
          <a:p>
            <a:pPr marL="629920" lvl="1" indent="-305435"/>
            <a:r>
              <a:rPr lang="en-US" sz="1600" b="1" dirty="0">
                <a:latin typeface="Calibri"/>
                <a:cs typeface="Calibri"/>
              </a:rPr>
              <a:t>Implement real-time monitoring capabilities to promptly detect and alert users of potential keylogger infections.</a:t>
            </a:r>
            <a:endParaRPr lang="en-IN" sz="1600" b="1" dirty="0">
              <a:latin typeface="Calibri"/>
              <a:cs typeface="Calibri"/>
            </a:endParaRPr>
          </a:p>
          <a:p>
            <a:endParaRPr lang="en-IN" dirty="0"/>
          </a:p>
        </p:txBody>
      </p:sp>
    </p:spTree>
    <p:extLst>
      <p:ext uri="{BB962C8B-B14F-4D97-AF65-F5344CB8AC3E}">
        <p14:creationId xmlns:p14="http://schemas.microsoft.com/office/powerpoint/2010/main" val="3600242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075629-40DF-DA66-671C-FB589F358433}"/>
              </a:ext>
            </a:extLst>
          </p:cNvPr>
          <p:cNvSpPr>
            <a:spLocks noGrp="1"/>
          </p:cNvSpPr>
          <p:nvPr>
            <p:ph idx="1"/>
          </p:nvPr>
        </p:nvSpPr>
        <p:spPr>
          <a:xfrm>
            <a:off x="913795" y="2497394"/>
            <a:ext cx="10353762" cy="3293806"/>
          </a:xfrm>
        </p:spPr>
        <p:txBody>
          <a:bodyPr>
            <a:normAutofit fontScale="85000" lnSpcReduction="10000"/>
          </a:bodyPr>
          <a:lstStyle/>
          <a:p>
            <a:pPr marL="305435" indent="-305435"/>
            <a:r>
              <a:rPr lang="en-IN" sz="1700" b="1" dirty="0">
                <a:latin typeface="Calibri"/>
                <a:ea typeface="+mn-lt"/>
                <a:cs typeface="+mn-lt"/>
              </a:rPr>
              <a:t>Prevention Strategies:</a:t>
            </a:r>
          </a:p>
          <a:p>
            <a:pPr marL="629920" lvl="1" indent="-305435"/>
            <a:r>
              <a:rPr lang="en-US" sz="1700" b="1" dirty="0">
                <a:latin typeface="Calibri"/>
                <a:cs typeface="Calibri"/>
              </a:rPr>
              <a:t>Incorporate preventive measures to mitigate the risk of keylogger infiltration, such as encryption of sensitive data input fields.</a:t>
            </a:r>
          </a:p>
          <a:p>
            <a:pPr marL="629920" lvl="1" indent="-305435"/>
            <a:r>
              <a:rPr lang="en-US" sz="1700" b="1" dirty="0">
                <a:latin typeface="Calibri"/>
                <a:cs typeface="Calibri"/>
              </a:rPr>
              <a:t>Integrate anti-keylogging features into existing security software suites to provide comprehensive protection against keylogging threats.</a:t>
            </a:r>
          </a:p>
          <a:p>
            <a:pPr marL="629920" lvl="1" indent="-305435"/>
            <a:r>
              <a:rPr lang="en-US" sz="1700" b="1" dirty="0">
                <a:latin typeface="Calibri"/>
                <a:cs typeface="Calibri"/>
              </a:rPr>
              <a:t>Educate users on best practices for preventing keylogger attacks, including the importance of regular software updates and the use of virtual keyboards for sensitive input.</a:t>
            </a:r>
            <a:endParaRPr lang="en-IN" sz="1700" b="1" dirty="0">
              <a:latin typeface="Calibri"/>
              <a:cs typeface="Calibri"/>
            </a:endParaRPr>
          </a:p>
          <a:p>
            <a:pPr marL="305435" indent="-305435"/>
            <a:r>
              <a:rPr lang="en-IN" sz="1700" b="1" dirty="0">
                <a:latin typeface="Calibri"/>
                <a:cs typeface="Calibri"/>
              </a:rPr>
              <a:t>Testing and Evaluation:</a:t>
            </a:r>
          </a:p>
          <a:p>
            <a:pPr marL="629920" lvl="1" indent="-305435"/>
            <a:r>
              <a:rPr lang="en-US" sz="1700" b="1" dirty="0">
                <a:latin typeface="Calibri"/>
                <a:cs typeface="Calibri"/>
              </a:rPr>
              <a:t>Conduct rigorous testing to validate the effectiveness and reliability of the keylogger in detecting and preventing keylogging activities.</a:t>
            </a:r>
          </a:p>
          <a:p>
            <a:pPr marL="629920" lvl="1" indent="-305435"/>
            <a:r>
              <a:rPr lang="en-US" sz="1700" b="1" dirty="0">
                <a:latin typeface="Calibri"/>
                <a:cs typeface="Calibri"/>
              </a:rPr>
              <a:t>Evaluate the performance of the keylogger against various attack scenarios and benchmark it against existing solutions.</a:t>
            </a:r>
          </a:p>
          <a:p>
            <a:pPr marL="629920" lvl="1" indent="-305435"/>
            <a:r>
              <a:rPr lang="en-US" sz="1700" b="1" dirty="0">
                <a:latin typeface="Calibri"/>
                <a:cs typeface="Calibri"/>
              </a:rPr>
              <a:t>Solicit feedback from security experts and end-users to refine the keylogger's functionality and usability.</a:t>
            </a:r>
            <a:endParaRPr lang="en-IN" sz="1700" b="1" dirty="0">
              <a:latin typeface="Calibri"/>
              <a:cs typeface="Calibri"/>
            </a:endParaRPr>
          </a:p>
          <a:p>
            <a:endParaRPr lang="en-IN" dirty="0"/>
          </a:p>
        </p:txBody>
      </p:sp>
    </p:spTree>
    <p:extLst>
      <p:ext uri="{BB962C8B-B14F-4D97-AF65-F5344CB8AC3E}">
        <p14:creationId xmlns:p14="http://schemas.microsoft.com/office/powerpoint/2010/main" val="14862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3409C2-A3A0-9827-337B-D2539AC25377}"/>
              </a:ext>
            </a:extLst>
          </p:cNvPr>
          <p:cNvSpPr>
            <a:spLocks noGrp="1"/>
          </p:cNvSpPr>
          <p:nvPr>
            <p:ph idx="1"/>
          </p:nvPr>
        </p:nvSpPr>
        <p:spPr>
          <a:xfrm>
            <a:off x="913795" y="2458065"/>
            <a:ext cx="10353762" cy="3333135"/>
          </a:xfrm>
        </p:spPr>
        <p:txBody>
          <a:bodyPr>
            <a:normAutofit fontScale="92500" lnSpcReduction="20000"/>
          </a:bodyPr>
          <a:lstStyle/>
          <a:p>
            <a:pPr marL="305435" indent="-305435"/>
            <a:r>
              <a:rPr lang="en-IN" sz="1600" b="1" dirty="0">
                <a:latin typeface="Calibri"/>
                <a:cs typeface="Calibri"/>
              </a:rPr>
              <a:t>Deployment:</a:t>
            </a:r>
          </a:p>
          <a:p>
            <a:pPr marL="629920" lvl="1" indent="-305435"/>
            <a:r>
              <a:rPr lang="en-US" sz="1600" b="1" dirty="0">
                <a:latin typeface="Calibri"/>
                <a:cs typeface="Calibri"/>
              </a:rPr>
              <a:t>Package the keylogger solution into a user-friendly application or software suite for easy deployment on targeted systems.</a:t>
            </a:r>
          </a:p>
          <a:p>
            <a:pPr marL="629920" lvl="1" indent="-305435"/>
            <a:r>
              <a:rPr lang="en-US" sz="1600" b="1" dirty="0">
                <a:latin typeface="Calibri"/>
                <a:cs typeface="Calibri"/>
              </a:rPr>
              <a:t>Provide comprehensive documentation and support resources to assist users in configuring and utilizing the keylogger effectively.</a:t>
            </a:r>
          </a:p>
          <a:p>
            <a:pPr marL="629920" lvl="1" indent="-305435"/>
            <a:r>
              <a:rPr lang="en-US" sz="1600" b="1" dirty="0">
                <a:latin typeface="Calibri"/>
                <a:cs typeface="Calibri"/>
              </a:rPr>
              <a:t>Ensure compatibility with a wide range of operating systems and software environments to maximize accessibility and usability.</a:t>
            </a:r>
          </a:p>
          <a:p>
            <a:pPr marL="629920" lvl="1" indent="-305435"/>
            <a:endParaRPr lang="en-US" sz="1600" b="1" dirty="0">
              <a:latin typeface="Calibri"/>
              <a:cs typeface="Calibri"/>
            </a:endParaRPr>
          </a:p>
          <a:p>
            <a:pPr marL="305435" indent="-305435"/>
            <a:r>
              <a:rPr lang="en-IN" sz="1600" b="1" dirty="0">
                <a:latin typeface="Calibri"/>
                <a:cs typeface="Calibri"/>
              </a:rPr>
              <a:t>Result:</a:t>
            </a:r>
          </a:p>
          <a:p>
            <a:pPr marL="629920" lvl="1" indent="-305435"/>
            <a:r>
              <a:rPr lang="en-US" sz="1600" b="1" dirty="0">
                <a:latin typeface="Calibri"/>
                <a:cs typeface="Calibri"/>
              </a:rPr>
              <a:t>Upon successful implementation and deployment, the proposed keylogger solution will empower individuals and organizations to proactively defend against the pervasive threat of keylogging attacks. By combining robust detection mechanisms with preventive measures, the solution will enhance cybersecurity resilience and safeguard sensitive information from unauthorized interception and exploitation.</a:t>
            </a:r>
          </a:p>
          <a:p>
            <a:pPr marL="629920" lvl="1" indent="-305435"/>
            <a:endParaRPr lang="en-US" sz="1600" b="1" dirty="0">
              <a:latin typeface="Calibri"/>
              <a:cs typeface="Calibri"/>
            </a:endParaRPr>
          </a:p>
          <a:p>
            <a:endParaRPr lang="en-IN" dirty="0"/>
          </a:p>
        </p:txBody>
      </p:sp>
    </p:spTree>
    <p:extLst>
      <p:ext uri="{BB962C8B-B14F-4D97-AF65-F5344CB8AC3E}">
        <p14:creationId xmlns:p14="http://schemas.microsoft.com/office/powerpoint/2010/main" val="311779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55341-6D8B-A262-D8DD-A413A00F6D9B}"/>
              </a:ext>
            </a:extLst>
          </p:cNvPr>
          <p:cNvSpPr>
            <a:spLocks noGrp="1"/>
          </p:cNvSpPr>
          <p:nvPr>
            <p:ph type="title"/>
          </p:nvPr>
        </p:nvSpPr>
        <p:spPr>
          <a:xfrm>
            <a:off x="913795" y="485192"/>
            <a:ext cx="10353761" cy="1203649"/>
          </a:xfrm>
        </p:spPr>
        <p:txBody>
          <a:bodyPr/>
          <a:lstStyle/>
          <a:p>
            <a:r>
              <a:rPr lang="en-IN" dirty="0"/>
              <a:t>System approach:</a:t>
            </a:r>
          </a:p>
        </p:txBody>
      </p:sp>
      <p:sp>
        <p:nvSpPr>
          <p:cNvPr id="3" name="Content Placeholder 2">
            <a:extLst>
              <a:ext uri="{FF2B5EF4-FFF2-40B4-BE49-F238E27FC236}">
                <a16:creationId xmlns:a16="http://schemas.microsoft.com/office/drawing/2014/main" id="{6037C66F-8F66-5C8D-2831-A5BA5ABCFBA9}"/>
              </a:ext>
            </a:extLst>
          </p:cNvPr>
          <p:cNvSpPr>
            <a:spLocks noGrp="1"/>
          </p:cNvSpPr>
          <p:nvPr>
            <p:ph idx="1"/>
          </p:nvPr>
        </p:nvSpPr>
        <p:spPr>
          <a:xfrm>
            <a:off x="913795" y="2536722"/>
            <a:ext cx="10353762" cy="3472191"/>
          </a:xfrm>
        </p:spPr>
        <p:txBody>
          <a:bodyPr>
            <a:normAutofit fontScale="85000" lnSpcReduction="20000"/>
          </a:bodyPr>
          <a:lstStyle/>
          <a:p>
            <a:pPr marL="0" indent="0">
              <a:buNone/>
            </a:pPr>
            <a:r>
              <a:rPr lang="en-US" sz="1800" b="1" dirty="0">
                <a:solidFill>
                  <a:schemeClr val="tx1">
                    <a:lumMod val="95000"/>
                  </a:schemeClr>
                </a:solidFill>
                <a:ea typeface="+mn-lt"/>
                <a:cs typeface="+mn-lt"/>
              </a:rPr>
              <a:t>The development and implementation of the keylogger system involve a structured approach encompassing various stages, from defining system requirements to deploying the final solution. The following outlines the system approach for this project:</a:t>
            </a:r>
          </a:p>
          <a:p>
            <a:r>
              <a:rPr lang="en-IN" sz="1800" b="1" dirty="0">
                <a:solidFill>
                  <a:schemeClr val="tx1">
                    <a:lumMod val="95000"/>
                  </a:schemeClr>
                </a:solidFill>
              </a:rPr>
              <a:t>System requirements</a:t>
            </a:r>
          </a:p>
          <a:p>
            <a:pPr lvl="1"/>
            <a:r>
              <a:rPr lang="en-US" sz="1500" b="1" dirty="0">
                <a:solidFill>
                  <a:schemeClr val="tx1">
                    <a:lumMod val="95000"/>
                  </a:schemeClr>
                </a:solidFill>
              </a:rPr>
              <a:t>Define the functional and non-functional requirements of the keylogger system, including its core functionalities, performance expectations, and security considerations.</a:t>
            </a:r>
          </a:p>
          <a:p>
            <a:pPr lvl="1"/>
            <a:r>
              <a:rPr lang="en-US" sz="1500" b="1" dirty="0">
                <a:solidFill>
                  <a:schemeClr val="tx1">
                    <a:lumMod val="95000"/>
                  </a:schemeClr>
                </a:solidFill>
              </a:rPr>
              <a:t>Identify the target platforms and operating systems for deployment, ensuring compatibility and accessibility across diverse environments.</a:t>
            </a:r>
          </a:p>
          <a:p>
            <a:pPr lvl="1"/>
            <a:r>
              <a:rPr lang="en-US" sz="1500" b="1" dirty="0">
                <a:solidFill>
                  <a:schemeClr val="tx1">
                    <a:lumMod val="95000"/>
                  </a:schemeClr>
                </a:solidFill>
              </a:rPr>
              <a:t>Specify the user interface requirements to ensure usability and ease of interaction for both administrators and end-users.</a:t>
            </a:r>
            <a:endParaRPr lang="en-IN" sz="1500" b="1" dirty="0">
              <a:solidFill>
                <a:schemeClr val="tx1">
                  <a:lumMod val="95000"/>
                </a:schemeClr>
              </a:solidFill>
            </a:endParaRPr>
          </a:p>
          <a:p>
            <a:pPr marL="305435" indent="-305435"/>
            <a:r>
              <a:rPr lang="en-IN" sz="1800" b="1" dirty="0">
                <a:solidFill>
                  <a:schemeClr val="tx1">
                    <a:lumMod val="95000"/>
                  </a:schemeClr>
                </a:solidFill>
              </a:rPr>
              <a:t>Library required to build the model</a:t>
            </a:r>
          </a:p>
          <a:p>
            <a:pPr marL="629435" lvl="1" indent="-305435"/>
            <a:r>
              <a:rPr lang="en-IN" sz="1500" b="1" dirty="0" err="1">
                <a:solidFill>
                  <a:schemeClr val="tx1">
                    <a:lumMod val="95000"/>
                  </a:schemeClr>
                </a:solidFill>
              </a:rPr>
              <a:t>tkinter</a:t>
            </a:r>
            <a:r>
              <a:rPr lang="en-IN" sz="1500" b="1" dirty="0">
                <a:solidFill>
                  <a:schemeClr val="tx1">
                    <a:lumMod val="95000"/>
                  </a:schemeClr>
                </a:solidFill>
              </a:rPr>
              <a:t>: For developing the graphical user interface (GUI) of the keylogger system.</a:t>
            </a:r>
          </a:p>
          <a:p>
            <a:pPr marL="629435" lvl="1" indent="-305435"/>
            <a:r>
              <a:rPr lang="en-IN" sz="1500" b="1" dirty="0" err="1">
                <a:solidFill>
                  <a:schemeClr val="tx1">
                    <a:lumMod val="95000"/>
                  </a:schemeClr>
                </a:solidFill>
              </a:rPr>
              <a:t>pynput</a:t>
            </a:r>
            <a:r>
              <a:rPr lang="en-IN" sz="1500" b="1" dirty="0">
                <a:solidFill>
                  <a:schemeClr val="tx1">
                    <a:lumMod val="95000"/>
                  </a:schemeClr>
                </a:solidFill>
              </a:rPr>
              <a:t>: For capturing keyboard events and implementing the keylogging functionality.</a:t>
            </a:r>
          </a:p>
          <a:p>
            <a:pPr marL="629435" lvl="1" indent="-305435"/>
            <a:r>
              <a:rPr lang="en-IN" sz="1500" b="1" dirty="0" err="1">
                <a:solidFill>
                  <a:schemeClr val="tx1">
                    <a:lumMod val="95000"/>
                  </a:schemeClr>
                </a:solidFill>
              </a:rPr>
              <a:t>json</a:t>
            </a:r>
            <a:r>
              <a:rPr lang="en-IN" sz="1500" b="1" dirty="0">
                <a:solidFill>
                  <a:schemeClr val="tx1">
                    <a:lumMod val="95000"/>
                  </a:schemeClr>
                </a:solidFill>
              </a:rPr>
              <a:t>: For serializing and deserializing data in JSON format for storing logged keystrokes.</a:t>
            </a:r>
            <a:endParaRPr lang="en-IN" dirty="0">
              <a:solidFill>
                <a:schemeClr val="tx1">
                  <a:lumMod val="95000"/>
                </a:schemeClr>
              </a:solidFill>
            </a:endParaRPr>
          </a:p>
        </p:txBody>
      </p:sp>
    </p:spTree>
    <p:extLst>
      <p:ext uri="{BB962C8B-B14F-4D97-AF65-F5344CB8AC3E}">
        <p14:creationId xmlns:p14="http://schemas.microsoft.com/office/powerpoint/2010/main" val="4087112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BA35C-0BE4-48B2-214C-C05F70E8F905}"/>
              </a:ext>
            </a:extLst>
          </p:cNvPr>
          <p:cNvSpPr>
            <a:spLocks noGrp="1"/>
          </p:cNvSpPr>
          <p:nvPr>
            <p:ph type="title"/>
          </p:nvPr>
        </p:nvSpPr>
        <p:spPr>
          <a:xfrm>
            <a:off x="913794" y="541175"/>
            <a:ext cx="10353761" cy="1051249"/>
          </a:xfrm>
        </p:spPr>
        <p:txBody>
          <a:bodyPr/>
          <a:lstStyle/>
          <a:p>
            <a:r>
              <a:rPr lang="en-IN" dirty="0"/>
              <a:t>algorithm:</a:t>
            </a:r>
          </a:p>
        </p:txBody>
      </p:sp>
      <p:sp>
        <p:nvSpPr>
          <p:cNvPr id="3" name="Content Placeholder 2">
            <a:extLst>
              <a:ext uri="{FF2B5EF4-FFF2-40B4-BE49-F238E27FC236}">
                <a16:creationId xmlns:a16="http://schemas.microsoft.com/office/drawing/2014/main" id="{277DAE4B-5F58-B22A-84B3-69EBCC89ED8B}"/>
              </a:ext>
            </a:extLst>
          </p:cNvPr>
          <p:cNvSpPr>
            <a:spLocks noGrp="1"/>
          </p:cNvSpPr>
          <p:nvPr>
            <p:ph idx="1"/>
          </p:nvPr>
        </p:nvSpPr>
        <p:spPr>
          <a:xfrm>
            <a:off x="913795" y="2605548"/>
            <a:ext cx="10353762" cy="3185652"/>
          </a:xfrm>
        </p:spPr>
        <p:txBody>
          <a:bodyPr>
            <a:normAutofit fontScale="85000" lnSpcReduction="20000"/>
          </a:bodyPr>
          <a:lstStyle/>
          <a:p>
            <a:pPr marL="305435" indent="-305435"/>
            <a:r>
              <a:rPr lang="en-US" sz="1600" dirty="0">
                <a:ea typeface="+mn-lt"/>
                <a:cs typeface="+mn-lt"/>
              </a:rPr>
              <a:t>The keylogger algorithm plays a crucial role in capturing and processing keystrokes effectively while ensuring the system's efficiency and reliability. Below is an outline of the keylogger algorithm:</a:t>
            </a:r>
            <a:endParaRPr lang="en-IN" sz="1600" b="1" dirty="0"/>
          </a:p>
          <a:p>
            <a:pPr marL="305435" indent="-305435"/>
            <a:r>
              <a:rPr lang="en-IN" sz="1600" b="1" dirty="0"/>
              <a:t>Initialization</a:t>
            </a:r>
            <a:r>
              <a:rPr lang="en-IN" sz="1600" dirty="0"/>
              <a:t>:</a:t>
            </a:r>
          </a:p>
          <a:p>
            <a:pPr marL="629920" lvl="1" indent="-305435"/>
            <a:r>
              <a:rPr lang="en-US" sz="1600" dirty="0"/>
              <a:t>Initialize the keylogger system, including setting up event listeners and data structures to store captured keystrokes.</a:t>
            </a:r>
            <a:endParaRPr lang="en-IN" sz="1600" dirty="0"/>
          </a:p>
          <a:p>
            <a:pPr marL="305435" indent="-305435"/>
            <a:r>
              <a:rPr lang="en-IN" sz="1600" b="1" dirty="0"/>
              <a:t>Keystroke Capture:</a:t>
            </a:r>
          </a:p>
          <a:p>
            <a:pPr marL="629435" lvl="1" indent="-305435"/>
            <a:r>
              <a:rPr lang="en-US" sz="1600" dirty="0"/>
              <a:t>Continuously monitor keyboard events using event listeners, capturing each keystroke as it occurs.</a:t>
            </a:r>
          </a:p>
          <a:p>
            <a:pPr marL="629435" lvl="1" indent="-305435"/>
            <a:r>
              <a:rPr lang="en-US" sz="1600" dirty="0"/>
              <a:t>Record the timestamp, key type (pressed, held, released), and the corresponding key code or character.</a:t>
            </a:r>
            <a:endParaRPr lang="en-IN" sz="1600" dirty="0"/>
          </a:p>
          <a:p>
            <a:pPr marL="305435" indent="-305435"/>
            <a:r>
              <a:rPr lang="en-IN" sz="1600" b="1" dirty="0"/>
              <a:t>Data Processing:</a:t>
            </a:r>
          </a:p>
          <a:p>
            <a:pPr marL="629435" lvl="1" indent="-305435"/>
            <a:r>
              <a:rPr lang="en-US" sz="1600" dirty="0"/>
              <a:t>Preprocess the captured keystrokes to filter out irrelevant or redundant information.</a:t>
            </a:r>
          </a:p>
          <a:p>
            <a:pPr marL="629435" lvl="1" indent="-305435"/>
            <a:r>
              <a:rPr lang="en-US" sz="1600" dirty="0"/>
              <a:t>Organize the keystroke data into a structured format for storage and analysis, such as JSON or CSV.</a:t>
            </a:r>
            <a:endParaRPr lang="en-IN" sz="1600" dirty="0"/>
          </a:p>
          <a:p>
            <a:endParaRPr lang="en-IN" dirty="0"/>
          </a:p>
        </p:txBody>
      </p:sp>
    </p:spTree>
    <p:extLst>
      <p:ext uri="{BB962C8B-B14F-4D97-AF65-F5344CB8AC3E}">
        <p14:creationId xmlns:p14="http://schemas.microsoft.com/office/powerpoint/2010/main" val="361692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E1899A-B0D0-8480-765D-2805AA7B8559}"/>
              </a:ext>
            </a:extLst>
          </p:cNvPr>
          <p:cNvSpPr>
            <a:spLocks noGrp="1"/>
          </p:cNvSpPr>
          <p:nvPr>
            <p:ph idx="1"/>
          </p:nvPr>
        </p:nvSpPr>
        <p:spPr>
          <a:xfrm>
            <a:off x="913795" y="2625213"/>
            <a:ext cx="10353762" cy="3165987"/>
          </a:xfrm>
        </p:spPr>
        <p:txBody>
          <a:bodyPr/>
          <a:lstStyle/>
          <a:p>
            <a:pPr marL="305435" indent="-305435"/>
            <a:r>
              <a:rPr lang="en-IN" sz="1600" b="1" dirty="0"/>
              <a:t>Storage and Logging:</a:t>
            </a:r>
          </a:p>
          <a:p>
            <a:pPr marL="629435" lvl="1" indent="-305435"/>
            <a:r>
              <a:rPr lang="en-US" sz="1600" dirty="0"/>
              <a:t>Store the processed keystroke data securely, ensuring encryption and protection against unauthorized access.</a:t>
            </a:r>
          </a:p>
          <a:p>
            <a:pPr marL="629435" lvl="1" indent="-305435"/>
            <a:r>
              <a:rPr lang="en-US" sz="1600" dirty="0"/>
              <a:t>Implement logging mechanisms to maintain a record of all keystrokes captured over time, facilitating analysis and forensic investigations.</a:t>
            </a:r>
          </a:p>
          <a:p>
            <a:pPr marL="305435" indent="-305435"/>
            <a:r>
              <a:rPr lang="en-IN" sz="1600" b="1" dirty="0"/>
              <a:t>User Interface Interaction:</a:t>
            </a:r>
            <a:endParaRPr lang="en-US" sz="1400" b="1" dirty="0"/>
          </a:p>
          <a:p>
            <a:pPr marL="629435" lvl="1" indent="-305435"/>
            <a:r>
              <a:rPr lang="en-US" sz="1600" dirty="0"/>
              <a:t>Develop user interface components to interact with the keylogger system, including options for starting/stopping logging, viewing logs, and configuring settings.</a:t>
            </a:r>
            <a:endParaRPr lang="en-IN" sz="1600" dirty="0"/>
          </a:p>
          <a:p>
            <a:endParaRPr lang="en-IN" dirty="0"/>
          </a:p>
        </p:txBody>
      </p:sp>
    </p:spTree>
    <p:extLst>
      <p:ext uri="{BB962C8B-B14F-4D97-AF65-F5344CB8AC3E}">
        <p14:creationId xmlns:p14="http://schemas.microsoft.com/office/powerpoint/2010/main" val="38687233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27</TotalTime>
  <Words>1418</Words>
  <Application>Microsoft Office PowerPoint</Application>
  <PresentationFormat>Widescreen</PresentationFormat>
  <Paragraphs>108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Söhne</vt:lpstr>
      <vt:lpstr>Wingdings 3</vt:lpstr>
      <vt:lpstr>Ion Boardroom</vt:lpstr>
      <vt:lpstr>Project - Keylogger </vt:lpstr>
      <vt:lpstr>Outline:</vt:lpstr>
      <vt:lpstr>Problem statement:</vt:lpstr>
      <vt:lpstr>Proposed solution:</vt:lpstr>
      <vt:lpstr>PowerPoint Presentation</vt:lpstr>
      <vt:lpstr>PowerPoint Presentation</vt:lpstr>
      <vt:lpstr>System approach:</vt:lpstr>
      <vt:lpstr>algorithm:</vt:lpstr>
      <vt:lpstr>PowerPoint Presentation</vt:lpstr>
      <vt:lpstr>Deployment:</vt:lpstr>
      <vt:lpstr>Result:</vt:lpstr>
      <vt:lpstr>Log file:</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-keylogger</dc:title>
  <dc:creator>SURYA G</dc:creator>
  <cp:lastModifiedBy>SURYA G</cp:lastModifiedBy>
  <cp:revision>4</cp:revision>
  <dcterms:created xsi:type="dcterms:W3CDTF">2024-03-31T09:40:59Z</dcterms:created>
  <dcterms:modified xsi:type="dcterms:W3CDTF">2024-04-01T14:32:43Z</dcterms:modified>
</cp:coreProperties>
</file>