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012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597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1259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9702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5849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1662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020426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598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519428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7453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4057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118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1036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557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69817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31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864617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9337" y="228005"/>
            <a:ext cx="7766936" cy="1646302"/>
          </a:xfrm>
        </p:spPr>
        <p:txBody>
          <a:bodyPr/>
          <a:lstStyle/>
          <a:p>
            <a:r>
              <a:rPr lang="en-GB" sz="4000" b="1" dirty="0" smtClean="0">
                <a:solidFill>
                  <a:schemeClr val="tx1"/>
                </a:solidFill>
                <a:latin typeface="Times New Roman" panose="02020603050405020304" pitchFamily="18" charset="0"/>
                <a:cs typeface="Times New Roman" panose="02020603050405020304" pitchFamily="18" charset="0"/>
              </a:rPr>
              <a:t>Fake News Detection </a:t>
            </a:r>
            <a:r>
              <a:rPr lang="en-GB" sz="4000" b="1" dirty="0">
                <a:solidFill>
                  <a:schemeClr val="tx1"/>
                </a:solidFill>
                <a:latin typeface="Times New Roman" panose="02020603050405020304" pitchFamily="18" charset="0"/>
                <a:cs typeface="Times New Roman" panose="02020603050405020304" pitchFamily="18" charset="0"/>
              </a:rPr>
              <a:t>using </a:t>
            </a:r>
            <a:r>
              <a:rPr lang="en-GB" sz="4000" b="1" dirty="0" smtClean="0">
                <a:solidFill>
                  <a:schemeClr val="tx1"/>
                </a:solidFill>
                <a:latin typeface="Times New Roman" panose="02020603050405020304" pitchFamily="18" charset="0"/>
                <a:cs typeface="Times New Roman" panose="02020603050405020304" pitchFamily="18" charset="0"/>
              </a:rPr>
              <a:t>NLP</a:t>
            </a:r>
            <a:r>
              <a:rPr lang="en-GB" b="1" dirty="0">
                <a:solidFill>
                  <a:schemeClr val="tx1"/>
                </a:solidFill>
                <a:latin typeface="Times New Roman" panose="02020603050405020304" pitchFamily="18" charset="0"/>
                <a:cs typeface="Times New Roman" panose="02020603050405020304" pitchFamily="18" charset="0"/>
              </a:rPr>
              <a:t/>
            </a:r>
            <a:br>
              <a:rPr lang="en-GB" b="1" dirty="0">
                <a:solidFill>
                  <a:schemeClr val="tx1"/>
                </a:solidFill>
                <a:latin typeface="Times New Roman" panose="02020603050405020304" pitchFamily="18" charset="0"/>
                <a:cs typeface="Times New Roman" panose="02020603050405020304" pitchFamily="18" charset="0"/>
              </a:rPr>
            </a:br>
            <a:endParaRPr lang="en-GB" b="1" dirty="0">
              <a:solidFill>
                <a:schemeClr val="tx1"/>
              </a:solidFill>
            </a:endParaRPr>
          </a:p>
        </p:txBody>
      </p:sp>
      <p:sp>
        <p:nvSpPr>
          <p:cNvPr id="3" name="Subtitle 2"/>
          <p:cNvSpPr>
            <a:spLocks noGrp="1"/>
          </p:cNvSpPr>
          <p:nvPr>
            <p:ph type="subTitle" idx="1"/>
          </p:nvPr>
        </p:nvSpPr>
        <p:spPr>
          <a:xfrm>
            <a:off x="3837905" y="1165538"/>
            <a:ext cx="5203064" cy="5692462"/>
          </a:xfrm>
        </p:spPr>
        <p:txBody>
          <a:bodyPr>
            <a:normAutofit fontScale="25000" lnSpcReduction="20000"/>
          </a:bodyPr>
          <a:lstStyle/>
          <a:p>
            <a:pPr algn="l"/>
            <a:r>
              <a:rPr lang="en-GB" sz="9600" b="1" dirty="0" smtClean="0">
                <a:solidFill>
                  <a:schemeClr val="tx1"/>
                </a:solidFill>
                <a:latin typeface="Times New Roman" panose="02020603050405020304" pitchFamily="18" charset="0"/>
                <a:cs typeface="Times New Roman" panose="02020603050405020304" pitchFamily="18" charset="0"/>
              </a:rPr>
              <a:t>PRESENTED </a:t>
            </a:r>
            <a:r>
              <a:rPr lang="en-GB" sz="9600" b="1" dirty="0" smtClean="0">
                <a:solidFill>
                  <a:schemeClr val="tx1"/>
                </a:solidFill>
                <a:latin typeface="Times New Roman" panose="02020603050405020304" pitchFamily="18" charset="0"/>
                <a:cs typeface="Times New Roman" panose="02020603050405020304" pitchFamily="18" charset="0"/>
              </a:rPr>
              <a:t>BY</a:t>
            </a:r>
          </a:p>
          <a:p>
            <a:pPr algn="l"/>
            <a:r>
              <a:rPr lang="en-GB" sz="8000" dirty="0" smtClean="0">
                <a:solidFill>
                  <a:schemeClr val="tx1"/>
                </a:solidFill>
                <a:latin typeface="Times New Roman" panose="02020603050405020304" pitchFamily="18" charset="0"/>
                <a:cs typeface="Times New Roman" panose="02020603050405020304" pitchFamily="18" charset="0"/>
              </a:rPr>
              <a:t>G SHABIYA</a:t>
            </a:r>
          </a:p>
          <a:p>
            <a:pPr algn="l"/>
            <a:r>
              <a:rPr lang="en-GB" sz="8000" dirty="0" smtClean="0">
                <a:solidFill>
                  <a:schemeClr val="tx1"/>
                </a:solidFill>
                <a:latin typeface="Times New Roman" panose="02020603050405020304" pitchFamily="18" charset="0"/>
                <a:cs typeface="Times New Roman" panose="02020603050405020304" pitchFamily="18" charset="0"/>
              </a:rPr>
              <a:t>(961821104105)</a:t>
            </a:r>
            <a:endParaRPr lang="en-GB" sz="8000" dirty="0" smtClean="0">
              <a:solidFill>
                <a:schemeClr val="tx1"/>
              </a:solidFill>
              <a:latin typeface="Times New Roman" panose="02020603050405020304" pitchFamily="18" charset="0"/>
              <a:cs typeface="Times New Roman" panose="02020603050405020304" pitchFamily="18" charset="0"/>
            </a:endParaRPr>
          </a:p>
          <a:p>
            <a:pPr algn="l">
              <a:lnSpc>
                <a:spcPct val="120000"/>
              </a:lnSpc>
            </a:pPr>
            <a:r>
              <a:rPr lang="en-GB" sz="8000" dirty="0" smtClean="0">
                <a:solidFill>
                  <a:schemeClr val="tx1"/>
                </a:solidFill>
                <a:latin typeface="Times New Roman" panose="02020603050405020304" pitchFamily="18" charset="0"/>
                <a:cs typeface="Times New Roman" panose="02020603050405020304" pitchFamily="18" charset="0"/>
              </a:rPr>
              <a:t>M MONIKA</a:t>
            </a:r>
          </a:p>
          <a:p>
            <a:pPr algn="l">
              <a:lnSpc>
                <a:spcPct val="120000"/>
              </a:lnSpc>
            </a:pPr>
            <a:r>
              <a:rPr lang="en-GB" sz="8000" dirty="0" smtClean="0">
                <a:solidFill>
                  <a:schemeClr val="tx1"/>
                </a:solidFill>
                <a:latin typeface="Times New Roman" panose="02020603050405020304" pitchFamily="18" charset="0"/>
                <a:cs typeface="Times New Roman" panose="02020603050405020304" pitchFamily="18" charset="0"/>
              </a:rPr>
              <a:t>(961821104089)</a:t>
            </a:r>
          </a:p>
          <a:p>
            <a:pPr algn="l">
              <a:lnSpc>
                <a:spcPct val="120000"/>
              </a:lnSpc>
            </a:pPr>
            <a:r>
              <a:rPr lang="en-GB" sz="8000" dirty="0" smtClean="0">
                <a:solidFill>
                  <a:schemeClr val="tx1"/>
                </a:solidFill>
                <a:latin typeface="Times New Roman" panose="02020603050405020304" pitchFamily="18" charset="0"/>
                <a:cs typeface="Times New Roman" panose="02020603050405020304" pitchFamily="18" charset="0"/>
              </a:rPr>
              <a:t>T JELNA JOHN</a:t>
            </a:r>
          </a:p>
          <a:p>
            <a:pPr algn="l">
              <a:lnSpc>
                <a:spcPct val="120000"/>
              </a:lnSpc>
            </a:pPr>
            <a:r>
              <a:rPr lang="en-GB" sz="8000" dirty="0" smtClean="0">
                <a:solidFill>
                  <a:schemeClr val="tx1"/>
                </a:solidFill>
                <a:latin typeface="Times New Roman" panose="02020603050405020304" pitchFamily="18" charset="0"/>
                <a:cs typeface="Times New Roman" panose="02020603050405020304" pitchFamily="18" charset="0"/>
              </a:rPr>
              <a:t>(961821104072)</a:t>
            </a:r>
          </a:p>
          <a:p>
            <a:pPr algn="l">
              <a:lnSpc>
                <a:spcPct val="120000"/>
              </a:lnSpc>
            </a:pPr>
            <a:r>
              <a:rPr lang="en-GB" sz="8000" dirty="0" smtClean="0">
                <a:solidFill>
                  <a:schemeClr val="tx1"/>
                </a:solidFill>
                <a:latin typeface="Times New Roman" panose="02020603050405020304" pitchFamily="18" charset="0"/>
                <a:cs typeface="Times New Roman" panose="02020603050405020304" pitchFamily="18" charset="0"/>
              </a:rPr>
              <a:t>M J JEBA STARLIN</a:t>
            </a:r>
          </a:p>
          <a:p>
            <a:pPr algn="l">
              <a:lnSpc>
                <a:spcPct val="120000"/>
              </a:lnSpc>
            </a:pPr>
            <a:r>
              <a:rPr lang="en-GB" sz="8000" dirty="0" smtClean="0">
                <a:solidFill>
                  <a:schemeClr val="tx1"/>
                </a:solidFill>
                <a:latin typeface="Times New Roman" panose="02020603050405020304" pitchFamily="18" charset="0"/>
                <a:cs typeface="Times New Roman" panose="02020603050405020304" pitchFamily="18" charset="0"/>
              </a:rPr>
              <a:t>(961821104069)</a:t>
            </a:r>
          </a:p>
          <a:p>
            <a:pPr algn="l">
              <a:lnSpc>
                <a:spcPct val="120000"/>
              </a:lnSpc>
            </a:pPr>
            <a:r>
              <a:rPr lang="en-GB" sz="8000" dirty="0" smtClean="0">
                <a:solidFill>
                  <a:schemeClr val="tx1"/>
                </a:solidFill>
                <a:latin typeface="Times New Roman" panose="02020603050405020304" pitchFamily="18" charset="0"/>
                <a:cs typeface="Times New Roman" panose="02020603050405020304" pitchFamily="18" charset="0"/>
              </a:rPr>
              <a:t>P S PREETHI</a:t>
            </a:r>
            <a:endParaRPr lang="en-GB" sz="8000" dirty="0" smtClean="0">
              <a:solidFill>
                <a:schemeClr val="tx1"/>
              </a:solidFill>
              <a:latin typeface="Times New Roman" panose="02020603050405020304" pitchFamily="18" charset="0"/>
              <a:cs typeface="Times New Roman" panose="02020603050405020304" pitchFamily="18" charset="0"/>
            </a:endParaRPr>
          </a:p>
          <a:p>
            <a:pPr algn="l">
              <a:lnSpc>
                <a:spcPct val="120000"/>
              </a:lnSpc>
            </a:pPr>
            <a:r>
              <a:rPr lang="en-GB" sz="8000" dirty="0" smtClean="0">
                <a:solidFill>
                  <a:schemeClr val="tx1"/>
                </a:solidFill>
                <a:latin typeface="Times New Roman" panose="02020603050405020304" pitchFamily="18" charset="0"/>
                <a:cs typeface="Times New Roman" panose="02020603050405020304" pitchFamily="18" charset="0"/>
              </a:rPr>
              <a:t>(</a:t>
            </a:r>
            <a:r>
              <a:rPr lang="en-GB" sz="8000" dirty="0" smtClean="0">
                <a:solidFill>
                  <a:schemeClr val="tx1"/>
                </a:solidFill>
                <a:latin typeface="Times New Roman" panose="02020603050405020304" pitchFamily="18" charset="0"/>
                <a:cs typeface="Times New Roman" panose="02020603050405020304" pitchFamily="18" charset="0"/>
              </a:rPr>
              <a:t>961821104097)</a:t>
            </a:r>
            <a:endParaRPr lang="en-GB" sz="8000" dirty="0" smtClean="0">
              <a:solidFill>
                <a:schemeClr val="tx1"/>
              </a:solidFill>
              <a:latin typeface="Times New Roman" panose="02020603050405020304" pitchFamily="18" charset="0"/>
              <a:cs typeface="Times New Roman" panose="02020603050405020304" pitchFamily="18" charset="0"/>
            </a:endParaRPr>
          </a:p>
          <a:p>
            <a:pPr algn="l"/>
            <a:endParaRPr lang="en-GB" sz="5000" dirty="0">
              <a:solidFill>
                <a:schemeClr val="tx1"/>
              </a:solidFill>
            </a:endParaRPr>
          </a:p>
          <a:p>
            <a:pPr algn="ctr"/>
            <a:endParaRPr lang="en-GB" sz="5000" dirty="0" smtClean="0">
              <a:solidFill>
                <a:schemeClr val="tx1"/>
              </a:solidFill>
            </a:endParaRPr>
          </a:p>
          <a:p>
            <a:pPr algn="l"/>
            <a:r>
              <a:rPr lang="en-GB" sz="5000" dirty="0" smtClean="0">
                <a:solidFill>
                  <a:schemeClr val="tx1"/>
                </a:solidFill>
              </a:rPr>
              <a:t> </a:t>
            </a:r>
            <a:endParaRPr lang="en-GB" sz="5000" dirty="0">
              <a:solidFill>
                <a:schemeClr val="tx1"/>
              </a:solidFill>
            </a:endParaRPr>
          </a:p>
        </p:txBody>
      </p:sp>
    </p:spTree>
    <p:extLst>
      <p:ext uri="{BB962C8B-B14F-4D97-AF65-F5344CB8AC3E}">
        <p14:creationId xmlns:p14="http://schemas.microsoft.com/office/powerpoint/2010/main" val="331502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2735567" cy="781318"/>
          </a:xfrm>
        </p:spPr>
        <p:txBody>
          <a:bodyPr>
            <a:normAutofit fontScale="90000"/>
          </a:bodyPr>
          <a:lstStyle/>
          <a:p>
            <a:r>
              <a:rPr lang="en-GB" sz="4000" b="1" dirty="0" smtClean="0">
                <a:solidFill>
                  <a:schemeClr val="tx1"/>
                </a:solidFill>
                <a:latin typeface="Times New Roman" panose="02020603050405020304" pitchFamily="18" charset="0"/>
                <a:cs typeface="Times New Roman" panose="02020603050405020304" pitchFamily="18" charset="0"/>
              </a:rPr>
              <a:t>    Abstract</a:t>
            </a:r>
            <a:r>
              <a:rPr lang="en-GB" sz="4000" b="1" dirty="0">
                <a:solidFill>
                  <a:schemeClr val="tx1"/>
                </a:solidFill>
                <a:latin typeface="Times New Roman" panose="02020603050405020304" pitchFamily="18" charset="0"/>
                <a:cs typeface="Times New Roman" panose="02020603050405020304" pitchFamily="18" charset="0"/>
              </a:rPr>
              <a:t/>
            </a:r>
            <a:br>
              <a:rPr lang="en-GB" sz="4000" b="1" dirty="0">
                <a:solidFill>
                  <a:schemeClr val="tx1"/>
                </a:solidFill>
                <a:latin typeface="Times New Roman" panose="02020603050405020304" pitchFamily="18" charset="0"/>
                <a:cs typeface="Times New Roman" panose="02020603050405020304" pitchFamily="18" charset="0"/>
              </a:rPr>
            </a:br>
            <a:endParaRPr lang="en-GB"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44004" y="1390918"/>
            <a:ext cx="8724244" cy="5203065"/>
          </a:xfrm>
        </p:spPr>
        <p:txBody>
          <a:bodyPr>
            <a:normAutofit lnSpcReduction="10000"/>
          </a:bodyPr>
          <a:lstStyle/>
          <a:p>
            <a:pPr marL="0" indent="0" algn="just">
              <a:buNone/>
            </a:pPr>
            <a:r>
              <a:rPr lang="en-GB" sz="2400" dirty="0" smtClean="0">
                <a:latin typeface="Times New Roman" panose="02020603050405020304" pitchFamily="18" charset="0"/>
                <a:cs typeface="Times New Roman" panose="02020603050405020304" pitchFamily="18" charset="0"/>
              </a:rPr>
              <a:t>           Fake </a:t>
            </a:r>
            <a:r>
              <a:rPr lang="en-GB" sz="2400" dirty="0">
                <a:latin typeface="Times New Roman" panose="02020603050405020304" pitchFamily="18" charset="0"/>
                <a:cs typeface="Times New Roman" panose="02020603050405020304" pitchFamily="18" charset="0"/>
              </a:rPr>
              <a:t>news is information that is false or misleading but is reported as news. The tendency for people to spread false information is influenced by human behaviour; research indicates that people are drawn to unexpected fresh events and information, which increases brain activity. Additionally, it was found that motivated reasoning helps spread incorrect information. This ultimately encourages individuals to repost or disseminate deceptive content, which is frequently identified by click-bait and attention-grabbing names. The proposed study uses machine learning and natural language processing approaches to identify false news specifically, false news items that come from unreliable sources. The dataset used here is ISOT dataset which contains the Real and Fake news collected from various sources. Web scraping is used here to extract the text from news website to collect the present news and is added into the dataset. Data pre-processing, feature extraction is applied on the data. </a:t>
            </a:r>
            <a:endParaRPr lang="en-GB" dirty="0"/>
          </a:p>
        </p:txBody>
      </p:sp>
    </p:spTree>
    <p:extLst>
      <p:ext uri="{BB962C8B-B14F-4D97-AF65-F5344CB8AC3E}">
        <p14:creationId xmlns:p14="http://schemas.microsoft.com/office/powerpoint/2010/main" val="4109929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0767" y="579550"/>
            <a:ext cx="2689839" cy="646331"/>
          </a:xfrm>
          <a:prstGeom prst="rect">
            <a:avLst/>
          </a:prstGeom>
          <a:noFill/>
        </p:spPr>
        <p:txBody>
          <a:bodyPr wrap="none" rtlCol="0">
            <a:spAutoFit/>
          </a:bodyPr>
          <a:lstStyle/>
          <a:p>
            <a:r>
              <a:rPr lang="en-GB" sz="3600" b="1" dirty="0">
                <a:latin typeface="Times New Roman" panose="02020603050405020304" pitchFamily="18" charset="0"/>
                <a:cs typeface="Times New Roman" panose="02020603050405020304" pitchFamily="18" charset="0"/>
              </a:rPr>
              <a:t>Introduction</a:t>
            </a:r>
          </a:p>
        </p:txBody>
      </p:sp>
      <p:sp>
        <p:nvSpPr>
          <p:cNvPr id="3" name="TextBox 2"/>
          <p:cNvSpPr txBox="1"/>
          <p:nvPr/>
        </p:nvSpPr>
        <p:spPr>
          <a:xfrm>
            <a:off x="1352282" y="1532586"/>
            <a:ext cx="8770512" cy="4524315"/>
          </a:xfrm>
          <a:prstGeom prst="rect">
            <a:avLst/>
          </a:prstGeom>
          <a:noFill/>
        </p:spPr>
        <p:txBody>
          <a:bodyPr wrap="square" rtlCol="0">
            <a:spAutoFit/>
          </a:bodyPr>
          <a:lstStyle/>
          <a:p>
            <a:pPr algn="just" latinLnBrk="1"/>
            <a:r>
              <a:rPr lang="en-GB" sz="2400" dirty="0" smtClean="0">
                <a:latin typeface="Times New Roman" panose="02020603050405020304" pitchFamily="18" charset="0"/>
                <a:cs typeface="Times New Roman" panose="02020603050405020304" pitchFamily="18" charset="0"/>
              </a:rPr>
              <a:t>       Fake </a:t>
            </a:r>
            <a:r>
              <a:rPr lang="en-GB" sz="2400" dirty="0">
                <a:latin typeface="Times New Roman" panose="02020603050405020304" pitchFamily="18" charset="0"/>
                <a:cs typeface="Times New Roman" panose="02020603050405020304" pitchFamily="18" charset="0"/>
              </a:rPr>
              <a:t>news and disinformation are ongoing problems that may be found all around us in biased software that amplifies just our </a:t>
            </a:r>
            <a:r>
              <a:rPr lang="en-GB" sz="2400" dirty="0" smtClean="0">
                <a:latin typeface="Times New Roman" panose="02020603050405020304" pitchFamily="18" charset="0"/>
                <a:cs typeface="Times New Roman" panose="02020603050405020304" pitchFamily="18" charset="0"/>
              </a:rPr>
              <a:t>view</a:t>
            </a:r>
          </a:p>
          <a:p>
            <a:pPr algn="just" latinLnBrk="1"/>
            <a:r>
              <a:rPr lang="en-GB" sz="2400" dirty="0" smtClean="0">
                <a:latin typeface="Times New Roman" panose="02020603050405020304" pitchFamily="18" charset="0"/>
                <a:cs typeface="Times New Roman" panose="02020603050405020304" pitchFamily="18" charset="0"/>
              </a:rPr>
              <a:t>points </a:t>
            </a:r>
            <a:r>
              <a:rPr lang="en-GB" sz="2400" dirty="0">
                <a:latin typeface="Times New Roman" panose="02020603050405020304" pitchFamily="18" charset="0"/>
                <a:cs typeface="Times New Roman" panose="02020603050405020304" pitchFamily="18" charset="0"/>
              </a:rPr>
              <a:t>for a "better" and </a:t>
            </a:r>
            <a:r>
              <a:rPr lang="en-GB" sz="2400" dirty="0" smtClean="0">
                <a:latin typeface="Times New Roman" panose="02020603050405020304" pitchFamily="18" charset="0"/>
                <a:cs typeface="Times New Roman" panose="02020603050405020304" pitchFamily="18" charset="0"/>
              </a:rPr>
              <a:t>smoother </a:t>
            </a:r>
            <a:r>
              <a:rPr lang="en-GB" sz="2400" dirty="0">
                <a:latin typeface="Times New Roman" panose="02020603050405020304" pitchFamily="18" charset="0"/>
                <a:cs typeface="Times New Roman" panose="02020603050405020304" pitchFamily="18" charset="0"/>
              </a:rPr>
              <a:t>user experience. </a:t>
            </a:r>
            <a:endParaRPr lang="en-GB" sz="2400" dirty="0" smtClean="0">
              <a:latin typeface="Times New Roman" panose="02020603050405020304" pitchFamily="18" charset="0"/>
              <a:cs typeface="Times New Roman" panose="02020603050405020304" pitchFamily="18" charset="0"/>
            </a:endParaRPr>
          </a:p>
          <a:p>
            <a:pPr algn="just" latinLnBrk="1"/>
            <a:r>
              <a:rPr lang="en-GB" sz="2400" dirty="0" smtClean="0">
                <a:latin typeface="Times New Roman" panose="02020603050405020304" pitchFamily="18" charset="0"/>
                <a:cs typeface="Times New Roman" panose="02020603050405020304" pitchFamily="18" charset="0"/>
              </a:rPr>
              <a:t>      Fake </a:t>
            </a:r>
            <a:r>
              <a:rPr lang="en-GB" sz="2400" dirty="0">
                <a:latin typeface="Times New Roman" panose="02020603050405020304" pitchFamily="18" charset="0"/>
                <a:cs typeface="Times New Roman" panose="02020603050405020304" pitchFamily="18" charset="0"/>
              </a:rPr>
              <a:t>news and misinformation are becoming more of a problem as the internet and social media platforms become more main stream. A common goal </a:t>
            </a:r>
            <a:r>
              <a:rPr lang="en-GB" sz="2400" dirty="0" smtClean="0">
                <a:latin typeface="Times New Roman" panose="02020603050405020304" pitchFamily="18" charset="0"/>
                <a:cs typeface="Times New Roman" panose="02020603050405020304" pitchFamily="18" charset="0"/>
              </a:rPr>
              <a:t>of fake </a:t>
            </a:r>
            <a:r>
              <a:rPr lang="en-GB" sz="2400" dirty="0">
                <a:latin typeface="Times New Roman" panose="02020603050405020304" pitchFamily="18" charset="0"/>
                <a:cs typeface="Times New Roman" panose="02020603050405020304" pitchFamily="18" charset="0"/>
              </a:rPr>
              <a:t>news is to harm someone or something's </a:t>
            </a:r>
            <a:endParaRPr lang="en-GB" sz="2400" dirty="0" smtClean="0">
              <a:latin typeface="Times New Roman" panose="02020603050405020304" pitchFamily="18" charset="0"/>
              <a:cs typeface="Times New Roman" panose="02020603050405020304" pitchFamily="18" charset="0"/>
            </a:endParaRPr>
          </a:p>
          <a:p>
            <a:pPr algn="just" latinLnBrk="1"/>
            <a:r>
              <a:rPr lang="en-GB" sz="2400" dirty="0" smtClean="0">
                <a:latin typeface="Times New Roman" panose="02020603050405020304" pitchFamily="18" charset="0"/>
                <a:cs typeface="Times New Roman" panose="02020603050405020304" pitchFamily="18" charset="0"/>
              </a:rPr>
              <a:t>reputation </a:t>
            </a:r>
            <a:r>
              <a:rPr lang="en-GB" sz="2400" dirty="0">
                <a:latin typeface="Times New Roman" panose="02020603050405020304" pitchFamily="18" charset="0"/>
                <a:cs typeface="Times New Roman" panose="02020603050405020304" pitchFamily="18" charset="0"/>
              </a:rPr>
              <a:t>or to profit through advertising. </a:t>
            </a:r>
            <a:r>
              <a:rPr lang="en-GB" sz="2400" dirty="0" smtClean="0">
                <a:latin typeface="Times New Roman" panose="02020603050405020304" pitchFamily="18" charset="0"/>
                <a:cs typeface="Times New Roman" panose="02020603050405020304" pitchFamily="18" charset="0"/>
              </a:rPr>
              <a:t> </a:t>
            </a:r>
          </a:p>
          <a:p>
            <a:pPr algn="just" latinLnBrk="1"/>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     The </a:t>
            </a:r>
            <a:r>
              <a:rPr lang="en-GB" sz="2400" dirty="0">
                <a:latin typeface="Times New Roman" panose="02020603050405020304" pitchFamily="18" charset="0"/>
                <a:cs typeface="Times New Roman" panose="02020603050405020304" pitchFamily="18" charset="0"/>
              </a:rPr>
              <a:t>propagation of these ideas may have been influenced by a </a:t>
            </a:r>
            <a:endParaRPr lang="en-GB" sz="2400" dirty="0" smtClean="0">
              <a:latin typeface="Times New Roman" panose="02020603050405020304" pitchFamily="18" charset="0"/>
              <a:cs typeface="Times New Roman" panose="02020603050405020304" pitchFamily="18" charset="0"/>
            </a:endParaRPr>
          </a:p>
          <a:p>
            <a:pPr algn="just" latinLnBrk="1"/>
            <a:r>
              <a:rPr lang="en-GB" sz="2400" dirty="0" smtClean="0">
                <a:latin typeface="Times New Roman" panose="02020603050405020304" pitchFamily="18" charset="0"/>
                <a:cs typeface="Times New Roman" panose="02020603050405020304" pitchFamily="18" charset="0"/>
              </a:rPr>
              <a:t>variety </a:t>
            </a:r>
            <a:r>
              <a:rPr lang="en-GB" sz="2400" dirty="0">
                <a:latin typeface="Times New Roman" panose="02020603050405020304" pitchFamily="18" charset="0"/>
                <a:cs typeface="Times New Roman" panose="02020603050405020304" pitchFamily="18" charset="0"/>
              </a:rPr>
              <a:t>of factors, but they all present humanity with the same </a:t>
            </a:r>
            <a:endParaRPr lang="en-GB" sz="2400" dirty="0" smtClean="0">
              <a:latin typeface="Times New Roman" panose="02020603050405020304" pitchFamily="18" charset="0"/>
              <a:cs typeface="Times New Roman" panose="02020603050405020304" pitchFamily="18" charset="0"/>
            </a:endParaRPr>
          </a:p>
          <a:p>
            <a:pPr algn="just" latinLnBrk="1"/>
            <a:r>
              <a:rPr lang="en-GB" sz="2400" dirty="0" smtClean="0">
                <a:latin typeface="Times New Roman" panose="02020603050405020304" pitchFamily="18" charset="0"/>
                <a:cs typeface="Times New Roman" panose="02020603050405020304" pitchFamily="18" charset="0"/>
              </a:rPr>
              <a:t>underlying </a:t>
            </a:r>
            <a:r>
              <a:rPr lang="en-GB" sz="2400" dirty="0">
                <a:latin typeface="Times New Roman" panose="02020603050405020304" pitchFamily="18" charset="0"/>
                <a:cs typeface="Times New Roman" panose="02020603050405020304" pitchFamily="18" charset="0"/>
              </a:rPr>
              <a:t>problem: a misunderstanding of what is real and what is </a:t>
            </a:r>
            <a:endParaRPr lang="en-GB" sz="2400" dirty="0" smtClean="0">
              <a:latin typeface="Times New Roman" panose="02020603050405020304" pitchFamily="18" charset="0"/>
              <a:cs typeface="Times New Roman" panose="02020603050405020304" pitchFamily="18" charset="0"/>
            </a:endParaRPr>
          </a:p>
          <a:p>
            <a:pPr algn="just" latinLnBrk="1"/>
            <a:r>
              <a:rPr lang="en-GB" sz="2400" dirty="0" smtClean="0">
                <a:latin typeface="Times New Roman" panose="02020603050405020304" pitchFamily="18" charset="0"/>
                <a:cs typeface="Times New Roman" panose="02020603050405020304" pitchFamily="18" charset="0"/>
              </a:rPr>
              <a:t>false</a:t>
            </a:r>
            <a:r>
              <a:rPr lang="en-GB" sz="2400" dirty="0">
                <a:latin typeface="Times New Roman" panose="02020603050405020304" pitchFamily="18" charset="0"/>
                <a:cs typeface="Times New Roman" panose="02020603050405020304" pitchFamily="18" charset="0"/>
              </a:rPr>
              <a:t>. This confusion could result in additional problems, such a </a:t>
            </a:r>
            <a:endParaRPr lang="en-GB" sz="2400" dirty="0" smtClean="0">
              <a:latin typeface="Times New Roman" panose="02020603050405020304" pitchFamily="18" charset="0"/>
              <a:cs typeface="Times New Roman" panose="02020603050405020304" pitchFamily="18" charset="0"/>
            </a:endParaRPr>
          </a:p>
          <a:p>
            <a:pPr algn="just" latinLnBrk="1"/>
            <a:r>
              <a:rPr lang="en-GB" sz="2400" dirty="0" smtClean="0">
                <a:latin typeface="Times New Roman" panose="02020603050405020304" pitchFamily="18" charset="0"/>
                <a:cs typeface="Times New Roman" panose="02020603050405020304" pitchFamily="18" charset="0"/>
              </a:rPr>
              <a:t>medical emergency</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146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428" y="386366"/>
            <a:ext cx="6212213" cy="646331"/>
          </a:xfrm>
          <a:prstGeom prst="rect">
            <a:avLst/>
          </a:prstGeom>
          <a:noFill/>
        </p:spPr>
        <p:txBody>
          <a:bodyPr wrap="none" rtlCol="0">
            <a:spAutoFit/>
          </a:bodyPr>
          <a:lstStyle/>
          <a:p>
            <a:r>
              <a:rPr lang="en-GB" sz="3600" b="1" dirty="0">
                <a:latin typeface="Times New Roman" panose="02020603050405020304" pitchFamily="18" charset="0"/>
                <a:cs typeface="Times New Roman" panose="02020603050405020304" pitchFamily="18" charset="0"/>
              </a:rPr>
              <a:t>Singular Value Decomposition</a:t>
            </a:r>
            <a:r>
              <a:rPr lang="en-GB" i="1" dirty="0"/>
              <a:t>:</a:t>
            </a:r>
            <a:endParaRPr lang="en-GB" dirty="0"/>
          </a:p>
        </p:txBody>
      </p:sp>
      <p:sp>
        <p:nvSpPr>
          <p:cNvPr id="3" name="TextBox 2"/>
          <p:cNvSpPr txBox="1"/>
          <p:nvPr/>
        </p:nvSpPr>
        <p:spPr>
          <a:xfrm>
            <a:off x="1313646" y="1390917"/>
            <a:ext cx="8384146" cy="3046988"/>
          </a:xfrm>
          <a:prstGeom prst="rect">
            <a:avLst/>
          </a:prstGeom>
          <a:noFill/>
        </p:spPr>
        <p:txBody>
          <a:bodyPr wrap="square" rtlCol="0">
            <a:spAutoFit/>
          </a:bodyPr>
          <a:lstStyle/>
          <a:p>
            <a:pPr algn="just"/>
            <a:r>
              <a:rPr lang="en-GB" sz="2400" dirty="0" smtClean="0">
                <a:latin typeface="Times New Roman" panose="02020603050405020304" pitchFamily="18" charset="0"/>
                <a:cs typeface="Times New Roman" panose="02020603050405020304" pitchFamily="18" charset="0"/>
              </a:rPr>
              <a:t>       Singular </a:t>
            </a:r>
            <a:r>
              <a:rPr lang="en-GB" sz="2400" dirty="0">
                <a:latin typeface="Times New Roman" panose="02020603050405020304" pitchFamily="18" charset="0"/>
                <a:cs typeface="Times New Roman" panose="02020603050405020304" pitchFamily="18" charset="0"/>
              </a:rPr>
              <a:t>Value Decomposition is one of several techniques that can be used to reduce the dimensionality, i.e., the number of columns, of a dataset. A matrix's Singular Value Decomposition is a factorization of that matrix into three other matrices. Finding the ideal set of variables that can most accurately predict the result is the aim of SVD. During data pre-processing prior to text mining operations, SVD is used to find the underlying meaning of terms in various documents</a:t>
            </a:r>
            <a:r>
              <a:rPr lang="en-GB" sz="2400" dirty="0" smtClean="0">
                <a:latin typeface="Times New Roman" panose="02020603050405020304" pitchFamily="18" charset="0"/>
                <a:cs typeface="Times New Roman" panose="02020603050405020304" pitchFamily="18" charset="0"/>
              </a:rPr>
              <a:t>.     </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67036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47</TotalTime>
  <Words>419</Words>
  <Application>Microsoft Office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Times New Roman</vt:lpstr>
      <vt:lpstr>Trebuchet MS</vt:lpstr>
      <vt:lpstr>Wingdings 3</vt:lpstr>
      <vt:lpstr>Facet</vt:lpstr>
      <vt:lpstr>Fake News Detection using NLP </vt:lpstr>
      <vt:lpstr>    Abstract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NLP</dc:title>
  <dc:creator>Windows User</dc:creator>
  <cp:lastModifiedBy>Windows User</cp:lastModifiedBy>
  <cp:revision>6</cp:revision>
  <dcterms:created xsi:type="dcterms:W3CDTF">2023-09-29T07:41:03Z</dcterms:created>
  <dcterms:modified xsi:type="dcterms:W3CDTF">2023-09-29T13:25:28Z</dcterms:modified>
</cp:coreProperties>
</file>