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La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630603-D89C-4EE4-BB3C-18DC185706E5}">
  <a:tblStyle styleId="{E5630603-D89C-4EE4-BB3C-18DC185706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EE254D-18B7-4E8F-A3B7-DB09F4FE786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regular.fntdata"/><Relationship Id="rId32" Type="http://schemas.openxmlformats.org/officeDocument/2006/relationships/slide" Target="slides/slide26.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regular.fntdata"/><Relationship Id="rId36" Type="http://schemas.openxmlformats.org/officeDocument/2006/relationships/font" Target="fonts/Raleway-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930b377f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930b377fd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930b377fd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930b377fd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48bcac1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48bcac1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48bcac1b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48bcac1b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930b377f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930b377f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930b377fd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930b377fd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48bcac1b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48bcac1b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48bcac1b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48bcac1b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48bcac1b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48bcac1b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48bcac1b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48bcac1b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48bcac1b7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48bcac1b7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48bcac1b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48bcac1b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930b377fd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930b377fd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48bcac1b7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48bcac1b7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48bcac1b7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48bcac1b7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48bcac1b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48bcac1b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48bcac1b7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b48bcac1b7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48bcac1b7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48bcac1b7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fcabdb1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6fcabdb1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6fcabdb1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6fcabdb1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48bcac1b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48bcac1b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930b377f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930b377f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6fcabdb1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6fcabdb1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930b377fd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930b377fd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930b377f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930b377f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kag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944525" y="1858388"/>
            <a:ext cx="5505600" cy="1569900"/>
          </a:xfrm>
          <a:prstGeom prst="rect">
            <a:avLst/>
          </a:prstGeom>
          <a:effectLst>
            <a:outerShdw blurRad="57150" rotWithShape="0" algn="bl" dir="5400000" dist="19050">
              <a:schemeClr val="accent3">
                <a:alpha val="50000"/>
              </a:scheme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a:t>
            </a:r>
            <a:r>
              <a:rPr lang="en-GB" sz="3300"/>
              <a:t>Google Play Store Apps: Analysis &amp; Prediction</a:t>
            </a:r>
            <a:endParaRPr sz="3300"/>
          </a:p>
          <a:p>
            <a:pPr indent="0" lvl="0" marL="0" rtl="0" algn="ctr">
              <a:spcBef>
                <a:spcPts val="0"/>
              </a:spcBef>
              <a:spcAft>
                <a:spcPts val="0"/>
              </a:spcAft>
              <a:buNone/>
            </a:pPr>
            <a:r>
              <a:rPr lang="en-GB"/>
              <a:t> </a:t>
            </a:r>
            <a:endParaRPr/>
          </a:p>
        </p:txBody>
      </p:sp>
      <p:sp>
        <p:nvSpPr>
          <p:cNvPr id="87" name="Google Shape;87;p13"/>
          <p:cNvSpPr txBox="1"/>
          <p:nvPr>
            <p:ph idx="1" type="subTitle"/>
          </p:nvPr>
        </p:nvSpPr>
        <p:spPr>
          <a:xfrm>
            <a:off x="2741350" y="332057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800">
                <a:solidFill>
                  <a:srgbClr val="434343"/>
                </a:solidFill>
              </a:rPr>
              <a:t>  </a:t>
            </a:r>
            <a:r>
              <a:rPr lang="en-GB" sz="1800">
                <a:solidFill>
                  <a:srgbClr val="434343"/>
                </a:solidFill>
              </a:rPr>
              <a:t>Shabna Nasser, M.Tech</a:t>
            </a:r>
            <a:endParaRPr sz="1800">
              <a:solidFill>
                <a:srgbClr val="434343"/>
              </a:solidFill>
            </a:endParaRPr>
          </a:p>
        </p:txBody>
      </p:sp>
      <p:pic>
        <p:nvPicPr>
          <p:cNvPr id="88" name="Google Shape;88;p13"/>
          <p:cNvPicPr preferRelativeResize="0"/>
          <p:nvPr/>
        </p:nvPicPr>
        <p:blipFill>
          <a:blip r:embed="rId3">
            <a:alphaModFix/>
          </a:blip>
          <a:stretch>
            <a:fillRect/>
          </a:stretch>
        </p:blipFill>
        <p:spPr>
          <a:xfrm>
            <a:off x="3457437" y="89925"/>
            <a:ext cx="1455375" cy="485125"/>
          </a:xfrm>
          <a:prstGeom prst="rect">
            <a:avLst/>
          </a:prstGeom>
          <a:noFill/>
          <a:ln>
            <a:noFill/>
          </a:ln>
        </p:spPr>
      </p:pic>
      <p:sp>
        <p:nvSpPr>
          <p:cNvPr id="89" name="Google Shape;89;p13"/>
          <p:cNvSpPr txBox="1"/>
          <p:nvPr/>
        </p:nvSpPr>
        <p:spPr>
          <a:xfrm>
            <a:off x="2971100" y="4711625"/>
            <a:ext cx="3961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2"/>
                </a:solidFill>
                <a:latin typeface="Nunito"/>
                <a:ea typeface="Nunito"/>
                <a:cs typeface="Nunito"/>
                <a:sym typeface="Nunito"/>
              </a:rPr>
              <a:t>Data Science Intensive Capstone Project</a:t>
            </a:r>
            <a:endParaRPr>
              <a:solidFill>
                <a:schemeClr val="dk2"/>
              </a:solidFill>
              <a:latin typeface="Nunito"/>
              <a:ea typeface="Nunito"/>
              <a:cs typeface="Nunito"/>
              <a:sym typeface="Nunito"/>
            </a:endParaRPr>
          </a:p>
        </p:txBody>
      </p:sp>
      <p:pic>
        <p:nvPicPr>
          <p:cNvPr id="90" name="Google Shape;90;p13"/>
          <p:cNvPicPr preferRelativeResize="0"/>
          <p:nvPr/>
        </p:nvPicPr>
        <p:blipFill>
          <a:blip r:embed="rId4">
            <a:alphaModFix amt="8000"/>
          </a:blip>
          <a:stretch>
            <a:fillRect/>
          </a:stretch>
        </p:blipFill>
        <p:spPr>
          <a:xfrm rot="-4001170">
            <a:off x="46554" y="2091793"/>
            <a:ext cx="2526485" cy="2336615"/>
          </a:xfrm>
          <a:prstGeom prst="flowChartMagneticTape">
            <a:avLst/>
          </a:prstGeom>
          <a:noFill/>
          <a:ln>
            <a:noFill/>
          </a:ln>
        </p:spPr>
      </p:pic>
      <p:sp>
        <p:nvSpPr>
          <p:cNvPr id="91" name="Google Shape;91;p13"/>
          <p:cNvSpPr txBox="1"/>
          <p:nvPr/>
        </p:nvSpPr>
        <p:spPr>
          <a:xfrm>
            <a:off x="7198800" y="4758724"/>
            <a:ext cx="1945200" cy="39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300">
                <a:solidFill>
                  <a:schemeClr val="dk2"/>
                </a:solidFill>
                <a:latin typeface="Nunito"/>
                <a:ea typeface="Nunito"/>
                <a:cs typeface="Nunito"/>
                <a:sym typeface="Nunito"/>
              </a:rPr>
              <a:t>Feb</a:t>
            </a:r>
            <a:r>
              <a:rPr lang="en-GB" sz="1300">
                <a:solidFill>
                  <a:schemeClr val="dk2"/>
                </a:solidFill>
                <a:latin typeface="Nunito"/>
                <a:ea typeface="Nunito"/>
                <a:cs typeface="Nunito"/>
                <a:sym typeface="Nunito"/>
              </a:rPr>
              <a:t> 2024</a:t>
            </a:r>
            <a:endParaRPr sz="1300">
              <a:solidFill>
                <a:schemeClr val="dk2"/>
              </a:solidFill>
              <a:latin typeface="Nunito"/>
              <a:ea typeface="Nunito"/>
              <a:cs typeface="Nunito"/>
              <a:sym typeface="Nunito"/>
            </a:endParaRPr>
          </a:p>
        </p:txBody>
      </p:sp>
      <p:pic>
        <p:nvPicPr>
          <p:cNvPr id="92" name="Google Shape;92;p13"/>
          <p:cNvPicPr preferRelativeResize="0"/>
          <p:nvPr/>
        </p:nvPicPr>
        <p:blipFill rotWithShape="1">
          <a:blip r:embed="rId5">
            <a:alphaModFix amt="17000"/>
          </a:blip>
          <a:srcRect b="0" l="0" r="0" t="0"/>
          <a:stretch/>
        </p:blipFill>
        <p:spPr>
          <a:xfrm rot="-5908321">
            <a:off x="3714809" y="1351220"/>
            <a:ext cx="2474098" cy="2337609"/>
          </a:xfrm>
          <a:prstGeom prst="ellipse">
            <a:avLst/>
          </a:prstGeom>
          <a:noFill/>
          <a:ln>
            <a:noFill/>
          </a:ln>
        </p:spPr>
      </p:pic>
      <p:sp>
        <p:nvSpPr>
          <p:cNvPr id="93" name="Google Shape;93;p13"/>
          <p:cNvSpPr txBox="1"/>
          <p:nvPr/>
        </p:nvSpPr>
        <p:spPr>
          <a:xfrm>
            <a:off x="0" y="4758725"/>
            <a:ext cx="261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Mentor: </a:t>
            </a:r>
            <a:r>
              <a:rPr lang="en-GB" sz="1300">
                <a:solidFill>
                  <a:schemeClr val="dk2"/>
                </a:solidFill>
                <a:latin typeface="Nunito"/>
                <a:ea typeface="Nunito"/>
                <a:cs typeface="Nunito"/>
                <a:sym typeface="Nunito"/>
              </a:rPr>
              <a:t>Upon</a:t>
            </a:r>
            <a:r>
              <a:rPr lang="en-GB" sz="1300">
                <a:solidFill>
                  <a:schemeClr val="dk2"/>
                </a:solidFill>
                <a:latin typeface="Nunito"/>
                <a:ea typeface="Nunito"/>
                <a:cs typeface="Nunito"/>
                <a:sym typeface="Nunito"/>
              </a:rPr>
              <a:t> Malik</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3799050" y="939650"/>
            <a:ext cx="4799400" cy="4547400"/>
          </a:xfrm>
          <a:prstGeom prst="rect">
            <a:avLst/>
          </a:prstGeom>
        </p:spPr>
        <p:txBody>
          <a:bodyPr anchorCtr="0" anchor="t" bIns="91425" lIns="91425" spcFirstLastPara="1" rIns="91425" wrap="square" tIns="91425">
            <a:normAutofit/>
          </a:bodyPr>
          <a:lstStyle/>
          <a:p>
            <a:pPr indent="-275250" lvl="0" marL="360000" rtl="0" algn="l">
              <a:lnSpc>
                <a:spcPct val="100000"/>
              </a:lnSpc>
              <a:spcBef>
                <a:spcPts val="0"/>
              </a:spcBef>
              <a:spcAft>
                <a:spcPts val="0"/>
              </a:spcAft>
              <a:buClr>
                <a:schemeClr val="dk2"/>
              </a:buClr>
              <a:buSzPts val="1500"/>
              <a:buFont typeface="Arial"/>
              <a:buChar char="❖"/>
            </a:pPr>
            <a:r>
              <a:rPr b="1" lang="en-GB" sz="1500">
                <a:solidFill>
                  <a:schemeClr val="dk2"/>
                </a:solidFill>
                <a:latin typeface="Arial"/>
                <a:ea typeface="Arial"/>
                <a:cs typeface="Arial"/>
                <a:sym typeface="Arial"/>
              </a:rPr>
              <a:t>Duration Since Last Update:</a:t>
            </a:r>
            <a:endParaRPr b="1" sz="1500">
              <a:solidFill>
                <a:schemeClr val="dk2"/>
              </a:solidFill>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Calculated the duration since the last update of each app, based on the 'Last Updated' column.</a:t>
            </a:r>
            <a:endParaRPr sz="1500">
              <a:solidFill>
                <a:srgbClr val="0D0D0D"/>
              </a:solidFill>
              <a:highlight>
                <a:srgbClr val="FFFFFF"/>
              </a:highlight>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This feature represents the recency of app updates.</a:t>
            </a:r>
            <a:endParaRPr sz="1500">
              <a:solidFill>
                <a:srgbClr val="0D0D0D"/>
              </a:solidFill>
              <a:highlight>
                <a:srgbClr val="FFFFFF"/>
              </a:highlight>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Investigate whether more recently updated apps tend to have higher ratings.</a:t>
            </a:r>
            <a:endParaRPr sz="1500">
              <a:solidFill>
                <a:srgbClr val="0D0D0D"/>
              </a:solidFill>
              <a:highlight>
                <a:srgbClr val="FFFFFF"/>
              </a:highlight>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Plot visualizes the relationship between the duration since the last update and the app ratings.</a:t>
            </a:r>
            <a:endParaRPr sz="1500">
              <a:solidFill>
                <a:srgbClr val="0D0D0D"/>
              </a:solidFill>
              <a:highlight>
                <a:srgbClr val="FFFFFF"/>
              </a:highlight>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Each point on the plot represents an app.</a:t>
            </a:r>
            <a:endParaRPr sz="1500">
              <a:solidFill>
                <a:srgbClr val="0D0D0D"/>
              </a:solidFill>
              <a:highlight>
                <a:srgbClr val="FFFFFF"/>
              </a:highlight>
              <a:latin typeface="Arial"/>
              <a:ea typeface="Arial"/>
              <a:cs typeface="Arial"/>
              <a:sym typeface="Arial"/>
            </a:endParaRPr>
          </a:p>
          <a:p>
            <a:pPr indent="-190500" lvl="0" marL="360000" marR="0" rtl="0" algn="l">
              <a:lnSpc>
                <a:spcPct val="100000"/>
              </a:lnSpc>
              <a:spcBef>
                <a:spcPts val="1200"/>
              </a:spcBef>
              <a:spcAft>
                <a:spcPts val="0"/>
              </a:spcAft>
              <a:buClr>
                <a:schemeClr val="dk2"/>
              </a:buClr>
              <a:buSzPts val="1500"/>
              <a:buFont typeface="Arial"/>
              <a:buChar char="❖"/>
            </a:pPr>
            <a:r>
              <a:rPr lang="en-GB" sz="1500">
                <a:solidFill>
                  <a:srgbClr val="0D0D0D"/>
                </a:solidFill>
                <a:highlight>
                  <a:srgbClr val="FFFFFF"/>
                </a:highlight>
                <a:latin typeface="Arial"/>
                <a:ea typeface="Arial"/>
                <a:cs typeface="Arial"/>
                <a:sym typeface="Arial"/>
              </a:rPr>
              <a:t>If the updates are more frequent or if the duration is less then there is a chance for higher rating.</a:t>
            </a:r>
            <a:endParaRPr sz="1500">
              <a:solidFill>
                <a:srgbClr val="0D0D0D"/>
              </a:solidFill>
              <a:highlight>
                <a:srgbClr val="FFFFFF"/>
              </a:highlight>
              <a:latin typeface="Arial"/>
              <a:ea typeface="Arial"/>
              <a:cs typeface="Arial"/>
              <a:sym typeface="Arial"/>
            </a:endParaRPr>
          </a:p>
          <a:p>
            <a:pPr indent="0" lvl="0" marL="457200" marR="0" rtl="0" algn="l">
              <a:lnSpc>
                <a:spcPct val="100000"/>
              </a:lnSpc>
              <a:spcBef>
                <a:spcPts val="1200"/>
              </a:spcBef>
              <a:spcAft>
                <a:spcPts val="0"/>
              </a:spcAft>
              <a:buNone/>
            </a:pPr>
            <a:r>
              <a:t/>
            </a:r>
            <a:endParaRPr sz="1100">
              <a:solidFill>
                <a:srgbClr val="0D0D0D"/>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pic>
        <p:nvPicPr>
          <p:cNvPr id="164" name="Google Shape;164;p22"/>
          <p:cNvPicPr preferRelativeResize="0"/>
          <p:nvPr/>
        </p:nvPicPr>
        <p:blipFill>
          <a:blip r:embed="rId3">
            <a:alphaModFix/>
          </a:blip>
          <a:stretch>
            <a:fillRect/>
          </a:stretch>
        </p:blipFill>
        <p:spPr>
          <a:xfrm>
            <a:off x="191975" y="1634700"/>
            <a:ext cx="3233225" cy="294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a:blip r:embed="rId3">
            <a:alphaModFix/>
          </a:blip>
          <a:stretch>
            <a:fillRect/>
          </a:stretch>
        </p:blipFill>
        <p:spPr>
          <a:xfrm>
            <a:off x="5567225" y="1050800"/>
            <a:ext cx="3410925" cy="3596975"/>
          </a:xfrm>
          <a:prstGeom prst="rect">
            <a:avLst/>
          </a:prstGeom>
          <a:noFill/>
          <a:ln>
            <a:noFill/>
          </a:ln>
        </p:spPr>
      </p:pic>
      <p:sp>
        <p:nvSpPr>
          <p:cNvPr id="170" name="Google Shape;170;p23"/>
          <p:cNvSpPr txBox="1"/>
          <p:nvPr>
            <p:ph idx="1" type="body"/>
          </p:nvPr>
        </p:nvSpPr>
        <p:spPr>
          <a:xfrm>
            <a:off x="212200" y="1444850"/>
            <a:ext cx="5163000" cy="3990900"/>
          </a:xfrm>
          <a:prstGeom prst="rect">
            <a:avLst/>
          </a:prstGeom>
        </p:spPr>
        <p:txBody>
          <a:bodyPr anchorCtr="0" anchor="t" bIns="91425" lIns="91425" spcFirstLastPara="1" rIns="91425" wrap="square" tIns="91425">
            <a:normAutofit/>
          </a:bodyPr>
          <a:lstStyle/>
          <a:p>
            <a:pPr indent="-323850" lvl="0" marL="457200" rtl="0" algn="l">
              <a:lnSpc>
                <a:spcPct val="90000"/>
              </a:lnSpc>
              <a:spcBef>
                <a:spcPts val="0"/>
              </a:spcBef>
              <a:spcAft>
                <a:spcPts val="0"/>
              </a:spcAft>
              <a:buClr>
                <a:srgbClr val="242424"/>
              </a:buClr>
              <a:buSzPts val="1500"/>
              <a:buFont typeface="Arial"/>
              <a:buChar char="❖"/>
            </a:pPr>
            <a:r>
              <a:rPr b="1" lang="en-GB" sz="1500">
                <a:solidFill>
                  <a:srgbClr val="242424"/>
                </a:solidFill>
                <a:latin typeface="Arial"/>
                <a:ea typeface="Arial"/>
                <a:cs typeface="Arial"/>
                <a:sym typeface="Arial"/>
              </a:rPr>
              <a:t>App Name Length:</a:t>
            </a:r>
            <a:endParaRPr b="1" sz="1500">
              <a:solidFill>
                <a:srgbClr val="242424"/>
              </a:solidFill>
              <a:latin typeface="Arial"/>
              <a:ea typeface="Arial"/>
              <a:cs typeface="Arial"/>
              <a:sym typeface="Arial"/>
            </a:endParaRPr>
          </a:p>
          <a:p>
            <a:pPr indent="-323850" lvl="0" marL="457200" marR="0" rtl="0" algn="l">
              <a:lnSpc>
                <a:spcPct val="90000"/>
              </a:lnSpc>
              <a:spcBef>
                <a:spcPts val="1200"/>
              </a:spcBef>
              <a:spcAft>
                <a:spcPts val="0"/>
              </a:spcAft>
              <a:buClr>
                <a:srgbClr val="242424"/>
              </a:buClr>
              <a:buSzPts val="1500"/>
              <a:buFont typeface="Arial"/>
              <a:buChar char="❖"/>
            </a:pPr>
            <a:r>
              <a:rPr lang="en-GB" sz="1500">
                <a:solidFill>
                  <a:srgbClr val="0D0D0D"/>
                </a:solidFill>
                <a:highlight>
                  <a:srgbClr val="FFFFFF"/>
                </a:highlight>
                <a:latin typeface="Arial"/>
                <a:ea typeface="Arial"/>
                <a:cs typeface="Arial"/>
                <a:sym typeface="Arial"/>
              </a:rPr>
              <a:t>Determined the length of each app's name as a feature. </a:t>
            </a:r>
            <a:endParaRPr sz="1500">
              <a:solidFill>
                <a:srgbClr val="0D0D0D"/>
              </a:solidFill>
              <a:highlight>
                <a:srgbClr val="FFFFFF"/>
              </a:highlight>
              <a:latin typeface="Arial"/>
              <a:ea typeface="Arial"/>
              <a:cs typeface="Arial"/>
              <a:sym typeface="Arial"/>
            </a:endParaRPr>
          </a:p>
          <a:p>
            <a:pPr indent="-323850" lvl="0" marL="457200" marR="0" rtl="0" algn="l">
              <a:lnSpc>
                <a:spcPct val="90000"/>
              </a:lnSpc>
              <a:spcBef>
                <a:spcPts val="1200"/>
              </a:spcBef>
              <a:spcAft>
                <a:spcPts val="0"/>
              </a:spcAft>
              <a:buClr>
                <a:srgbClr val="242424"/>
              </a:buClr>
              <a:buSzPts val="1500"/>
              <a:buFont typeface="Arial"/>
              <a:buChar char="❖"/>
            </a:pPr>
            <a:r>
              <a:rPr lang="en-GB" sz="1500">
                <a:solidFill>
                  <a:srgbClr val="0D0D0D"/>
                </a:solidFill>
                <a:highlight>
                  <a:srgbClr val="FFFFFF"/>
                </a:highlight>
                <a:latin typeface="Arial"/>
                <a:ea typeface="Arial"/>
                <a:cs typeface="Arial"/>
                <a:sym typeface="Arial"/>
              </a:rPr>
              <a:t>This feature quantifies the complexity or informativeness of app names.</a:t>
            </a:r>
            <a:endParaRPr sz="1500">
              <a:solidFill>
                <a:srgbClr val="0D0D0D"/>
              </a:solidFill>
              <a:highlight>
                <a:srgbClr val="FFFFFF"/>
              </a:highlight>
              <a:latin typeface="Arial"/>
              <a:ea typeface="Arial"/>
              <a:cs typeface="Arial"/>
              <a:sym typeface="Arial"/>
            </a:endParaRPr>
          </a:p>
          <a:p>
            <a:pPr indent="-323850" lvl="0" marL="457200" marR="0" rtl="0" algn="l">
              <a:lnSpc>
                <a:spcPct val="90000"/>
              </a:lnSpc>
              <a:spcBef>
                <a:spcPts val="1200"/>
              </a:spcBef>
              <a:spcAft>
                <a:spcPts val="0"/>
              </a:spcAft>
              <a:buClr>
                <a:srgbClr val="242424"/>
              </a:buClr>
              <a:buSzPts val="1500"/>
              <a:buFont typeface="Arial"/>
              <a:buChar char="❖"/>
            </a:pPr>
            <a:r>
              <a:rPr lang="en-GB" sz="1500">
                <a:solidFill>
                  <a:srgbClr val="000000"/>
                </a:solidFill>
                <a:latin typeface="Arial"/>
                <a:ea typeface="Arial"/>
                <a:cs typeface="Arial"/>
                <a:sym typeface="Arial"/>
              </a:rPr>
              <a:t>Install range is almost same or a lighter effect for most of the apps with different app name lengths and a very few of them are with high install range and rating with short app name length.</a:t>
            </a:r>
            <a:endParaRPr sz="1500">
              <a:solidFill>
                <a:srgbClr val="000000"/>
              </a:solidFill>
              <a:latin typeface="Arial"/>
              <a:ea typeface="Arial"/>
              <a:cs typeface="Arial"/>
              <a:sym typeface="Arial"/>
            </a:endParaRPr>
          </a:p>
          <a:p>
            <a:pPr indent="-323850" lvl="0" marL="457200" rtl="0" algn="l">
              <a:lnSpc>
                <a:spcPct val="9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From this we can say that Install range and rating is higher for apps with short app name length.</a:t>
            </a:r>
            <a:endParaRPr sz="1500">
              <a:solidFill>
                <a:srgbClr val="000000"/>
              </a:solidFill>
              <a:latin typeface="Arial"/>
              <a:ea typeface="Arial"/>
              <a:cs typeface="Arial"/>
              <a:sym typeface="Arial"/>
            </a:endParaRPr>
          </a:p>
          <a:p>
            <a:pPr indent="-323850" lvl="0" marL="457200" rtl="0" algn="l">
              <a:lnSpc>
                <a:spcPct val="9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This feature would help in rating </a:t>
            </a:r>
            <a:r>
              <a:rPr lang="en-GB" sz="1500">
                <a:solidFill>
                  <a:srgbClr val="000000"/>
                </a:solidFill>
                <a:latin typeface="Arial"/>
                <a:ea typeface="Arial"/>
                <a:cs typeface="Arial"/>
                <a:sym typeface="Arial"/>
              </a:rPr>
              <a:t>prediction</a:t>
            </a:r>
            <a:r>
              <a:rPr lang="en-GB"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457200" marR="0" rtl="0" algn="l">
              <a:lnSpc>
                <a:spcPct val="90000"/>
              </a:lnSpc>
              <a:spcBef>
                <a:spcPts val="1200"/>
              </a:spcBef>
              <a:spcAft>
                <a:spcPts val="0"/>
              </a:spcAft>
              <a:buNone/>
            </a:pPr>
            <a:r>
              <a:t/>
            </a:r>
            <a:endParaRPr sz="1500">
              <a:solidFill>
                <a:srgbClr val="000000"/>
              </a:solidFill>
              <a:latin typeface="Arial"/>
              <a:ea typeface="Arial"/>
              <a:cs typeface="Arial"/>
              <a:sym typeface="Arial"/>
            </a:endParaRPr>
          </a:p>
          <a:p>
            <a:pPr indent="0" lvl="0" marL="457200" marR="0" rtl="0" algn="l">
              <a:lnSpc>
                <a:spcPct val="100000"/>
              </a:lnSpc>
              <a:spcBef>
                <a:spcPts val="1200"/>
              </a:spcBef>
              <a:spcAft>
                <a:spcPts val="1200"/>
              </a:spcAft>
              <a:buNone/>
            </a:pPr>
            <a:r>
              <a:t/>
            </a:r>
            <a:endParaRPr sz="1500">
              <a:solidFill>
                <a:srgbClr val="0D0D0D"/>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7650" y="621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Data Exploration</a:t>
            </a:r>
            <a:endParaRPr>
              <a:solidFill>
                <a:schemeClr val="accent3"/>
              </a:solidFill>
            </a:endParaRPr>
          </a:p>
        </p:txBody>
      </p:sp>
      <p:pic>
        <p:nvPicPr>
          <p:cNvPr id="176" name="Google Shape;176;p24"/>
          <p:cNvPicPr preferRelativeResize="0"/>
          <p:nvPr/>
        </p:nvPicPr>
        <p:blipFill>
          <a:blip r:embed="rId3">
            <a:alphaModFix/>
          </a:blip>
          <a:stretch>
            <a:fillRect/>
          </a:stretch>
        </p:blipFill>
        <p:spPr>
          <a:xfrm>
            <a:off x="0" y="1541975"/>
            <a:ext cx="4174299" cy="3527250"/>
          </a:xfrm>
          <a:prstGeom prst="rect">
            <a:avLst/>
          </a:prstGeom>
          <a:noFill/>
          <a:ln>
            <a:noFill/>
          </a:ln>
        </p:spPr>
      </p:pic>
      <p:sp>
        <p:nvSpPr>
          <p:cNvPr id="177" name="Google Shape;177;p24"/>
          <p:cNvSpPr txBox="1"/>
          <p:nvPr/>
        </p:nvSpPr>
        <p:spPr>
          <a:xfrm>
            <a:off x="4448750" y="1523550"/>
            <a:ext cx="4229700" cy="2577300"/>
          </a:xfrm>
          <a:prstGeom prst="rect">
            <a:avLst/>
          </a:prstGeom>
          <a:noFill/>
          <a:ln>
            <a:noFill/>
          </a:ln>
        </p:spPr>
        <p:txBody>
          <a:bodyPr anchorCtr="0" anchor="t" bIns="91425" lIns="91425" spcFirstLastPara="1" rIns="91425" wrap="square" tIns="91425">
            <a:spAutoFit/>
          </a:bodyPr>
          <a:lstStyle/>
          <a:p>
            <a:pPr indent="0" lvl="0" marL="0" marR="190500" rtl="0" algn="l">
              <a:lnSpc>
                <a:spcPct val="100000"/>
              </a:lnSpc>
              <a:spcBef>
                <a:spcPts val="0"/>
              </a:spcBef>
              <a:spcAft>
                <a:spcPts val="0"/>
              </a:spcAft>
              <a:buNone/>
            </a:pPr>
            <a:r>
              <a:rPr b="1" lang="en-GB" sz="1500">
                <a:solidFill>
                  <a:schemeClr val="dk2"/>
                </a:solidFill>
                <a:latin typeface="Lato"/>
                <a:ea typeface="Lato"/>
                <a:cs typeface="Lato"/>
                <a:sym typeface="Lato"/>
              </a:rPr>
              <a:t>Heat Map</a:t>
            </a:r>
            <a:endParaRPr b="1" sz="1500">
              <a:solidFill>
                <a:schemeClr val="dk2"/>
              </a:solidFill>
              <a:latin typeface="Lato"/>
              <a:ea typeface="Lato"/>
              <a:cs typeface="Lato"/>
              <a:sym typeface="Lato"/>
            </a:endParaRPr>
          </a:p>
          <a:p>
            <a:pPr indent="-323850" lvl="0" marL="457200" marR="190500" rtl="0" algn="l">
              <a:lnSpc>
                <a:spcPct val="100000"/>
              </a:lnSpc>
              <a:spcBef>
                <a:spcPts val="1500"/>
              </a:spcBef>
              <a:spcAft>
                <a:spcPts val="0"/>
              </a:spcAft>
              <a:buClr>
                <a:schemeClr val="dk2"/>
              </a:buClr>
              <a:buSzPts val="1500"/>
              <a:buFont typeface="Lato"/>
              <a:buChar char="●"/>
            </a:pPr>
            <a:r>
              <a:rPr lang="en-GB" sz="1500">
                <a:solidFill>
                  <a:schemeClr val="dk2"/>
                </a:solidFill>
                <a:latin typeface="Lato"/>
                <a:ea typeface="Lato"/>
                <a:cs typeface="Lato"/>
                <a:sym typeface="Lato"/>
              </a:rPr>
              <a:t>Here, we can see some features have positive correlations.</a:t>
            </a:r>
            <a:endParaRPr sz="1500">
              <a:solidFill>
                <a:schemeClr val="dk2"/>
              </a:solidFill>
              <a:latin typeface="Lato"/>
              <a:ea typeface="Lato"/>
              <a:cs typeface="Lato"/>
              <a:sym typeface="Lato"/>
            </a:endParaRPr>
          </a:p>
          <a:p>
            <a:pPr indent="-323850" lvl="0" marL="457200" marR="190500" rtl="0" algn="l">
              <a:lnSpc>
                <a:spcPct val="100000"/>
              </a:lnSpc>
              <a:spcBef>
                <a:spcPts val="1500"/>
              </a:spcBef>
              <a:spcAft>
                <a:spcPts val="0"/>
              </a:spcAft>
              <a:buClr>
                <a:schemeClr val="dk2"/>
              </a:buClr>
              <a:buSzPts val="1500"/>
              <a:buFont typeface="Lato"/>
              <a:buChar char="●"/>
            </a:pPr>
            <a:r>
              <a:rPr lang="en-GB" sz="1500">
                <a:solidFill>
                  <a:schemeClr val="dk2"/>
                </a:solidFill>
                <a:latin typeface="Lato"/>
                <a:ea typeface="Lato"/>
                <a:cs typeface="Lato"/>
                <a:sym typeface="Lato"/>
              </a:rPr>
              <a:t>Like Rating_to_Stock_Price_Ratio, rating count and ineraction_rating_volume are correlated.</a:t>
            </a:r>
            <a:endParaRPr sz="1500">
              <a:solidFill>
                <a:schemeClr val="dk2"/>
              </a:solidFill>
              <a:latin typeface="Lato"/>
              <a:ea typeface="Lato"/>
              <a:cs typeface="Lato"/>
              <a:sym typeface="Lato"/>
            </a:endParaRPr>
          </a:p>
          <a:p>
            <a:pPr indent="0" lvl="0" marL="0" rtl="0" algn="l">
              <a:lnSpc>
                <a:spcPct val="115000"/>
              </a:lnSpc>
              <a:spcBef>
                <a:spcPts val="1500"/>
              </a:spcBef>
              <a:spcAft>
                <a:spcPts val="0"/>
              </a:spcAft>
              <a:buNone/>
            </a:pPr>
            <a:r>
              <a:t/>
            </a:r>
            <a:endParaRPr sz="13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 type="body"/>
          </p:nvPr>
        </p:nvSpPr>
        <p:spPr>
          <a:xfrm>
            <a:off x="70725" y="1403200"/>
            <a:ext cx="5274300" cy="3286200"/>
          </a:xfrm>
          <a:prstGeom prst="rect">
            <a:avLst/>
          </a:prstGeom>
        </p:spPr>
        <p:txBody>
          <a:bodyPr anchorCtr="0" anchor="t" bIns="91425" lIns="91425" spcFirstLastPara="1" rIns="91425" wrap="square" tIns="91425">
            <a:noAutofit/>
          </a:bodyPr>
          <a:lstStyle/>
          <a:p>
            <a:pPr indent="-317500" lvl="0" marL="457200" marR="190500" rtl="0" algn="l">
              <a:lnSpc>
                <a:spcPct val="100000"/>
              </a:lnSpc>
              <a:spcBef>
                <a:spcPts val="1000"/>
              </a:spcBef>
              <a:spcAft>
                <a:spcPts val="0"/>
              </a:spcAft>
              <a:buClr>
                <a:srgbClr val="000000"/>
              </a:buClr>
              <a:buSzPts val="1400"/>
              <a:buFont typeface="Arial"/>
              <a:buChar char="●"/>
            </a:pPr>
            <a:r>
              <a:rPr lang="en-GB" sz="1400">
                <a:solidFill>
                  <a:srgbClr val="000000"/>
                </a:solidFill>
                <a:latin typeface="Arial"/>
                <a:ea typeface="Arial"/>
                <a:cs typeface="Arial"/>
                <a:sym typeface="Arial"/>
              </a:rPr>
              <a:t>Shows that teens contribute to content rating than that of adults.</a:t>
            </a:r>
            <a:endParaRPr sz="1400">
              <a:solidFill>
                <a:srgbClr val="000000"/>
              </a:solidFill>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Apps rated for teens may often include high-quality content, such as educational resources, creative tools, or entertainment options, which receive positive feedback from users. The perceived value and enjoyment derived from these apps contribute to higher ratings.</a:t>
            </a:r>
            <a:endParaRPr sz="1400">
              <a:solidFill>
                <a:srgbClr val="000000"/>
              </a:solidFill>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Teenagers may be more active and engaged users of mobile apps compared to adults, leading to increased usage, interactions, and ratings.</a:t>
            </a:r>
            <a:endParaRPr sz="1400">
              <a:solidFill>
                <a:srgbClr val="000000"/>
              </a:solidFill>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Higher user engagement levels can positively influence app ratings.</a:t>
            </a:r>
            <a:endParaRPr sz="1400">
              <a:solidFill>
                <a:srgbClr val="000000"/>
              </a:solidFill>
              <a:latin typeface="Arial"/>
              <a:ea typeface="Arial"/>
              <a:cs typeface="Arial"/>
              <a:sym typeface="Arial"/>
            </a:endParaRPr>
          </a:p>
          <a:p>
            <a:pPr indent="0" lvl="0" marL="457200" rtl="0" algn="l">
              <a:lnSpc>
                <a:spcPct val="100000"/>
              </a:lnSpc>
              <a:spcBef>
                <a:spcPts val="1200"/>
              </a:spcBef>
              <a:spcAft>
                <a:spcPts val="1200"/>
              </a:spcAft>
              <a:buNone/>
            </a:pPr>
            <a:r>
              <a:t/>
            </a:r>
            <a:endParaRPr sz="1500">
              <a:solidFill>
                <a:srgbClr val="000000"/>
              </a:solidFill>
              <a:highlight>
                <a:srgbClr val="FFFFFF"/>
              </a:highlight>
              <a:latin typeface="Arial"/>
              <a:ea typeface="Arial"/>
              <a:cs typeface="Arial"/>
              <a:sym typeface="Arial"/>
            </a:endParaRPr>
          </a:p>
        </p:txBody>
      </p:sp>
      <p:sp>
        <p:nvSpPr>
          <p:cNvPr id="183" name="Google Shape;183;p25"/>
          <p:cNvSpPr txBox="1"/>
          <p:nvPr/>
        </p:nvSpPr>
        <p:spPr>
          <a:xfrm>
            <a:off x="643450" y="756750"/>
            <a:ext cx="8297100" cy="531300"/>
          </a:xfrm>
          <a:prstGeom prst="rect">
            <a:avLst/>
          </a:prstGeom>
          <a:solidFill>
            <a:schemeClr val="lt2"/>
          </a:solidFill>
          <a:ln>
            <a:noFill/>
          </a:ln>
        </p:spPr>
        <p:txBody>
          <a:bodyPr anchorCtr="0" anchor="t" bIns="91425" lIns="91425" spcFirstLastPara="1" rIns="91425" wrap="square" tIns="91425">
            <a:noAutofit/>
          </a:bodyPr>
          <a:lstStyle/>
          <a:p>
            <a:pPr indent="0" lvl="0" marL="0" marR="190500" rtl="0" algn="ctr">
              <a:lnSpc>
                <a:spcPct val="115000"/>
              </a:lnSpc>
              <a:spcBef>
                <a:spcPts val="1200"/>
              </a:spcBef>
              <a:spcAft>
                <a:spcPts val="0"/>
              </a:spcAft>
              <a:buNone/>
            </a:pPr>
            <a:r>
              <a:rPr b="1" lang="en-GB" sz="2100"/>
              <a:t>Distribution</a:t>
            </a:r>
            <a:r>
              <a:rPr b="1" lang="en-GB" sz="2100"/>
              <a:t> of content rating</a:t>
            </a:r>
            <a:endParaRPr b="1" sz="2100"/>
          </a:p>
          <a:p>
            <a:pPr indent="0" lvl="0" marL="0" rtl="0" algn="l">
              <a:lnSpc>
                <a:spcPct val="115000"/>
              </a:lnSpc>
              <a:spcBef>
                <a:spcPts val="20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ctr">
              <a:spcBef>
                <a:spcPts val="0"/>
              </a:spcBef>
              <a:spcAft>
                <a:spcPts val="0"/>
              </a:spcAft>
              <a:buNone/>
            </a:pPr>
            <a:r>
              <a:t/>
            </a:r>
            <a:endParaRPr b="1" sz="1500">
              <a:solidFill>
                <a:schemeClr val="lt1"/>
              </a:solidFill>
              <a:latin typeface="Nunito"/>
              <a:ea typeface="Nunito"/>
              <a:cs typeface="Nunito"/>
              <a:sym typeface="Nunito"/>
            </a:endParaRPr>
          </a:p>
        </p:txBody>
      </p:sp>
      <p:pic>
        <p:nvPicPr>
          <p:cNvPr id="184" name="Google Shape;184;p25"/>
          <p:cNvPicPr preferRelativeResize="0"/>
          <p:nvPr/>
        </p:nvPicPr>
        <p:blipFill>
          <a:blip r:embed="rId3">
            <a:alphaModFix/>
          </a:blip>
          <a:stretch>
            <a:fillRect/>
          </a:stretch>
        </p:blipFill>
        <p:spPr>
          <a:xfrm>
            <a:off x="5001525" y="1440450"/>
            <a:ext cx="3867150" cy="328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339025" y="1646700"/>
            <a:ext cx="5101500" cy="3132000"/>
          </a:xfrm>
          <a:prstGeom prst="rect">
            <a:avLst/>
          </a:prstGeom>
        </p:spPr>
        <p:txBody>
          <a:bodyPr anchorCtr="0" anchor="t" bIns="91425" lIns="91425" spcFirstLastPara="1" rIns="91425" wrap="square" tIns="91425">
            <a:normAutofit/>
          </a:bodyPr>
          <a:lstStyle/>
          <a:p>
            <a:pPr indent="-323850" lvl="0" marL="457200" marR="0" rtl="0" algn="just">
              <a:lnSpc>
                <a:spcPct val="100000"/>
              </a:lnSpc>
              <a:spcBef>
                <a:spcPts val="1100"/>
              </a:spcBef>
              <a:spcAft>
                <a:spcPts val="0"/>
              </a:spcAft>
              <a:buSzPts val="1500"/>
              <a:buChar char="●"/>
            </a:pPr>
            <a:r>
              <a:rPr lang="en-GB" sz="1500">
                <a:solidFill>
                  <a:srgbClr val="000000"/>
                </a:solidFill>
                <a:highlight>
                  <a:srgbClr val="FFFFFF"/>
                </a:highlight>
                <a:latin typeface="Arial"/>
                <a:ea typeface="Arial"/>
                <a:cs typeface="Arial"/>
                <a:sym typeface="Arial"/>
              </a:rPr>
              <a:t>The line plot visualizes the historical trend of stock prices over time. </a:t>
            </a:r>
            <a:endParaRPr sz="1500">
              <a:solidFill>
                <a:srgbClr val="000000"/>
              </a:solidFill>
              <a:highlight>
                <a:srgbClr val="FFFFFF"/>
              </a:highlight>
              <a:latin typeface="Arial"/>
              <a:ea typeface="Arial"/>
              <a:cs typeface="Arial"/>
              <a:sym typeface="Arial"/>
            </a:endParaRPr>
          </a:p>
          <a:p>
            <a:pPr indent="-323850" lvl="0" marL="457200" marR="0" rtl="0" algn="just">
              <a:lnSpc>
                <a:spcPct val="100000"/>
              </a:lnSpc>
              <a:spcBef>
                <a:spcPts val="1200"/>
              </a:spcBef>
              <a:spcAft>
                <a:spcPts val="0"/>
              </a:spcAft>
              <a:buSzPts val="1500"/>
              <a:buChar char="●"/>
            </a:pPr>
            <a:r>
              <a:rPr lang="en-GB" sz="1500">
                <a:solidFill>
                  <a:srgbClr val="000000"/>
                </a:solidFill>
                <a:highlight>
                  <a:srgbClr val="FFFFFF"/>
                </a:highlight>
                <a:latin typeface="Arial"/>
                <a:ea typeface="Arial"/>
                <a:cs typeface="Arial"/>
                <a:sym typeface="Arial"/>
              </a:rPr>
              <a:t>Each point on the plot represents the closing price of the stock.</a:t>
            </a:r>
            <a:endParaRPr sz="1500">
              <a:solidFill>
                <a:srgbClr val="000000"/>
              </a:solidFill>
              <a:highlight>
                <a:srgbClr val="FFFFFF"/>
              </a:highlight>
              <a:latin typeface="Arial"/>
              <a:ea typeface="Arial"/>
              <a:cs typeface="Arial"/>
              <a:sym typeface="Arial"/>
            </a:endParaRPr>
          </a:p>
          <a:p>
            <a:pPr indent="-323850" lvl="0" marL="457200" marR="0" rtl="0" algn="just">
              <a:lnSpc>
                <a:spcPct val="100000"/>
              </a:lnSpc>
              <a:spcBef>
                <a:spcPts val="12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In this plot, the line generally slopes upwards, indicating that the stock prices tend to increase over the observed period. </a:t>
            </a:r>
            <a:endParaRPr sz="1500">
              <a:solidFill>
                <a:srgbClr val="000000"/>
              </a:solidFill>
              <a:highlight>
                <a:srgbClr val="FFFFFF"/>
              </a:highlight>
              <a:latin typeface="Arial"/>
              <a:ea typeface="Arial"/>
              <a:cs typeface="Arial"/>
              <a:sym typeface="Arial"/>
            </a:endParaRPr>
          </a:p>
          <a:p>
            <a:pPr indent="-323850" lvl="0" marL="457200" marR="0" rtl="0" algn="just">
              <a:lnSpc>
                <a:spcPct val="100000"/>
              </a:lnSpc>
              <a:spcBef>
                <a:spcPts val="12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This upward trend suggests positive growth or appreciation in the value of the stocks.</a:t>
            </a:r>
            <a:endParaRPr sz="1500">
              <a:solidFill>
                <a:srgbClr val="000000"/>
              </a:solidFill>
              <a:highlight>
                <a:srgbClr val="FFFFFF"/>
              </a:highlight>
              <a:latin typeface="Arial"/>
              <a:ea typeface="Arial"/>
              <a:cs typeface="Arial"/>
              <a:sym typeface="Arial"/>
            </a:endParaRPr>
          </a:p>
          <a:p>
            <a:pPr indent="0" lvl="0" marL="457200" marR="0" rtl="0" algn="just">
              <a:spcBef>
                <a:spcPts val="1200"/>
              </a:spcBef>
              <a:spcAft>
                <a:spcPts val="500"/>
              </a:spcAft>
              <a:buNone/>
            </a:pPr>
            <a:r>
              <a:t/>
            </a:r>
            <a:endParaRPr sz="1500">
              <a:solidFill>
                <a:srgbClr val="000000"/>
              </a:solidFill>
              <a:highlight>
                <a:srgbClr val="FFFFFF"/>
              </a:highlight>
              <a:latin typeface="Arial"/>
              <a:ea typeface="Arial"/>
              <a:cs typeface="Arial"/>
              <a:sym typeface="Arial"/>
            </a:endParaRPr>
          </a:p>
        </p:txBody>
      </p:sp>
      <p:sp>
        <p:nvSpPr>
          <p:cNvPr id="190" name="Google Shape;190;p26"/>
          <p:cNvSpPr txBox="1"/>
          <p:nvPr/>
        </p:nvSpPr>
        <p:spPr>
          <a:xfrm>
            <a:off x="807200" y="791050"/>
            <a:ext cx="7688700" cy="5079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highlight>
                  <a:schemeClr val="lt2"/>
                </a:highlight>
              </a:rPr>
              <a:t>Stock Prices Over Time</a:t>
            </a:r>
            <a:endParaRPr>
              <a:highlight>
                <a:schemeClr val="lt2"/>
              </a:highlight>
            </a:endParaRPr>
          </a:p>
        </p:txBody>
      </p:sp>
      <p:pic>
        <p:nvPicPr>
          <p:cNvPr id="191" name="Google Shape;191;p26"/>
          <p:cNvPicPr preferRelativeResize="0"/>
          <p:nvPr/>
        </p:nvPicPr>
        <p:blipFill>
          <a:blip r:embed="rId3">
            <a:alphaModFix/>
          </a:blip>
          <a:stretch>
            <a:fillRect/>
          </a:stretch>
        </p:blipFill>
        <p:spPr>
          <a:xfrm>
            <a:off x="5860300" y="1781600"/>
            <a:ext cx="3163575" cy="277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 type="body"/>
          </p:nvPr>
        </p:nvSpPr>
        <p:spPr>
          <a:xfrm>
            <a:off x="3713125" y="1420675"/>
            <a:ext cx="5004600" cy="3722700"/>
          </a:xfrm>
          <a:prstGeom prst="rect">
            <a:avLst/>
          </a:prstGeom>
        </p:spPr>
        <p:txBody>
          <a:bodyPr anchorCtr="0" anchor="t" bIns="91425" lIns="91425" spcFirstLastPara="1" rIns="91425" wrap="square" tIns="91425">
            <a:noAutofit/>
          </a:bodyPr>
          <a:lstStyle/>
          <a:p>
            <a:pPr indent="-317500" lvl="0" marL="457200" marR="0" rtl="0" algn="just">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Checked how App Ratings changes over time.</a:t>
            </a:r>
            <a:endParaRPr sz="1400">
              <a:solidFill>
                <a:srgbClr val="000000"/>
              </a:solidFill>
              <a:latin typeface="Arial"/>
              <a:ea typeface="Arial"/>
              <a:cs typeface="Arial"/>
              <a:sym typeface="Arial"/>
            </a:endParaRPr>
          </a:p>
          <a:p>
            <a:pPr indent="-317500" lvl="0" marL="457200" marR="0" rtl="0" algn="just">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In this plot, the line generally slopes downwards, indicating that the app ratings tend to decrease over the observed period. </a:t>
            </a:r>
            <a:endParaRPr sz="1400">
              <a:solidFill>
                <a:srgbClr val="000000"/>
              </a:solidFill>
              <a:latin typeface="Arial"/>
              <a:ea typeface="Arial"/>
              <a:cs typeface="Arial"/>
              <a:sym typeface="Arial"/>
            </a:endParaRPr>
          </a:p>
          <a:p>
            <a:pPr indent="-317500" lvl="0" marL="457200" marR="0" rtl="0" algn="just">
              <a:lnSpc>
                <a:spcPct val="100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This downward trend suggests a decline in the overall user satisfaction or perceived quality of the apps released over time.</a:t>
            </a:r>
            <a:endParaRPr sz="1400">
              <a:solidFill>
                <a:srgbClr val="000000"/>
              </a:solidFill>
              <a:latin typeface="Arial"/>
              <a:ea typeface="Arial"/>
              <a:cs typeface="Arial"/>
              <a:sym typeface="Arial"/>
            </a:endParaRPr>
          </a:p>
          <a:p>
            <a:pPr indent="-317500" lvl="0" marL="457200" marR="0" rtl="0" algn="just">
              <a:lnSpc>
                <a:spcPct val="100000"/>
              </a:lnSpc>
              <a:spcBef>
                <a:spcPts val="12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The decreasing trend in app ratings suggests that the apps released over time have received lower ratings from users compared to earlier releases. </a:t>
            </a:r>
            <a:endParaRPr sz="1400">
              <a:solidFill>
                <a:srgbClr val="000000"/>
              </a:solidFill>
              <a:highlight>
                <a:srgbClr val="FFFFFF"/>
              </a:highlight>
              <a:latin typeface="Arial"/>
              <a:ea typeface="Arial"/>
              <a:cs typeface="Arial"/>
              <a:sym typeface="Arial"/>
            </a:endParaRPr>
          </a:p>
          <a:p>
            <a:pPr indent="-317500" lvl="0" marL="457200" marR="0" rtl="0" algn="just">
              <a:lnSpc>
                <a:spcPct val="100000"/>
              </a:lnSpc>
              <a:spcBef>
                <a:spcPts val="1200"/>
              </a:spcBef>
              <a:spcAft>
                <a:spcPts val="100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This may be due to various factors such as declining app quality, increased competition, changes in user preferences, or shifts in market dynamics</a:t>
            </a:r>
            <a:endParaRPr sz="1400">
              <a:latin typeface="Arial"/>
              <a:ea typeface="Arial"/>
              <a:cs typeface="Arial"/>
              <a:sym typeface="Arial"/>
            </a:endParaRPr>
          </a:p>
        </p:txBody>
      </p:sp>
      <p:sp>
        <p:nvSpPr>
          <p:cNvPr id="197" name="Google Shape;197;p27"/>
          <p:cNvSpPr txBox="1"/>
          <p:nvPr/>
        </p:nvSpPr>
        <p:spPr>
          <a:xfrm>
            <a:off x="807200" y="791050"/>
            <a:ext cx="7688700" cy="5079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highlight>
                  <a:schemeClr val="lt2"/>
                </a:highlight>
              </a:rPr>
              <a:t>App Ratings</a:t>
            </a:r>
            <a:r>
              <a:rPr b="1" lang="en-GB" sz="2100">
                <a:highlight>
                  <a:schemeClr val="lt2"/>
                </a:highlight>
              </a:rPr>
              <a:t> Over Time</a:t>
            </a:r>
            <a:endParaRPr>
              <a:highlight>
                <a:schemeClr val="lt2"/>
              </a:highlight>
            </a:endParaRPr>
          </a:p>
        </p:txBody>
      </p:sp>
      <p:pic>
        <p:nvPicPr>
          <p:cNvPr id="198" name="Google Shape;198;p27"/>
          <p:cNvPicPr preferRelativeResize="0"/>
          <p:nvPr/>
        </p:nvPicPr>
        <p:blipFill>
          <a:blip r:embed="rId3">
            <a:alphaModFix/>
          </a:blip>
          <a:stretch>
            <a:fillRect/>
          </a:stretch>
        </p:blipFill>
        <p:spPr>
          <a:xfrm>
            <a:off x="103975" y="1840425"/>
            <a:ext cx="3722175" cy="298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595200" y="790125"/>
            <a:ext cx="8282400" cy="519600"/>
          </a:xfrm>
          <a:prstGeom prst="rect">
            <a:avLst/>
          </a:prstGeom>
          <a:solidFill>
            <a:schemeClr val="lt2"/>
          </a:solidFill>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lang="en-GB" sz="2100">
                <a:solidFill>
                  <a:srgbClr val="000000"/>
                </a:solidFill>
                <a:latin typeface="Arial"/>
                <a:ea typeface="Arial"/>
                <a:cs typeface="Arial"/>
                <a:sym typeface="Arial"/>
              </a:rPr>
              <a:t>Pairplots: Price, Size, and Rating</a:t>
            </a:r>
            <a:endParaRPr sz="2100">
              <a:solidFill>
                <a:srgbClr val="000000"/>
              </a:solidFill>
              <a:latin typeface="Arial"/>
              <a:ea typeface="Arial"/>
              <a:cs typeface="Arial"/>
              <a:sym typeface="Arial"/>
            </a:endParaRPr>
          </a:p>
          <a:p>
            <a:pPr indent="0" lvl="0" marL="0" rtl="0" algn="ctr">
              <a:spcBef>
                <a:spcPts val="200"/>
              </a:spcBef>
              <a:spcAft>
                <a:spcPts val="0"/>
              </a:spcAft>
              <a:buSzPts val="990"/>
              <a:buNone/>
            </a:pPr>
            <a:r>
              <a:t/>
            </a:r>
            <a:endParaRPr sz="1350">
              <a:solidFill>
                <a:schemeClr val="lt1"/>
              </a:solidFill>
            </a:endParaRPr>
          </a:p>
        </p:txBody>
      </p:sp>
      <p:pic>
        <p:nvPicPr>
          <p:cNvPr id="204" name="Google Shape;204;p28"/>
          <p:cNvPicPr preferRelativeResize="0"/>
          <p:nvPr/>
        </p:nvPicPr>
        <p:blipFill>
          <a:blip r:embed="rId3">
            <a:alphaModFix/>
          </a:blip>
          <a:stretch>
            <a:fillRect/>
          </a:stretch>
        </p:blipFill>
        <p:spPr>
          <a:xfrm>
            <a:off x="131675" y="1876250"/>
            <a:ext cx="3390900" cy="2657475"/>
          </a:xfrm>
          <a:prstGeom prst="rect">
            <a:avLst/>
          </a:prstGeom>
          <a:noFill/>
          <a:ln>
            <a:noFill/>
          </a:ln>
        </p:spPr>
      </p:pic>
      <p:sp>
        <p:nvSpPr>
          <p:cNvPr id="205" name="Google Shape;205;p28"/>
          <p:cNvSpPr txBox="1"/>
          <p:nvPr>
            <p:ph idx="1" type="body"/>
          </p:nvPr>
        </p:nvSpPr>
        <p:spPr>
          <a:xfrm>
            <a:off x="3314050" y="1667125"/>
            <a:ext cx="5910900" cy="38598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Arial"/>
              <a:buChar char="●"/>
            </a:pPr>
            <a:r>
              <a:rPr lang="en-GB" sz="1400">
                <a:solidFill>
                  <a:srgbClr val="000000"/>
                </a:solidFill>
                <a:latin typeface="Arial"/>
                <a:ea typeface="Arial"/>
                <a:cs typeface="Arial"/>
                <a:sym typeface="Arial"/>
              </a:rPr>
              <a:t>From this plot we can say that, when size increases, the price and rating decreases.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As the size of an app increases, there may be a tendency for developers to offer it at a lower price or even for free.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This could be due to various factors, such as increased competition in the market, users' reluctance to pay higher prices for larger apps, or developers' strategies to attract more downloads by pricing larger apps lower.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Larger apps may suffer from performance issues, longer loading times, or higher resource consumption, which can negatively impact user experience and satisfaction, leading to lower ratings.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Also, Rating is higher for lower priced apps comparatively.</a:t>
            </a:r>
            <a:endParaRPr sz="1400">
              <a:solidFill>
                <a:srgbClr val="000000"/>
              </a:solidFill>
              <a:latin typeface="Arial"/>
              <a:ea typeface="Arial"/>
              <a:cs typeface="Arial"/>
              <a:sym typeface="Arial"/>
            </a:endParaRPr>
          </a:p>
          <a:p>
            <a:pPr indent="0" lvl="0" marL="457200" rtl="0" algn="l">
              <a:lnSpc>
                <a:spcPct val="100000"/>
              </a:lnSpc>
              <a:spcBef>
                <a:spcPts val="500"/>
              </a:spcBef>
              <a:spcAft>
                <a:spcPts val="120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 type="body"/>
          </p:nvPr>
        </p:nvSpPr>
        <p:spPr>
          <a:xfrm>
            <a:off x="0" y="1869225"/>
            <a:ext cx="5193300" cy="3071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1100"/>
              </a:spcBef>
              <a:spcAft>
                <a:spcPts val="0"/>
              </a:spcAft>
              <a:buClr>
                <a:srgbClr val="000000"/>
              </a:buClr>
              <a:buSzPts val="1500"/>
              <a:buFont typeface="Arial"/>
              <a:buChar char="●"/>
            </a:pPr>
            <a:r>
              <a:rPr lang="en-GB" sz="1500">
                <a:solidFill>
                  <a:srgbClr val="000000"/>
                </a:solidFill>
                <a:latin typeface="Arial"/>
                <a:ea typeface="Arial"/>
                <a:cs typeface="Arial"/>
                <a:sym typeface="Arial"/>
              </a:rPr>
              <a:t>If the presence of in-app purchases is Yes, it seems to correlate with higher app ratings compared to apps without in-app purchases. </a:t>
            </a:r>
            <a:endParaRPr sz="1500">
              <a:solidFill>
                <a:srgbClr val="000000"/>
              </a:solidFill>
              <a:latin typeface="Arial"/>
              <a:ea typeface="Arial"/>
              <a:cs typeface="Arial"/>
              <a:sym typeface="Arial"/>
            </a:endParaRPr>
          </a:p>
          <a:p>
            <a:pPr indent="-323850" lvl="0" marL="457200" rtl="0" algn="l">
              <a:lnSpc>
                <a:spcPct val="100000"/>
              </a:lnSpc>
              <a:spcBef>
                <a:spcPts val="1300"/>
              </a:spcBef>
              <a:spcAft>
                <a:spcPts val="0"/>
              </a:spcAft>
              <a:buClr>
                <a:srgbClr val="000000"/>
              </a:buClr>
              <a:buSzPts val="1500"/>
              <a:buFont typeface="Arial"/>
              <a:buChar char="●"/>
            </a:pPr>
            <a:r>
              <a:rPr lang="en-GB" sz="1500">
                <a:solidFill>
                  <a:srgbClr val="000000"/>
                </a:solidFill>
                <a:latin typeface="Arial"/>
                <a:ea typeface="Arial"/>
                <a:cs typeface="Arial"/>
                <a:sym typeface="Arial"/>
              </a:rPr>
              <a:t>This suggests that users may perceive apps with in-app purchases as providing more value or offering better features, leading to higher ratings.</a:t>
            </a:r>
            <a:endParaRPr sz="1500">
              <a:solidFill>
                <a:srgbClr val="000000"/>
              </a:solidFill>
              <a:latin typeface="Arial"/>
              <a:ea typeface="Arial"/>
              <a:cs typeface="Arial"/>
              <a:sym typeface="Arial"/>
            </a:endParaRPr>
          </a:p>
          <a:p>
            <a:pPr indent="-323850" lvl="0" marL="457200" rtl="0" algn="l">
              <a:lnSpc>
                <a:spcPct val="100000"/>
              </a:lnSpc>
              <a:spcBef>
                <a:spcPts val="1300"/>
              </a:spcBef>
              <a:spcAft>
                <a:spcPts val="0"/>
              </a:spcAft>
              <a:buClr>
                <a:srgbClr val="000000"/>
              </a:buClr>
              <a:buSzPts val="1500"/>
              <a:buFont typeface="Arial"/>
              <a:buChar char="●"/>
            </a:pPr>
            <a:r>
              <a:rPr lang="en-GB" sz="1500">
                <a:solidFill>
                  <a:srgbClr val="000000"/>
                </a:solidFill>
                <a:latin typeface="Arial"/>
                <a:ea typeface="Arial"/>
                <a:cs typeface="Arial"/>
                <a:sym typeface="Arial"/>
              </a:rPr>
              <a:t>Also, we can say that incorporating in-app purchases into their apps could potentially lead to higher user satisfaction and better ratings.</a:t>
            </a:r>
            <a:endParaRPr sz="1500">
              <a:solidFill>
                <a:srgbClr val="000000"/>
              </a:solidFill>
              <a:latin typeface="Arial"/>
              <a:ea typeface="Arial"/>
              <a:cs typeface="Arial"/>
              <a:sym typeface="Arial"/>
            </a:endParaRPr>
          </a:p>
          <a:p>
            <a:pPr indent="0" lvl="0" marL="457200" rtl="0" algn="l">
              <a:spcBef>
                <a:spcPts val="1300"/>
              </a:spcBef>
              <a:spcAft>
                <a:spcPts val="500"/>
              </a:spcAft>
              <a:buNone/>
            </a:pPr>
            <a:r>
              <a:t/>
            </a:r>
            <a:endParaRPr sz="1600">
              <a:solidFill>
                <a:srgbClr val="000000"/>
              </a:solidFill>
              <a:highlight>
                <a:srgbClr val="FFFFFF"/>
              </a:highlight>
              <a:latin typeface="Arial"/>
              <a:ea typeface="Arial"/>
              <a:cs typeface="Arial"/>
              <a:sym typeface="Arial"/>
            </a:endParaRPr>
          </a:p>
        </p:txBody>
      </p:sp>
      <p:sp>
        <p:nvSpPr>
          <p:cNvPr id="211" name="Google Shape;211;p29"/>
          <p:cNvSpPr txBox="1"/>
          <p:nvPr/>
        </p:nvSpPr>
        <p:spPr>
          <a:xfrm>
            <a:off x="3117325" y="1309725"/>
            <a:ext cx="59580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12" name="Google Shape;212;p29"/>
          <p:cNvSpPr txBox="1"/>
          <p:nvPr>
            <p:ph type="title"/>
          </p:nvPr>
        </p:nvSpPr>
        <p:spPr>
          <a:xfrm>
            <a:off x="595200" y="790125"/>
            <a:ext cx="8282400" cy="5196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100">
                <a:solidFill>
                  <a:srgbClr val="000000"/>
                </a:solidFill>
                <a:latin typeface="Arial"/>
                <a:ea typeface="Arial"/>
                <a:cs typeface="Arial"/>
                <a:sym typeface="Arial"/>
              </a:rPr>
              <a:t>Presence of In App Purchases Vs App Rating</a:t>
            </a:r>
            <a:endParaRPr sz="1350">
              <a:solidFill>
                <a:schemeClr val="lt1"/>
              </a:solidFill>
            </a:endParaRPr>
          </a:p>
        </p:txBody>
      </p:sp>
      <p:pic>
        <p:nvPicPr>
          <p:cNvPr id="213" name="Google Shape;213;p29"/>
          <p:cNvPicPr preferRelativeResize="0"/>
          <p:nvPr/>
        </p:nvPicPr>
        <p:blipFill>
          <a:blip r:embed="rId3">
            <a:alphaModFix/>
          </a:blip>
          <a:stretch>
            <a:fillRect/>
          </a:stretch>
        </p:blipFill>
        <p:spPr>
          <a:xfrm>
            <a:off x="5102450" y="1644950"/>
            <a:ext cx="3912550" cy="314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0"/>
          <p:cNvPicPr preferRelativeResize="0"/>
          <p:nvPr/>
        </p:nvPicPr>
        <p:blipFill>
          <a:blip r:embed="rId3">
            <a:alphaModFix/>
          </a:blip>
          <a:stretch>
            <a:fillRect/>
          </a:stretch>
        </p:blipFill>
        <p:spPr>
          <a:xfrm>
            <a:off x="213000" y="1745050"/>
            <a:ext cx="3971925" cy="2872425"/>
          </a:xfrm>
          <a:prstGeom prst="rect">
            <a:avLst/>
          </a:prstGeom>
          <a:noFill/>
          <a:ln>
            <a:noFill/>
          </a:ln>
        </p:spPr>
      </p:pic>
      <p:sp>
        <p:nvSpPr>
          <p:cNvPr id="219" name="Google Shape;219;p30"/>
          <p:cNvSpPr txBox="1"/>
          <p:nvPr>
            <p:ph idx="1" type="body"/>
          </p:nvPr>
        </p:nvSpPr>
        <p:spPr>
          <a:xfrm>
            <a:off x="4041550" y="1395000"/>
            <a:ext cx="5173500" cy="3748500"/>
          </a:xfrm>
          <a:prstGeom prst="rect">
            <a:avLst/>
          </a:prstGeom>
        </p:spPr>
        <p:txBody>
          <a:bodyPr anchorCtr="0" anchor="t" bIns="91425" lIns="91425" spcFirstLastPara="1" rIns="91425" wrap="square" tIns="91425">
            <a:noAutofit/>
          </a:bodyPr>
          <a:lstStyle/>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highlight>
                  <a:schemeClr val="lt1"/>
                </a:highlight>
                <a:latin typeface="Arial"/>
                <a:ea typeface="Arial"/>
                <a:cs typeface="Arial"/>
                <a:sym typeface="Arial"/>
              </a:rPr>
              <a:t>P</a:t>
            </a:r>
            <a:r>
              <a:rPr lang="en-GB" sz="1400">
                <a:solidFill>
                  <a:srgbClr val="000000"/>
                </a:solidFill>
                <a:highlight>
                  <a:schemeClr val="lt1"/>
                </a:highlight>
                <a:latin typeface="Arial"/>
                <a:ea typeface="Arial"/>
                <a:cs typeface="Arial"/>
                <a:sym typeface="Arial"/>
              </a:rPr>
              <a:t>lot provides insights into how the ad-supported status and app type can influence user ratings.</a:t>
            </a:r>
            <a:endParaRPr sz="1400">
              <a:solidFill>
                <a:srgbClr val="000000"/>
              </a:solidFill>
              <a:highlight>
                <a:srgbClr val="FFFFFF"/>
              </a:highlight>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Ad-supported free apps tend to have higher ratings compared to other categories. </a:t>
            </a:r>
            <a:endParaRPr sz="1400">
              <a:solidFill>
                <a:srgbClr val="000000"/>
              </a:solidFill>
              <a:highlight>
                <a:srgbClr val="FFFFFF"/>
              </a:highlight>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This may indicate that users are more inclined to rate apps positively if they are provided for free and supported by ads.</a:t>
            </a:r>
            <a:endParaRPr sz="1400">
              <a:solidFill>
                <a:srgbClr val="000000"/>
              </a:solidFill>
              <a:highlight>
                <a:srgbClr val="FFFFFF"/>
              </a:highlight>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Apps that are not ad-supported and require payment (Paid) have slightly higher ratings compared to free apps without ads. </a:t>
            </a:r>
            <a:endParaRPr sz="1400">
              <a:solidFill>
                <a:srgbClr val="000000"/>
              </a:solidFill>
              <a:highlight>
                <a:srgbClr val="FFFFFF"/>
              </a:highlight>
              <a:latin typeface="Arial"/>
              <a:ea typeface="Arial"/>
              <a:cs typeface="Arial"/>
              <a:sym typeface="Arial"/>
            </a:endParaRPr>
          </a:p>
          <a:p>
            <a:pPr indent="-317500" lvl="0" marL="457200" marR="190500" rtl="0" algn="l">
              <a:lnSpc>
                <a:spcPct val="100000"/>
              </a:lnSpc>
              <a:spcBef>
                <a:spcPts val="12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This could imply that users who pay for apps have higher expectations and may be more critical in their ratings.</a:t>
            </a:r>
            <a:endParaRPr sz="1400">
              <a:solidFill>
                <a:srgbClr val="000000"/>
              </a:solidFill>
              <a:highlight>
                <a:srgbClr val="FFFFFF"/>
              </a:highlight>
              <a:latin typeface="Arial"/>
              <a:ea typeface="Arial"/>
              <a:cs typeface="Arial"/>
              <a:sym typeface="Arial"/>
            </a:endParaRPr>
          </a:p>
          <a:p>
            <a:pPr indent="0" lvl="0" marL="457200" rtl="0" algn="just">
              <a:lnSpc>
                <a:spcPct val="100000"/>
              </a:lnSpc>
              <a:spcBef>
                <a:spcPts val="1200"/>
              </a:spcBef>
              <a:spcAft>
                <a:spcPts val="1200"/>
              </a:spcAft>
              <a:buNone/>
            </a:pPr>
            <a:r>
              <a:t/>
            </a:r>
            <a:endParaRPr sz="1500">
              <a:solidFill>
                <a:srgbClr val="000000"/>
              </a:solidFill>
              <a:highlight>
                <a:srgbClr val="FFFFFF"/>
              </a:highlight>
              <a:latin typeface="Arial"/>
              <a:ea typeface="Arial"/>
              <a:cs typeface="Arial"/>
              <a:sym typeface="Arial"/>
            </a:endParaRPr>
          </a:p>
        </p:txBody>
      </p:sp>
      <p:sp>
        <p:nvSpPr>
          <p:cNvPr id="220" name="Google Shape;220;p30"/>
          <p:cNvSpPr txBox="1"/>
          <p:nvPr>
            <p:ph type="title"/>
          </p:nvPr>
        </p:nvSpPr>
        <p:spPr>
          <a:xfrm>
            <a:off x="595200" y="790125"/>
            <a:ext cx="8282400" cy="519600"/>
          </a:xfrm>
          <a:prstGeom prst="rect">
            <a:avLst/>
          </a:prstGeom>
          <a:solidFill>
            <a:schemeClr val="lt2"/>
          </a:solidFill>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GB" sz="2100">
                <a:solidFill>
                  <a:srgbClr val="000000"/>
                </a:solidFill>
                <a:latin typeface="Arial"/>
                <a:ea typeface="Arial"/>
                <a:cs typeface="Arial"/>
                <a:sym typeface="Arial"/>
              </a:rPr>
              <a:t>Rating by Ad Supported and App Type</a:t>
            </a:r>
            <a:endParaRPr sz="2100">
              <a:solidFill>
                <a:srgbClr val="000000"/>
              </a:solidFill>
              <a:latin typeface="Arial"/>
              <a:ea typeface="Arial"/>
              <a:cs typeface="Arial"/>
              <a:sym typeface="Arial"/>
            </a:endParaRPr>
          </a:p>
          <a:p>
            <a:pPr indent="0" lvl="0" marL="0" rtl="0" algn="ctr">
              <a:spcBef>
                <a:spcPts val="200"/>
              </a:spcBef>
              <a:spcAft>
                <a:spcPts val="0"/>
              </a:spcAft>
              <a:buSzPts val="990"/>
              <a:buNone/>
            </a:pPr>
            <a:r>
              <a:t/>
            </a:r>
            <a:endParaRPr sz="21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07275" y="616975"/>
            <a:ext cx="76269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solidFill>
                  <a:schemeClr val="accent3"/>
                </a:solidFill>
              </a:rPr>
              <a:t>Modeling</a:t>
            </a:r>
            <a:endParaRPr sz="2900">
              <a:solidFill>
                <a:schemeClr val="accent3"/>
              </a:solidFill>
            </a:endParaRPr>
          </a:p>
        </p:txBody>
      </p:sp>
      <p:graphicFrame>
        <p:nvGraphicFramePr>
          <p:cNvPr id="226" name="Google Shape;226;p31"/>
          <p:cNvGraphicFramePr/>
          <p:nvPr/>
        </p:nvGraphicFramePr>
        <p:xfrm>
          <a:off x="503325" y="1591500"/>
          <a:ext cx="3000000" cy="3000000"/>
        </p:xfrm>
        <a:graphic>
          <a:graphicData uri="http://schemas.openxmlformats.org/drawingml/2006/table">
            <a:tbl>
              <a:tblPr>
                <a:noFill/>
                <a:tableStyleId>{E5630603-D89C-4EE4-BB3C-18DC185706E5}</a:tableStyleId>
              </a:tblPr>
              <a:tblGrid>
                <a:gridCol w="2973025"/>
              </a:tblGrid>
              <a:tr h="3093975">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Data Preprocessing Steps: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GB"/>
                        <a:t>One-hot encode categorical features using pandas get_dummies.</a:t>
                      </a:r>
                      <a:endParaRPr/>
                    </a:p>
                    <a:p>
                      <a:pPr indent="-317500" lvl="0" marL="457200" rtl="0" algn="l">
                        <a:spcBef>
                          <a:spcPts val="800"/>
                        </a:spcBef>
                        <a:spcAft>
                          <a:spcPts val="0"/>
                        </a:spcAft>
                        <a:buSzPts val="1400"/>
                        <a:buAutoNum type="arabicParenR"/>
                      </a:pPr>
                      <a:r>
                        <a:rPr lang="en-GB"/>
                        <a:t>Split the dataset into training and testing sets (</a:t>
                      </a:r>
                      <a:r>
                        <a:rPr lang="en-GB"/>
                        <a:t>80-20 split).</a:t>
                      </a:r>
                      <a:endParaRPr/>
                    </a:p>
                    <a:p>
                      <a:pPr indent="-317500" lvl="0" marL="457200" rtl="0" algn="l">
                        <a:spcBef>
                          <a:spcPts val="800"/>
                        </a:spcBef>
                        <a:spcAft>
                          <a:spcPts val="0"/>
                        </a:spcAft>
                        <a:buSzPts val="1400"/>
                        <a:buAutoNum type="arabicParenR"/>
                      </a:pPr>
                      <a:r>
                        <a:rPr lang="en-GB"/>
                        <a:t>Standardize the magnitude of numeric features using a scaler (StandardScaler).</a:t>
                      </a:r>
                      <a:endParaRPr/>
                    </a:p>
                    <a:p>
                      <a:pPr indent="0" lvl="0" marL="0" rtl="0" algn="l">
                        <a:spcBef>
                          <a:spcPts val="800"/>
                        </a:spcBef>
                        <a:spcAft>
                          <a:spcPts val="800"/>
                        </a:spcAft>
                        <a:buNone/>
                      </a:pPr>
                      <a:r>
                        <a:t/>
                      </a:r>
                      <a:endParaRPr/>
                    </a:p>
                  </a:txBody>
                  <a:tcPr marT="91425" marB="91425" marR="91425" marL="91425">
                    <a:lnL cap="flat" cmpd="sng" w="28575">
                      <a:solidFill>
                        <a:srgbClr val="155B55"/>
                      </a:solidFill>
                      <a:prstDash val="solid"/>
                      <a:round/>
                      <a:headEnd len="sm" w="sm" type="none"/>
                      <a:tailEnd len="sm" w="sm" type="none"/>
                    </a:lnL>
                    <a:lnR cap="flat" cmpd="sng" w="28575">
                      <a:solidFill>
                        <a:srgbClr val="155B55"/>
                      </a:solidFill>
                      <a:prstDash val="solid"/>
                      <a:round/>
                      <a:headEnd len="sm" w="sm" type="none"/>
                      <a:tailEnd len="sm" w="sm" type="none"/>
                    </a:lnR>
                    <a:lnT cap="flat" cmpd="sng" w="28575">
                      <a:solidFill>
                        <a:srgbClr val="155B55"/>
                      </a:solidFill>
                      <a:prstDash val="solid"/>
                      <a:round/>
                      <a:headEnd len="sm" w="sm" type="none"/>
                      <a:tailEnd len="sm" w="sm" type="none"/>
                    </a:lnT>
                    <a:lnB cap="flat" cmpd="sng" w="28575">
                      <a:solidFill>
                        <a:srgbClr val="155B55"/>
                      </a:solidFill>
                      <a:prstDash val="solid"/>
                      <a:round/>
                      <a:headEnd len="sm" w="sm" type="none"/>
                      <a:tailEnd len="sm" w="sm" type="none"/>
                    </a:lnB>
                    <a:solidFill>
                      <a:srgbClr val="F1E9E0"/>
                    </a:solidFill>
                  </a:tcPr>
                </a:tc>
              </a:tr>
            </a:tbl>
          </a:graphicData>
        </a:graphic>
      </p:graphicFrame>
      <p:graphicFrame>
        <p:nvGraphicFramePr>
          <p:cNvPr id="227" name="Google Shape;227;p31"/>
          <p:cNvGraphicFramePr/>
          <p:nvPr/>
        </p:nvGraphicFramePr>
        <p:xfrm>
          <a:off x="3760225" y="1620675"/>
          <a:ext cx="3000000" cy="3000000"/>
        </p:xfrm>
        <a:graphic>
          <a:graphicData uri="http://schemas.openxmlformats.org/drawingml/2006/table">
            <a:tbl>
              <a:tblPr>
                <a:noFill/>
                <a:tableStyleId>{E5630603-D89C-4EE4-BB3C-18DC185706E5}</a:tableStyleId>
              </a:tblPr>
              <a:tblGrid>
                <a:gridCol w="3470600"/>
              </a:tblGrid>
              <a:tr h="1657125">
                <a:tc>
                  <a:txBody>
                    <a:bodyPr/>
                    <a:lstStyle/>
                    <a:p>
                      <a:pPr indent="0" lvl="0" marL="0" rtl="0" algn="l">
                        <a:spcBef>
                          <a:spcPts val="0"/>
                        </a:spcBef>
                        <a:spcAft>
                          <a:spcPts val="0"/>
                        </a:spcAft>
                        <a:buNone/>
                      </a:pPr>
                      <a:r>
                        <a:rPr lang="en-GB"/>
                        <a:t>Cross Validation (CV) for hyperparameter tuning: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5 Fold CV.</a:t>
                      </a:r>
                      <a:endParaRPr/>
                    </a:p>
                    <a:p>
                      <a:pPr indent="-317500" lvl="0" marL="457200" rtl="0" algn="l">
                        <a:spcBef>
                          <a:spcPts val="400"/>
                        </a:spcBef>
                        <a:spcAft>
                          <a:spcPts val="0"/>
                        </a:spcAft>
                        <a:buSzPts val="1400"/>
                        <a:buChar char="●"/>
                      </a:pPr>
                      <a:r>
                        <a:rPr lang="en-GB"/>
                        <a:t>Using sklearn cross_val_score method.</a:t>
                      </a:r>
                      <a:endParaRPr/>
                    </a:p>
                    <a:p>
                      <a:pPr indent="0" lvl="0" marL="0" rtl="0" algn="l">
                        <a:spcBef>
                          <a:spcPts val="400"/>
                        </a:spcBef>
                        <a:spcAft>
                          <a:spcPts val="0"/>
                        </a:spcAft>
                        <a:buNone/>
                      </a:pPr>
                      <a:r>
                        <a:t/>
                      </a:r>
                      <a:endParaRPr/>
                    </a:p>
                  </a:txBody>
                  <a:tcPr marT="91425" marB="91425" marR="91425" marL="91425">
                    <a:lnL cap="flat" cmpd="sng" w="28575">
                      <a:solidFill>
                        <a:srgbClr val="155B55"/>
                      </a:solidFill>
                      <a:prstDash val="solid"/>
                      <a:round/>
                      <a:headEnd len="sm" w="sm" type="none"/>
                      <a:tailEnd len="sm" w="sm" type="none"/>
                    </a:lnL>
                    <a:lnR cap="flat" cmpd="sng" w="28575">
                      <a:solidFill>
                        <a:srgbClr val="155B55"/>
                      </a:solidFill>
                      <a:prstDash val="solid"/>
                      <a:round/>
                      <a:headEnd len="sm" w="sm" type="none"/>
                      <a:tailEnd len="sm" w="sm" type="none"/>
                    </a:lnR>
                    <a:lnT cap="flat" cmpd="sng" w="28575">
                      <a:solidFill>
                        <a:srgbClr val="155B55"/>
                      </a:solidFill>
                      <a:prstDash val="solid"/>
                      <a:round/>
                      <a:headEnd len="sm" w="sm" type="none"/>
                      <a:tailEnd len="sm" w="sm" type="none"/>
                    </a:lnT>
                    <a:lnB cap="flat" cmpd="sng" w="28575">
                      <a:solidFill>
                        <a:srgbClr val="155B55"/>
                      </a:solidFill>
                      <a:prstDash val="solid"/>
                      <a:round/>
                      <a:headEnd len="sm" w="sm" type="none"/>
                      <a:tailEnd len="sm" w="sm" type="none"/>
                    </a:lnB>
                    <a:solidFill>
                      <a:srgbClr val="F1E9E0"/>
                    </a:solidFill>
                  </a:tcPr>
                </a:tc>
              </a:tr>
            </a:tbl>
          </a:graphicData>
        </a:graphic>
      </p:graphicFrame>
      <p:graphicFrame>
        <p:nvGraphicFramePr>
          <p:cNvPr id="228" name="Google Shape;228;p31"/>
          <p:cNvGraphicFramePr/>
          <p:nvPr/>
        </p:nvGraphicFramePr>
        <p:xfrm>
          <a:off x="3760225" y="3629200"/>
          <a:ext cx="3000000" cy="3000000"/>
        </p:xfrm>
        <a:graphic>
          <a:graphicData uri="http://schemas.openxmlformats.org/drawingml/2006/table">
            <a:tbl>
              <a:tblPr>
                <a:noFill/>
                <a:tableStyleId>{E5630603-D89C-4EE4-BB3C-18DC185706E5}</a:tableStyleId>
              </a:tblPr>
              <a:tblGrid>
                <a:gridCol w="2732400"/>
              </a:tblGrid>
              <a:tr h="1293950">
                <a:tc>
                  <a:txBody>
                    <a:bodyPr/>
                    <a:lstStyle/>
                    <a:p>
                      <a:pPr indent="-317500" lvl="0" marL="457200" rtl="0" algn="l">
                        <a:spcBef>
                          <a:spcPts val="0"/>
                        </a:spcBef>
                        <a:spcAft>
                          <a:spcPts val="0"/>
                        </a:spcAft>
                        <a:buSzPts val="1400"/>
                        <a:buChar char="●"/>
                      </a:pPr>
                      <a:r>
                        <a:rPr lang="en-GB"/>
                        <a:t>Training models using 80% of the whole data.</a:t>
                      </a:r>
                      <a:endParaRPr/>
                    </a:p>
                    <a:p>
                      <a:pPr indent="-317500" lvl="0" marL="457200" rtl="0" algn="l">
                        <a:spcBef>
                          <a:spcPts val="500"/>
                        </a:spcBef>
                        <a:spcAft>
                          <a:spcPts val="0"/>
                        </a:spcAft>
                        <a:buSzPts val="1400"/>
                        <a:buChar char="●"/>
                      </a:pPr>
                      <a:r>
                        <a:rPr lang="en-GB"/>
                        <a:t>Evaluation metric: </a:t>
                      </a:r>
                      <a:endParaRPr/>
                    </a:p>
                    <a:p>
                      <a:pPr indent="0" lvl="0" marL="0" rtl="0" algn="l">
                        <a:spcBef>
                          <a:spcPts val="500"/>
                        </a:spcBef>
                        <a:spcAft>
                          <a:spcPts val="500"/>
                        </a:spcAft>
                        <a:buNone/>
                      </a:pPr>
                      <a:r>
                        <a:rPr lang="en-GB">
                          <a:solidFill>
                            <a:srgbClr val="0D0D0D"/>
                          </a:solidFill>
                        </a:rPr>
                        <a:t>MSE, MAE, MedAE, R-squared</a:t>
                      </a:r>
                      <a:endParaRPr/>
                    </a:p>
                  </a:txBody>
                  <a:tcPr marT="91425" marB="91425" marR="91425" marL="91425">
                    <a:lnL cap="flat" cmpd="sng" w="28575">
                      <a:solidFill>
                        <a:srgbClr val="155B55"/>
                      </a:solidFill>
                      <a:prstDash val="solid"/>
                      <a:round/>
                      <a:headEnd len="sm" w="sm" type="none"/>
                      <a:tailEnd len="sm" w="sm" type="none"/>
                    </a:lnL>
                    <a:lnR cap="flat" cmpd="sng" w="28575">
                      <a:solidFill>
                        <a:srgbClr val="155B55"/>
                      </a:solidFill>
                      <a:prstDash val="solid"/>
                      <a:round/>
                      <a:headEnd len="sm" w="sm" type="none"/>
                      <a:tailEnd len="sm" w="sm" type="none"/>
                    </a:lnR>
                    <a:lnT cap="flat" cmpd="sng" w="28575">
                      <a:solidFill>
                        <a:srgbClr val="155B55"/>
                      </a:solidFill>
                      <a:prstDash val="solid"/>
                      <a:round/>
                      <a:headEnd len="sm" w="sm" type="none"/>
                      <a:tailEnd len="sm" w="sm" type="none"/>
                    </a:lnT>
                    <a:lnB cap="flat" cmpd="sng" w="28575">
                      <a:solidFill>
                        <a:srgbClr val="155B55"/>
                      </a:solidFill>
                      <a:prstDash val="solid"/>
                      <a:round/>
                      <a:headEnd len="sm" w="sm" type="none"/>
                      <a:tailEnd len="sm" w="sm" type="none"/>
                    </a:lnB>
                    <a:solidFill>
                      <a:srgbClr val="F1E9E0"/>
                    </a:solidFill>
                  </a:tcPr>
                </a:tc>
              </a:tr>
            </a:tbl>
          </a:graphicData>
        </a:graphic>
      </p:graphicFrame>
      <p:cxnSp>
        <p:nvCxnSpPr>
          <p:cNvPr id="229" name="Google Shape;229;p31"/>
          <p:cNvCxnSpPr/>
          <p:nvPr/>
        </p:nvCxnSpPr>
        <p:spPr>
          <a:xfrm flipH="1" rot="10800000">
            <a:off x="3468800" y="2573300"/>
            <a:ext cx="284400" cy="14100"/>
          </a:xfrm>
          <a:prstGeom prst="straightConnector1">
            <a:avLst/>
          </a:prstGeom>
          <a:noFill/>
          <a:ln cap="flat" cmpd="sng" w="28575">
            <a:solidFill>
              <a:schemeClr val="dk2"/>
            </a:solidFill>
            <a:prstDash val="solid"/>
            <a:round/>
            <a:headEnd len="med" w="med" type="none"/>
            <a:tailEnd len="med" w="med" type="triangle"/>
          </a:ln>
        </p:spPr>
      </p:cxnSp>
      <p:cxnSp>
        <p:nvCxnSpPr>
          <p:cNvPr id="230" name="Google Shape;230;p31"/>
          <p:cNvCxnSpPr/>
          <p:nvPr/>
        </p:nvCxnSpPr>
        <p:spPr>
          <a:xfrm>
            <a:off x="5217425" y="3398625"/>
            <a:ext cx="14100" cy="255900"/>
          </a:xfrm>
          <a:prstGeom prst="straightConnector1">
            <a:avLst/>
          </a:prstGeom>
          <a:noFill/>
          <a:ln cap="flat" cmpd="sng" w="28575">
            <a:solidFill>
              <a:schemeClr val="dk2"/>
            </a:solidFill>
            <a:prstDash val="solid"/>
            <a:round/>
            <a:headEnd len="med" w="med" type="none"/>
            <a:tailEnd len="med" w="med" type="triangle"/>
          </a:ln>
        </p:spPr>
      </p:cxnSp>
      <p:sp>
        <p:nvSpPr>
          <p:cNvPr id="231" name="Google Shape;231;p31"/>
          <p:cNvSpPr txBox="1"/>
          <p:nvPr/>
        </p:nvSpPr>
        <p:spPr>
          <a:xfrm>
            <a:off x="4364425" y="341275"/>
            <a:ext cx="4449900" cy="1048800"/>
          </a:xfrm>
          <a:prstGeom prst="rect">
            <a:avLst/>
          </a:prstGeom>
          <a:solidFill>
            <a:srgbClr val="FFE6CB"/>
          </a:solidFill>
          <a:ln cap="flat" cmpd="sng" w="28575">
            <a:solidFill>
              <a:srgbClr val="155B55"/>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242424"/>
              </a:buClr>
              <a:buSzPts val="1400"/>
              <a:buFont typeface="Nunito"/>
              <a:buChar char="●"/>
            </a:pPr>
            <a:r>
              <a:rPr lang="en-GB">
                <a:solidFill>
                  <a:srgbClr val="242424"/>
                </a:solidFill>
                <a:latin typeface="Nunito"/>
                <a:ea typeface="Nunito"/>
                <a:cs typeface="Nunito"/>
                <a:sym typeface="Nunito"/>
              </a:rPr>
              <a:t>Make predictions using holdout dataset (20% of the whole data).</a:t>
            </a:r>
            <a:endParaRPr>
              <a:solidFill>
                <a:srgbClr val="242424"/>
              </a:solidFill>
              <a:latin typeface="Nunito"/>
              <a:ea typeface="Nunito"/>
              <a:cs typeface="Nunito"/>
              <a:sym typeface="Nunito"/>
            </a:endParaRPr>
          </a:p>
          <a:p>
            <a:pPr indent="-317500" lvl="0" marL="457200" rtl="0" algn="l">
              <a:spcBef>
                <a:spcPts val="0"/>
              </a:spcBef>
              <a:spcAft>
                <a:spcPts val="0"/>
              </a:spcAft>
              <a:buClr>
                <a:srgbClr val="242424"/>
              </a:buClr>
              <a:buSzPts val="1400"/>
              <a:buFont typeface="Nunito"/>
              <a:buChar char="●"/>
            </a:pPr>
            <a:r>
              <a:rPr lang="en-GB">
                <a:solidFill>
                  <a:srgbClr val="242424"/>
                </a:solidFill>
                <a:latin typeface="Nunito"/>
                <a:ea typeface="Nunito"/>
                <a:cs typeface="Nunito"/>
                <a:sym typeface="Nunito"/>
              </a:rPr>
              <a:t>Performance comparison &amp; feature importance checks.</a:t>
            </a:r>
            <a:endParaRPr>
              <a:solidFill>
                <a:srgbClr val="242424"/>
              </a:solidFill>
              <a:latin typeface="Nunito"/>
              <a:ea typeface="Nunito"/>
              <a:cs typeface="Nunito"/>
              <a:sym typeface="Nunito"/>
            </a:endParaRPr>
          </a:p>
        </p:txBody>
      </p:sp>
      <p:cxnSp>
        <p:nvCxnSpPr>
          <p:cNvPr id="232" name="Google Shape;232;p31"/>
          <p:cNvCxnSpPr/>
          <p:nvPr/>
        </p:nvCxnSpPr>
        <p:spPr>
          <a:xfrm rot="-5400000">
            <a:off x="5909725" y="1972975"/>
            <a:ext cx="3028200" cy="1862400"/>
          </a:xfrm>
          <a:prstGeom prst="bentConnector3">
            <a:avLst>
              <a:gd fmla="val 0" name="adj1"/>
            </a:avLst>
          </a:prstGeom>
          <a:noFill/>
          <a:ln cap="flat" cmpd="sng" w="28575">
            <a:solidFill>
              <a:srgbClr val="000000"/>
            </a:solidFill>
            <a:prstDash val="solid"/>
            <a:round/>
            <a:headEnd len="med" w="med" type="none"/>
            <a:tailEnd len="med" w="med" type="none"/>
          </a:ln>
        </p:spPr>
      </p:cxnSp>
      <p:cxnSp>
        <p:nvCxnSpPr>
          <p:cNvPr id="233" name="Google Shape;233;p31"/>
          <p:cNvCxnSpPr/>
          <p:nvPr/>
        </p:nvCxnSpPr>
        <p:spPr>
          <a:xfrm flipH="1" rot="10800000">
            <a:off x="8355025" y="1384525"/>
            <a:ext cx="4200" cy="3039300"/>
          </a:xfrm>
          <a:prstGeom prst="straightConnector1">
            <a:avLst/>
          </a:prstGeom>
          <a:noFill/>
          <a:ln cap="flat" cmpd="sng" w="28575">
            <a:solidFill>
              <a:srgbClr val="000000"/>
            </a:solidFill>
            <a:prstDash val="solid"/>
            <a:round/>
            <a:headEnd len="med" w="med" type="none"/>
            <a:tailEnd len="med" w="med" type="triangle"/>
          </a:ln>
        </p:spPr>
      </p:cxnSp>
      <p:sp>
        <p:nvSpPr>
          <p:cNvPr id="234" name="Google Shape;234;p31"/>
          <p:cNvSpPr txBox="1"/>
          <p:nvPr/>
        </p:nvSpPr>
        <p:spPr>
          <a:xfrm>
            <a:off x="7037125" y="3980600"/>
            <a:ext cx="1080300" cy="369600"/>
          </a:xfrm>
          <a:prstGeom prst="rect">
            <a:avLst/>
          </a:prstGeom>
          <a:solidFill>
            <a:srgbClr val="B45F0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Nunito"/>
                <a:ea typeface="Nunito"/>
                <a:cs typeface="Nunito"/>
                <a:sym typeface="Nunito"/>
              </a:rPr>
              <a:t>Testing</a:t>
            </a:r>
            <a:endParaRPr sz="15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34425" y="598575"/>
            <a:ext cx="72687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solidFill>
                  <a:schemeClr val="accent3"/>
                </a:solidFill>
                <a:highlight>
                  <a:srgbClr val="FFFFFF"/>
                </a:highlight>
              </a:rPr>
              <a:t>Exploring App Domains</a:t>
            </a:r>
            <a:endParaRPr sz="2500">
              <a:solidFill>
                <a:schemeClr val="accent3"/>
              </a:solidFill>
            </a:endParaRPr>
          </a:p>
        </p:txBody>
      </p:sp>
      <p:sp>
        <p:nvSpPr>
          <p:cNvPr id="99" name="Google Shape;99;p14"/>
          <p:cNvSpPr txBox="1"/>
          <p:nvPr>
            <p:ph idx="1" type="body"/>
          </p:nvPr>
        </p:nvSpPr>
        <p:spPr>
          <a:xfrm>
            <a:off x="397950" y="1705975"/>
            <a:ext cx="8558400" cy="31668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rgbClr val="0D0D0D"/>
              </a:buClr>
              <a:buSzPts val="1500"/>
              <a:buFont typeface="Arial"/>
              <a:buChar char="●"/>
            </a:pPr>
            <a:r>
              <a:rPr lang="en-GB" sz="1500">
                <a:solidFill>
                  <a:srgbClr val="0D0D0D"/>
                </a:solidFill>
                <a:latin typeface="Arial"/>
                <a:ea typeface="Arial"/>
                <a:cs typeface="Arial"/>
                <a:sym typeface="Arial"/>
              </a:rPr>
              <a:t>Mobile applications play a pivotal role in our daily lives, offering a variety of services ranging from communication and entertainment to productivity and health. </a:t>
            </a:r>
            <a:endParaRPr sz="1500">
              <a:solidFill>
                <a:srgbClr val="0D0D0D"/>
              </a:solidFill>
              <a:latin typeface="Arial"/>
              <a:ea typeface="Arial"/>
              <a:cs typeface="Arial"/>
              <a:sym typeface="Arial"/>
            </a:endParaRPr>
          </a:p>
          <a:p>
            <a:pPr indent="-323850" lvl="0" marL="457200" rtl="0" algn="l">
              <a:lnSpc>
                <a:spcPct val="105000"/>
              </a:lnSpc>
              <a:spcBef>
                <a:spcPts val="1200"/>
              </a:spcBef>
              <a:spcAft>
                <a:spcPts val="0"/>
              </a:spcAft>
              <a:buClr>
                <a:srgbClr val="0D0D0D"/>
              </a:buClr>
              <a:buSzPts val="1500"/>
              <a:buFont typeface="Arial"/>
              <a:buChar char="●"/>
            </a:pPr>
            <a:r>
              <a:rPr lang="en-GB" sz="1500">
                <a:solidFill>
                  <a:srgbClr val="0D0D0D"/>
                </a:solidFill>
                <a:latin typeface="Arial"/>
                <a:ea typeface="Arial"/>
                <a:cs typeface="Arial"/>
                <a:sym typeface="Arial"/>
              </a:rPr>
              <a:t>With millions of apps available on platforms like the Google Play Store, understanding app trends and predicting their success has become increasingly important for developers, marketers, and consumers alike.</a:t>
            </a:r>
            <a:endParaRPr sz="1500">
              <a:solidFill>
                <a:srgbClr val="0D0D0D"/>
              </a:solidFill>
              <a:latin typeface="Arial"/>
              <a:ea typeface="Arial"/>
              <a:cs typeface="Arial"/>
              <a:sym typeface="Arial"/>
            </a:endParaRPr>
          </a:p>
          <a:p>
            <a:pPr indent="-323850" lvl="0" marL="457200" rtl="0" algn="l">
              <a:lnSpc>
                <a:spcPct val="105000"/>
              </a:lnSpc>
              <a:spcBef>
                <a:spcPts val="1200"/>
              </a:spcBef>
              <a:spcAft>
                <a:spcPts val="0"/>
              </a:spcAft>
              <a:buClr>
                <a:srgbClr val="0D0D0D"/>
              </a:buClr>
              <a:buSzPts val="1500"/>
              <a:buFont typeface="Arial"/>
              <a:buChar char="●"/>
            </a:pPr>
            <a:r>
              <a:rPr lang="en-GB" sz="1500">
                <a:solidFill>
                  <a:srgbClr val="0D0D0D"/>
                </a:solidFill>
                <a:latin typeface="Arial"/>
                <a:ea typeface="Arial"/>
                <a:cs typeface="Arial"/>
                <a:sym typeface="Arial"/>
              </a:rPr>
              <a:t>Our project focuses on analyzing and predicting the performance of apps on the Google Play Store. </a:t>
            </a:r>
            <a:endParaRPr sz="1500">
              <a:solidFill>
                <a:srgbClr val="0D0D0D"/>
              </a:solidFill>
              <a:latin typeface="Arial"/>
              <a:ea typeface="Arial"/>
              <a:cs typeface="Arial"/>
              <a:sym typeface="Arial"/>
            </a:endParaRPr>
          </a:p>
          <a:p>
            <a:pPr indent="-323850" lvl="0" marL="457200" rtl="0" algn="l">
              <a:lnSpc>
                <a:spcPct val="105000"/>
              </a:lnSpc>
              <a:spcBef>
                <a:spcPts val="1200"/>
              </a:spcBef>
              <a:spcAft>
                <a:spcPts val="0"/>
              </a:spcAft>
              <a:buClr>
                <a:srgbClr val="0D0D0D"/>
              </a:buClr>
              <a:buSzPts val="1500"/>
              <a:buFont typeface="Arial"/>
              <a:buChar char="●"/>
            </a:pPr>
            <a:r>
              <a:rPr lang="en-GB" sz="1500">
                <a:solidFill>
                  <a:srgbClr val="0D0D0D"/>
                </a:solidFill>
                <a:latin typeface="Arial"/>
                <a:ea typeface="Arial"/>
                <a:cs typeface="Arial"/>
                <a:sym typeface="Arial"/>
              </a:rPr>
              <a:t>By leveraging data-driven insights and machine learning techniques, aim to uncover patterns, trends, and factors that influence an app's popularity and user rating.</a:t>
            </a:r>
            <a:endParaRPr sz="1500">
              <a:solidFill>
                <a:srgbClr val="0D0D0D"/>
              </a:solidFill>
              <a:latin typeface="Arial"/>
              <a:ea typeface="Arial"/>
              <a:cs typeface="Arial"/>
              <a:sym typeface="Arial"/>
            </a:endParaRPr>
          </a:p>
          <a:p>
            <a:pPr indent="0" lvl="0" marL="457200" rtl="0" algn="l">
              <a:lnSpc>
                <a:spcPct val="105000"/>
              </a:lnSpc>
              <a:spcBef>
                <a:spcPts val="1200"/>
              </a:spcBef>
              <a:spcAft>
                <a:spcPts val="0"/>
              </a:spcAft>
              <a:buSzPts val="1018"/>
              <a:buNone/>
            </a:pPr>
            <a:r>
              <a:t/>
            </a:r>
            <a:endParaRPr sz="1500">
              <a:solidFill>
                <a:srgbClr val="000000"/>
              </a:solidFill>
              <a:latin typeface="Arial"/>
              <a:ea typeface="Arial"/>
              <a:cs typeface="Arial"/>
              <a:sym typeface="Arial"/>
            </a:endParaRPr>
          </a:p>
          <a:p>
            <a:pPr indent="-316706" lvl="1" marL="914400" rtl="0" algn="l">
              <a:lnSpc>
                <a:spcPct val="90000"/>
              </a:lnSpc>
              <a:spcBef>
                <a:spcPts val="1200"/>
              </a:spcBef>
              <a:spcAft>
                <a:spcPts val="1000"/>
              </a:spcAft>
              <a:buClr>
                <a:srgbClr val="000000"/>
              </a:buClr>
              <a:buSzPts val="1388"/>
              <a:buFont typeface="Arial"/>
              <a:buChar char="○"/>
            </a:pPr>
            <a:r>
              <a:t/>
            </a:r>
            <a:endParaRPr sz="1387">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727650" y="70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Classification Algorithms Used</a:t>
            </a:r>
            <a:endParaRPr>
              <a:solidFill>
                <a:schemeClr val="accent3"/>
              </a:solidFill>
            </a:endParaRPr>
          </a:p>
        </p:txBody>
      </p:sp>
      <p:sp>
        <p:nvSpPr>
          <p:cNvPr id="240" name="Google Shape;240;p32"/>
          <p:cNvSpPr txBox="1"/>
          <p:nvPr>
            <p:ph idx="1" type="body"/>
          </p:nvPr>
        </p:nvSpPr>
        <p:spPr>
          <a:xfrm>
            <a:off x="167550" y="1312725"/>
            <a:ext cx="8808900" cy="3609600"/>
          </a:xfrm>
          <a:prstGeom prst="rect">
            <a:avLst/>
          </a:prstGeom>
        </p:spPr>
        <p:txBody>
          <a:bodyPr anchorCtr="0" anchor="t" bIns="91425" lIns="540000" spcFirstLastPara="1" rIns="91425" wrap="square" tIns="91425">
            <a:noAutofit/>
          </a:bodyPr>
          <a:lstStyle/>
          <a:p>
            <a:pPr indent="-457200" lvl="0" marL="0" rtl="0" algn="l">
              <a:lnSpc>
                <a:spcPct val="100000"/>
              </a:lnSpc>
              <a:spcBef>
                <a:spcPts val="0"/>
              </a:spcBef>
              <a:spcAft>
                <a:spcPts val="0"/>
              </a:spcAft>
              <a:buNone/>
            </a:pPr>
            <a:r>
              <a:rPr b="1" lang="en-GB" sz="1400">
                <a:solidFill>
                  <a:srgbClr val="242424"/>
                </a:solidFill>
                <a:latin typeface="Arial"/>
                <a:ea typeface="Arial"/>
                <a:cs typeface="Arial"/>
                <a:sym typeface="Arial"/>
              </a:rPr>
              <a:t> 1) </a:t>
            </a:r>
            <a:r>
              <a:rPr b="1" lang="en-GB" sz="1400">
                <a:solidFill>
                  <a:srgbClr val="000000"/>
                </a:solidFill>
                <a:latin typeface="Arial"/>
                <a:ea typeface="Arial"/>
                <a:cs typeface="Arial"/>
                <a:sym typeface="Arial"/>
              </a:rPr>
              <a:t>Random Forest</a:t>
            </a:r>
            <a:r>
              <a:rPr b="1" lang="en-GB" sz="1400">
                <a:solidFill>
                  <a:srgbClr val="242424"/>
                </a:solidFill>
                <a:latin typeface="Arial"/>
                <a:ea typeface="Arial"/>
                <a:cs typeface="Arial"/>
                <a:sym typeface="Arial"/>
              </a:rPr>
              <a:t> </a:t>
            </a:r>
            <a:endParaRPr b="1" sz="1400">
              <a:solidFill>
                <a:srgbClr val="242424"/>
              </a:solidFill>
              <a:latin typeface="Arial"/>
              <a:ea typeface="Arial"/>
              <a:cs typeface="Arial"/>
              <a:sym typeface="Arial"/>
            </a:endParaRPr>
          </a:p>
          <a:p>
            <a:pPr indent="-88900" lvl="0" marL="0" rtl="0" algn="just">
              <a:lnSpc>
                <a:spcPct val="100000"/>
              </a:lnSpc>
              <a:spcBef>
                <a:spcPts val="1000"/>
              </a:spcBef>
              <a:spcAft>
                <a:spcPts val="0"/>
              </a:spcAft>
              <a:buClr>
                <a:srgbClr val="000000"/>
              </a:buClr>
              <a:buSzPts val="1400"/>
              <a:buFont typeface="Arial"/>
              <a:buChar char="●"/>
            </a:pPr>
            <a:r>
              <a:rPr lang="en-GB" sz="1400">
                <a:solidFill>
                  <a:srgbClr val="000000"/>
                </a:solidFill>
                <a:latin typeface="Arial"/>
                <a:ea typeface="Arial"/>
                <a:cs typeface="Arial"/>
                <a:sym typeface="Arial"/>
              </a:rPr>
              <a:t> This combines multiple decision trees to improve predictive accuracy and control overfitting.</a:t>
            </a:r>
            <a:endParaRPr sz="1400">
              <a:solidFill>
                <a:srgbClr val="000000"/>
              </a:solidFill>
              <a:latin typeface="Arial"/>
              <a:ea typeface="Arial"/>
              <a:cs typeface="Arial"/>
              <a:sym typeface="Arial"/>
            </a:endParaRPr>
          </a:p>
          <a:p>
            <a:pPr indent="-88900" lvl="0" marL="0" rtl="0" algn="just">
              <a:lnSpc>
                <a:spcPct val="100000"/>
              </a:lnSpc>
              <a:spcBef>
                <a:spcPts val="1000"/>
              </a:spcBef>
              <a:spcAft>
                <a:spcPts val="0"/>
              </a:spcAft>
              <a:buClr>
                <a:srgbClr val="000000"/>
              </a:buClr>
              <a:buSzPts val="1400"/>
              <a:buFont typeface="Arial"/>
              <a:buChar char="●"/>
            </a:pPr>
            <a:r>
              <a:rPr lang="en-GB" sz="1400">
                <a:solidFill>
                  <a:srgbClr val="000000"/>
                </a:solidFill>
                <a:latin typeface="Arial"/>
                <a:ea typeface="Arial"/>
                <a:cs typeface="Arial"/>
                <a:sym typeface="Arial"/>
              </a:rPr>
              <a:t> Builds a multitude of decision trees and merges their predictions.</a:t>
            </a:r>
            <a:endParaRPr sz="1400">
              <a:solidFill>
                <a:srgbClr val="000000"/>
              </a:solidFill>
              <a:latin typeface="Arial"/>
              <a:ea typeface="Arial"/>
              <a:cs typeface="Arial"/>
              <a:sym typeface="Arial"/>
            </a:endParaRPr>
          </a:p>
          <a:p>
            <a:pPr indent="-817200" lvl="0" marL="457200" rtl="0" algn="just">
              <a:lnSpc>
                <a:spcPct val="100000"/>
              </a:lnSpc>
              <a:spcBef>
                <a:spcPts val="1000"/>
              </a:spcBef>
              <a:spcAft>
                <a:spcPts val="0"/>
              </a:spcAft>
              <a:buNone/>
            </a:pPr>
            <a:r>
              <a:rPr b="1" lang="en-GB" sz="1400">
                <a:solidFill>
                  <a:srgbClr val="000000"/>
                </a:solidFill>
                <a:latin typeface="Arial"/>
                <a:ea typeface="Arial"/>
                <a:cs typeface="Arial"/>
                <a:sym typeface="Arial"/>
              </a:rPr>
              <a:t>2) </a:t>
            </a:r>
            <a:r>
              <a:rPr b="1" lang="en-GB" sz="1400">
                <a:solidFill>
                  <a:srgbClr val="0D0D0D"/>
                </a:solidFill>
                <a:latin typeface="Arial"/>
                <a:ea typeface="Arial"/>
                <a:cs typeface="Arial"/>
                <a:sym typeface="Arial"/>
              </a:rPr>
              <a:t>Gradient Boosting Regressor</a:t>
            </a:r>
            <a:endParaRPr b="1" sz="1400">
              <a:solidFill>
                <a:srgbClr val="0D0D0D"/>
              </a:solidFill>
              <a:latin typeface="Arial"/>
              <a:ea typeface="Arial"/>
              <a:cs typeface="Arial"/>
              <a:sym typeface="Arial"/>
            </a:endParaRPr>
          </a:p>
          <a:p>
            <a:pPr indent="-88900" lvl="0" marL="0" rtl="0" algn="just">
              <a:lnSpc>
                <a:spcPct val="100000"/>
              </a:lnSpc>
              <a:spcBef>
                <a:spcPts val="1000"/>
              </a:spcBef>
              <a:spcAft>
                <a:spcPts val="0"/>
              </a:spcAft>
              <a:buClr>
                <a:srgbClr val="0D0D0D"/>
              </a:buClr>
              <a:buSzPts val="1400"/>
              <a:buFont typeface="Arial"/>
              <a:buChar char="●"/>
            </a:pPr>
            <a:r>
              <a:rPr lang="en-GB" sz="1400">
                <a:solidFill>
                  <a:srgbClr val="0D0D0D"/>
                </a:solidFill>
                <a:latin typeface="Arial"/>
                <a:ea typeface="Arial"/>
                <a:cs typeface="Arial"/>
                <a:sym typeface="Arial"/>
              </a:rPr>
              <a:t> Gradient Boosting builds trees sequentially, focusing on correcting errors made by previous models.</a:t>
            </a:r>
            <a:endParaRPr sz="1400">
              <a:solidFill>
                <a:srgbClr val="0D0D0D"/>
              </a:solidFill>
              <a:latin typeface="Arial"/>
              <a:ea typeface="Arial"/>
              <a:cs typeface="Arial"/>
              <a:sym typeface="Arial"/>
            </a:endParaRPr>
          </a:p>
          <a:p>
            <a:pPr indent="-88900" lvl="0" marL="0" rtl="0" algn="just">
              <a:lnSpc>
                <a:spcPct val="100000"/>
              </a:lnSpc>
              <a:spcBef>
                <a:spcPts val="1000"/>
              </a:spcBef>
              <a:spcAft>
                <a:spcPts val="0"/>
              </a:spcAft>
              <a:buClr>
                <a:srgbClr val="0D0D0D"/>
              </a:buClr>
              <a:buSzPts val="1400"/>
              <a:buFont typeface="Arial"/>
              <a:buChar char="●"/>
            </a:pPr>
            <a:r>
              <a:rPr lang="en-GB" sz="1400">
                <a:solidFill>
                  <a:srgbClr val="0D0D0D"/>
                </a:solidFill>
                <a:latin typeface="Arial"/>
                <a:ea typeface="Arial"/>
                <a:cs typeface="Arial"/>
                <a:sym typeface="Arial"/>
              </a:rPr>
              <a:t> This iterative process often leads to improved performance and is suitable for complex regression tasks.</a:t>
            </a:r>
            <a:endParaRPr sz="1400">
              <a:solidFill>
                <a:srgbClr val="0D0D0D"/>
              </a:solidFill>
              <a:latin typeface="Arial"/>
              <a:ea typeface="Arial"/>
              <a:cs typeface="Arial"/>
              <a:sym typeface="Arial"/>
            </a:endParaRPr>
          </a:p>
          <a:p>
            <a:pPr indent="0" lvl="0" marL="0" rtl="0" algn="just">
              <a:lnSpc>
                <a:spcPct val="100000"/>
              </a:lnSpc>
              <a:spcBef>
                <a:spcPts val="1000"/>
              </a:spcBef>
              <a:spcAft>
                <a:spcPts val="0"/>
              </a:spcAft>
              <a:buNone/>
            </a:pPr>
            <a:r>
              <a:rPr b="1" lang="en-GB" sz="1400">
                <a:solidFill>
                  <a:srgbClr val="242424"/>
                </a:solidFill>
                <a:latin typeface="Arial"/>
                <a:ea typeface="Arial"/>
                <a:cs typeface="Arial"/>
                <a:sym typeface="Arial"/>
              </a:rPr>
              <a:t>3) </a:t>
            </a:r>
            <a:r>
              <a:rPr b="1" lang="en-GB" sz="1400">
                <a:solidFill>
                  <a:srgbClr val="0D0D0D"/>
                </a:solidFill>
                <a:latin typeface="Arial"/>
                <a:ea typeface="Arial"/>
                <a:cs typeface="Arial"/>
                <a:sym typeface="Arial"/>
              </a:rPr>
              <a:t>XGB Regressor</a:t>
            </a:r>
            <a:endParaRPr b="1" sz="1400">
              <a:solidFill>
                <a:srgbClr val="242424"/>
              </a:solidFill>
              <a:latin typeface="Arial"/>
              <a:ea typeface="Arial"/>
              <a:cs typeface="Arial"/>
              <a:sym typeface="Arial"/>
            </a:endParaRPr>
          </a:p>
          <a:p>
            <a:pPr indent="-88900" lvl="0" marL="0" marR="0" rtl="0" algn="just">
              <a:lnSpc>
                <a:spcPct val="100000"/>
              </a:lnSpc>
              <a:spcBef>
                <a:spcPts val="1000"/>
              </a:spcBef>
              <a:spcAft>
                <a:spcPts val="0"/>
              </a:spcAft>
              <a:buClr>
                <a:srgbClr val="0D0D0D"/>
              </a:buClr>
              <a:buSzPts val="1400"/>
              <a:buFont typeface="Arial"/>
              <a:buChar char="●"/>
            </a:pPr>
            <a:r>
              <a:rPr lang="en-GB" sz="1400">
                <a:solidFill>
                  <a:srgbClr val="0D0D0D"/>
                </a:solidFill>
                <a:latin typeface="Arial"/>
                <a:ea typeface="Arial"/>
                <a:cs typeface="Arial"/>
                <a:sym typeface="Arial"/>
              </a:rPr>
              <a:t> It is an implementation of gradient boosting that is highly optimized for speed and performance</a:t>
            </a:r>
            <a:endParaRPr sz="1400">
              <a:solidFill>
                <a:srgbClr val="0D0D0D"/>
              </a:solidFill>
              <a:latin typeface="Arial"/>
              <a:ea typeface="Arial"/>
              <a:cs typeface="Arial"/>
              <a:sym typeface="Arial"/>
            </a:endParaRPr>
          </a:p>
          <a:p>
            <a:pPr indent="-88900" lvl="0" marL="0" marR="0" rtl="0" algn="just">
              <a:lnSpc>
                <a:spcPct val="100000"/>
              </a:lnSpc>
              <a:spcBef>
                <a:spcPts val="1000"/>
              </a:spcBef>
              <a:spcAft>
                <a:spcPts val="0"/>
              </a:spcAft>
              <a:buClr>
                <a:srgbClr val="0D0D0D"/>
              </a:buClr>
              <a:buSzPts val="1400"/>
              <a:buFont typeface="Arial"/>
              <a:buChar char="●"/>
            </a:pPr>
            <a:r>
              <a:rPr lang="en-GB" sz="1400">
                <a:solidFill>
                  <a:srgbClr val="0D0D0D"/>
                </a:solidFill>
                <a:latin typeface="Arial"/>
                <a:ea typeface="Arial"/>
                <a:cs typeface="Arial"/>
                <a:sym typeface="Arial"/>
              </a:rPr>
              <a:t> It includes built-in regularization techniques to prevent overfitting and improve generalization. </a:t>
            </a:r>
            <a:endParaRPr sz="1400">
              <a:solidFill>
                <a:srgbClr val="0D0D0D"/>
              </a:solidFill>
              <a:latin typeface="Arial"/>
              <a:ea typeface="Arial"/>
              <a:cs typeface="Arial"/>
              <a:sym typeface="Arial"/>
            </a:endParaRPr>
          </a:p>
          <a:p>
            <a:pPr indent="-88900" lvl="0" marL="0" marR="0" rtl="0" algn="just">
              <a:lnSpc>
                <a:spcPct val="100000"/>
              </a:lnSpc>
              <a:spcBef>
                <a:spcPts val="1000"/>
              </a:spcBef>
              <a:spcAft>
                <a:spcPts val="0"/>
              </a:spcAft>
              <a:buClr>
                <a:srgbClr val="0D0D0D"/>
              </a:buClr>
              <a:buSzPts val="1400"/>
              <a:buFont typeface="Arial"/>
              <a:buChar char="●"/>
            </a:pPr>
            <a:r>
              <a:rPr lang="en-GB" sz="1400">
                <a:solidFill>
                  <a:srgbClr val="0D0D0D"/>
                </a:solidFill>
                <a:latin typeface="Arial"/>
                <a:ea typeface="Arial"/>
                <a:cs typeface="Arial"/>
                <a:sym typeface="Arial"/>
              </a:rPr>
              <a:t> Handle large datasets and is widely used in industry for its efficiency and scalability</a:t>
            </a:r>
            <a:endParaRPr sz="1400">
              <a:solidFill>
                <a:srgbClr val="0D0D0D"/>
              </a:solidFill>
              <a:latin typeface="Arial"/>
              <a:ea typeface="Arial"/>
              <a:cs typeface="Arial"/>
              <a:sym typeface="Arial"/>
            </a:endParaRPr>
          </a:p>
          <a:p>
            <a:pPr indent="-817200" lvl="0" marL="457200" rtl="0" algn="just">
              <a:lnSpc>
                <a:spcPct val="100000"/>
              </a:lnSpc>
              <a:spcBef>
                <a:spcPts val="1000"/>
              </a:spcBef>
              <a:spcAft>
                <a:spcPts val="1000"/>
              </a:spcAft>
              <a:buNone/>
            </a:pPr>
            <a:r>
              <a:rPr b="1" lang="en-GB" sz="1400">
                <a:solidFill>
                  <a:srgbClr val="000000"/>
                </a:solidFill>
                <a:latin typeface="Arial"/>
                <a:ea typeface="Arial"/>
                <a:cs typeface="Arial"/>
                <a:sym typeface="Arial"/>
              </a:rPr>
              <a:t> </a:t>
            </a:r>
            <a:endParaRPr sz="1400">
              <a:solidFill>
                <a:srgbClr val="0D0D0D"/>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91025" y="661900"/>
            <a:ext cx="7527300" cy="5352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1200"/>
              </a:spcBef>
              <a:spcAft>
                <a:spcPts val="200"/>
              </a:spcAft>
              <a:buNone/>
            </a:pPr>
            <a:r>
              <a:rPr lang="en-GB" sz="2400">
                <a:solidFill>
                  <a:schemeClr val="accent3"/>
                </a:solidFill>
              </a:rPr>
              <a:t>Evaluation Metrics:</a:t>
            </a:r>
            <a:endParaRPr sz="2400">
              <a:solidFill>
                <a:schemeClr val="accent3"/>
              </a:solidFill>
            </a:endParaRPr>
          </a:p>
        </p:txBody>
      </p:sp>
      <p:sp>
        <p:nvSpPr>
          <p:cNvPr id="246" name="Google Shape;246;p33"/>
          <p:cNvSpPr txBox="1"/>
          <p:nvPr>
            <p:ph idx="1" type="body"/>
          </p:nvPr>
        </p:nvSpPr>
        <p:spPr>
          <a:xfrm>
            <a:off x="535500" y="1818700"/>
            <a:ext cx="8032500" cy="3445500"/>
          </a:xfrm>
          <a:prstGeom prst="rect">
            <a:avLst/>
          </a:prstGeom>
        </p:spPr>
        <p:txBody>
          <a:bodyPr anchorCtr="0" anchor="t" bIns="91425" lIns="91425" spcFirstLastPara="1" rIns="91425" wrap="square" tIns="91425">
            <a:normAutofit/>
          </a:bodyPr>
          <a:lstStyle/>
          <a:p>
            <a:pPr indent="-323850" lvl="0" marL="0" marR="0" rtl="0" algn="just">
              <a:lnSpc>
                <a:spcPct val="100000"/>
              </a:lnSpc>
              <a:spcBef>
                <a:spcPts val="1200"/>
              </a:spcBef>
              <a:spcAft>
                <a:spcPts val="0"/>
              </a:spcAft>
              <a:buClr>
                <a:srgbClr val="0D0D0D"/>
              </a:buClr>
              <a:buSzPts val="1500"/>
              <a:buFont typeface="Arial"/>
              <a:buChar char="●"/>
            </a:pPr>
            <a:r>
              <a:rPr b="1" lang="en-GB" sz="1500">
                <a:solidFill>
                  <a:srgbClr val="0D0D0D"/>
                </a:solidFill>
                <a:latin typeface="Arial"/>
                <a:ea typeface="Arial"/>
                <a:cs typeface="Arial"/>
                <a:sym typeface="Arial"/>
              </a:rPr>
              <a:t>Mean Squared Error (MSE): </a:t>
            </a:r>
            <a:r>
              <a:rPr lang="en-GB" sz="1500">
                <a:solidFill>
                  <a:srgbClr val="0D0D0D"/>
                </a:solidFill>
                <a:highlight>
                  <a:srgbClr val="FFFFFF"/>
                </a:highlight>
                <a:latin typeface="Arial"/>
                <a:ea typeface="Arial"/>
                <a:cs typeface="Arial"/>
                <a:sym typeface="Arial"/>
              </a:rPr>
              <a:t>The average of the squared differences between the predicted values and the actual values.</a:t>
            </a:r>
            <a:endParaRPr sz="1500">
              <a:solidFill>
                <a:srgbClr val="666666"/>
              </a:solidFill>
              <a:latin typeface="Arial"/>
              <a:ea typeface="Arial"/>
              <a:cs typeface="Arial"/>
              <a:sym typeface="Arial"/>
            </a:endParaRPr>
          </a:p>
          <a:p>
            <a:pPr indent="-323850" lvl="0" marL="0" marR="0" rtl="0" algn="just">
              <a:lnSpc>
                <a:spcPct val="100000"/>
              </a:lnSpc>
              <a:spcBef>
                <a:spcPts val="1200"/>
              </a:spcBef>
              <a:spcAft>
                <a:spcPts val="0"/>
              </a:spcAft>
              <a:buClr>
                <a:srgbClr val="0D0D0D"/>
              </a:buClr>
              <a:buSzPts val="1500"/>
              <a:buFont typeface="Arial"/>
              <a:buChar char="●"/>
            </a:pPr>
            <a:r>
              <a:rPr b="1" lang="en-GB" sz="1500">
                <a:solidFill>
                  <a:srgbClr val="0D0D0D"/>
                </a:solidFill>
                <a:latin typeface="Arial"/>
                <a:ea typeface="Arial"/>
                <a:cs typeface="Arial"/>
                <a:sym typeface="Arial"/>
              </a:rPr>
              <a:t>Mean Absolute Error (MAE): </a:t>
            </a:r>
            <a:r>
              <a:rPr lang="en-GB" sz="1500">
                <a:solidFill>
                  <a:srgbClr val="0D0D0D"/>
                </a:solidFill>
                <a:highlight>
                  <a:srgbClr val="FFFFFF"/>
                </a:highlight>
                <a:latin typeface="Arial"/>
                <a:ea typeface="Arial"/>
                <a:cs typeface="Arial"/>
                <a:sym typeface="Arial"/>
              </a:rPr>
              <a:t>The average absolute difference between the predicted values and the actual values.</a:t>
            </a:r>
            <a:endParaRPr sz="1500">
              <a:solidFill>
                <a:srgbClr val="666666"/>
              </a:solidFill>
              <a:latin typeface="Arial"/>
              <a:ea typeface="Arial"/>
              <a:cs typeface="Arial"/>
              <a:sym typeface="Arial"/>
            </a:endParaRPr>
          </a:p>
          <a:p>
            <a:pPr indent="-323850" lvl="0" marL="0" marR="0" rtl="0" algn="just">
              <a:lnSpc>
                <a:spcPct val="100000"/>
              </a:lnSpc>
              <a:spcBef>
                <a:spcPts val="1200"/>
              </a:spcBef>
              <a:spcAft>
                <a:spcPts val="0"/>
              </a:spcAft>
              <a:buClr>
                <a:srgbClr val="0D0D0D"/>
              </a:buClr>
              <a:buSzPts val="1500"/>
              <a:buFont typeface="Arial"/>
              <a:buChar char="●"/>
            </a:pPr>
            <a:r>
              <a:rPr b="1" lang="en-GB" sz="1500">
                <a:solidFill>
                  <a:srgbClr val="0D0D0D"/>
                </a:solidFill>
                <a:latin typeface="Arial"/>
                <a:ea typeface="Arial"/>
                <a:cs typeface="Arial"/>
                <a:sym typeface="Arial"/>
              </a:rPr>
              <a:t>Median Absolute Error (MedAE):</a:t>
            </a:r>
            <a:r>
              <a:rPr lang="en-GB" sz="1500">
                <a:solidFill>
                  <a:srgbClr val="666666"/>
                </a:solidFill>
                <a:latin typeface="Arial"/>
                <a:ea typeface="Arial"/>
                <a:cs typeface="Arial"/>
                <a:sym typeface="Arial"/>
              </a:rPr>
              <a:t> </a:t>
            </a:r>
            <a:r>
              <a:rPr lang="en-GB" sz="1500">
                <a:solidFill>
                  <a:srgbClr val="0D0D0D"/>
                </a:solidFill>
                <a:highlight>
                  <a:srgbClr val="FFFFFF"/>
                </a:highlight>
                <a:latin typeface="Arial"/>
                <a:ea typeface="Arial"/>
                <a:cs typeface="Arial"/>
                <a:sym typeface="Arial"/>
              </a:rPr>
              <a:t>The median of the absolute differences between the predicted values and the actual values.</a:t>
            </a:r>
            <a:endParaRPr sz="1500">
              <a:solidFill>
                <a:srgbClr val="666666"/>
              </a:solidFill>
              <a:latin typeface="Arial"/>
              <a:ea typeface="Arial"/>
              <a:cs typeface="Arial"/>
              <a:sym typeface="Arial"/>
            </a:endParaRPr>
          </a:p>
          <a:p>
            <a:pPr indent="-323850" lvl="0" marL="0" marR="0" rtl="0" algn="just">
              <a:lnSpc>
                <a:spcPct val="100000"/>
              </a:lnSpc>
              <a:spcBef>
                <a:spcPts val="1200"/>
              </a:spcBef>
              <a:spcAft>
                <a:spcPts val="0"/>
              </a:spcAft>
              <a:buClr>
                <a:srgbClr val="0D0D0D"/>
              </a:buClr>
              <a:buSzPts val="1500"/>
              <a:buFont typeface="Arial"/>
              <a:buChar char="●"/>
            </a:pPr>
            <a:r>
              <a:rPr b="1" lang="en-GB" sz="1500">
                <a:solidFill>
                  <a:srgbClr val="0D0D0D"/>
                </a:solidFill>
                <a:latin typeface="Arial"/>
                <a:ea typeface="Arial"/>
                <a:cs typeface="Arial"/>
                <a:sym typeface="Arial"/>
              </a:rPr>
              <a:t>R-squared (R2)</a:t>
            </a:r>
            <a:r>
              <a:rPr b="1" lang="en-GB" sz="1500">
                <a:solidFill>
                  <a:srgbClr val="666666"/>
                </a:solidFill>
                <a:latin typeface="Arial"/>
                <a:ea typeface="Arial"/>
                <a:cs typeface="Arial"/>
                <a:sym typeface="Arial"/>
              </a:rPr>
              <a:t>:</a:t>
            </a:r>
            <a:r>
              <a:rPr lang="en-GB" sz="1500">
                <a:solidFill>
                  <a:srgbClr val="666666"/>
                </a:solidFill>
                <a:latin typeface="Arial"/>
                <a:ea typeface="Arial"/>
                <a:cs typeface="Arial"/>
                <a:sym typeface="Arial"/>
              </a:rPr>
              <a:t> T</a:t>
            </a:r>
            <a:r>
              <a:rPr lang="en-GB" sz="1500">
                <a:solidFill>
                  <a:srgbClr val="0D0D0D"/>
                </a:solidFill>
                <a:highlight>
                  <a:srgbClr val="FFFFFF"/>
                </a:highlight>
                <a:latin typeface="Arial"/>
                <a:ea typeface="Arial"/>
                <a:cs typeface="Arial"/>
                <a:sym typeface="Arial"/>
              </a:rPr>
              <a:t>he proportion of the variance in the dependent variable (target) that is explained by the independent variables (features) in the model.</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7650" y="68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Model Comparison</a:t>
            </a:r>
            <a:endParaRPr>
              <a:solidFill>
                <a:schemeClr val="accent3"/>
              </a:solidFill>
            </a:endParaRPr>
          </a:p>
        </p:txBody>
      </p:sp>
      <p:sp>
        <p:nvSpPr>
          <p:cNvPr id="252" name="Google Shape;252;p34"/>
          <p:cNvSpPr txBox="1"/>
          <p:nvPr/>
        </p:nvSpPr>
        <p:spPr>
          <a:xfrm>
            <a:off x="727650" y="4264925"/>
            <a:ext cx="80526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highlight>
                  <a:srgbClr val="FFFFFF"/>
                </a:highlight>
              </a:rPr>
              <a:t>Best performing model among these models is </a:t>
            </a:r>
            <a:r>
              <a:rPr lang="en-GB" sz="1800">
                <a:solidFill>
                  <a:srgbClr val="0D0D0D"/>
                </a:solidFill>
              </a:rPr>
              <a:t>Random Forest Regressor</a:t>
            </a:r>
            <a:r>
              <a:rPr lang="en-GB" sz="1800">
                <a:solidFill>
                  <a:schemeClr val="accent3"/>
                </a:solidFill>
                <a:highlight>
                  <a:srgbClr val="FFFFFF"/>
                </a:highlight>
              </a:rPr>
              <a:t> </a:t>
            </a:r>
            <a:r>
              <a:rPr lang="en-GB" sz="1800">
                <a:highlight>
                  <a:srgbClr val="FFFFFF"/>
                </a:highlight>
              </a:rPr>
              <a:t>with an </a:t>
            </a:r>
            <a:r>
              <a:rPr b="1" lang="en-GB" sz="1800">
                <a:solidFill>
                  <a:schemeClr val="accent3"/>
                </a:solidFill>
              </a:rPr>
              <a:t>R-squared:</a:t>
            </a:r>
            <a:r>
              <a:rPr b="1" lang="en-GB" sz="1800">
                <a:solidFill>
                  <a:schemeClr val="accent3"/>
                </a:solidFill>
                <a:highlight>
                  <a:srgbClr val="FFFFFF"/>
                </a:highlight>
              </a:rPr>
              <a:t> </a:t>
            </a:r>
            <a:r>
              <a:rPr b="1" lang="en-GB" sz="1800">
                <a:solidFill>
                  <a:schemeClr val="accent3"/>
                </a:solidFill>
              </a:rPr>
              <a:t>0.697</a:t>
            </a:r>
            <a:r>
              <a:rPr lang="en-GB" sz="1800">
                <a:highlight>
                  <a:srgbClr val="FFFFFF"/>
                </a:highlight>
              </a:rPr>
              <a:t>.</a:t>
            </a:r>
            <a:endParaRPr b="1" sz="1800"/>
          </a:p>
        </p:txBody>
      </p:sp>
      <p:graphicFrame>
        <p:nvGraphicFramePr>
          <p:cNvPr id="253" name="Google Shape;253;p34"/>
          <p:cNvGraphicFramePr/>
          <p:nvPr/>
        </p:nvGraphicFramePr>
        <p:xfrm>
          <a:off x="906038" y="1476850"/>
          <a:ext cx="3000000" cy="3000000"/>
        </p:xfrm>
        <a:graphic>
          <a:graphicData uri="http://schemas.openxmlformats.org/drawingml/2006/table">
            <a:tbl>
              <a:tblPr>
                <a:noFill/>
                <a:tableStyleId>{73EE254D-18B7-4E8F-A3B7-DB09F4FE7865}</a:tableStyleId>
              </a:tblPr>
              <a:tblGrid>
                <a:gridCol w="3243900"/>
                <a:gridCol w="946275"/>
                <a:gridCol w="1020175"/>
                <a:gridCol w="1090100"/>
                <a:gridCol w="1031475"/>
              </a:tblGrid>
              <a:tr h="394475">
                <a:tc>
                  <a:txBody>
                    <a:bodyPr/>
                    <a:lstStyle/>
                    <a:p>
                      <a:pPr indent="0" lvl="0" marL="0" marR="0" rtl="0" algn="ctr">
                        <a:spcBef>
                          <a:spcPts val="0"/>
                        </a:spcBef>
                        <a:spcAft>
                          <a:spcPts val="0"/>
                        </a:spcAft>
                        <a:buNone/>
                      </a:pPr>
                      <a:r>
                        <a:rPr b="1" lang="en-GB" sz="1900"/>
                        <a:t>Models</a:t>
                      </a:r>
                      <a:endParaRPr b="1"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spcBef>
                          <a:spcPts val="0"/>
                        </a:spcBef>
                        <a:spcAft>
                          <a:spcPts val="0"/>
                        </a:spcAft>
                        <a:buNone/>
                      </a:pPr>
                      <a:r>
                        <a:rPr b="1" lang="en-GB" sz="1900"/>
                        <a:t>MSE</a:t>
                      </a:r>
                      <a:endParaRPr b="1"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spcBef>
                          <a:spcPts val="0"/>
                        </a:spcBef>
                        <a:spcAft>
                          <a:spcPts val="0"/>
                        </a:spcAft>
                        <a:buNone/>
                      </a:pPr>
                      <a:r>
                        <a:rPr b="1" lang="en-GB" sz="1900"/>
                        <a:t>MAE</a:t>
                      </a:r>
                      <a:endParaRPr b="1"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spcBef>
                          <a:spcPts val="0"/>
                        </a:spcBef>
                        <a:spcAft>
                          <a:spcPts val="0"/>
                        </a:spcAft>
                        <a:buNone/>
                      </a:pPr>
                      <a:r>
                        <a:rPr b="1" lang="en-GB" sz="1900"/>
                        <a:t>MedAE</a:t>
                      </a:r>
                      <a:endParaRPr b="1"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spcBef>
                          <a:spcPts val="0"/>
                        </a:spcBef>
                        <a:spcAft>
                          <a:spcPts val="0"/>
                        </a:spcAft>
                        <a:buNone/>
                      </a:pPr>
                      <a:r>
                        <a:rPr b="1" lang="en-GB" sz="1900"/>
                        <a:t>R2</a:t>
                      </a:r>
                      <a:endParaRPr b="1"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r>
              <a:tr h="703975">
                <a:tc>
                  <a:txBody>
                    <a:bodyPr/>
                    <a:lstStyle/>
                    <a:p>
                      <a:pPr indent="-60418" lvl="0" marL="0" marR="0" rtl="0" algn="l">
                        <a:lnSpc>
                          <a:spcPct val="115000"/>
                        </a:lnSpc>
                        <a:spcBef>
                          <a:spcPts val="0"/>
                        </a:spcBef>
                        <a:spcAft>
                          <a:spcPts val="0"/>
                        </a:spcAft>
                        <a:buNone/>
                      </a:pPr>
                      <a:r>
                        <a:rPr lang="en-GB" sz="1900">
                          <a:solidFill>
                            <a:srgbClr val="0D0D0D"/>
                          </a:solidFill>
                        </a:rPr>
                        <a:t>  </a:t>
                      </a:r>
                      <a:r>
                        <a:rPr lang="en-GB" sz="1900">
                          <a:solidFill>
                            <a:srgbClr val="0D0D0D"/>
                          </a:solidFill>
                        </a:rPr>
                        <a:t>Random Forest Regressor</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0.300</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0.367</a:t>
                      </a:r>
                      <a:endParaRPr sz="1900"/>
                    </a:p>
                    <a:p>
                      <a:pPr indent="0" lvl="0" marL="0" marR="0" rtl="0" algn="l">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0.245</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0.697</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r>
              <a:tr h="703975">
                <a:tc>
                  <a:txBody>
                    <a:bodyPr/>
                    <a:lstStyle/>
                    <a:p>
                      <a:pPr indent="0" lvl="0" marL="0" marR="0" rtl="0" algn="l">
                        <a:lnSpc>
                          <a:spcPct val="115000"/>
                        </a:lnSpc>
                        <a:spcBef>
                          <a:spcPts val="0"/>
                        </a:spcBef>
                        <a:spcAft>
                          <a:spcPts val="0"/>
                        </a:spcAft>
                        <a:buNone/>
                      </a:pPr>
                      <a:r>
                        <a:rPr lang="en-GB" sz="1900">
                          <a:solidFill>
                            <a:srgbClr val="0D0D0D"/>
                          </a:solidFill>
                        </a:rPr>
                        <a:t>   </a:t>
                      </a:r>
                      <a:r>
                        <a:rPr lang="en-GB" sz="1900">
                          <a:solidFill>
                            <a:srgbClr val="0D0D0D"/>
                          </a:solidFill>
                        </a:rPr>
                        <a:t>Gradient Boosting Regressor</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0.307</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0.392</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0.275</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0.690</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r>
              <a:tr h="703975">
                <a:tc>
                  <a:txBody>
                    <a:bodyPr/>
                    <a:lstStyle/>
                    <a:p>
                      <a:pPr indent="0" lvl="0" marL="0" marR="0" rtl="0" algn="l">
                        <a:lnSpc>
                          <a:spcPct val="115000"/>
                        </a:lnSpc>
                        <a:spcBef>
                          <a:spcPts val="0"/>
                        </a:spcBef>
                        <a:spcAft>
                          <a:spcPts val="0"/>
                        </a:spcAft>
                        <a:buNone/>
                      </a:pPr>
                      <a:r>
                        <a:rPr lang="en-GB" sz="1900">
                          <a:solidFill>
                            <a:srgbClr val="0D0D0D"/>
                          </a:solidFill>
                        </a:rPr>
                        <a:t>   </a:t>
                      </a:r>
                      <a:r>
                        <a:rPr lang="en-GB" sz="1900">
                          <a:solidFill>
                            <a:srgbClr val="0D0D0D"/>
                          </a:solidFill>
                        </a:rPr>
                        <a:t>XGB Regressor</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0.363</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0.399</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0.224</a:t>
                      </a:r>
                      <a:endParaRPr sz="1900"/>
                    </a:p>
                    <a:p>
                      <a:pPr indent="0" lvl="0" marL="0" marR="0" rtl="0" algn="ctr">
                        <a:spcBef>
                          <a:spcPts val="0"/>
                        </a:spcBef>
                        <a:spcAft>
                          <a:spcPts val="0"/>
                        </a:spcAft>
                        <a:buNone/>
                      </a:pPr>
                      <a:r>
                        <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c>
                  <a:txBody>
                    <a:bodyPr/>
                    <a:lstStyle/>
                    <a:p>
                      <a:pPr indent="0" lvl="0" marL="0" marR="0" rtl="0" algn="ctr">
                        <a:lnSpc>
                          <a:spcPct val="110795"/>
                        </a:lnSpc>
                        <a:spcBef>
                          <a:spcPts val="0"/>
                        </a:spcBef>
                        <a:spcAft>
                          <a:spcPts val="0"/>
                        </a:spcAft>
                        <a:buNone/>
                      </a:pPr>
                      <a:r>
                        <a:rPr lang="en-GB" sz="1900"/>
                        <a:t>0.633</a:t>
                      </a:r>
                      <a:endParaRPr sz="1900"/>
                    </a:p>
                  </a:txBody>
                  <a:tcPr marT="63500" marB="63500" marR="63500" marL="63500">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1E9E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78000" y="598575"/>
            <a:ext cx="8235300" cy="652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188">
                <a:solidFill>
                  <a:schemeClr val="accent3"/>
                </a:solidFill>
              </a:rPr>
              <a:t>Feature Importance</a:t>
            </a:r>
            <a:endParaRPr sz="3188">
              <a:solidFill>
                <a:schemeClr val="accent3"/>
              </a:solidFill>
            </a:endParaRPr>
          </a:p>
          <a:p>
            <a:pPr indent="0" lvl="0" marL="0" rtl="0" algn="l">
              <a:spcBef>
                <a:spcPts val="1500"/>
              </a:spcBef>
              <a:spcAft>
                <a:spcPts val="0"/>
              </a:spcAft>
              <a:buNone/>
            </a:pPr>
            <a:r>
              <a:t/>
            </a:r>
            <a:endParaRPr/>
          </a:p>
        </p:txBody>
      </p:sp>
      <p:sp>
        <p:nvSpPr>
          <p:cNvPr id="259" name="Google Shape;259;p35"/>
          <p:cNvSpPr txBox="1"/>
          <p:nvPr>
            <p:ph idx="1" type="body"/>
          </p:nvPr>
        </p:nvSpPr>
        <p:spPr>
          <a:xfrm>
            <a:off x="4021350" y="1786575"/>
            <a:ext cx="5032500" cy="3659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Roboto"/>
              <a:buChar char="●"/>
            </a:pPr>
            <a:r>
              <a:rPr lang="en-GB" sz="1500">
                <a:solidFill>
                  <a:srgbClr val="000000"/>
                </a:solidFill>
                <a:latin typeface="Arial"/>
                <a:ea typeface="Arial"/>
                <a:cs typeface="Arial"/>
                <a:sym typeface="Arial"/>
              </a:rPr>
              <a:t>The feature importances were calculated.</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 Bar chart to provide insights into the relative importance of each feature. </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The top 12 features that exert the most influence on the model's predictions. </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1200"/>
              </a:spcAft>
              <a:buClr>
                <a:srgbClr val="000000"/>
              </a:buClr>
              <a:buSzPts val="1500"/>
              <a:buFont typeface="Arial"/>
              <a:buChar char="●"/>
            </a:pPr>
            <a:r>
              <a:rPr lang="en-GB" sz="1500">
                <a:solidFill>
                  <a:srgbClr val="000000"/>
                </a:solidFill>
                <a:latin typeface="Arial"/>
                <a:ea typeface="Arial"/>
                <a:cs typeface="Arial"/>
                <a:sym typeface="Arial"/>
              </a:rPr>
              <a:t>The features are </a:t>
            </a:r>
            <a:r>
              <a:rPr lang="en-GB" sz="1500">
                <a:solidFill>
                  <a:srgbClr val="242424"/>
                </a:solidFill>
                <a:highlight>
                  <a:srgbClr val="FFFFFF"/>
                </a:highlight>
                <a:latin typeface="Arial"/>
                <a:ea typeface="Arial"/>
                <a:cs typeface="Arial"/>
                <a:sym typeface="Arial"/>
              </a:rPr>
              <a:t>Interaction_Rating_Volume,Install_Range, Editors Choice_Yes, In App Purchases_Yes, Rating Count, Interaction_Rating_Volume, </a:t>
            </a:r>
            <a:r>
              <a:rPr lang="en-GB" sz="1500">
                <a:solidFill>
                  <a:srgbClr val="000000"/>
                </a:solidFill>
                <a:latin typeface="Arial"/>
                <a:ea typeface="Arial"/>
                <a:cs typeface="Arial"/>
                <a:sym typeface="Arial"/>
              </a:rPr>
              <a:t>Size, Price, </a:t>
            </a:r>
            <a:r>
              <a:rPr lang="en-GB" sz="1500">
                <a:solidFill>
                  <a:srgbClr val="242424"/>
                </a:solidFill>
                <a:highlight>
                  <a:srgbClr val="FFFFFF"/>
                </a:highlight>
                <a:latin typeface="Arial"/>
                <a:ea typeface="Arial"/>
                <a:cs typeface="Arial"/>
                <a:sym typeface="Arial"/>
              </a:rPr>
              <a:t>etc.</a:t>
            </a:r>
            <a:endParaRPr sz="1500">
              <a:latin typeface="Arial"/>
              <a:ea typeface="Arial"/>
              <a:cs typeface="Arial"/>
              <a:sym typeface="Arial"/>
            </a:endParaRPr>
          </a:p>
        </p:txBody>
      </p:sp>
      <p:pic>
        <p:nvPicPr>
          <p:cNvPr id="260" name="Google Shape;260;p35"/>
          <p:cNvPicPr preferRelativeResize="0"/>
          <p:nvPr/>
        </p:nvPicPr>
        <p:blipFill>
          <a:blip r:embed="rId3">
            <a:alphaModFix/>
          </a:blip>
          <a:stretch>
            <a:fillRect/>
          </a:stretch>
        </p:blipFill>
        <p:spPr>
          <a:xfrm>
            <a:off x="142300" y="1686375"/>
            <a:ext cx="3716552" cy="3082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252600" y="1545525"/>
            <a:ext cx="8638800" cy="3638400"/>
          </a:xfrm>
          <a:prstGeom prst="rect">
            <a:avLst/>
          </a:prstGeom>
        </p:spPr>
        <p:txBody>
          <a:bodyPr anchorCtr="0" anchor="t" bIns="91425" lIns="91425" spcFirstLastPara="1" rIns="91425" wrap="square" tIns="91425">
            <a:noAutofit/>
          </a:bodyPr>
          <a:lstStyle/>
          <a:p>
            <a:pPr indent="-268899" lvl="0" marL="179999" rtl="0" algn="just">
              <a:lnSpc>
                <a:spcPct val="100000"/>
              </a:lnSpc>
              <a:spcBef>
                <a:spcPts val="10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Install_Range:</a:t>
            </a:r>
            <a:r>
              <a:rPr lang="en-GB" sz="1400">
                <a:solidFill>
                  <a:srgbClr val="000000"/>
                </a:solidFill>
                <a:latin typeface="Arial"/>
                <a:ea typeface="Arial"/>
                <a:cs typeface="Arial"/>
                <a:sym typeface="Arial"/>
              </a:rPr>
              <a:t> This feature likely represents a range of installation counts for the app. It could indicate the popularity or demand for the app. Apps with higher installation ranges might have more visibility or user engagement, potentially leading to higher ratings.</a:t>
            </a:r>
            <a:endParaRPr sz="1400">
              <a:solidFill>
                <a:srgbClr val="000000"/>
              </a:solidFill>
              <a:latin typeface="Arial"/>
              <a:ea typeface="Arial"/>
              <a:cs typeface="Arial"/>
              <a:sym typeface="Arial"/>
            </a:endParaRPr>
          </a:p>
          <a:p>
            <a:pPr indent="-268899" lvl="0" marL="179999" rtl="0" algn="just">
              <a:lnSpc>
                <a:spcPct val="100000"/>
              </a:lnSpc>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Editors Choice_Yes</a:t>
            </a:r>
            <a:r>
              <a:rPr lang="en-GB" sz="1400">
                <a:solidFill>
                  <a:srgbClr val="000000"/>
                </a:solidFill>
                <a:latin typeface="Arial"/>
                <a:ea typeface="Arial"/>
                <a:cs typeface="Arial"/>
                <a:sym typeface="Arial"/>
              </a:rPr>
              <a:t>: This indicates whether the app has been selected as an Editor's Choice. Being chosen as an Editor's Choice can provide additional exposure and credibility for the app, which may positively influence user perception and ratings.</a:t>
            </a:r>
            <a:endParaRPr sz="1400">
              <a:solidFill>
                <a:srgbClr val="000000"/>
              </a:solidFill>
              <a:latin typeface="Arial"/>
              <a:ea typeface="Arial"/>
              <a:cs typeface="Arial"/>
              <a:sym typeface="Arial"/>
            </a:endParaRPr>
          </a:p>
          <a:p>
            <a:pPr indent="-268899" lvl="0" marL="179999" rtl="0" algn="just">
              <a:lnSpc>
                <a:spcPct val="100000"/>
              </a:lnSpc>
              <a:spcBef>
                <a:spcPts val="10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In App Purchases_Yes</a:t>
            </a:r>
            <a:r>
              <a:rPr lang="en-GB" sz="1400">
                <a:solidFill>
                  <a:srgbClr val="000000"/>
                </a:solidFill>
                <a:latin typeface="Arial"/>
                <a:ea typeface="Arial"/>
                <a:cs typeface="Arial"/>
                <a:sym typeface="Arial"/>
              </a:rPr>
              <a:t>: This binary feature signifies whether the app offers in-app purchases. Apps with in-app purchases might provide additional content, features, or benefits to users, enhancing their overall experience and potentially leading to higher ratings.</a:t>
            </a:r>
            <a:endParaRPr sz="1400">
              <a:solidFill>
                <a:srgbClr val="000000"/>
              </a:solidFill>
              <a:latin typeface="Arial"/>
              <a:ea typeface="Arial"/>
              <a:cs typeface="Arial"/>
              <a:sym typeface="Arial"/>
            </a:endParaRPr>
          </a:p>
          <a:p>
            <a:pPr indent="-268899" lvl="0" marL="179999" rtl="0" algn="just">
              <a:lnSpc>
                <a:spcPct val="100000"/>
              </a:lnSpc>
              <a:spcBef>
                <a:spcPts val="1000"/>
              </a:spcBef>
              <a:spcAft>
                <a:spcPts val="1200"/>
              </a:spcAft>
              <a:buClr>
                <a:srgbClr val="000000"/>
              </a:buClr>
              <a:buSzPts val="1400"/>
              <a:buFont typeface="Arial"/>
              <a:buChar char="●"/>
            </a:pPr>
            <a:r>
              <a:rPr b="1" lang="en-GB" sz="1400">
                <a:solidFill>
                  <a:srgbClr val="000000"/>
                </a:solidFill>
                <a:latin typeface="Arial"/>
                <a:ea typeface="Arial"/>
                <a:cs typeface="Arial"/>
                <a:sym typeface="Arial"/>
              </a:rPr>
              <a:t>Rating Count</a:t>
            </a:r>
            <a:r>
              <a:rPr lang="en-GB" sz="1400">
                <a:solidFill>
                  <a:srgbClr val="000000"/>
                </a:solidFill>
                <a:latin typeface="Arial"/>
                <a:ea typeface="Arial"/>
                <a:cs typeface="Arial"/>
                <a:sym typeface="Arial"/>
              </a:rPr>
              <a:t>: This feature represents the total number of ratings received by the app. Higher rating counts indicate greater user feedback and engagement. Apps with a large number of ratings may be perceived as more established or trustworthy, influencing potential users and their ratings.</a:t>
            </a:r>
            <a:endParaRPr b="1" sz="1400">
              <a:solidFill>
                <a:srgbClr val="000000"/>
              </a:solidFill>
              <a:latin typeface="Arial"/>
              <a:ea typeface="Arial"/>
              <a:cs typeface="Arial"/>
              <a:sym typeface="Arial"/>
            </a:endParaRPr>
          </a:p>
        </p:txBody>
      </p:sp>
      <p:sp>
        <p:nvSpPr>
          <p:cNvPr id="266" name="Google Shape;266;p36"/>
          <p:cNvSpPr txBox="1"/>
          <p:nvPr/>
        </p:nvSpPr>
        <p:spPr>
          <a:xfrm>
            <a:off x="767900" y="625525"/>
            <a:ext cx="6494100" cy="61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b="1" lang="en-GB" sz="2800">
                <a:solidFill>
                  <a:schemeClr val="accent3"/>
                </a:solidFill>
                <a:highlight>
                  <a:srgbClr val="FFFFFF"/>
                </a:highlight>
              </a:rPr>
              <a:t>Top Features</a:t>
            </a:r>
            <a:endParaRPr b="1" sz="2800">
              <a:solidFill>
                <a:schemeClr val="accent3"/>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757800" y="598575"/>
            <a:ext cx="75828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3"/>
                </a:solidFill>
              </a:rPr>
              <a:t>Contd..</a:t>
            </a:r>
            <a:endParaRPr>
              <a:solidFill>
                <a:schemeClr val="accent3"/>
              </a:solidFill>
            </a:endParaRPr>
          </a:p>
        </p:txBody>
      </p:sp>
      <p:sp>
        <p:nvSpPr>
          <p:cNvPr id="272" name="Google Shape;272;p37"/>
          <p:cNvSpPr txBox="1"/>
          <p:nvPr>
            <p:ph idx="1" type="body"/>
          </p:nvPr>
        </p:nvSpPr>
        <p:spPr>
          <a:xfrm>
            <a:off x="-70725" y="1493550"/>
            <a:ext cx="8843700" cy="3351300"/>
          </a:xfrm>
          <a:prstGeom prst="rect">
            <a:avLst/>
          </a:prstGeom>
        </p:spPr>
        <p:txBody>
          <a:bodyPr anchorCtr="0" anchor="t" bIns="91425" lIns="91425" spcFirstLastPara="1" rIns="91425" wrap="square" tIns="91425">
            <a:noAutofit/>
          </a:bodyPr>
          <a:lstStyle/>
          <a:p>
            <a:pPr indent="-186099" lvl="0" marL="457200" rtl="0" algn="just">
              <a:lnSpc>
                <a:spcPct val="100000"/>
              </a:lnSpc>
              <a:spcBef>
                <a:spcPts val="11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I</a:t>
            </a:r>
            <a:r>
              <a:rPr b="1" lang="en-GB" sz="1400">
                <a:solidFill>
                  <a:srgbClr val="000000"/>
                </a:solidFill>
                <a:latin typeface="Arial"/>
                <a:ea typeface="Arial"/>
                <a:cs typeface="Arial"/>
                <a:sym typeface="Arial"/>
              </a:rPr>
              <a:t>nteraction_Rating_Volume</a:t>
            </a:r>
            <a:r>
              <a:rPr lang="en-GB" sz="1400">
                <a:solidFill>
                  <a:srgbClr val="000000"/>
                </a:solidFill>
                <a:latin typeface="Arial"/>
                <a:ea typeface="Arial"/>
                <a:cs typeface="Arial"/>
                <a:sym typeface="Arial"/>
              </a:rPr>
              <a:t>: This feature could represent the volume or intensity of interactions (e.g., user reviews, comments, likes) related to the app. Higher interaction volumes might indicate greater user engagement or community activity, which could correlate with higher app ratings.</a:t>
            </a:r>
            <a:endParaRPr sz="1400">
              <a:solidFill>
                <a:srgbClr val="000000"/>
              </a:solidFill>
              <a:latin typeface="Arial"/>
              <a:ea typeface="Arial"/>
              <a:cs typeface="Arial"/>
              <a:sym typeface="Arial"/>
            </a:endParaRPr>
          </a:p>
          <a:p>
            <a:pPr indent="-186099" lvl="0" marL="457200" rtl="0" algn="just">
              <a:lnSpc>
                <a:spcPct val="100000"/>
              </a:lnSpc>
              <a:spcBef>
                <a:spcPts val="11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Size</a:t>
            </a:r>
            <a:r>
              <a:rPr lang="en-GB" sz="1400">
                <a:solidFill>
                  <a:srgbClr val="000000"/>
                </a:solidFill>
                <a:latin typeface="Arial"/>
                <a:ea typeface="Arial"/>
                <a:cs typeface="Arial"/>
                <a:sym typeface="Arial"/>
              </a:rPr>
              <a:t>: This feature represents the size of the app in terms of storage space required for installation. While not directly related to app quality, smaller app sizes are generally preferred by users, as they consume less device storage and are quicker to download.</a:t>
            </a:r>
            <a:endParaRPr sz="1400">
              <a:solidFill>
                <a:srgbClr val="000000"/>
              </a:solidFill>
              <a:latin typeface="Arial"/>
              <a:ea typeface="Arial"/>
              <a:cs typeface="Arial"/>
              <a:sym typeface="Arial"/>
            </a:endParaRPr>
          </a:p>
          <a:p>
            <a:pPr indent="-186099" lvl="0" marL="457200" rtl="0" algn="just">
              <a:lnSpc>
                <a:spcPct val="100000"/>
              </a:lnSpc>
              <a:spcBef>
                <a:spcPts val="11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App_Name_Length</a:t>
            </a:r>
            <a:r>
              <a:rPr lang="en-GB" sz="1400">
                <a:solidFill>
                  <a:srgbClr val="000000"/>
                </a:solidFill>
                <a:latin typeface="Arial"/>
                <a:ea typeface="Arial"/>
                <a:cs typeface="Arial"/>
                <a:sym typeface="Arial"/>
              </a:rPr>
              <a:t>: The length of the app name might indirectly influence ratings. Short, catchy names might be more memorable and easier to find in app stores, potentially leading to more downloads and higher ratings.</a:t>
            </a:r>
            <a:endParaRPr sz="1400">
              <a:solidFill>
                <a:srgbClr val="000000"/>
              </a:solidFill>
              <a:latin typeface="Arial"/>
              <a:ea typeface="Arial"/>
              <a:cs typeface="Arial"/>
              <a:sym typeface="Arial"/>
            </a:endParaRPr>
          </a:p>
          <a:p>
            <a:pPr indent="-186099" lvl="0" marL="457200" rtl="0" algn="just">
              <a:lnSpc>
                <a:spcPct val="100000"/>
              </a:lnSpc>
              <a:spcBef>
                <a:spcPts val="11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Price</a:t>
            </a:r>
            <a:r>
              <a:rPr lang="en-GB" sz="1400">
                <a:solidFill>
                  <a:srgbClr val="000000"/>
                </a:solidFill>
                <a:latin typeface="Arial"/>
                <a:ea typeface="Arial"/>
                <a:cs typeface="Arial"/>
                <a:sym typeface="Arial"/>
              </a:rPr>
              <a:t>: The price of the app, if it's a paid app, can influence user perceptions of value. Users may have higher expectations for paid apps and thus provide more critical ratings compared to free apps.</a:t>
            </a:r>
            <a:endParaRPr sz="1400">
              <a:solidFill>
                <a:srgbClr val="000000"/>
              </a:solidFill>
              <a:latin typeface="Arial"/>
              <a:ea typeface="Arial"/>
              <a:cs typeface="Arial"/>
              <a:sym typeface="Arial"/>
            </a:endParaRPr>
          </a:p>
          <a:p>
            <a:pPr indent="-186099" lvl="0" marL="457200" rtl="0" algn="just">
              <a:lnSpc>
                <a:spcPct val="100000"/>
              </a:lnSpc>
              <a:spcBef>
                <a:spcPts val="11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Installs</a:t>
            </a:r>
            <a:r>
              <a:rPr lang="en-GB" sz="1400">
                <a:solidFill>
                  <a:srgbClr val="000000"/>
                </a:solidFill>
                <a:latin typeface="Arial"/>
                <a:ea typeface="Arial"/>
                <a:cs typeface="Arial"/>
                <a:sym typeface="Arial"/>
              </a:rPr>
              <a:t>: This feature likely represents the total number of installations for the app. Higher installation numbers can signal popularity and trustworthiness, positively impacting user perceptions and ratings.</a:t>
            </a:r>
            <a:endParaRPr sz="1400">
              <a:solidFill>
                <a:srgbClr val="000000"/>
              </a:solidFill>
              <a:latin typeface="Arial"/>
              <a:ea typeface="Arial"/>
              <a:cs typeface="Arial"/>
              <a:sym typeface="Arial"/>
            </a:endParaRPr>
          </a:p>
          <a:p>
            <a:pPr indent="0" lvl="0" marL="0" rtl="0" algn="just">
              <a:lnSpc>
                <a:spcPct val="100000"/>
              </a:lnSpc>
              <a:spcBef>
                <a:spcPts val="800"/>
              </a:spcBef>
              <a:spcAft>
                <a:spcPts val="13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27650" y="7225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a:solidFill>
                  <a:schemeClr val="accent3"/>
                </a:solidFill>
              </a:rPr>
              <a:t>CONCLUSION</a:t>
            </a:r>
            <a:endParaRPr sz="4100">
              <a:solidFill>
                <a:schemeClr val="accent3"/>
              </a:solidFill>
            </a:endParaRPr>
          </a:p>
        </p:txBody>
      </p:sp>
      <p:sp>
        <p:nvSpPr>
          <p:cNvPr id="278" name="Google Shape;278;p38"/>
          <p:cNvSpPr txBox="1"/>
          <p:nvPr>
            <p:ph idx="1" type="body"/>
          </p:nvPr>
        </p:nvSpPr>
        <p:spPr>
          <a:xfrm>
            <a:off x="50525" y="1454200"/>
            <a:ext cx="8679000" cy="3440400"/>
          </a:xfrm>
          <a:prstGeom prst="rect">
            <a:avLst/>
          </a:prstGeom>
        </p:spPr>
        <p:txBody>
          <a:bodyPr anchorCtr="0" anchor="t" bIns="91425" lIns="91425" spcFirstLastPara="1" rIns="91425" wrap="square" tIns="91425">
            <a:noAutofit/>
          </a:bodyPr>
          <a:lstStyle/>
          <a:p>
            <a:pPr indent="-323850" lvl="0" marL="457200" marR="0" rtl="0" algn="just">
              <a:lnSpc>
                <a:spcPct val="100000"/>
              </a:lnSpc>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This project aimed to develop predictive models for app rating prediction by training and evaluating various machine learning algorithms on a dataset combining Google Play Store app characteristics and Google's stock market performance data.</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Employed machine learning algorithms, Random Forest, Gradient boosting and XGB regression models.</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Evaluated performance based on key metrics such as MSE, MAE, MedAE, R-Squared.</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Random Forest</a:t>
            </a:r>
            <a:r>
              <a:rPr lang="en-GB" sz="1500">
                <a:solidFill>
                  <a:srgbClr val="000000"/>
                </a:solidFill>
                <a:latin typeface="Arial"/>
                <a:ea typeface="Arial"/>
                <a:cs typeface="Arial"/>
                <a:sym typeface="Arial"/>
              </a:rPr>
              <a:t> Regression model performed best, demonstrating </a:t>
            </a:r>
            <a:r>
              <a:rPr lang="en-GB" sz="1500">
                <a:solidFill>
                  <a:srgbClr val="000000"/>
                </a:solidFill>
                <a:highlight>
                  <a:srgbClr val="FFFFFF"/>
                </a:highlight>
                <a:latin typeface="Arial"/>
                <a:ea typeface="Arial"/>
                <a:cs typeface="Arial"/>
                <a:sym typeface="Arial"/>
              </a:rPr>
              <a:t>the best fit to the data among the models tested.</a:t>
            </a:r>
            <a:endParaRPr sz="1500">
              <a:solidFill>
                <a:srgbClr val="000000"/>
              </a:solidFill>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latin typeface="Arial"/>
                <a:ea typeface="Arial"/>
                <a:cs typeface="Arial"/>
                <a:sym typeface="Arial"/>
              </a:rPr>
              <a:t>Feature importance analysis highlighted factors contributing to the model's decision-making process, providing valuable insights into the intricate patterns within the dataset.</a:t>
            </a:r>
            <a:endParaRPr sz="1500">
              <a:solidFill>
                <a:srgbClr val="000000"/>
              </a:solidFill>
              <a:latin typeface="Arial"/>
              <a:ea typeface="Arial"/>
              <a:cs typeface="Arial"/>
              <a:sym typeface="Arial"/>
            </a:endParaRPr>
          </a:p>
          <a:p>
            <a:pPr indent="0" lvl="0" marL="0" rtl="0" algn="l">
              <a:lnSpc>
                <a:spcPct val="100000"/>
              </a:lnSpc>
              <a:spcBef>
                <a:spcPts val="1200"/>
              </a:spcBef>
              <a:spcAft>
                <a:spcPts val="1500"/>
              </a:spcAft>
              <a:buNone/>
            </a:pPr>
            <a:r>
              <a:t/>
            </a:r>
            <a:endParaRPr sz="15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4075" y="618350"/>
            <a:ext cx="2630400" cy="6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3"/>
                </a:solidFill>
              </a:rPr>
              <a:t>Problem</a:t>
            </a:r>
            <a:endParaRPr>
              <a:solidFill>
                <a:schemeClr val="accent3"/>
              </a:solidFill>
            </a:endParaRPr>
          </a:p>
        </p:txBody>
      </p:sp>
      <p:sp>
        <p:nvSpPr>
          <p:cNvPr id="105" name="Google Shape;105;p15"/>
          <p:cNvSpPr txBox="1"/>
          <p:nvPr>
            <p:ph idx="1" type="body"/>
          </p:nvPr>
        </p:nvSpPr>
        <p:spPr>
          <a:xfrm>
            <a:off x="1644700" y="4002100"/>
            <a:ext cx="5699400" cy="7134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GB" sz="1679">
                <a:solidFill>
                  <a:schemeClr val="accent3"/>
                </a:solidFill>
                <a:latin typeface="Raleway"/>
                <a:ea typeface="Raleway"/>
                <a:cs typeface="Raleway"/>
                <a:sym typeface="Raleway"/>
              </a:rPr>
              <a:t>Goal</a:t>
            </a:r>
            <a:r>
              <a:rPr b="1" lang="en-GB" sz="1679">
                <a:solidFill>
                  <a:schemeClr val="accent3"/>
                </a:solidFill>
                <a:latin typeface="Maven Pro"/>
                <a:ea typeface="Maven Pro"/>
                <a:cs typeface="Maven Pro"/>
                <a:sym typeface="Maven Pro"/>
              </a:rPr>
              <a:t>: </a:t>
            </a:r>
            <a:r>
              <a:rPr lang="en-GB" sz="1500">
                <a:solidFill>
                  <a:srgbClr val="242424"/>
                </a:solidFill>
                <a:latin typeface="Arial"/>
                <a:ea typeface="Arial"/>
                <a:cs typeface="Arial"/>
                <a:sym typeface="Arial"/>
              </a:rPr>
              <a:t>A comprehensive analysis of Google Play Store apps and develop a predictive model for rating prediction. </a:t>
            </a:r>
            <a:endParaRPr sz="1500">
              <a:solidFill>
                <a:schemeClr val="accent1"/>
              </a:solidFill>
            </a:endParaRPr>
          </a:p>
        </p:txBody>
      </p:sp>
      <p:sp>
        <p:nvSpPr>
          <p:cNvPr id="106" name="Google Shape;106;p15"/>
          <p:cNvSpPr txBox="1"/>
          <p:nvPr/>
        </p:nvSpPr>
        <p:spPr>
          <a:xfrm>
            <a:off x="51725" y="1358600"/>
            <a:ext cx="8968200" cy="27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500"/>
          </a:p>
          <a:p>
            <a:pPr indent="-323850" lvl="0" marL="457200" rtl="0" algn="l">
              <a:lnSpc>
                <a:spcPct val="100000"/>
              </a:lnSpc>
              <a:spcBef>
                <a:spcPts val="1200"/>
              </a:spcBef>
              <a:spcAft>
                <a:spcPts val="0"/>
              </a:spcAft>
              <a:buSzPts val="1500"/>
              <a:buChar char="●"/>
            </a:pPr>
            <a:r>
              <a:rPr lang="en-GB" sz="1500">
                <a:solidFill>
                  <a:srgbClr val="0D0D0D"/>
                </a:solidFill>
                <a:highlight>
                  <a:srgbClr val="FFFFFF"/>
                </a:highlight>
              </a:rPr>
              <a:t>With the exponential growth of mobile applications in the Google Play Store, there's a growing need to understand the factors influencing app success and user ratings. </a:t>
            </a:r>
            <a:endParaRPr sz="1500">
              <a:solidFill>
                <a:srgbClr val="0D0D0D"/>
              </a:solidFill>
              <a:highlight>
                <a:srgbClr val="FFFFFF"/>
              </a:highlight>
            </a:endParaRPr>
          </a:p>
          <a:p>
            <a:pPr indent="-323850" lvl="0" marL="457200" rtl="0" algn="l">
              <a:lnSpc>
                <a:spcPct val="100000"/>
              </a:lnSpc>
              <a:spcBef>
                <a:spcPts val="1200"/>
              </a:spcBef>
              <a:spcAft>
                <a:spcPts val="0"/>
              </a:spcAft>
              <a:buSzPts val="1500"/>
              <a:buChar char="●"/>
            </a:pPr>
            <a:r>
              <a:rPr lang="en-GB" sz="1500">
                <a:solidFill>
                  <a:srgbClr val="0D0D0D"/>
                </a:solidFill>
                <a:highlight>
                  <a:srgbClr val="FFFFFF"/>
                </a:highlight>
              </a:rPr>
              <a:t>This project aims to analyze and predict app ratings in the Google Play Store based on various features such as app category, price, size, user interaction metrics, and more.</a:t>
            </a:r>
            <a:endParaRPr sz="1500">
              <a:solidFill>
                <a:srgbClr val="0D0D0D"/>
              </a:solidFill>
              <a:highlight>
                <a:srgbClr val="FFFFFF"/>
              </a:highlight>
            </a:endParaRPr>
          </a:p>
          <a:p>
            <a:pPr indent="-323850" lvl="0" marL="457200" marR="0" rtl="0" algn="l">
              <a:lnSpc>
                <a:spcPct val="100000"/>
              </a:lnSpc>
              <a:spcBef>
                <a:spcPts val="1200"/>
              </a:spcBef>
              <a:spcAft>
                <a:spcPts val="0"/>
              </a:spcAft>
              <a:buClr>
                <a:srgbClr val="0D0D0D"/>
              </a:buClr>
              <a:buSzPts val="1500"/>
              <a:buChar char="●"/>
            </a:pPr>
            <a:r>
              <a:rPr lang="en-GB" sz="1500">
                <a:solidFill>
                  <a:srgbClr val="242424"/>
                </a:solidFill>
                <a:highlight>
                  <a:srgbClr val="FFFFFF"/>
                </a:highlight>
              </a:rPr>
              <a:t>Develops a predictive model that considers both app-specific features from the Google Play Store dataset and broader market indicators from the Google Stock Market dataset to forecast the app ratings accurately.</a:t>
            </a:r>
            <a:endParaRPr sz="1500">
              <a:solidFill>
                <a:srgbClr val="0D0D0D"/>
              </a:solidFill>
              <a:highlight>
                <a:srgbClr val="FFFFFF"/>
              </a:highlight>
            </a:endParaRPr>
          </a:p>
          <a:p>
            <a:pPr indent="0" lvl="0" marL="0" rtl="0" algn="l">
              <a:lnSpc>
                <a:spcPct val="115000"/>
              </a:lnSpc>
              <a:spcBef>
                <a:spcPts val="1200"/>
              </a:spcBef>
              <a:spcAft>
                <a:spcPts val="1200"/>
              </a:spcAft>
              <a:buNone/>
            </a:pPr>
            <a:r>
              <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64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Data Overview</a:t>
            </a:r>
            <a:endParaRPr>
              <a:solidFill>
                <a:schemeClr val="accent3"/>
              </a:solidFill>
            </a:endParaRPr>
          </a:p>
        </p:txBody>
      </p:sp>
      <p:pic>
        <p:nvPicPr>
          <p:cNvPr id="112" name="Google Shape;112;p16"/>
          <p:cNvPicPr preferRelativeResize="0"/>
          <p:nvPr/>
        </p:nvPicPr>
        <p:blipFill>
          <a:blip r:embed="rId3">
            <a:alphaModFix amt="22000"/>
          </a:blip>
          <a:stretch>
            <a:fillRect/>
          </a:stretch>
        </p:blipFill>
        <p:spPr>
          <a:xfrm>
            <a:off x="2871724" y="1179025"/>
            <a:ext cx="3686250" cy="3686250"/>
          </a:xfrm>
          <a:prstGeom prst="rect">
            <a:avLst/>
          </a:prstGeom>
          <a:noFill/>
          <a:ln>
            <a:noFill/>
          </a:ln>
        </p:spPr>
      </p:pic>
      <p:sp>
        <p:nvSpPr>
          <p:cNvPr id="113" name="Google Shape;113;p16"/>
          <p:cNvSpPr txBox="1"/>
          <p:nvPr>
            <p:ph idx="1" type="body"/>
          </p:nvPr>
        </p:nvSpPr>
        <p:spPr>
          <a:xfrm>
            <a:off x="144825" y="1465925"/>
            <a:ext cx="8626800" cy="3584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For this project,</a:t>
            </a:r>
            <a:r>
              <a:rPr lang="en-GB" sz="1500">
                <a:solidFill>
                  <a:srgbClr val="000000"/>
                </a:solidFill>
                <a:highlight>
                  <a:srgbClr val="FFFFFF"/>
                </a:highlight>
                <a:latin typeface="Arial"/>
                <a:ea typeface="Arial"/>
                <a:cs typeface="Arial"/>
                <a:sym typeface="Arial"/>
              </a:rPr>
              <a:t> merges two distinct datasets, combining information from the Google Play Store Apps dataset and the Google stock market dataset. </a:t>
            </a:r>
            <a:endParaRPr sz="1500">
              <a:solidFill>
                <a:srgbClr val="000000"/>
              </a:solidFill>
              <a:highlight>
                <a:srgbClr val="FFFFFF"/>
              </a:highlight>
              <a:latin typeface="Arial"/>
              <a:ea typeface="Arial"/>
              <a:cs typeface="Arial"/>
              <a:sym typeface="Arial"/>
            </a:endParaRPr>
          </a:p>
          <a:p>
            <a:pPr indent="-323850" lvl="0" marL="457200" marR="0" rtl="0" algn="l">
              <a:lnSpc>
                <a:spcPct val="100000"/>
              </a:lnSpc>
              <a:spcBef>
                <a:spcPts val="1200"/>
              </a:spcBef>
              <a:spcAft>
                <a:spcPts val="0"/>
              </a:spcAft>
              <a:buClr>
                <a:srgbClr val="000000"/>
              </a:buClr>
              <a:buSzPts val="1500"/>
              <a:buFont typeface="Arial"/>
              <a:buChar char="●"/>
            </a:pPr>
            <a:r>
              <a:rPr lang="en-GB" sz="1500">
                <a:solidFill>
                  <a:srgbClr val="0D0D0D"/>
                </a:solidFill>
                <a:highlight>
                  <a:srgbClr val="FFFFFF"/>
                </a:highlight>
                <a:latin typeface="Arial"/>
                <a:ea typeface="Arial"/>
                <a:cs typeface="Arial"/>
                <a:sym typeface="Arial"/>
              </a:rPr>
              <a:t>The datasets utilized </a:t>
            </a:r>
            <a:r>
              <a:rPr lang="en-GB" sz="1500">
                <a:solidFill>
                  <a:srgbClr val="0D0D0D"/>
                </a:solidFill>
                <a:highlight>
                  <a:srgbClr val="FFFFFF"/>
                </a:highlight>
                <a:latin typeface="Arial"/>
                <a:ea typeface="Arial"/>
                <a:cs typeface="Arial"/>
                <a:sym typeface="Arial"/>
              </a:rPr>
              <a:t>were </a:t>
            </a:r>
            <a:r>
              <a:rPr lang="en-GB" sz="1500">
                <a:solidFill>
                  <a:srgbClr val="0D0D0D"/>
                </a:solidFill>
                <a:highlight>
                  <a:srgbClr val="FFFFFF"/>
                </a:highlight>
                <a:latin typeface="Arial"/>
                <a:ea typeface="Arial"/>
                <a:cs typeface="Arial"/>
                <a:sym typeface="Arial"/>
              </a:rPr>
              <a:t>procured from </a:t>
            </a:r>
            <a:r>
              <a:rPr lang="en-GB" sz="15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Kaggle</a:t>
            </a:r>
            <a:r>
              <a:rPr lang="en-GB" sz="1500">
                <a:solidFill>
                  <a:srgbClr val="0D0D0D"/>
                </a:solidFill>
                <a:highlight>
                  <a:srgbClr val="FFFFFF"/>
                </a:highlight>
                <a:latin typeface="Arial"/>
                <a:ea typeface="Arial"/>
                <a:cs typeface="Arial"/>
                <a:sym typeface="Arial"/>
              </a:rPr>
              <a:t>:</a:t>
            </a:r>
            <a:endParaRPr sz="1500">
              <a:solidFill>
                <a:srgbClr val="0D0D0D"/>
              </a:solidFill>
              <a:highlight>
                <a:srgbClr val="FFFFFF"/>
              </a:highlight>
              <a:latin typeface="Arial"/>
              <a:ea typeface="Arial"/>
              <a:cs typeface="Arial"/>
              <a:sym typeface="Arial"/>
            </a:endParaRPr>
          </a:p>
          <a:p>
            <a:pPr indent="0" lvl="0" marL="457200" marR="0" rtl="0" algn="l">
              <a:lnSpc>
                <a:spcPct val="100000"/>
              </a:lnSpc>
              <a:spcBef>
                <a:spcPts val="1200"/>
              </a:spcBef>
              <a:spcAft>
                <a:spcPts val="0"/>
              </a:spcAft>
              <a:buNone/>
            </a:pPr>
            <a:r>
              <a:rPr b="1" lang="en-GB" sz="1500">
                <a:solidFill>
                  <a:srgbClr val="0D0D0D"/>
                </a:solidFill>
                <a:highlight>
                  <a:srgbClr val="FFFFFF"/>
                </a:highlight>
                <a:latin typeface="Arial"/>
                <a:ea typeface="Arial"/>
                <a:cs typeface="Arial"/>
                <a:sym typeface="Arial"/>
              </a:rPr>
              <a:t>Google Play Store Apps Dataset: </a:t>
            </a:r>
            <a:r>
              <a:rPr lang="en-GB" sz="1500">
                <a:solidFill>
                  <a:srgbClr val="0D0D0D"/>
                </a:solidFill>
                <a:highlight>
                  <a:srgbClr val="FFFFFF"/>
                </a:highlight>
                <a:latin typeface="Arial"/>
                <a:ea typeface="Arial"/>
                <a:cs typeface="Arial"/>
                <a:sym typeface="Arial"/>
              </a:rPr>
              <a:t>Provides information about various mobile applications available on the Google Play Store. Includes attributes such as app name, category, ratings, number of installs, price, and more. </a:t>
            </a:r>
            <a:endParaRPr sz="1500">
              <a:solidFill>
                <a:srgbClr val="0D0D0D"/>
              </a:solidFill>
              <a:highlight>
                <a:srgbClr val="FFFFFF"/>
              </a:highlight>
              <a:latin typeface="Arial"/>
              <a:ea typeface="Arial"/>
              <a:cs typeface="Arial"/>
              <a:sym typeface="Arial"/>
            </a:endParaRPr>
          </a:p>
          <a:p>
            <a:pPr indent="0" lvl="0" marL="457200" marR="0" rtl="0" algn="l">
              <a:lnSpc>
                <a:spcPct val="100000"/>
              </a:lnSpc>
              <a:spcBef>
                <a:spcPts val="1200"/>
              </a:spcBef>
              <a:spcAft>
                <a:spcPts val="0"/>
              </a:spcAft>
              <a:buNone/>
            </a:pPr>
            <a:r>
              <a:rPr b="1" lang="en-GB" sz="1500">
                <a:solidFill>
                  <a:srgbClr val="0D0D0D"/>
                </a:solidFill>
                <a:highlight>
                  <a:srgbClr val="FFFFFF"/>
                </a:highlight>
                <a:latin typeface="Arial"/>
                <a:ea typeface="Arial"/>
                <a:cs typeface="Arial"/>
                <a:sym typeface="Arial"/>
              </a:rPr>
              <a:t>Google Stock Market Dataset: </a:t>
            </a:r>
            <a:r>
              <a:rPr lang="en-GB" sz="1500">
                <a:solidFill>
                  <a:srgbClr val="0D0D0D"/>
                </a:solidFill>
                <a:highlight>
                  <a:srgbClr val="FFFFFF"/>
                </a:highlight>
                <a:latin typeface="Arial"/>
                <a:ea typeface="Arial"/>
                <a:cs typeface="Arial"/>
                <a:sym typeface="Arial"/>
              </a:rPr>
              <a:t>This offers market indicators and stock-related information from the Google stock market. Contains attributes such as stock prices, trading volumes, and other market metrics.</a:t>
            </a:r>
            <a:endParaRPr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12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By merging these datasets, we explore potential relationships between the performance of apps on the Play Store and Google's stock market data.</a:t>
            </a:r>
            <a:endParaRPr sz="1500">
              <a:solidFill>
                <a:srgbClr val="000000"/>
              </a:solidFill>
              <a:latin typeface="Arial"/>
              <a:ea typeface="Arial"/>
              <a:cs typeface="Arial"/>
              <a:sym typeface="Arial"/>
            </a:endParaRPr>
          </a:p>
          <a:p>
            <a:pPr indent="0" lvl="0" marL="457200" rtl="0" algn="l">
              <a:lnSpc>
                <a:spcPct val="100000"/>
              </a:lnSpc>
              <a:spcBef>
                <a:spcPts val="1200"/>
              </a:spcBef>
              <a:spcAft>
                <a:spcPts val="1200"/>
              </a:spcAft>
              <a:buNone/>
            </a:pPr>
            <a:r>
              <a:t/>
            </a:r>
            <a:endParaRPr b="1" sz="1500">
              <a:solidFill>
                <a:srgbClr val="242424"/>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75800" y="587725"/>
            <a:ext cx="3954300" cy="635400"/>
          </a:xfrm>
          <a:prstGeom prst="rect">
            <a:avLst/>
          </a:prstGeom>
        </p:spPr>
        <p:txBody>
          <a:bodyPr anchorCtr="0" anchor="t" bIns="91425" lIns="91425" spcFirstLastPara="1" rIns="91425" wrap="square" tIns="91425">
            <a:normAutofit/>
          </a:bodyPr>
          <a:lstStyle/>
          <a:p>
            <a:pPr indent="0" lvl="0" marL="0" rtl="0" algn="just">
              <a:spcBef>
                <a:spcPts val="0"/>
              </a:spcBef>
              <a:spcAft>
                <a:spcPts val="1100"/>
              </a:spcAft>
              <a:buNone/>
            </a:pPr>
            <a:r>
              <a:rPr lang="en-GB">
                <a:solidFill>
                  <a:schemeClr val="accent3"/>
                </a:solidFill>
              </a:rPr>
              <a:t>Data Wrangling</a:t>
            </a:r>
            <a:endParaRPr>
              <a:solidFill>
                <a:schemeClr val="accent3"/>
              </a:solidFill>
            </a:endParaRPr>
          </a:p>
        </p:txBody>
      </p:sp>
      <p:sp>
        <p:nvSpPr>
          <p:cNvPr id="119" name="Google Shape;119;p17"/>
          <p:cNvSpPr txBox="1"/>
          <p:nvPr>
            <p:ph idx="1" type="body"/>
          </p:nvPr>
        </p:nvSpPr>
        <p:spPr>
          <a:xfrm>
            <a:off x="270625" y="1551575"/>
            <a:ext cx="8201100" cy="3112800"/>
          </a:xfrm>
          <a:prstGeom prst="rect">
            <a:avLst/>
          </a:prstGeom>
        </p:spPr>
        <p:txBody>
          <a:bodyPr anchorCtr="0" anchor="t" bIns="91425" lIns="91425" spcFirstLastPara="1" rIns="91425" wrap="square" tIns="91425">
            <a:noAutofit/>
          </a:bodyPr>
          <a:lstStyle/>
          <a:p>
            <a:pPr indent="-323850" lvl="0" marL="457200" marR="0" rtl="0" algn="just">
              <a:lnSpc>
                <a:spcPct val="100000"/>
              </a:lnSpc>
              <a:spcBef>
                <a:spcPts val="0"/>
              </a:spcBef>
              <a:spcAft>
                <a:spcPts val="0"/>
              </a:spcAft>
              <a:buClr>
                <a:srgbClr val="000000"/>
              </a:buClr>
              <a:buSzPts val="1500"/>
              <a:buFont typeface="Arial"/>
              <a:buChar char="●"/>
            </a:pPr>
            <a:r>
              <a:rPr lang="en-GB" sz="1500">
                <a:solidFill>
                  <a:srgbClr val="0D0D0D"/>
                </a:solidFill>
                <a:highlight>
                  <a:srgbClr val="FFFFFF"/>
                </a:highlight>
                <a:latin typeface="Arial"/>
                <a:ea typeface="Arial"/>
                <a:cs typeface="Arial"/>
                <a:sym typeface="Arial"/>
              </a:rPr>
              <a:t>The first step in our project is to merge the two datasets effectively. </a:t>
            </a:r>
            <a:endParaRPr sz="1500">
              <a:solidFill>
                <a:srgbClr val="0D0D0D"/>
              </a:solidFill>
              <a:highlight>
                <a:srgbClr val="FFFFFF"/>
              </a:highlight>
              <a:latin typeface="Arial"/>
              <a:ea typeface="Arial"/>
              <a:cs typeface="Arial"/>
              <a:sym typeface="Arial"/>
            </a:endParaRPr>
          </a:p>
          <a:p>
            <a:pPr indent="-323850" lvl="0" marL="457200" marR="0" rtl="0" algn="just">
              <a:lnSpc>
                <a:spcPct val="100000"/>
              </a:lnSpc>
              <a:spcBef>
                <a:spcPts val="2000"/>
              </a:spcBef>
              <a:spcAft>
                <a:spcPts val="0"/>
              </a:spcAft>
              <a:buClr>
                <a:srgbClr val="000000"/>
              </a:buClr>
              <a:buSzPts val="1500"/>
              <a:buFont typeface="Arial"/>
              <a:buChar char="●"/>
            </a:pPr>
            <a:r>
              <a:rPr lang="en-GB" sz="1500">
                <a:solidFill>
                  <a:srgbClr val="0D0D0D"/>
                </a:solidFill>
                <a:highlight>
                  <a:srgbClr val="FFFFFF"/>
                </a:highlight>
                <a:latin typeface="Arial"/>
                <a:ea typeface="Arial"/>
                <a:cs typeface="Arial"/>
                <a:sym typeface="Arial"/>
              </a:rPr>
              <a:t>Merging these datasets will create a unified dataset that combines both sets of information, allow us to analyze the relationship between app ratings and stock market indicators.</a:t>
            </a:r>
            <a:endParaRPr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20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Cleaned each dataset </a:t>
            </a:r>
            <a:r>
              <a:rPr lang="en-GB" sz="1500">
                <a:solidFill>
                  <a:srgbClr val="000000"/>
                </a:solidFill>
                <a:highlight>
                  <a:srgbClr val="FFFFFF"/>
                </a:highlight>
                <a:latin typeface="Arial"/>
                <a:ea typeface="Arial"/>
                <a:cs typeface="Arial"/>
                <a:sym typeface="Arial"/>
              </a:rPr>
              <a:t>separately</a:t>
            </a:r>
            <a:r>
              <a:rPr lang="en-GB"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2000"/>
              </a:spcBef>
              <a:spcAft>
                <a:spcPts val="0"/>
              </a:spcAft>
              <a:buClr>
                <a:srgbClr val="000000"/>
              </a:buClr>
              <a:buSzPts val="1500"/>
              <a:buFont typeface="Arial"/>
              <a:buChar char="●"/>
            </a:pPr>
            <a:r>
              <a:rPr lang="en-GB" sz="1500">
                <a:solidFill>
                  <a:srgbClr val="000000"/>
                </a:solidFill>
                <a:highlight>
                  <a:schemeClr val="lt1"/>
                </a:highlight>
                <a:latin typeface="Arial"/>
                <a:ea typeface="Arial"/>
                <a:cs typeface="Arial"/>
                <a:sym typeface="Arial"/>
              </a:rPr>
              <a:t>Checked for null values and duplicates, fixed nulls, dropped unwanted columns. </a:t>
            </a:r>
            <a:endParaRPr sz="1500">
              <a:solidFill>
                <a:srgbClr val="000000"/>
              </a:solidFill>
              <a:highlight>
                <a:schemeClr val="lt1"/>
              </a:highlight>
              <a:latin typeface="Arial"/>
              <a:ea typeface="Arial"/>
              <a:cs typeface="Arial"/>
              <a:sym typeface="Arial"/>
            </a:endParaRPr>
          </a:p>
          <a:p>
            <a:pPr indent="-323850" lvl="0" marL="457200" marR="0" rtl="0" algn="l">
              <a:lnSpc>
                <a:spcPct val="100000"/>
              </a:lnSpc>
              <a:spcBef>
                <a:spcPts val="2000"/>
              </a:spcBef>
              <a:spcAft>
                <a:spcPts val="0"/>
              </a:spcAft>
              <a:buClr>
                <a:srgbClr val="000000"/>
              </a:buClr>
              <a:buSzPts val="1500"/>
              <a:buFont typeface="Arial"/>
              <a:buChar char="●"/>
            </a:pPr>
            <a:r>
              <a:rPr lang="en-GB" sz="1500">
                <a:solidFill>
                  <a:srgbClr val="0D0D0D"/>
                </a:solidFill>
                <a:highlight>
                  <a:srgbClr val="FFFFFF"/>
                </a:highlight>
                <a:latin typeface="Arial"/>
                <a:ea typeface="Arial"/>
                <a:cs typeface="Arial"/>
                <a:sym typeface="Arial"/>
              </a:rPr>
              <a:t>Ensured that the data types of variables are appropriate for analysis and modeling. </a:t>
            </a:r>
            <a:endParaRPr sz="1500">
              <a:solidFill>
                <a:srgbClr val="000000"/>
              </a:solidFill>
              <a:highlight>
                <a:schemeClr val="lt1"/>
              </a:highlight>
              <a:latin typeface="Arial"/>
              <a:ea typeface="Arial"/>
              <a:cs typeface="Arial"/>
              <a:sym typeface="Arial"/>
            </a:endParaRPr>
          </a:p>
          <a:p>
            <a:pPr indent="0" lvl="0" marL="457200" rtl="0" algn="l">
              <a:lnSpc>
                <a:spcPct val="100000"/>
              </a:lnSpc>
              <a:spcBef>
                <a:spcPts val="2000"/>
              </a:spcBef>
              <a:spcAft>
                <a:spcPts val="0"/>
              </a:spcAft>
              <a:buNone/>
            </a:pPr>
            <a:r>
              <a:t/>
            </a:r>
            <a:endParaRPr sz="1500">
              <a:solidFill>
                <a:srgbClr val="000000"/>
              </a:solidFill>
              <a:highlight>
                <a:schemeClr val="lt1"/>
              </a:highlight>
              <a:latin typeface="Arial"/>
              <a:ea typeface="Arial"/>
              <a:cs typeface="Arial"/>
              <a:sym typeface="Arial"/>
            </a:endParaRPr>
          </a:p>
          <a:p>
            <a:pPr indent="0" lvl="0" marL="457200" rtl="0" algn="l">
              <a:lnSpc>
                <a:spcPct val="100000"/>
              </a:lnSpc>
              <a:spcBef>
                <a:spcPts val="2000"/>
              </a:spcBef>
              <a:spcAft>
                <a:spcPts val="0"/>
              </a:spcAft>
              <a:buNone/>
            </a:pPr>
            <a:r>
              <a:t/>
            </a:r>
            <a:endParaRPr sz="1500">
              <a:solidFill>
                <a:srgbClr val="000000"/>
              </a:solidFill>
              <a:highlight>
                <a:srgbClr val="FFFFFF"/>
              </a:highlight>
              <a:latin typeface="Arial"/>
              <a:ea typeface="Arial"/>
              <a:cs typeface="Arial"/>
              <a:sym typeface="Arial"/>
            </a:endParaRPr>
          </a:p>
          <a:p>
            <a:pPr indent="0" lvl="0" marL="457200" rtl="0" algn="l">
              <a:lnSpc>
                <a:spcPct val="100000"/>
              </a:lnSpc>
              <a:spcBef>
                <a:spcPts val="17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605"/>
              <a:buNone/>
            </a:pPr>
            <a:r>
              <a:t/>
            </a:r>
            <a:endParaRPr sz="1400">
              <a:solidFill>
                <a:srgbClr val="000000"/>
              </a:solidFill>
              <a:highlight>
                <a:srgbClr val="FFFFFF"/>
              </a:highlight>
              <a:latin typeface="Arial"/>
              <a:ea typeface="Arial"/>
              <a:cs typeface="Arial"/>
              <a:sym typeface="Arial"/>
            </a:endParaRPr>
          </a:p>
          <a:p>
            <a:pPr indent="0" lvl="0" marL="457200" rtl="0" algn="l">
              <a:lnSpc>
                <a:spcPct val="100000"/>
              </a:lnSpc>
              <a:spcBef>
                <a:spcPts val="1000"/>
              </a:spcBef>
              <a:spcAft>
                <a:spcPts val="1000"/>
              </a:spcAft>
              <a:buSzPts val="605"/>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222450" y="1926425"/>
            <a:ext cx="8699100" cy="35727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Font typeface="Arial"/>
              <a:buChar char="●"/>
            </a:pPr>
            <a:r>
              <a:rPr lang="en-GB" sz="1500">
                <a:solidFill>
                  <a:srgbClr val="000000"/>
                </a:solidFill>
                <a:highlight>
                  <a:schemeClr val="lt1"/>
                </a:highlight>
                <a:latin typeface="Arial"/>
                <a:ea typeface="Arial"/>
                <a:cs typeface="Arial"/>
                <a:sym typeface="Arial"/>
              </a:rPr>
              <a:t>Merged them into a single dataframe.</a:t>
            </a:r>
            <a:endParaRPr sz="1500">
              <a:solidFill>
                <a:srgbClr val="000000"/>
              </a:solidFill>
              <a:highlight>
                <a:schemeClr val="lt1"/>
              </a:highlight>
              <a:latin typeface="Arial"/>
              <a:ea typeface="Arial"/>
              <a:cs typeface="Arial"/>
              <a:sym typeface="Arial"/>
            </a:endParaRPr>
          </a:p>
          <a:p>
            <a:pPr indent="-323850" lvl="0" marL="457200" marR="0" rtl="0" algn="l">
              <a:lnSpc>
                <a:spcPct val="100000"/>
              </a:lnSpc>
              <a:spcBef>
                <a:spcPts val="20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Created correlation matrix  between relevant variables in the merged dataset to understand the strength and direction of their relationships.</a:t>
            </a:r>
            <a:endParaRPr sz="1500">
              <a:solidFill>
                <a:srgbClr val="666666"/>
              </a:solidFill>
              <a:latin typeface="Arial"/>
              <a:ea typeface="Arial"/>
              <a:cs typeface="Arial"/>
              <a:sym typeface="Arial"/>
            </a:endParaRPr>
          </a:p>
          <a:p>
            <a:pPr indent="-323850" lvl="0" marL="457200" marR="0" rtl="0" algn="just">
              <a:lnSpc>
                <a:spcPct val="100000"/>
              </a:lnSpc>
              <a:spcBef>
                <a:spcPts val="2000"/>
              </a:spcBef>
              <a:spcAft>
                <a:spcPts val="0"/>
              </a:spcAft>
              <a:buClr>
                <a:srgbClr val="000000"/>
              </a:buClr>
              <a:buSzPts val="1500"/>
              <a:buFont typeface="Arial"/>
              <a:buChar char="●"/>
            </a:pPr>
            <a:r>
              <a:rPr lang="en-GB" sz="1500">
                <a:solidFill>
                  <a:srgbClr val="0D0D0D"/>
                </a:solidFill>
                <a:latin typeface="Arial"/>
                <a:ea typeface="Arial"/>
                <a:cs typeface="Arial"/>
                <a:sym typeface="Arial"/>
              </a:rPr>
              <a:t>Made the datasets ready for exploratory analysis.</a:t>
            </a:r>
            <a:endParaRPr sz="1500">
              <a:solidFill>
                <a:srgbClr val="000000"/>
              </a:solidFill>
              <a:highlight>
                <a:schemeClr val="lt1"/>
              </a:highlight>
              <a:latin typeface="Arial"/>
              <a:ea typeface="Arial"/>
              <a:cs typeface="Arial"/>
              <a:sym typeface="Arial"/>
            </a:endParaRPr>
          </a:p>
          <a:p>
            <a:pPr indent="-323850" lvl="0" marL="457200" rtl="0" algn="l">
              <a:lnSpc>
                <a:spcPct val="100000"/>
              </a:lnSpc>
              <a:spcBef>
                <a:spcPts val="2000"/>
              </a:spcBef>
              <a:spcAft>
                <a:spcPts val="0"/>
              </a:spcAft>
              <a:buClr>
                <a:srgbClr val="000000"/>
              </a:buClr>
              <a:buSzPts val="1500"/>
              <a:buFont typeface="Arial"/>
              <a:buChar char="●"/>
            </a:pPr>
            <a:r>
              <a:rPr lang="en-GB" sz="1500">
                <a:solidFill>
                  <a:srgbClr val="000000"/>
                </a:solidFill>
                <a:highlight>
                  <a:schemeClr val="lt1"/>
                </a:highlight>
                <a:latin typeface="Arial"/>
                <a:ea typeface="Arial"/>
                <a:cs typeface="Arial"/>
                <a:sym typeface="Arial"/>
              </a:rPr>
              <a:t>Finally, got a dataset with </a:t>
            </a:r>
            <a:r>
              <a:rPr lang="en-GB" sz="1500">
                <a:solidFill>
                  <a:srgbClr val="000000"/>
                </a:solidFill>
                <a:latin typeface="Arial"/>
                <a:ea typeface="Arial"/>
                <a:cs typeface="Arial"/>
                <a:sym typeface="Arial"/>
              </a:rPr>
              <a:t>1483784 rows and 22 columns.</a:t>
            </a:r>
            <a:endParaRPr sz="1500">
              <a:solidFill>
                <a:srgbClr val="000000"/>
              </a:solidFill>
              <a:latin typeface="Arial"/>
              <a:ea typeface="Arial"/>
              <a:cs typeface="Arial"/>
              <a:sym typeface="Arial"/>
            </a:endParaRPr>
          </a:p>
          <a:p>
            <a:pPr indent="0" lvl="0" marL="0" rtl="0" algn="l">
              <a:lnSpc>
                <a:spcPct val="100000"/>
              </a:lnSpc>
              <a:spcBef>
                <a:spcPts val="2000"/>
              </a:spcBef>
              <a:spcAft>
                <a:spcPts val="2000"/>
              </a:spcAft>
              <a:buNone/>
            </a:pPr>
            <a:r>
              <a:t/>
            </a:r>
            <a:endParaRPr sz="1400">
              <a:latin typeface="Arial"/>
              <a:ea typeface="Arial"/>
              <a:cs typeface="Arial"/>
              <a:sym typeface="Arial"/>
            </a:endParaRPr>
          </a:p>
        </p:txBody>
      </p:sp>
      <p:sp>
        <p:nvSpPr>
          <p:cNvPr id="125" name="Google Shape;125;p18"/>
          <p:cNvSpPr txBox="1"/>
          <p:nvPr>
            <p:ph type="title"/>
          </p:nvPr>
        </p:nvSpPr>
        <p:spPr>
          <a:xfrm>
            <a:off x="775800" y="587725"/>
            <a:ext cx="3954300" cy="635400"/>
          </a:xfrm>
          <a:prstGeom prst="rect">
            <a:avLst/>
          </a:prstGeom>
        </p:spPr>
        <p:txBody>
          <a:bodyPr anchorCtr="0" anchor="t" bIns="91425" lIns="91425" spcFirstLastPara="1" rIns="91425" wrap="square" tIns="91425">
            <a:normAutofit/>
          </a:bodyPr>
          <a:lstStyle/>
          <a:p>
            <a:pPr indent="0" lvl="0" marL="0" rtl="0" algn="just">
              <a:spcBef>
                <a:spcPts val="0"/>
              </a:spcBef>
              <a:spcAft>
                <a:spcPts val="1100"/>
              </a:spcAft>
              <a:buNone/>
            </a:pPr>
            <a:r>
              <a:rPr lang="en-GB">
                <a:solidFill>
                  <a:schemeClr val="accent3"/>
                </a:solidFill>
              </a:rPr>
              <a:t>Contd..</a:t>
            </a:r>
            <a:endParaRPr>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393625" y="27650"/>
            <a:ext cx="7024500" cy="40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00">
                <a:solidFill>
                  <a:schemeClr val="accent3"/>
                </a:solidFill>
              </a:rPr>
              <a:t>Overall Representation of The Dataset</a:t>
            </a:r>
            <a:endParaRPr sz="2600">
              <a:solidFill>
                <a:schemeClr val="accent3"/>
              </a:solidFill>
            </a:endParaRPr>
          </a:p>
        </p:txBody>
      </p:sp>
      <p:sp>
        <p:nvSpPr>
          <p:cNvPr id="131" name="Google Shape;131;p19"/>
          <p:cNvSpPr/>
          <p:nvPr/>
        </p:nvSpPr>
        <p:spPr>
          <a:xfrm>
            <a:off x="2070900" y="1372900"/>
            <a:ext cx="1538100" cy="7185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6356034" y="4870757"/>
            <a:ext cx="1674376" cy="1445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9"/>
          <p:cNvGrpSpPr/>
          <p:nvPr/>
        </p:nvGrpSpPr>
        <p:grpSpPr>
          <a:xfrm>
            <a:off x="539150" y="3891550"/>
            <a:ext cx="5418025" cy="1044575"/>
            <a:chOff x="4728000" y="3555100"/>
            <a:chExt cx="5418025" cy="1044575"/>
          </a:xfrm>
        </p:grpSpPr>
        <p:sp>
          <p:nvSpPr>
            <p:cNvPr id="134" name="Google Shape;134;p19"/>
            <p:cNvSpPr txBox="1"/>
            <p:nvPr/>
          </p:nvSpPr>
          <p:spPr>
            <a:xfrm>
              <a:off x="6988225" y="4252875"/>
              <a:ext cx="3157800" cy="3468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sz="1500">
                  <a:solidFill>
                    <a:srgbClr val="FF9900"/>
                  </a:solidFill>
                  <a:latin typeface="Roboto"/>
                  <a:ea typeface="Roboto"/>
                  <a:cs typeface="Roboto"/>
                  <a:sym typeface="Roboto"/>
                </a:rPr>
                <a:t>Merge on Date columns</a:t>
              </a:r>
              <a:endParaRPr sz="1500">
                <a:solidFill>
                  <a:srgbClr val="FF9900"/>
                </a:solidFill>
                <a:latin typeface="Roboto"/>
                <a:ea typeface="Roboto"/>
                <a:cs typeface="Roboto"/>
                <a:sym typeface="Roboto"/>
              </a:endParaRPr>
            </a:p>
          </p:txBody>
        </p:sp>
        <p:sp>
          <p:nvSpPr>
            <p:cNvPr id="135" name="Google Shape;135;p19"/>
            <p:cNvSpPr/>
            <p:nvPr/>
          </p:nvSpPr>
          <p:spPr>
            <a:xfrm>
              <a:off x="47280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6" name="Google Shape;136;p19"/>
          <p:cNvGraphicFramePr/>
          <p:nvPr/>
        </p:nvGraphicFramePr>
        <p:xfrm>
          <a:off x="2457688" y="1562813"/>
          <a:ext cx="3000000" cy="3000000"/>
        </p:xfrm>
        <a:graphic>
          <a:graphicData uri="http://schemas.openxmlformats.org/drawingml/2006/table">
            <a:tbl>
              <a:tblPr>
                <a:noFill/>
                <a:tableStyleId>{E5630603-D89C-4EE4-BB3C-18DC185706E5}</a:tableStyleId>
              </a:tblPr>
              <a:tblGrid>
                <a:gridCol w="3308500"/>
              </a:tblGrid>
              <a:tr h="370675">
                <a:tc>
                  <a:txBody>
                    <a:bodyPr/>
                    <a:lstStyle/>
                    <a:p>
                      <a:pPr indent="0" lvl="0" marL="0" rtl="0" algn="ctr">
                        <a:spcBef>
                          <a:spcPts val="0"/>
                        </a:spcBef>
                        <a:spcAft>
                          <a:spcPts val="0"/>
                        </a:spcAft>
                        <a:buNone/>
                      </a:pPr>
                      <a:r>
                        <a:rPr b="1" lang="en-GB" sz="1500">
                          <a:solidFill>
                            <a:srgbClr val="0D0D0D"/>
                          </a:solidFill>
                          <a:highlight>
                            <a:srgbClr val="FFFFFF"/>
                          </a:highlight>
                        </a:rPr>
                        <a:t>Google Play Store Apps</a:t>
                      </a:r>
                      <a:r>
                        <a:rPr b="1" lang="en-GB" sz="1500"/>
                        <a:t> </a:t>
                      </a:r>
                      <a:endParaRPr b="1" sz="1500"/>
                    </a:p>
                  </a:txBody>
                  <a:tcPr marT="91425" marB="91425" marR="91425" marL="91425" anchor="b">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1812225">
                <a:tc>
                  <a:txBody>
                    <a:bodyPr/>
                    <a:lstStyle/>
                    <a:p>
                      <a:pPr indent="0" lvl="0" marL="0" rtl="0" algn="l">
                        <a:spcBef>
                          <a:spcPts val="0"/>
                        </a:spcBef>
                        <a:spcAft>
                          <a:spcPts val="0"/>
                        </a:spcAft>
                        <a:buNone/>
                      </a:pPr>
                      <a:r>
                        <a:rPr lang="en-GB" sz="1500">
                          <a:solidFill>
                            <a:srgbClr val="FF9900"/>
                          </a:solidFill>
                        </a:rPr>
                        <a:t>Released</a:t>
                      </a:r>
                      <a:r>
                        <a:rPr lang="en-GB" sz="1500"/>
                        <a:t>, App Name, Category, Rating, Rating Count, Installs, Minimum Installs, Maximum Installs, Price, Size, Last Updated, Content Rating, Ad Supported, In App Purchases, Editors Choice, Type</a:t>
                      </a:r>
                      <a:endParaRPr sz="1500"/>
                    </a:p>
                    <a:p>
                      <a:pPr indent="0" lvl="0" marL="0" rtl="0" algn="l">
                        <a:spcBef>
                          <a:spcPts val="0"/>
                        </a:spcBef>
                        <a:spcAft>
                          <a:spcPts val="0"/>
                        </a:spcAft>
                        <a:buNone/>
                      </a:pPr>
                      <a:r>
                        <a:t/>
                      </a:r>
                      <a:endParaRPr sz="1500">
                        <a:solidFill>
                          <a:srgbClr val="1D7E75"/>
                        </a:solidFill>
                      </a:endParaRPr>
                    </a:p>
                    <a:p>
                      <a:pPr indent="0" lvl="0" marL="0" rtl="0" algn="l">
                        <a:spcBef>
                          <a:spcPts val="0"/>
                        </a:spcBef>
                        <a:spcAft>
                          <a:spcPts val="0"/>
                        </a:spcAft>
                        <a:buNone/>
                      </a:pPr>
                      <a:r>
                        <a:t/>
                      </a:r>
                      <a:endParaRPr sz="1500"/>
                    </a:p>
                  </a:txBody>
                  <a:tcPr marT="91425" marB="91425" marR="91425" marL="91425" anchor="b">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graphicFrame>
        <p:nvGraphicFramePr>
          <p:cNvPr id="137" name="Google Shape;137;p19"/>
          <p:cNvGraphicFramePr/>
          <p:nvPr/>
        </p:nvGraphicFramePr>
        <p:xfrm>
          <a:off x="6428050" y="1540300"/>
          <a:ext cx="3000000" cy="3000000"/>
        </p:xfrm>
        <a:graphic>
          <a:graphicData uri="http://schemas.openxmlformats.org/drawingml/2006/table">
            <a:tbl>
              <a:tblPr>
                <a:noFill/>
                <a:tableStyleId>{E5630603-D89C-4EE4-BB3C-18DC185706E5}</a:tableStyleId>
              </a:tblPr>
              <a:tblGrid>
                <a:gridCol w="2158725"/>
              </a:tblGrid>
              <a:tr h="390600">
                <a:tc>
                  <a:txBody>
                    <a:bodyPr/>
                    <a:lstStyle/>
                    <a:p>
                      <a:pPr indent="0" lvl="0" marL="0" marR="0" rtl="0" algn="ctr">
                        <a:lnSpc>
                          <a:spcPct val="115000"/>
                        </a:lnSpc>
                        <a:spcBef>
                          <a:spcPts val="1500"/>
                        </a:spcBef>
                        <a:spcAft>
                          <a:spcPts val="0"/>
                        </a:spcAft>
                        <a:buClr>
                          <a:schemeClr val="dk2"/>
                        </a:buClr>
                        <a:buSzPts val="1500"/>
                        <a:buFont typeface="Roboto"/>
                        <a:buNone/>
                      </a:pPr>
                      <a:r>
                        <a:rPr b="1" lang="en-GB" sz="1500">
                          <a:solidFill>
                            <a:schemeClr val="dk2"/>
                          </a:solidFill>
                          <a:highlight>
                            <a:srgbClr val="FFFFFF"/>
                          </a:highlight>
                        </a:rPr>
                        <a:t>Google Stock Market</a:t>
                      </a:r>
                      <a:endParaRPr b="1" sz="1500">
                        <a:solidFill>
                          <a:schemeClr val="dk2"/>
                        </a:solidFill>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1604225">
                <a:tc>
                  <a:txBody>
                    <a:bodyPr/>
                    <a:lstStyle/>
                    <a:p>
                      <a:pPr indent="0" lvl="0" marL="0" rtl="0" algn="l">
                        <a:spcBef>
                          <a:spcPts val="0"/>
                        </a:spcBef>
                        <a:spcAft>
                          <a:spcPts val="0"/>
                        </a:spcAft>
                        <a:buNone/>
                      </a:pPr>
                      <a:r>
                        <a:rPr lang="en-GB" sz="1500">
                          <a:solidFill>
                            <a:srgbClr val="FF9900"/>
                          </a:solidFill>
                        </a:rPr>
                        <a:t>Date</a:t>
                      </a:r>
                      <a:endParaRPr sz="1500">
                        <a:solidFill>
                          <a:srgbClr val="FF9900"/>
                        </a:solidFill>
                      </a:endParaRPr>
                    </a:p>
                    <a:p>
                      <a:pPr indent="0" lvl="0" marL="0" rtl="0" algn="l">
                        <a:spcBef>
                          <a:spcPts val="0"/>
                        </a:spcBef>
                        <a:spcAft>
                          <a:spcPts val="0"/>
                        </a:spcAft>
                        <a:buNone/>
                      </a:pPr>
                      <a:r>
                        <a:rPr lang="en-GB" sz="1500">
                          <a:solidFill>
                            <a:schemeClr val="dk2"/>
                          </a:solidFill>
                        </a:rPr>
                        <a:t>Open</a:t>
                      </a:r>
                      <a:endParaRPr sz="1500">
                        <a:solidFill>
                          <a:schemeClr val="dk2"/>
                        </a:solidFill>
                      </a:endParaRPr>
                    </a:p>
                    <a:p>
                      <a:pPr indent="0" lvl="0" marL="0" rtl="0" algn="l">
                        <a:spcBef>
                          <a:spcPts val="0"/>
                        </a:spcBef>
                        <a:spcAft>
                          <a:spcPts val="0"/>
                        </a:spcAft>
                        <a:buNone/>
                      </a:pPr>
                      <a:r>
                        <a:rPr lang="en-GB" sz="1500">
                          <a:solidFill>
                            <a:schemeClr val="dk2"/>
                          </a:solidFill>
                        </a:rPr>
                        <a:t>High</a:t>
                      </a:r>
                      <a:endParaRPr sz="1500">
                        <a:solidFill>
                          <a:schemeClr val="dk2"/>
                        </a:solidFill>
                      </a:endParaRPr>
                    </a:p>
                    <a:p>
                      <a:pPr indent="0" lvl="0" marL="0" rtl="0" algn="l">
                        <a:spcBef>
                          <a:spcPts val="0"/>
                        </a:spcBef>
                        <a:spcAft>
                          <a:spcPts val="0"/>
                        </a:spcAft>
                        <a:buNone/>
                      </a:pPr>
                      <a:r>
                        <a:rPr lang="en-GB" sz="1500">
                          <a:solidFill>
                            <a:schemeClr val="dk2"/>
                          </a:solidFill>
                        </a:rPr>
                        <a:t>Low</a:t>
                      </a:r>
                      <a:endParaRPr sz="1500">
                        <a:solidFill>
                          <a:schemeClr val="dk2"/>
                        </a:solidFill>
                      </a:endParaRPr>
                    </a:p>
                    <a:p>
                      <a:pPr indent="0" lvl="0" marL="0" rtl="0" algn="l">
                        <a:spcBef>
                          <a:spcPts val="0"/>
                        </a:spcBef>
                        <a:spcAft>
                          <a:spcPts val="0"/>
                        </a:spcAft>
                        <a:buNone/>
                      </a:pPr>
                      <a:r>
                        <a:rPr lang="en-GB" sz="1500">
                          <a:solidFill>
                            <a:schemeClr val="dk2"/>
                          </a:solidFill>
                        </a:rPr>
                        <a:t>Close</a:t>
                      </a:r>
                      <a:endParaRPr sz="1500">
                        <a:solidFill>
                          <a:schemeClr val="dk2"/>
                        </a:solidFill>
                      </a:endParaRPr>
                    </a:p>
                    <a:p>
                      <a:pPr indent="0" lvl="0" marL="0" rtl="0" algn="l">
                        <a:spcBef>
                          <a:spcPts val="0"/>
                        </a:spcBef>
                        <a:spcAft>
                          <a:spcPts val="0"/>
                        </a:spcAft>
                        <a:buNone/>
                      </a:pPr>
                      <a:r>
                        <a:rPr lang="en-GB" sz="1500">
                          <a:solidFill>
                            <a:schemeClr val="dk2"/>
                          </a:solidFill>
                        </a:rPr>
                        <a:t>Volume</a:t>
                      </a:r>
                      <a:endParaRPr sz="1500">
                        <a:solidFill>
                          <a:schemeClr val="dk2"/>
                        </a:solidFill>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138" name="Google Shape;138;p19"/>
          <p:cNvSpPr txBox="1"/>
          <p:nvPr/>
        </p:nvSpPr>
        <p:spPr>
          <a:xfrm>
            <a:off x="294875" y="713625"/>
            <a:ext cx="8612400" cy="541200"/>
          </a:xfrm>
          <a:prstGeom prst="rect">
            <a:avLst/>
          </a:prstGeom>
          <a:solidFill>
            <a:schemeClr val="lt2"/>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2100">
                <a:solidFill>
                  <a:srgbClr val="155B55"/>
                </a:solidFill>
                <a:latin typeface="Maven Pro"/>
                <a:ea typeface="Maven Pro"/>
                <a:cs typeface="Maven Pro"/>
                <a:sym typeface="Maven Pro"/>
              </a:rPr>
              <a:t>Entire Dataset</a:t>
            </a:r>
            <a:endParaRPr b="1" sz="2100">
              <a:solidFill>
                <a:srgbClr val="155B55"/>
              </a:solidFill>
              <a:latin typeface="Maven Pro"/>
              <a:ea typeface="Maven Pro"/>
              <a:cs typeface="Maven Pro"/>
              <a:sym typeface="Maven Pro"/>
            </a:endParaRPr>
          </a:p>
        </p:txBody>
      </p:sp>
      <p:cxnSp>
        <p:nvCxnSpPr>
          <p:cNvPr id="139" name="Google Shape;139;p19"/>
          <p:cNvCxnSpPr/>
          <p:nvPr/>
        </p:nvCxnSpPr>
        <p:spPr>
          <a:xfrm>
            <a:off x="939675" y="3651375"/>
            <a:ext cx="1859700" cy="1101300"/>
          </a:xfrm>
          <a:prstGeom prst="bentConnector3">
            <a:avLst>
              <a:gd fmla="val -695" name="adj1"/>
            </a:avLst>
          </a:prstGeom>
          <a:noFill/>
          <a:ln cap="flat" cmpd="sng" w="28575">
            <a:solidFill>
              <a:srgbClr val="0D0D0D"/>
            </a:solidFill>
            <a:prstDash val="solid"/>
            <a:round/>
            <a:headEnd len="med" w="med" type="none"/>
            <a:tailEnd len="med" w="med" type="none"/>
          </a:ln>
        </p:spPr>
      </p:cxnSp>
      <p:cxnSp>
        <p:nvCxnSpPr>
          <p:cNvPr id="140" name="Google Shape;140;p19"/>
          <p:cNvCxnSpPr>
            <a:endCxn id="134" idx="3"/>
          </p:cNvCxnSpPr>
          <p:nvPr/>
        </p:nvCxnSpPr>
        <p:spPr>
          <a:xfrm flipH="1">
            <a:off x="5957175" y="3545325"/>
            <a:ext cx="1627200" cy="1217400"/>
          </a:xfrm>
          <a:prstGeom prst="bentConnector3">
            <a:avLst>
              <a:gd fmla="val 588" name="adj1"/>
            </a:avLst>
          </a:prstGeom>
          <a:noFill/>
          <a:ln cap="flat" cmpd="sng" w="28575">
            <a:solidFill>
              <a:schemeClr val="dk2"/>
            </a:solidFill>
            <a:prstDash val="solid"/>
            <a:round/>
            <a:headEnd len="med" w="med" type="none"/>
            <a:tailEnd len="med" w="med" type="none"/>
          </a:ln>
        </p:spPr>
      </p:cxnSp>
      <p:cxnSp>
        <p:nvCxnSpPr>
          <p:cNvPr id="141" name="Google Shape;141;p19"/>
          <p:cNvCxnSpPr>
            <a:endCxn id="134" idx="3"/>
          </p:cNvCxnSpPr>
          <p:nvPr/>
        </p:nvCxnSpPr>
        <p:spPr>
          <a:xfrm flipH="1">
            <a:off x="5957175" y="4756125"/>
            <a:ext cx="1278600" cy="66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a:endCxn id="134" idx="0"/>
          </p:cNvCxnSpPr>
          <p:nvPr/>
        </p:nvCxnSpPr>
        <p:spPr>
          <a:xfrm>
            <a:off x="4378275" y="3990825"/>
            <a:ext cx="0" cy="5985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endCxn id="134" idx="0"/>
          </p:cNvCxnSpPr>
          <p:nvPr/>
        </p:nvCxnSpPr>
        <p:spPr>
          <a:xfrm>
            <a:off x="4378275" y="4010025"/>
            <a:ext cx="0" cy="579300"/>
          </a:xfrm>
          <a:prstGeom prst="straightConnector1">
            <a:avLst/>
          </a:prstGeom>
          <a:noFill/>
          <a:ln cap="flat" cmpd="sng" w="28575">
            <a:solidFill>
              <a:schemeClr val="dk2"/>
            </a:solidFill>
            <a:prstDash val="solid"/>
            <a:round/>
            <a:headEnd len="med" w="med" type="none"/>
            <a:tailEnd len="med" w="med" type="none"/>
          </a:ln>
        </p:spPr>
      </p:cxnSp>
      <p:cxnSp>
        <p:nvCxnSpPr>
          <p:cNvPr id="144" name="Google Shape;144;p19"/>
          <p:cNvCxnSpPr/>
          <p:nvPr/>
        </p:nvCxnSpPr>
        <p:spPr>
          <a:xfrm flipH="1" rot="10800000">
            <a:off x="926749" y="3651385"/>
            <a:ext cx="5100" cy="2415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5" name="Google Shape;145;p19"/>
          <p:cNvGraphicFramePr/>
          <p:nvPr/>
        </p:nvGraphicFramePr>
        <p:xfrm>
          <a:off x="477875" y="3255175"/>
          <a:ext cx="3000000" cy="3000000"/>
        </p:xfrm>
        <a:graphic>
          <a:graphicData uri="http://schemas.openxmlformats.org/drawingml/2006/table">
            <a:tbl>
              <a:tblPr>
                <a:noFill/>
                <a:tableStyleId>{E5630603-D89C-4EE4-BB3C-18DC185706E5}</a:tableStyleId>
              </a:tblPr>
              <a:tblGrid>
                <a:gridCol w="1044525"/>
              </a:tblGrid>
              <a:tr h="6600">
                <a:tc>
                  <a:txBody>
                    <a:bodyPr/>
                    <a:lstStyle/>
                    <a:p>
                      <a:pPr indent="0" lvl="0" marL="0" rtl="0" algn="l">
                        <a:spcBef>
                          <a:spcPts val="0"/>
                        </a:spcBef>
                        <a:spcAft>
                          <a:spcPts val="0"/>
                        </a:spcAft>
                        <a:buNone/>
                      </a:pPr>
                      <a:r>
                        <a:rPr b="1" lang="en-GB">
                          <a:solidFill>
                            <a:srgbClr val="155B55"/>
                          </a:solidFill>
                        </a:rPr>
                        <a:t>Final Data</a:t>
                      </a:r>
                      <a:endParaRPr b="1">
                        <a:solidFill>
                          <a:srgbClr val="155B55"/>
                        </a:solidFill>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29450" y="708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Feature Engineering</a:t>
            </a:r>
            <a:endParaRPr>
              <a:solidFill>
                <a:schemeClr val="accent3"/>
              </a:solidFill>
            </a:endParaRPr>
          </a:p>
        </p:txBody>
      </p:sp>
      <p:sp>
        <p:nvSpPr>
          <p:cNvPr id="151" name="Google Shape;151;p20"/>
          <p:cNvSpPr txBox="1"/>
          <p:nvPr>
            <p:ph idx="1" type="body"/>
          </p:nvPr>
        </p:nvSpPr>
        <p:spPr>
          <a:xfrm>
            <a:off x="-90950" y="1596400"/>
            <a:ext cx="8881200" cy="3748500"/>
          </a:xfrm>
          <a:prstGeom prst="rect">
            <a:avLst/>
          </a:prstGeom>
        </p:spPr>
        <p:txBody>
          <a:bodyPr anchorCtr="0" anchor="t" bIns="91425" lIns="360000" spcFirstLastPara="1" rIns="91425" wrap="square" tIns="91425">
            <a:noAutofit/>
          </a:bodyPr>
          <a:lstStyle/>
          <a:p>
            <a:pPr indent="0" lvl="0" marL="0" marR="0" rtl="0" algn="l">
              <a:lnSpc>
                <a:spcPct val="90000"/>
              </a:lnSpc>
              <a:spcBef>
                <a:spcPts val="0"/>
              </a:spcBef>
              <a:spcAft>
                <a:spcPts val="0"/>
              </a:spcAft>
              <a:buNone/>
            </a:pPr>
            <a:r>
              <a:rPr lang="en-GB" sz="1500">
                <a:solidFill>
                  <a:srgbClr val="0D0D0D"/>
                </a:solidFill>
                <a:highlight>
                  <a:srgbClr val="FFFFFF"/>
                </a:highlight>
                <a:latin typeface="Arial"/>
                <a:ea typeface="Arial"/>
                <a:cs typeface="Arial"/>
                <a:sym typeface="Arial"/>
              </a:rPr>
              <a:t>Created new features by combining existing features through mathematical operations.</a:t>
            </a:r>
            <a:endParaRPr sz="1500">
              <a:solidFill>
                <a:srgbClr val="0D0D0D"/>
              </a:solidFill>
              <a:highlight>
                <a:srgbClr val="FFFFFF"/>
              </a:highlight>
              <a:latin typeface="Arial"/>
              <a:ea typeface="Arial"/>
              <a:cs typeface="Arial"/>
              <a:sym typeface="Arial"/>
            </a:endParaRPr>
          </a:p>
          <a:p>
            <a:pPr indent="0" lvl="0" marL="0" marR="0" rtl="0" algn="l">
              <a:lnSpc>
                <a:spcPct val="90000"/>
              </a:lnSpc>
              <a:spcBef>
                <a:spcPts val="1200"/>
              </a:spcBef>
              <a:spcAft>
                <a:spcPts val="0"/>
              </a:spcAft>
              <a:buNone/>
            </a:pPr>
            <a:r>
              <a:rPr lang="en-GB" sz="1500">
                <a:solidFill>
                  <a:srgbClr val="0D0D0D"/>
                </a:solidFill>
                <a:highlight>
                  <a:srgbClr val="FFFFFF"/>
                </a:highlight>
                <a:latin typeface="Arial"/>
                <a:ea typeface="Arial"/>
                <a:cs typeface="Arial"/>
                <a:sym typeface="Arial"/>
              </a:rPr>
              <a:t> </a:t>
            </a:r>
            <a:endParaRPr b="1" sz="1500">
              <a:solidFill>
                <a:srgbClr val="0D0D0D"/>
              </a:solidFill>
              <a:highlight>
                <a:srgbClr val="FFFFFF"/>
              </a:highlight>
              <a:latin typeface="Arial"/>
              <a:ea typeface="Arial"/>
              <a:cs typeface="Arial"/>
              <a:sym typeface="Arial"/>
            </a:endParaRPr>
          </a:p>
          <a:p>
            <a:pPr indent="-185249" lvl="0" marL="269999" marR="0" rtl="0" algn="just">
              <a:lnSpc>
                <a:spcPct val="90000"/>
              </a:lnSpc>
              <a:spcBef>
                <a:spcPts val="1200"/>
              </a:spcBef>
              <a:spcAft>
                <a:spcPts val="0"/>
              </a:spcAft>
              <a:buClr>
                <a:srgbClr val="0D0D0D"/>
              </a:buClr>
              <a:buSzPts val="1500"/>
              <a:buFont typeface="Arial"/>
              <a:buChar char="❖"/>
            </a:pPr>
            <a:r>
              <a:rPr b="1" lang="en-GB" sz="1500">
                <a:solidFill>
                  <a:srgbClr val="0D0D0D"/>
                </a:solidFill>
                <a:highlight>
                  <a:srgbClr val="FFFFFF"/>
                </a:highlight>
                <a:latin typeface="Arial"/>
                <a:ea typeface="Arial"/>
                <a:cs typeface="Arial"/>
                <a:sym typeface="Arial"/>
              </a:rPr>
              <a:t> </a:t>
            </a:r>
            <a:r>
              <a:rPr b="1" lang="en-GB" sz="1500">
                <a:solidFill>
                  <a:srgbClr val="0D0D0D"/>
                </a:solidFill>
                <a:highlight>
                  <a:srgbClr val="FFFFFF"/>
                </a:highlight>
                <a:latin typeface="Arial"/>
                <a:ea typeface="Arial"/>
                <a:cs typeface="Arial"/>
                <a:sym typeface="Arial"/>
              </a:rPr>
              <a:t>Interaction</a:t>
            </a:r>
            <a:r>
              <a:rPr b="1" lang="en-GB" sz="1500">
                <a:solidFill>
                  <a:srgbClr val="0D0D0D"/>
                </a:solidFill>
                <a:highlight>
                  <a:srgbClr val="FFFFFF"/>
                </a:highlight>
                <a:latin typeface="Arial"/>
                <a:ea typeface="Arial"/>
                <a:cs typeface="Arial"/>
                <a:sym typeface="Arial"/>
              </a:rPr>
              <a:t> Features</a:t>
            </a:r>
            <a:endParaRPr b="1" sz="1500">
              <a:solidFill>
                <a:srgbClr val="0D0D0D"/>
              </a:solidFill>
              <a:highlight>
                <a:srgbClr val="FFFFFF"/>
              </a:highlight>
              <a:latin typeface="Arial"/>
              <a:ea typeface="Arial"/>
              <a:cs typeface="Arial"/>
              <a:sym typeface="Arial"/>
            </a:endParaRPr>
          </a:p>
          <a:p>
            <a:pPr indent="-185251" lvl="0" marL="360000" marR="0" rtl="0" algn="l">
              <a:lnSpc>
                <a:spcPct val="90000"/>
              </a:lnSpc>
              <a:spcBef>
                <a:spcPts val="12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This can be derived by multiplying the rating count with the interaction rating volume.</a:t>
            </a:r>
            <a:endParaRPr sz="1500">
              <a:solidFill>
                <a:srgbClr val="0D0D0D"/>
              </a:solidFill>
              <a:highlight>
                <a:srgbClr val="FFFFFF"/>
              </a:highlight>
              <a:latin typeface="Arial"/>
              <a:ea typeface="Arial"/>
              <a:cs typeface="Arial"/>
              <a:sym typeface="Arial"/>
            </a:endParaRPr>
          </a:p>
          <a:p>
            <a:pPr indent="-185251" lvl="0" marL="360000" marR="0" rtl="0" algn="l">
              <a:lnSpc>
                <a:spcPct val="90000"/>
              </a:lnSpc>
              <a:spcBef>
                <a:spcPts val="12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Interactions between different app characteristics and stock market indicators, that may have a collective influence on app ratings.</a:t>
            </a:r>
            <a:endParaRPr sz="1500">
              <a:solidFill>
                <a:srgbClr val="0D0D0D"/>
              </a:solidFill>
              <a:highlight>
                <a:srgbClr val="FFFFFF"/>
              </a:highlight>
              <a:latin typeface="Arial"/>
              <a:ea typeface="Arial"/>
              <a:cs typeface="Arial"/>
              <a:sym typeface="Arial"/>
            </a:endParaRPr>
          </a:p>
          <a:p>
            <a:pPr indent="-185251" lvl="0" marL="360000" marR="0" rtl="0" algn="l">
              <a:lnSpc>
                <a:spcPct val="90000"/>
              </a:lnSpc>
              <a:spcBef>
                <a:spcPts val="12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'Interaction_Rating_Volume' feature reflects the interaction or joint influence of the number of ratings and the trading volume. </a:t>
            </a:r>
            <a:endParaRPr sz="1500">
              <a:solidFill>
                <a:srgbClr val="0D0D0D"/>
              </a:solidFill>
              <a:highlight>
                <a:srgbClr val="FFFFFF"/>
              </a:highlight>
              <a:latin typeface="Arial"/>
              <a:ea typeface="Arial"/>
              <a:cs typeface="Arial"/>
              <a:sym typeface="Arial"/>
            </a:endParaRPr>
          </a:p>
          <a:p>
            <a:pPr indent="-185251" lvl="0" marL="360000" marR="0" rtl="0" algn="l">
              <a:lnSpc>
                <a:spcPct val="90000"/>
              </a:lnSpc>
              <a:spcBef>
                <a:spcPts val="1200"/>
              </a:spcBef>
              <a:spcAft>
                <a:spcPts val="120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This interaction feature might be useful to know how the impact of ratings on the app's performance in the stock market is related to the trading volume.</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29450" y="651800"/>
            <a:ext cx="763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3"/>
                </a:solidFill>
              </a:rPr>
              <a:t>Contd..</a:t>
            </a:r>
            <a:endParaRPr>
              <a:solidFill>
                <a:schemeClr val="accent3"/>
              </a:solidFill>
            </a:endParaRPr>
          </a:p>
        </p:txBody>
      </p:sp>
      <p:pic>
        <p:nvPicPr>
          <p:cNvPr id="157" name="Google Shape;157;p21"/>
          <p:cNvPicPr preferRelativeResize="0"/>
          <p:nvPr/>
        </p:nvPicPr>
        <p:blipFill>
          <a:blip r:embed="rId3">
            <a:alphaModFix/>
          </a:blip>
          <a:stretch>
            <a:fillRect/>
          </a:stretch>
        </p:blipFill>
        <p:spPr>
          <a:xfrm>
            <a:off x="6034025" y="1365387"/>
            <a:ext cx="3109975" cy="3099725"/>
          </a:xfrm>
          <a:prstGeom prst="rect">
            <a:avLst/>
          </a:prstGeom>
          <a:noFill/>
          <a:ln>
            <a:noFill/>
          </a:ln>
        </p:spPr>
      </p:pic>
      <p:sp>
        <p:nvSpPr>
          <p:cNvPr id="158" name="Google Shape;158;p21"/>
          <p:cNvSpPr txBox="1"/>
          <p:nvPr>
            <p:ph idx="1" type="body"/>
          </p:nvPr>
        </p:nvSpPr>
        <p:spPr>
          <a:xfrm>
            <a:off x="122900" y="1336500"/>
            <a:ext cx="5696700" cy="31575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500">
              <a:solidFill>
                <a:srgbClr val="0D0D0D"/>
              </a:solidFill>
              <a:highlight>
                <a:srgbClr val="FFFFFF"/>
              </a:highlight>
              <a:latin typeface="Arial"/>
              <a:ea typeface="Arial"/>
              <a:cs typeface="Arial"/>
              <a:sym typeface="Arial"/>
            </a:endParaRPr>
          </a:p>
          <a:p>
            <a:pPr indent="-185251" lvl="0" marL="360000" marR="0" rtl="0" algn="l">
              <a:lnSpc>
                <a:spcPct val="100000"/>
              </a:lnSpc>
              <a:spcBef>
                <a:spcPts val="15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Plot suggests a potential relationship between the interaction feature and the app ratings.</a:t>
            </a:r>
            <a:endParaRPr sz="1500">
              <a:solidFill>
                <a:srgbClr val="0D0D0D"/>
              </a:solidFill>
              <a:highlight>
                <a:srgbClr val="FFFFFF"/>
              </a:highlight>
              <a:latin typeface="Arial"/>
              <a:ea typeface="Arial"/>
              <a:cs typeface="Arial"/>
              <a:sym typeface="Arial"/>
            </a:endParaRPr>
          </a:p>
          <a:p>
            <a:pPr indent="-185251" lvl="0" marL="360000" marR="0" rtl="0" algn="l">
              <a:lnSpc>
                <a:spcPct val="100000"/>
              </a:lnSpc>
              <a:spcBef>
                <a:spcPts val="15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Positive trends indicate that higher values of the interaction feature are associated with higher ratings, and vice versa.</a:t>
            </a:r>
            <a:endParaRPr sz="1500">
              <a:solidFill>
                <a:srgbClr val="0D0D0D"/>
              </a:solidFill>
              <a:highlight>
                <a:srgbClr val="FFFFFF"/>
              </a:highlight>
              <a:latin typeface="Arial"/>
              <a:ea typeface="Arial"/>
              <a:cs typeface="Arial"/>
              <a:sym typeface="Arial"/>
            </a:endParaRPr>
          </a:p>
          <a:p>
            <a:pPr indent="-185251" lvl="0" marL="360000" marR="0" rtl="0" algn="l">
              <a:lnSpc>
                <a:spcPct val="100000"/>
              </a:lnSpc>
              <a:spcBef>
                <a:spcPts val="15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It suggests that apps with more user engagement tend to receive better ratings from users. </a:t>
            </a:r>
            <a:endParaRPr sz="1500">
              <a:solidFill>
                <a:srgbClr val="0D0D0D"/>
              </a:solidFill>
              <a:highlight>
                <a:srgbClr val="FFFFFF"/>
              </a:highlight>
              <a:latin typeface="Arial"/>
              <a:ea typeface="Arial"/>
              <a:cs typeface="Arial"/>
              <a:sym typeface="Arial"/>
            </a:endParaRPr>
          </a:p>
          <a:p>
            <a:pPr indent="-185251" lvl="0" marL="360000" marR="0" rtl="0" algn="l">
              <a:lnSpc>
                <a:spcPct val="100000"/>
              </a:lnSpc>
              <a:spcBef>
                <a:spcPts val="1500"/>
              </a:spcBef>
              <a:spcAft>
                <a:spcPts val="0"/>
              </a:spcAft>
              <a:buClr>
                <a:srgbClr val="0D0D0D"/>
              </a:buClr>
              <a:buSzPts val="1500"/>
              <a:buFont typeface="Arial"/>
              <a:buChar char="❖"/>
            </a:pPr>
            <a:r>
              <a:rPr lang="en-GB" sz="1500">
                <a:solidFill>
                  <a:srgbClr val="0D0D0D"/>
                </a:solidFill>
                <a:highlight>
                  <a:srgbClr val="FFFFFF"/>
                </a:highlight>
                <a:latin typeface="Arial"/>
                <a:ea typeface="Arial"/>
                <a:cs typeface="Arial"/>
                <a:sym typeface="Arial"/>
              </a:rPr>
              <a:t>This could imply that users are more likely to rate an app positively if they perceive it as engaging, useful, or valuable.</a:t>
            </a:r>
            <a:endParaRPr sz="1500">
              <a:solidFill>
                <a:srgbClr val="0D0D0D"/>
              </a:solidFill>
              <a:highlight>
                <a:srgbClr val="FFFFFF"/>
              </a:highlight>
              <a:latin typeface="Arial"/>
              <a:ea typeface="Arial"/>
              <a:cs typeface="Arial"/>
              <a:sym typeface="Arial"/>
            </a:endParaRPr>
          </a:p>
          <a:p>
            <a:pPr indent="0" lvl="0" marL="457200" marR="0" rtl="0" algn="l">
              <a:lnSpc>
                <a:spcPct val="90000"/>
              </a:lnSpc>
              <a:spcBef>
                <a:spcPts val="1500"/>
              </a:spcBef>
              <a:spcAft>
                <a:spcPts val="0"/>
              </a:spcAft>
              <a:buNone/>
            </a:pPr>
            <a:r>
              <a:rPr lang="en-GB" sz="1500">
                <a:solidFill>
                  <a:srgbClr val="0D0D0D"/>
                </a:solidFill>
                <a:highlight>
                  <a:srgbClr val="FFFFFF"/>
                </a:highlight>
                <a:latin typeface="Arial"/>
                <a:ea typeface="Arial"/>
                <a:cs typeface="Arial"/>
                <a:sym typeface="Arial"/>
              </a:rPr>
              <a:t> </a:t>
            </a:r>
            <a:endParaRPr sz="1500">
              <a:solidFill>
                <a:srgbClr val="0D0D0D"/>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