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9" r:id="rId4"/>
    <p:sldId id="276" r:id="rId5"/>
    <p:sldId id="277" r:id="rId6"/>
    <p:sldId id="281" r:id="rId7"/>
    <p:sldId id="278" r:id="rId8"/>
    <p:sldId id="280" r:id="rId9"/>
    <p:sldId id="282" r:id="rId10"/>
    <p:sldId id="284" r:id="rId11"/>
    <p:sldId id="285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 autoAdjust="0"/>
    <p:restoredTop sz="86502"/>
  </p:normalViewPr>
  <p:slideViewPr>
    <p:cSldViewPr snapToGrid="0">
      <p:cViewPr varScale="1">
        <p:scale>
          <a:sx n="139" d="100"/>
          <a:sy n="139" d="100"/>
        </p:scale>
        <p:origin x="165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9308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1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9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1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4941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95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528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4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476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73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592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04799"/>
            <a:ext cx="8077200" cy="4707467"/>
          </a:xfrm>
        </p:spPr>
        <p:txBody>
          <a:bodyPr/>
          <a:lstStyle/>
          <a:p>
            <a:pPr algn="ctr"/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26049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950976"/>
                <a:ext cx="7935877" cy="567088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𝑂𝑢𝑡𝑙𝑜𝑜𝑘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𝑃𝑙𝑎𝑦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9, 5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0.94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𝑃𝑙𝑎𝑦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𝐶𝑙𝑜𝑢𝑑𝑦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𝑅𝑎𝑖𝑛𝑦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*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)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*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)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*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) = 0.693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𝑃𝑙𝑎𝑦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=0.94 −0.693=0. 247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950976"/>
                <a:ext cx="7935877" cy="5670889"/>
              </a:xfrm>
              <a:blipFill>
                <a:blip r:embed="rId2"/>
                <a:stretch>
                  <a:fillRect b="-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356647"/>
              </p:ext>
            </p:extLst>
          </p:nvPr>
        </p:nvGraphicFramePr>
        <p:xfrm>
          <a:off x="2177238" y="1650628"/>
          <a:ext cx="78867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23942434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407722270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31224460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4195299956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143081478"/>
                    </a:ext>
                  </a:extLst>
                </a:gridCol>
              </a:tblGrid>
              <a:tr h="354234">
                <a:tc>
                  <a:txBody>
                    <a:bodyPr/>
                    <a:lstStyle/>
                    <a:p>
                      <a:r>
                        <a:rPr lang="en-US" sz="1600" dirty="0"/>
                        <a:t>Play? || 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86237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r>
                        <a:rPr lang="en-US" sz="1600" dirty="0"/>
                        <a:t>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21900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r>
                        <a:rPr lang="en-US" sz="1600" dirty="0"/>
                        <a:t>Don’t 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27415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9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6A9AE3A-3DB9-42B8-9D69-E0DA6E8D92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107876" y="1237148"/>
                <a:ext cx="4518388" cy="34078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𝑐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ln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,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800" dirty="0">
                    <a:latin typeface="Arial (Body)" charset="0"/>
                    <a:ea typeface="ＭＳ Ｐゴシック" charset="0"/>
                    <a:cs typeface="Arial (Body)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6A9AE3A-3DB9-42B8-9D69-E0DA6E8D9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7876" y="1237148"/>
                <a:ext cx="4518388" cy="3407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11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</a:t>
            </a:r>
            <a:r>
              <a:rPr lang="en-US" dirty="0" err="1"/>
              <a:t>Sklearn</a:t>
            </a:r>
            <a:r>
              <a:rPr lang="en-US" dirty="0"/>
              <a:t> use?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Sklearn</a:t>
            </a:r>
            <a:r>
              <a:rPr lang="en-US" sz="3600" dirty="0"/>
              <a:t> will automatically choose a root following the ID3 algorithm that would have the maximum information gain.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45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40015"/>
          </a:xfrm>
        </p:spPr>
        <p:txBody>
          <a:bodyPr>
            <a:normAutofit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40933"/>
            <a:ext cx="10178322" cy="50969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Decision Tree is a supervised learning technique used for classification.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We use features to build a tree.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tree should have </a:t>
            </a:r>
          </a:p>
          <a:p>
            <a:r>
              <a:rPr lang="en-US" sz="2800" dirty="0"/>
              <a:t>a root </a:t>
            </a:r>
          </a:p>
          <a:p>
            <a:r>
              <a:rPr lang="en-US" sz="2800" dirty="0"/>
              <a:t>branches </a:t>
            </a:r>
          </a:p>
          <a:p>
            <a:r>
              <a:rPr lang="en-US" sz="2800" dirty="0"/>
              <a:t>leaves.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start with a feature as a root and then use other features to branch the tree. </a:t>
            </a:r>
          </a:p>
        </p:txBody>
      </p:sp>
    </p:spTree>
    <p:extLst>
      <p:ext uri="{BB962C8B-B14F-4D97-AF65-F5344CB8AC3E}">
        <p14:creationId xmlns:p14="http://schemas.microsoft.com/office/powerpoint/2010/main" val="199117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58" y="987425"/>
            <a:ext cx="4226536" cy="5730898"/>
          </a:xfrm>
        </p:spPr>
      </p:pic>
    </p:spTree>
    <p:extLst>
      <p:ext uri="{BB962C8B-B14F-4D97-AF65-F5344CB8AC3E}">
        <p14:creationId xmlns:p14="http://schemas.microsoft.com/office/powerpoint/2010/main" val="286162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779" y="793057"/>
            <a:ext cx="8627131" cy="5007446"/>
          </a:xfrm>
          <a:ln>
            <a:miter lim="800000"/>
            <a:headEnd/>
            <a:tailEnd/>
          </a:ln>
        </p:spPr>
        <p:txBody>
          <a:bodyPr/>
          <a:lstStyle/>
          <a:p>
            <a:pPr marL="118872" indent="0">
              <a:buNone/>
              <a:defRPr/>
            </a:pPr>
            <a:r>
              <a:rPr lang="en-US" sz="2800" dirty="0"/>
              <a:t>For the same data set, using different features, several decision trees can be built; which one to use?</a:t>
            </a:r>
          </a:p>
          <a:p>
            <a:pPr marL="118872" indent="0">
              <a:buNone/>
              <a:defRPr/>
            </a:pPr>
            <a:endParaRPr lang="en-US" sz="2800" dirty="0"/>
          </a:p>
          <a:p>
            <a:pPr marL="118872" indent="0">
              <a:buNone/>
              <a:defRPr/>
            </a:pPr>
            <a:r>
              <a:rPr lang="en-US" sz="2800" dirty="0"/>
              <a:t>The one that gives the most information and has least entropy.</a:t>
            </a:r>
          </a:p>
          <a:p>
            <a:pPr marL="118872" indent="0">
              <a:buNone/>
              <a:defRPr/>
            </a:pPr>
            <a:endParaRPr lang="en-US" sz="2800" dirty="0"/>
          </a:p>
          <a:p>
            <a:pPr marL="118872" indent="0">
              <a:buNone/>
              <a:defRPr/>
            </a:pPr>
            <a:r>
              <a:rPr lang="en-US" sz="2800" dirty="0"/>
              <a:t>In simple terms, we want a tree which gives most information with minimum number of levels. </a:t>
            </a:r>
          </a:p>
          <a:p>
            <a:pPr marL="118872" indent="0">
              <a:buNone/>
              <a:defRPr/>
            </a:pPr>
            <a:r>
              <a:rPr lang="en-US" sz="2800" dirty="0"/>
              <a:t> </a:t>
            </a:r>
          </a:p>
          <a:p>
            <a:pPr marL="118872" indent="0">
              <a:buNone/>
              <a:defRPr/>
            </a:pPr>
            <a:endParaRPr lang="en-US" sz="2800" dirty="0"/>
          </a:p>
          <a:p>
            <a:pPr marL="118872" indent="0">
              <a:buNone/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FDB290-9A19-EC41-BE15-3F58630A9877}" type="slidenum">
              <a:rPr lang="en-US" sz="1200">
                <a:solidFill>
                  <a:srgbClr val="898989"/>
                </a:solidFill>
              </a:rPr>
              <a:pPr/>
              <a:t>4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1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9765" y="1460344"/>
                <a:ext cx="8400535" cy="47705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𝑐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ln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,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Arial (Body)" charset="0"/>
                    <a:ea typeface="ＭＳ Ｐゴシック" charset="0"/>
                    <a:cs typeface="Arial (Body)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4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765" y="1460344"/>
                <a:ext cx="8400535" cy="4770529"/>
              </a:xfrm>
              <a:blipFill>
                <a:blip r:embed="rId2"/>
                <a:stretch>
                  <a:fillRect t="-1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8F8E7F-F3AA-6345-AD78-8E6DA62055CD}" type="slidenum">
              <a:rPr lang="en-US" sz="1200">
                <a:solidFill>
                  <a:srgbClr val="898989"/>
                </a:solidFill>
              </a:rPr>
              <a:pPr/>
              <a:t>5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2B75E9-1731-234D-B83F-E8E18C9E4509}"/>
              </a:ext>
            </a:extLst>
          </p:cNvPr>
          <p:cNvSpPr txBox="1">
            <a:spLocks/>
          </p:cNvSpPr>
          <p:nvPr/>
        </p:nvSpPr>
        <p:spPr>
          <a:xfrm>
            <a:off x="778238" y="394056"/>
            <a:ext cx="11125200" cy="9214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Information gain theorem</a:t>
            </a:r>
          </a:p>
        </p:txBody>
      </p:sp>
    </p:spTree>
    <p:extLst>
      <p:ext uri="{BB962C8B-B14F-4D97-AF65-F5344CB8AC3E}">
        <p14:creationId xmlns:p14="http://schemas.microsoft.com/office/powerpoint/2010/main" val="210539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82385"/>
            <a:ext cx="11125200" cy="921482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Iterative </a:t>
            </a:r>
            <a:r>
              <a:rPr lang="en-US" dirty="0" err="1"/>
              <a:t>Dichotomiser</a:t>
            </a:r>
            <a:r>
              <a:rPr lang="en-US" dirty="0"/>
              <a:t> 3  (ID3)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303867"/>
            <a:ext cx="10769600" cy="5350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at root node also known as parent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Split the parent node at the feature to minimize the sum of entropy which will maximize information gain.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Assign training data to new child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Repeat steps 1 and 2 for each new child node until the nodes can’t be split or reach a stopping criteria.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 do we stop?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the nodes can’t be split any further.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Maximum tree depth is reached.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Splitting a node doesn’t yield new information gain.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5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025548" y="393652"/>
            <a:ext cx="7879976" cy="5362687"/>
          </a:xfrm>
        </p:spPr>
        <p:txBody>
          <a:bodyPr/>
          <a:lstStyle/>
          <a:p>
            <a:pPr marL="118872" indent="0"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Let us consider a dataset.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AE087A-5ACB-E44F-94F0-7299DE92F212}" type="slidenum">
              <a:rPr lang="en-US" sz="1200">
                <a:solidFill>
                  <a:srgbClr val="898989"/>
                </a:solidFill>
              </a:rPr>
              <a:pPr/>
              <a:t>7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46" y="819328"/>
            <a:ext cx="6959124" cy="52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0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construct a decision tree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B18FC229-3C27-4ED0-A195-1CFF0BDC8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13" y="4083927"/>
                <a:ext cx="1583808" cy="127592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Play = 0</a:t>
                </a:r>
              </a:p>
              <a:p>
                <a:pPr marL="0" indent="0" algn="ctr">
                  <a:buNone/>
                </a:pPr>
                <a:r>
                  <a:rPr lang="en-US" dirty="0"/>
                  <a:t>Don’t play = 2</a:t>
                </a:r>
              </a:p>
            </p:txBody>
          </p:sp>
        </mc:Choice>
        <mc:Fallback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B18FC229-3C27-4ED0-A195-1CFF0BDC8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13" y="4083927"/>
                <a:ext cx="1583808" cy="1275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90683" y="1103854"/>
            <a:ext cx="2537209" cy="9174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Outlook</a:t>
            </a:r>
          </a:p>
          <a:p>
            <a:pPr algn="ctr"/>
            <a:r>
              <a:rPr lang="en-US" dirty="0"/>
              <a:t>Play = 9</a:t>
            </a:r>
          </a:p>
          <a:p>
            <a:pPr algn="ctr"/>
            <a:r>
              <a:rPr lang="en-US" dirty="0"/>
              <a:t>Don’t play = 5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1193" y="2463632"/>
            <a:ext cx="2537209" cy="107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</a:t>
            </a:r>
          </a:p>
          <a:p>
            <a:pPr algn="ctr"/>
            <a:r>
              <a:rPr lang="en-US" dirty="0"/>
              <a:t>Play = 2</a:t>
            </a:r>
          </a:p>
          <a:p>
            <a:pPr algn="ctr"/>
            <a:r>
              <a:rPr lang="en-US" dirty="0"/>
              <a:t>Don’t play = 3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7588" y="2383130"/>
            <a:ext cx="2537209" cy="107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Cloudy</a:t>
            </a:r>
          </a:p>
          <a:p>
            <a:pPr algn="ctr"/>
            <a:r>
              <a:rPr lang="en-US" dirty="0"/>
              <a:t>Play = 4</a:t>
            </a:r>
          </a:p>
          <a:p>
            <a:pPr algn="ctr"/>
            <a:r>
              <a:rPr lang="en-US" dirty="0"/>
              <a:t>Don’t play = 0</a:t>
            </a:r>
          </a:p>
        </p:txBody>
      </p:sp>
      <p:sp>
        <p:nvSpPr>
          <p:cNvPr id="7" name="Rectangle 6"/>
          <p:cNvSpPr/>
          <p:nvPr/>
        </p:nvSpPr>
        <p:spPr>
          <a:xfrm>
            <a:off x="7791877" y="2362052"/>
            <a:ext cx="2537209" cy="1050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Rainy</a:t>
            </a:r>
          </a:p>
          <a:p>
            <a:pPr algn="ctr"/>
            <a:r>
              <a:rPr lang="en-US" dirty="0"/>
              <a:t>Play = 3</a:t>
            </a:r>
          </a:p>
          <a:p>
            <a:pPr algn="ctr"/>
            <a:r>
              <a:rPr lang="en-US" dirty="0"/>
              <a:t>Don’t Play = 2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4329094" y="1980854"/>
            <a:ext cx="900917" cy="4933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7375368" y="2051355"/>
            <a:ext cx="691342" cy="3016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endCxn id="6" idx="0"/>
          </p:cNvCxnSpPr>
          <p:nvPr/>
        </p:nvCxnSpPr>
        <p:spPr>
          <a:xfrm>
            <a:off x="6278732" y="1985542"/>
            <a:ext cx="37461" cy="3975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52651" y="1103854"/>
            <a:ext cx="2537209" cy="9174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 Golf dataset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14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Outcome = play golf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674806" y="3537633"/>
            <a:ext cx="0" cy="5462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>
            <a:off x="2528680" y="3537632"/>
            <a:ext cx="185935" cy="5772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564320" y="3537633"/>
            <a:ext cx="320333" cy="5508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561196" y="4114838"/>
                <a:ext cx="1516899" cy="124353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&lt;70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Play = 1</a:t>
                </a:r>
              </a:p>
              <a:p>
                <a:pPr algn="ctr"/>
                <a:r>
                  <a:rPr lang="en-US" dirty="0"/>
                  <a:t>Don’t play = 0</a:t>
                </a: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96" y="4114838"/>
                <a:ext cx="1516899" cy="1243538"/>
              </a:xfrm>
              <a:prstGeom prst="rect">
                <a:avLst/>
              </a:prstGeom>
              <a:blipFill>
                <a:blip r:embed="rId3"/>
                <a:stretch>
                  <a:fillRect l="-2479" r="-16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126348" y="4088485"/>
                <a:ext cx="1563511" cy="127136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70≤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&lt;80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Play = 1</a:t>
                </a:r>
              </a:p>
              <a:p>
                <a:pPr algn="ctr"/>
                <a:r>
                  <a:rPr lang="en-US" dirty="0"/>
                  <a:t>Don’t play = 1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8" y="4088485"/>
                <a:ext cx="1563511" cy="1271362"/>
              </a:xfrm>
              <a:prstGeom prst="rect">
                <a:avLst/>
              </a:prstGeom>
              <a:blipFill>
                <a:blip r:embed="rId4"/>
                <a:stretch>
                  <a:fillRect l="-800" r="-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7069641" y="4178978"/>
            <a:ext cx="1488203" cy="111526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Windy False</a:t>
            </a:r>
          </a:p>
          <a:p>
            <a:pPr algn="ctr"/>
            <a:r>
              <a:rPr lang="en-US" dirty="0"/>
              <a:t>Play = 3</a:t>
            </a:r>
          </a:p>
          <a:p>
            <a:pPr algn="ctr"/>
            <a:r>
              <a:rPr lang="en-US" dirty="0"/>
              <a:t>Don’t play = 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76411" y="4161129"/>
            <a:ext cx="1809309" cy="112792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Windy True</a:t>
            </a:r>
          </a:p>
          <a:p>
            <a:pPr algn="ctr"/>
            <a:r>
              <a:rPr lang="en-US" dirty="0"/>
              <a:t>Play = 0</a:t>
            </a:r>
          </a:p>
          <a:p>
            <a:pPr algn="ctr"/>
            <a:r>
              <a:rPr lang="en-US" dirty="0"/>
              <a:t>Don’t play = 2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8265994" y="3385827"/>
            <a:ext cx="444372" cy="7931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9475840" y="3421113"/>
            <a:ext cx="410449" cy="740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4">
            <a:extLst>
              <a:ext uri="{FF2B5EF4-FFF2-40B4-BE49-F238E27FC236}">
                <a16:creationId xmlns:a16="http://schemas.microsoft.com/office/drawing/2014/main" id="{493F33B7-413D-4939-92B0-E6FE633F28B5}"/>
              </a:ext>
            </a:extLst>
          </p:cNvPr>
          <p:cNvSpPr txBox="1">
            <a:spLocks/>
          </p:cNvSpPr>
          <p:nvPr/>
        </p:nvSpPr>
        <p:spPr>
          <a:xfrm>
            <a:off x="2607942" y="5589003"/>
            <a:ext cx="1542806" cy="11794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Windy True</a:t>
            </a:r>
          </a:p>
          <a:p>
            <a:pPr marL="0" indent="0" algn="ctr">
              <a:buNone/>
            </a:pPr>
            <a:r>
              <a:rPr lang="en-US" dirty="0"/>
              <a:t>Play = 1</a:t>
            </a:r>
          </a:p>
          <a:p>
            <a:pPr marL="0" indent="0" algn="ctr">
              <a:buNone/>
            </a:pPr>
            <a:r>
              <a:rPr lang="en-US" dirty="0"/>
              <a:t>Don’t play = 0</a:t>
            </a:r>
          </a:p>
        </p:txBody>
      </p:sp>
      <p:sp>
        <p:nvSpPr>
          <p:cNvPr id="41" name="Content Placeholder 24">
            <a:extLst>
              <a:ext uri="{FF2B5EF4-FFF2-40B4-BE49-F238E27FC236}">
                <a16:creationId xmlns:a16="http://schemas.microsoft.com/office/drawing/2014/main" id="{845A4155-FA11-468B-9BE3-76AAA14DBF79}"/>
              </a:ext>
            </a:extLst>
          </p:cNvPr>
          <p:cNvSpPr txBox="1">
            <a:spLocks/>
          </p:cNvSpPr>
          <p:nvPr/>
        </p:nvSpPr>
        <p:spPr>
          <a:xfrm>
            <a:off x="4468503" y="5583251"/>
            <a:ext cx="1542806" cy="11794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Windy False</a:t>
            </a:r>
          </a:p>
          <a:p>
            <a:pPr marL="0" indent="0" algn="ctr">
              <a:buNone/>
            </a:pPr>
            <a:r>
              <a:rPr lang="en-US" dirty="0"/>
              <a:t>Play = 0</a:t>
            </a:r>
          </a:p>
          <a:p>
            <a:pPr marL="0" indent="0" algn="ctr">
              <a:buNone/>
            </a:pPr>
            <a:r>
              <a:rPr lang="en-US" dirty="0"/>
              <a:t>Don’t play = 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DD8833-C83D-46E7-8678-9CAE583E4A41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379345" y="5359847"/>
            <a:ext cx="111928" cy="2291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BFD036-DD00-4927-B6E1-0B5A08FB4402}"/>
              </a:ext>
            </a:extLst>
          </p:cNvPr>
          <p:cNvCxnSpPr>
            <a:cxnSpLocks/>
          </p:cNvCxnSpPr>
          <p:nvPr/>
        </p:nvCxnSpPr>
        <p:spPr>
          <a:xfrm>
            <a:off x="4468503" y="5359847"/>
            <a:ext cx="269608" cy="2291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C0E4FC2-A1DF-4495-8FEE-EDD7A1A13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0474" y="1724376"/>
            <a:ext cx="5145167" cy="38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4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70001"/>
            <a:ext cx="10178322" cy="4609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We chose the outlook as the root node so that we can have the maximum split, three. Your choice of a root varies from dataset to dataset. 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We arrived at the leaf nodes (red in color) in the least number of levels.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23107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3012</TotalTime>
  <Words>559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(Body)</vt:lpstr>
      <vt:lpstr>Calibri</vt:lpstr>
      <vt:lpstr>Cambria Math</vt:lpstr>
      <vt:lpstr>Franklin Gothic Book</vt:lpstr>
      <vt:lpstr>Crop</vt:lpstr>
      <vt:lpstr>Decision tree</vt:lpstr>
      <vt:lpstr>Decision tree</vt:lpstr>
      <vt:lpstr>PowerPoint Presentation</vt:lpstr>
      <vt:lpstr>PowerPoint Presentation</vt:lpstr>
      <vt:lpstr>PowerPoint Presentation</vt:lpstr>
      <vt:lpstr>Iterative Dichotomiser 3  (ID3) </vt:lpstr>
      <vt:lpstr>PowerPoint Presentation</vt:lpstr>
      <vt:lpstr>Let’s construct a decision tree  </vt:lpstr>
      <vt:lpstr>Takeaway lessons</vt:lpstr>
      <vt:lpstr>compute the information gain</vt:lpstr>
      <vt:lpstr>What will Sklearn use?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sridevi</cp:lastModifiedBy>
  <cp:revision>368</cp:revision>
  <cp:lastPrinted>2015-09-08T17:47:13Z</cp:lastPrinted>
  <dcterms:created xsi:type="dcterms:W3CDTF">2015-08-24T18:00:54Z</dcterms:created>
  <dcterms:modified xsi:type="dcterms:W3CDTF">2021-03-31T23:14:43Z</dcterms:modified>
</cp:coreProperties>
</file>