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66" r:id="rId5"/>
    <p:sldId id="308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540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83DC2-1057-4F8C-8D5C-CB349B532D0C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20236-41FF-4D49-9949-52551BF2AF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448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20236-41FF-4D49-9949-52551BF2AFA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3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6/28/2025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6/28/2025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2491891"/>
          </a:xfrm>
        </p:spPr>
        <p:txBody>
          <a:bodyPr>
            <a:normAutofit/>
          </a:bodyPr>
          <a:lstStyle/>
          <a:p>
            <a:r>
              <a:rPr lang="en-IN" sz="4000" dirty="0"/>
              <a:t>Title: Airline Price &amp; Performance Analysis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0"/>
            <a:ext cx="4829101" cy="1888029"/>
          </a:xfrm>
        </p:spPr>
        <p:txBody>
          <a:bodyPr>
            <a:normAutofit lnSpcReduction="10000"/>
          </a:bodyPr>
          <a:lstStyle/>
          <a:p>
            <a:r>
              <a:rPr lang="en-US" sz="2200" b="1" dirty="0"/>
              <a:t>Submitted By:</a:t>
            </a:r>
          </a:p>
          <a:p>
            <a:r>
              <a:rPr lang="en-US" sz="2200" dirty="0"/>
              <a:t>Shabnam Ikram</a:t>
            </a:r>
          </a:p>
          <a:p>
            <a:r>
              <a:rPr lang="en-US" sz="2200" dirty="0"/>
              <a:t>Ankit Yadav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B6DE-4F3D-F880-7AC7-966AA1D4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Total Stops vs Price Category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76C4C-5B88-E22E-06D3-F91C478FC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analysis classifies ticket prices into categories (like low, medium, high) and compares them based on the number of stops.</a:t>
            </a:r>
          </a:p>
          <a:p>
            <a:r>
              <a:rPr lang="en-US" b="1" dirty="0"/>
              <a:t>Why this is done:</a:t>
            </a:r>
          </a:p>
          <a:p>
            <a:r>
              <a:rPr lang="en-US" dirty="0"/>
              <a:t>To see whether flights with more stops tend to fall into higher or lower price categories.</a:t>
            </a:r>
          </a:p>
          <a:p>
            <a:r>
              <a:rPr lang="en-US" b="1" dirty="0"/>
              <a:t>What we figure out:</a:t>
            </a:r>
          </a:p>
          <a:p>
            <a:r>
              <a:rPr lang="en-US" dirty="0"/>
              <a:t>Low price flights are mostly non-stop or 1-stop.</a:t>
            </a:r>
          </a:p>
          <a:p>
            <a:r>
              <a:rPr lang="en-US" dirty="0"/>
              <a:t>Flights with 2 or more stops usually fall into medium to high price ranges.</a:t>
            </a:r>
          </a:p>
          <a:p>
            <a:r>
              <a:rPr lang="en-US" dirty="0"/>
              <a:t>This shows that complexity of the route (more stops) contributes to higher pricing tiers.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4080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5C8A-9DD5-C910-CE3F-3B62B5E7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21350-134C-2F75-7B85-D6C59F5FA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More stops </a:t>
            </a:r>
            <a:r>
              <a:rPr lang="en-US" dirty="0"/>
              <a:t>→ more time and higher fare variability</a:t>
            </a:r>
          </a:p>
          <a:p>
            <a:r>
              <a:rPr lang="en-US" b="1" dirty="0"/>
              <a:t>Airlines differ widely </a:t>
            </a:r>
            <a:r>
              <a:rPr lang="en-US" dirty="0"/>
              <a:t>in pricing based on brand and service type</a:t>
            </a:r>
          </a:p>
          <a:p>
            <a:r>
              <a:rPr lang="en-US" dirty="0"/>
              <a:t>Flight duration is a </a:t>
            </a:r>
            <a:r>
              <a:rPr lang="en-US" b="1" dirty="0"/>
              <a:t>strong indicator of cost</a:t>
            </a:r>
          </a:p>
          <a:p>
            <a:r>
              <a:rPr lang="en-US" b="1" dirty="0"/>
              <a:t>Non-stop flights </a:t>
            </a:r>
            <a:r>
              <a:rPr lang="en-US" dirty="0"/>
              <a:t>dominate the </a:t>
            </a:r>
            <a:r>
              <a:rPr lang="en-US" b="1" dirty="0"/>
              <a:t>low-price</a:t>
            </a:r>
            <a:r>
              <a:rPr lang="en-US" dirty="0"/>
              <a:t> segment, whereas </a:t>
            </a:r>
            <a:r>
              <a:rPr lang="en-US" b="1" dirty="0"/>
              <a:t>multi-stop</a:t>
            </a:r>
            <a:r>
              <a:rPr lang="en-US" dirty="0"/>
              <a:t> routes shift toward </a:t>
            </a:r>
            <a:r>
              <a:rPr lang="en-US" b="1" dirty="0"/>
              <a:t>premium pricing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8154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5A7379-928D-7B79-CDF0-CFB06DFD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57450"/>
            <a:ext cx="10058400" cy="1600200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2021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56422"/>
          </a:xfrm>
        </p:spPr>
        <p:txBody>
          <a:bodyPr>
            <a:normAutofit/>
          </a:bodyPr>
          <a:lstStyle/>
          <a:p>
            <a:r>
              <a:rPr lang="en-IN" sz="4000" dirty="0"/>
              <a:t>Project Overview</a:t>
            </a:r>
            <a:endParaRPr lang="en-US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8E1204-4896-CE87-2FCF-3D4216DEC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8825"/>
            <a:ext cx="10058400" cy="4243388"/>
          </a:xfrm>
        </p:spPr>
        <p:txBody>
          <a:bodyPr>
            <a:normAutofit/>
          </a:bodyPr>
          <a:lstStyle/>
          <a:p>
            <a:r>
              <a:rPr lang="en-US" dirty="0"/>
              <a:t>This project explores how various flight attributes — such as airline, route, stops, class, and booking window — influence the price of domestic air travel in India.</a:t>
            </a:r>
          </a:p>
          <a:p>
            <a:r>
              <a:rPr lang="en-US" dirty="0"/>
              <a:t>We use over 3 lakh real flight entries to analyze:</a:t>
            </a:r>
          </a:p>
          <a:p>
            <a:endParaRPr lang="en-US" dirty="0"/>
          </a:p>
          <a:p>
            <a:r>
              <a:rPr lang="en-US" dirty="0"/>
              <a:t>- How early booking affects price</a:t>
            </a:r>
          </a:p>
          <a:p>
            <a:r>
              <a:rPr lang="en-US" dirty="0"/>
              <a:t>- How airlines differ in pricing strategy</a:t>
            </a:r>
          </a:p>
          <a:p>
            <a:r>
              <a:rPr lang="en-US" dirty="0"/>
              <a:t>- Influence of departure/arrival time, stops, and class</a:t>
            </a:r>
          </a:p>
          <a:p>
            <a:r>
              <a:rPr lang="en-US" dirty="0"/>
              <a:t>- Patterns in flight duration and city routes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C99E7-CBD9-6EAC-80E1-5200A332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Average Price by Airline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6AFDCF8-FC80-41C9-DCB1-D325A10EBC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908091"/>
            <a:ext cx="4640262" cy="2173705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8E7B34-9651-6A91-AD63-FEAE174F6A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Chart Type:</a:t>
            </a:r>
            <a:r>
              <a:rPr lang="en-IN" dirty="0"/>
              <a:t> Bar Plot </a:t>
            </a:r>
          </a:p>
          <a:p>
            <a:r>
              <a:rPr lang="en-US" b="1" dirty="0"/>
              <a:t>Why We Plotted This:</a:t>
            </a:r>
            <a:br>
              <a:rPr lang="en-US" dirty="0"/>
            </a:br>
            <a:r>
              <a:rPr lang="en-US" dirty="0"/>
              <a:t>To compare </a:t>
            </a:r>
            <a:r>
              <a:rPr lang="en-US" b="1" dirty="0"/>
              <a:t>average ticket prices</a:t>
            </a:r>
            <a:r>
              <a:rPr lang="en-US" dirty="0"/>
              <a:t> across different airlines. </a:t>
            </a:r>
            <a:r>
              <a:rPr lang="en-US" b="1" dirty="0"/>
              <a:t>Insight:</a:t>
            </a:r>
            <a:r>
              <a:rPr lang="en-US" dirty="0"/>
              <a:t> </a:t>
            </a:r>
          </a:p>
          <a:p>
            <a:r>
              <a:rPr lang="en-US" b="1" dirty="0"/>
              <a:t>What It Shows:</a:t>
            </a:r>
            <a:br>
              <a:rPr lang="en-US" dirty="0"/>
            </a:br>
            <a:r>
              <a:rPr lang="en-US" dirty="0"/>
              <a:t>Airlines like </a:t>
            </a:r>
            <a:r>
              <a:rPr lang="en-US" b="1" dirty="0"/>
              <a:t>Jet Airways</a:t>
            </a:r>
            <a:r>
              <a:rPr lang="en-US" dirty="0"/>
              <a:t> and </a:t>
            </a:r>
            <a:r>
              <a:rPr lang="en-US" b="1" dirty="0"/>
              <a:t>Multiple Carriers</a:t>
            </a:r>
            <a:r>
              <a:rPr lang="en-US" dirty="0"/>
              <a:t> have </a:t>
            </a:r>
            <a:r>
              <a:rPr lang="en-US" b="1" dirty="0"/>
              <a:t>significantly higher average prices</a:t>
            </a:r>
            <a:r>
              <a:rPr lang="en-US" dirty="0"/>
              <a:t>, while </a:t>
            </a:r>
            <a:r>
              <a:rPr lang="en-US" b="1" dirty="0"/>
              <a:t>SpiceJet</a:t>
            </a:r>
            <a:r>
              <a:rPr lang="en-US" dirty="0"/>
              <a:t> and </a:t>
            </a:r>
            <a:r>
              <a:rPr lang="en-US" b="1" dirty="0"/>
              <a:t>Air Asia</a:t>
            </a:r>
            <a:r>
              <a:rPr lang="en-US" dirty="0"/>
              <a:t> offer </a:t>
            </a:r>
            <a:r>
              <a:rPr lang="en-US" b="1" dirty="0"/>
              <a:t>cheaper fares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690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169D5-80B9-61AE-A510-C39C5670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Stops vs Price</a:t>
            </a:r>
            <a:endParaRPr lang="en-IN" sz="40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0E6720F-AFBB-611F-DD74-8B6343354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9298" y="4586288"/>
            <a:ext cx="3403728" cy="271462"/>
          </a:xfrm>
        </p:spPr>
        <p:txBody>
          <a:bodyPr>
            <a:normAutofit/>
          </a:bodyPr>
          <a:lstStyle/>
          <a:p>
            <a:r>
              <a:rPr lang="en-IN" sz="700" dirty="0"/>
              <a:t>                        ZERO                    ONE STOP              TWO OR MORE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BF27774-3929-9BB5-C629-385B515361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749297" y="2413000"/>
            <a:ext cx="3335594" cy="207010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761179-1CB6-C274-CCD9-A055AE0D2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5944" y="2057401"/>
            <a:ext cx="4639736" cy="3811694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Chart Type:</a:t>
            </a:r>
            <a:r>
              <a:rPr lang="en-IN" dirty="0"/>
              <a:t> Box Plot </a:t>
            </a:r>
          </a:p>
          <a:p>
            <a:r>
              <a:rPr lang="en-US" b="1" dirty="0"/>
              <a:t>Why We Plotted This:</a:t>
            </a:r>
            <a:br>
              <a:rPr lang="en-US" dirty="0"/>
            </a:br>
            <a:r>
              <a:rPr lang="en-US" dirty="0"/>
              <a:t>To examine how the </a:t>
            </a:r>
            <a:r>
              <a:rPr lang="en-US" b="1" dirty="0"/>
              <a:t>number of stops</a:t>
            </a:r>
            <a:r>
              <a:rPr lang="en-US" dirty="0"/>
              <a:t> impacts ticket price.</a:t>
            </a:r>
          </a:p>
          <a:p>
            <a:r>
              <a:rPr lang="en-IN" dirty="0"/>
              <a:t>What It Shows:</a:t>
            </a:r>
            <a:endParaRPr lang="en-US" dirty="0"/>
          </a:p>
          <a:p>
            <a:r>
              <a:rPr lang="en-US" b="1" dirty="0"/>
              <a:t>Non-stop flights</a:t>
            </a:r>
            <a:r>
              <a:rPr lang="en-US" dirty="0"/>
              <a:t> have the lowest median price</a:t>
            </a:r>
          </a:p>
          <a:p>
            <a:r>
              <a:rPr lang="en-IN" b="1" dirty="0"/>
              <a:t>Real-world impact: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1 stop and 2 stop flights</a:t>
            </a:r>
            <a:r>
              <a:rPr lang="en-US" dirty="0"/>
              <a:t> show a wide price range and higher average prices..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495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991D-B537-2065-BB1D-FE5F82C6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Price by Source-Destination Pairs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08D14B-3648-5031-7351-B08B12D563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3016107"/>
            <a:ext cx="4640262" cy="195767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6BEA5-CCEF-3903-0D88-F07CD0D612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Plot Explanation:</a:t>
            </a:r>
            <a:r>
              <a:rPr lang="en-IN" dirty="0"/>
              <a:t> Bar Plot</a:t>
            </a:r>
          </a:p>
          <a:p>
            <a:r>
              <a:rPr lang="en-US" b="1" dirty="0"/>
              <a:t>Why We Plotted This:</a:t>
            </a:r>
            <a:br>
              <a:rPr lang="en-US" dirty="0"/>
            </a:br>
            <a:r>
              <a:rPr lang="en-US" dirty="0"/>
              <a:t>To visualize </a:t>
            </a:r>
            <a:r>
              <a:rPr lang="en-US" b="1" dirty="0"/>
              <a:t>price variation</a:t>
            </a:r>
            <a:r>
              <a:rPr lang="en-US" dirty="0"/>
              <a:t> across different source-destination routes. </a:t>
            </a:r>
          </a:p>
          <a:p>
            <a:r>
              <a:rPr lang="en-IN" b="1" dirty="0"/>
              <a:t>What It Shows:</a:t>
            </a:r>
          </a:p>
          <a:p>
            <a:r>
              <a:rPr lang="en-US" dirty="0"/>
              <a:t>Routes like </a:t>
            </a:r>
            <a:r>
              <a:rPr lang="en-US" b="1" dirty="0"/>
              <a:t>Delhi to Cochin</a:t>
            </a:r>
            <a:r>
              <a:rPr lang="en-US" dirty="0"/>
              <a:t> and </a:t>
            </a:r>
            <a:r>
              <a:rPr lang="en-US" b="1" dirty="0"/>
              <a:t>Mumbai to Hyderabad</a:t>
            </a:r>
            <a:r>
              <a:rPr lang="en-US" dirty="0"/>
              <a:t> show </a:t>
            </a:r>
            <a:r>
              <a:rPr lang="en-US" b="1" dirty="0"/>
              <a:t>higher median prices</a:t>
            </a:r>
            <a:r>
              <a:rPr lang="en-US" dirty="0"/>
              <a:t>.</a:t>
            </a:r>
          </a:p>
          <a:p>
            <a:r>
              <a:rPr lang="en-US" dirty="0"/>
              <a:t>Routes like </a:t>
            </a:r>
            <a:r>
              <a:rPr lang="en-US" b="1" dirty="0"/>
              <a:t>Chennai to Kolkata</a:t>
            </a:r>
            <a:r>
              <a:rPr lang="en-US" dirty="0"/>
              <a:t> are comparatively cheaper.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41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F5E9-EE33-C5AE-9501-8F528694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Duration vs Price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C998A8-86F5-A95F-D648-492C2684BC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932813"/>
            <a:ext cx="4640262" cy="212426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529C5-CA74-DA6A-8E75-A2118F1EC4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Chart Type:</a:t>
            </a:r>
            <a:r>
              <a:rPr lang="en-IN" dirty="0"/>
              <a:t> Scatter Plot </a:t>
            </a:r>
          </a:p>
          <a:p>
            <a:r>
              <a:rPr lang="en-US" b="1" dirty="0"/>
              <a:t>Why We Plotted This:</a:t>
            </a:r>
            <a:br>
              <a:rPr lang="en-US" dirty="0"/>
            </a:br>
            <a:r>
              <a:rPr lang="en-US" dirty="0"/>
              <a:t>To see if </a:t>
            </a:r>
            <a:r>
              <a:rPr lang="en-US" b="1" dirty="0"/>
              <a:t>longer flight duration</a:t>
            </a:r>
            <a:r>
              <a:rPr lang="en-US" dirty="0"/>
              <a:t> correlates with </a:t>
            </a:r>
            <a:r>
              <a:rPr lang="en-US" b="1" dirty="0"/>
              <a:t>higher prices</a:t>
            </a:r>
            <a:r>
              <a:rPr lang="en-US" dirty="0"/>
              <a:t>.</a:t>
            </a:r>
          </a:p>
          <a:p>
            <a:r>
              <a:rPr lang="en-US" b="1" dirty="0"/>
              <a:t>What It Shows:</a:t>
            </a:r>
            <a:br>
              <a:rPr lang="en-US" dirty="0"/>
            </a:br>
            <a:r>
              <a:rPr lang="en-US" dirty="0"/>
              <a:t>There is a </a:t>
            </a:r>
            <a:r>
              <a:rPr lang="en-US" b="1" dirty="0"/>
              <a:t>positive correlation</a:t>
            </a:r>
            <a:r>
              <a:rPr lang="en-US" dirty="0"/>
              <a:t> — generally, </a:t>
            </a:r>
            <a:r>
              <a:rPr lang="en-US" b="1" dirty="0"/>
              <a:t>longer durations lead to higher prices</a:t>
            </a:r>
            <a:r>
              <a:rPr lang="en-US" dirty="0"/>
              <a:t>, though some exceptions exist.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08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AC3C-570D-0C8F-2C12-0F05E71D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0-stop vs 1-stop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BA31C-3EF3-4D2B-433F-4D8D4549E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analysis compares ticket prices for flights with different numbers of stops.</a:t>
            </a:r>
          </a:p>
          <a:p>
            <a:r>
              <a:rPr lang="en-IN" b="1" dirty="0"/>
              <a:t>Why this is done:</a:t>
            </a:r>
            <a:r>
              <a:rPr lang="en-US" b="1" dirty="0"/>
              <a:t> </a:t>
            </a:r>
          </a:p>
          <a:p>
            <a:r>
              <a:rPr lang="en-US" dirty="0"/>
              <a:t>To understand how number of stops affects airfare — does a non-stop flight cost more or less than one with layovers? </a:t>
            </a:r>
          </a:p>
          <a:p>
            <a:r>
              <a:rPr lang="en-IN" b="1" dirty="0"/>
              <a:t>What we figure out:</a:t>
            </a:r>
          </a:p>
          <a:p>
            <a:r>
              <a:rPr lang="en-US" dirty="0"/>
              <a:t>Flights with more stops generally have higher variability in prices.</a:t>
            </a:r>
          </a:p>
          <a:p>
            <a:r>
              <a:rPr lang="en-US" dirty="0"/>
              <a:t>Non-stop flights tend to be more consistent and often cheaper.</a:t>
            </a:r>
          </a:p>
          <a:p>
            <a:r>
              <a:rPr lang="en-US" dirty="0"/>
              <a:t>It suggests that passengers might pay a premium for convenience, but also that more stops don't always mean cheaper tickets.</a:t>
            </a:r>
          </a:p>
        </p:txBody>
      </p:sp>
    </p:spTree>
    <p:extLst>
      <p:ext uri="{BB962C8B-B14F-4D97-AF65-F5344CB8AC3E}">
        <p14:creationId xmlns:p14="http://schemas.microsoft.com/office/powerpoint/2010/main" val="15059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F077-0011-800E-6E97-31252E97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Airline-wise Fare Difference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ED197-3FD5-3A91-B327-9AC832076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analysis compares the ticket prices offered by different airlines.</a:t>
            </a:r>
          </a:p>
          <a:p>
            <a:r>
              <a:rPr lang="en-US" b="1" dirty="0"/>
              <a:t>Why this is done:</a:t>
            </a:r>
            <a:br>
              <a:rPr lang="en-US" dirty="0"/>
            </a:br>
            <a:r>
              <a:rPr lang="en-US" dirty="0"/>
              <a:t>To identify which airlines are costlier or cheaper, and whether fare differences are due to service levels, routes, or brand premium. </a:t>
            </a:r>
          </a:p>
          <a:p>
            <a:r>
              <a:rPr lang="en-IN" b="1" dirty="0"/>
              <a:t>What we figure out:</a:t>
            </a:r>
          </a:p>
          <a:p>
            <a:r>
              <a:rPr lang="en-US" dirty="0"/>
              <a:t>Airlines like Jet Airways and Air India typically have higher average fares.</a:t>
            </a:r>
          </a:p>
          <a:p>
            <a:r>
              <a:rPr lang="en-US" dirty="0"/>
              <a:t>Budget airlines like SpiceJet and AirAsia offer lower fares.</a:t>
            </a:r>
          </a:p>
          <a:p>
            <a:r>
              <a:rPr lang="en-US" dirty="0"/>
              <a:t>This helps understand how brand and service tiers influence pricing strategies.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9761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8428-AD94-CDB4-5D4F-9B1B0F0B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Duration &amp; Price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054AE-5C35-69CA-F93A-EACD35CAF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analysis looks at how flight duration relates to ticket price. </a:t>
            </a:r>
          </a:p>
          <a:p>
            <a:r>
              <a:rPr lang="en-US" b="1" dirty="0"/>
              <a:t>Why this is done:</a:t>
            </a:r>
            <a:br>
              <a:rPr lang="en-US" dirty="0"/>
            </a:br>
            <a:r>
              <a:rPr lang="en-US" dirty="0"/>
              <a:t>To check whether longer flights are more expensive — and if duration is a key driver of cost.</a:t>
            </a:r>
          </a:p>
          <a:p>
            <a:r>
              <a:rPr lang="en-US" b="1" dirty="0"/>
              <a:t>What we figure out:</a:t>
            </a:r>
          </a:p>
          <a:p>
            <a:r>
              <a:rPr lang="en-US" dirty="0"/>
              <a:t>There is a positive relationship — longer flights often cost more.</a:t>
            </a:r>
          </a:p>
          <a:p>
            <a:r>
              <a:rPr lang="en-US" dirty="0"/>
              <a:t>However, some shorter flights are also expensive, likely due to high demand or limited competition.</a:t>
            </a:r>
          </a:p>
          <a:p>
            <a:pPr marL="0" indent="0">
              <a:buNone/>
            </a:pPr>
            <a:r>
              <a:rPr lang="en-US" dirty="0"/>
              <a:t>. Duration is not the only factor, but it’s a significant contributor to price.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56552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{F0DF691F-B4F3-48BD-9855-AB10E7136229}tf11437505_win32</Template>
  <TotalTime>107</TotalTime>
  <Words>721</Words>
  <Application>Microsoft Office PowerPoint</Application>
  <PresentationFormat>Widescreen</PresentationFormat>
  <Paragraphs>71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Georgia Pro Cond Light</vt:lpstr>
      <vt:lpstr>Speak Pro</vt:lpstr>
      <vt:lpstr>RetrospectVTI</vt:lpstr>
      <vt:lpstr>Title: Airline Price &amp; Performance Analysis</vt:lpstr>
      <vt:lpstr>Project Overview</vt:lpstr>
      <vt:lpstr>Average Price by Airline</vt:lpstr>
      <vt:lpstr>Stops vs Price</vt:lpstr>
      <vt:lpstr>Price by Source-Destination Pairs</vt:lpstr>
      <vt:lpstr>Duration vs Price</vt:lpstr>
      <vt:lpstr>0-stop vs 1-stop</vt:lpstr>
      <vt:lpstr>Airline-wise Fare Difference</vt:lpstr>
      <vt:lpstr>Duration &amp; Price</vt:lpstr>
      <vt:lpstr>Total Stops vs Price Category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mohsin</dc:creator>
  <cp:lastModifiedBy>abdul mohsin</cp:lastModifiedBy>
  <cp:revision>1</cp:revision>
  <dcterms:created xsi:type="dcterms:W3CDTF">2025-06-28T08:41:29Z</dcterms:created>
  <dcterms:modified xsi:type="dcterms:W3CDTF">2025-06-28T10:28:51Z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