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2" r:id="rId2"/>
    <p:sldId id="30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13.06.2022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smtClean="0"/>
              <a:t>Non-local</a:t>
            </a:r>
            <a:r>
              <a:rPr lang="en-CH" baseline="0" dirty="0" smtClean="0"/>
              <a:t> guards that look into other components’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2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 smtClean="0"/>
              <a:t>Non-local</a:t>
            </a:r>
            <a:r>
              <a:rPr lang="en-CH" baseline="0" dirty="0" smtClean="0"/>
              <a:t> guards that look into other components’ local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58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Shabnam Ghasemirad                                                 Towards Modular Reasoning about Distributed Systems in Igloo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 smtClean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 smtClean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Shabnam Ghasemirad                                                 Towards Modular Reasoning about Distributed Systems in Igloo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Shabnam Ghasemirad                                                 Towards Modular Reasoning about Distributed Systems in Igloo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0916"/>
            <a:ext cx="10728325" cy="900000"/>
          </a:xfrm>
        </p:spPr>
        <p:txBody>
          <a:bodyPr/>
          <a:lstStyle/>
          <a:p>
            <a:r>
              <a:rPr lang="en-CH" dirty="0">
                <a:solidFill>
                  <a:srgbClr val="007A96"/>
                </a:solidFill>
              </a:rPr>
              <a:t/>
            </a:r>
            <a:br>
              <a:rPr lang="en-CH" dirty="0">
                <a:solidFill>
                  <a:srgbClr val="007A96"/>
                </a:solidFill>
              </a:rPr>
            </a:br>
            <a:r>
              <a:rPr lang="en-CH" dirty="0">
                <a:solidFill>
                  <a:srgbClr val="007A96"/>
                </a:solidFill>
              </a:rPr>
              <a:t>1st Refinement: Abstract Commit (AC) Protocol</a:t>
            </a:r>
            <a:endParaRPr lang="de-CH" dirty="0">
              <a:solidFill>
                <a:srgbClr val="007A96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799"/>
            <a:ext cx="5255999" cy="1400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H" sz="1600" b="1" dirty="0" smtClean="0"/>
              <a:t>Transaction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H" sz="1600" dirty="0" smtClean="0"/>
              <a:t>TM state          </a:t>
            </a:r>
            <a:endParaRPr lang="en-CH" sz="1600" b="1" dirty="0" smtClean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Shabnam Ghasemirad                                                 Towards Modular Reasoning about Distributed Systems in Igloo</a:t>
            </a:r>
            <a:endParaRPr lang="de-CH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sz="1600" b="1" dirty="0" smtClean="0"/>
              <a:t>Key Manager </a:t>
            </a:r>
          </a:p>
          <a:p>
            <a:pPr marL="0" indent="0">
              <a:buNone/>
            </a:pPr>
            <a:endParaRPr lang="en-CH" sz="1600" b="1" dirty="0"/>
          </a:p>
          <a:p>
            <a:pPr marL="0" indent="0">
              <a:buNone/>
            </a:pPr>
            <a:r>
              <a:rPr lang="en-CH" sz="1600" dirty="0" smtClean="0"/>
              <a:t>RM state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</a:t>
            </a:fld>
            <a:endParaRPr lang="de-CH" noProof="0"/>
          </a:p>
        </p:txBody>
      </p:sp>
      <p:sp>
        <p:nvSpPr>
          <p:cNvPr id="9" name="Left Brace 8"/>
          <p:cNvSpPr/>
          <p:nvPr/>
        </p:nvSpPr>
        <p:spPr>
          <a:xfrm>
            <a:off x="1699490" y="5549647"/>
            <a:ext cx="202737" cy="5449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68139"/>
              </p:ext>
            </p:extLst>
          </p:nvPr>
        </p:nvGraphicFramePr>
        <p:xfrm>
          <a:off x="2010498" y="5476819"/>
          <a:ext cx="382003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031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tatus (Init, Prepared, etc.)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</a:t>
                      </a:r>
                      <a:r>
                        <a:rPr lang="en-CH" sz="1600" b="0" dirty="0" smtClean="0"/>
                        <a:t>equence Number</a:t>
                      </a:r>
                    </a:p>
                    <a:p>
                      <a:r>
                        <a:rPr lang="en-CH" sz="1600" b="0" dirty="0" smtClean="0"/>
                        <a:t>(last session number used by the client)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37563"/>
                  </a:ext>
                </a:extLst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>
            <a:off x="7263775" y="5549647"/>
            <a:ext cx="251546" cy="857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90844"/>
              </p:ext>
            </p:extLst>
          </p:nvPr>
        </p:nvGraphicFramePr>
        <p:xfrm>
          <a:off x="7623592" y="5455642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 (Working, Prepared, Okay, etc.)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Version List</a:t>
                      </a:r>
                      <a:endParaRPr lang="en-CH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Fingerprint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pic>
        <p:nvPicPr>
          <p:cNvPr id="36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53507"/>
          <a:stretch/>
        </p:blipFill>
        <p:spPr>
          <a:xfrm>
            <a:off x="870382" y="1595012"/>
            <a:ext cx="4422056" cy="3336827"/>
          </a:xfrm>
          <a:prstGeom prst="rect">
            <a:avLst/>
          </a:prstGeom>
        </p:spPr>
      </p:pic>
      <p:pic>
        <p:nvPicPr>
          <p:cNvPr id="37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t="15962"/>
          <a:stretch/>
        </p:blipFill>
        <p:spPr>
          <a:xfrm>
            <a:off x="5987835" y="1604248"/>
            <a:ext cx="5036894" cy="3327590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7" b="92202"/>
          <a:stretch/>
        </p:blipFill>
        <p:spPr>
          <a:xfrm>
            <a:off x="870382" y="1167163"/>
            <a:ext cx="4422056" cy="308773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b="91969"/>
          <a:stretch/>
        </p:blipFill>
        <p:spPr>
          <a:xfrm>
            <a:off x="5987835" y="1167163"/>
            <a:ext cx="5036894" cy="318011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3399875" y="2397948"/>
            <a:ext cx="884903" cy="133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25279" y="2045110"/>
            <a:ext cx="1056786" cy="6129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38880" y="3698240"/>
            <a:ext cx="320040" cy="78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124960" y="2772999"/>
            <a:ext cx="320040" cy="11390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829560" y="2113280"/>
            <a:ext cx="213360" cy="55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611880" y="4389120"/>
            <a:ext cx="447040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432800" y="1828800"/>
            <a:ext cx="980440" cy="64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184640" y="1975756"/>
            <a:ext cx="853440" cy="14247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9413240" y="2240280"/>
            <a:ext cx="970280" cy="22174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0108637" y="3342513"/>
            <a:ext cx="624840" cy="6656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184640" y="4292600"/>
            <a:ext cx="316755" cy="96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184640" y="4389120"/>
            <a:ext cx="121920" cy="685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0916"/>
            <a:ext cx="10728325" cy="900000"/>
          </a:xfrm>
        </p:spPr>
        <p:txBody>
          <a:bodyPr/>
          <a:lstStyle/>
          <a:p>
            <a:r>
              <a:rPr lang="en-CH" dirty="0">
                <a:solidFill>
                  <a:srgbClr val="007A96"/>
                </a:solidFill>
              </a:rPr>
              <a:t/>
            </a:r>
            <a:br>
              <a:rPr lang="en-CH" dirty="0">
                <a:solidFill>
                  <a:srgbClr val="007A96"/>
                </a:solidFill>
              </a:rPr>
            </a:br>
            <a:r>
              <a:rPr lang="en-CH" dirty="0">
                <a:solidFill>
                  <a:srgbClr val="007A96"/>
                </a:solidFill>
              </a:rPr>
              <a:t>1st Refinement: Abstract Commit (AC) Protocol</a:t>
            </a:r>
            <a:endParaRPr lang="de-CH" dirty="0">
              <a:solidFill>
                <a:srgbClr val="007A96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Shabnam Ghasemirad                                                 Towards Modular Reasoning about Distributed Systems in Igloo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27.09.2021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53507"/>
          <a:stretch/>
        </p:blipFill>
        <p:spPr>
          <a:xfrm>
            <a:off x="870382" y="1595012"/>
            <a:ext cx="4422056" cy="3336827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t="15962"/>
          <a:stretch/>
        </p:blipFill>
        <p:spPr>
          <a:xfrm>
            <a:off x="5987835" y="1604248"/>
            <a:ext cx="5036894" cy="3327590"/>
          </a:xfrm>
          <a:prstGeom prst="rect">
            <a:avLst/>
          </a:prstGeom>
        </p:spPr>
      </p:pic>
      <p:pic>
        <p:nvPicPr>
          <p:cNvPr id="19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7" b="92202"/>
          <a:stretch/>
        </p:blipFill>
        <p:spPr>
          <a:xfrm>
            <a:off x="870382" y="1167163"/>
            <a:ext cx="4422056" cy="308773"/>
          </a:xfrm>
          <a:prstGeom prst="rect">
            <a:avLst/>
          </a:prstGeom>
        </p:spPr>
      </p:pic>
      <p:pic>
        <p:nvPicPr>
          <p:cNvPr id="20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 b="91969"/>
          <a:stretch/>
        </p:blipFill>
        <p:spPr>
          <a:xfrm>
            <a:off x="5987835" y="1167163"/>
            <a:ext cx="5036894" cy="3180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99875" y="2397948"/>
            <a:ext cx="884903" cy="133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25279" y="2045110"/>
            <a:ext cx="1056786" cy="6129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38880" y="3698240"/>
            <a:ext cx="320040" cy="78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24960" y="2772999"/>
            <a:ext cx="320040" cy="11390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9560" y="2113280"/>
            <a:ext cx="213360" cy="55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611880" y="4389120"/>
            <a:ext cx="447040" cy="137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432800" y="1828800"/>
            <a:ext cx="980440" cy="64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184640" y="1975756"/>
            <a:ext cx="853440" cy="14247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413240" y="2240280"/>
            <a:ext cx="970280" cy="22174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108637" y="3342513"/>
            <a:ext cx="624840" cy="6656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84640" y="4292600"/>
            <a:ext cx="316755" cy="96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184640" y="4389120"/>
            <a:ext cx="121920" cy="685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81136" y="3049571"/>
            <a:ext cx="11341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acquired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32800" y="3066541"/>
            <a:ext cx="149941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not available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4882" y="3863851"/>
            <a:ext cx="11341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 released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2417" y="2519083"/>
            <a:ext cx="11341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Lockreleased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46005" y="4039965"/>
            <a:ext cx="121073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lock to release</a:t>
            </a: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90017" y="2908175"/>
            <a:ext cx="142655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lock to release</a:t>
            </a:r>
            <a:endParaRPr lang="en-US" sz="105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799"/>
            <a:ext cx="5255999" cy="14006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H" sz="1600" b="1" dirty="0" smtClean="0"/>
              <a:t>Transaction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H" sz="1600" dirty="0" smtClean="0"/>
              <a:t>TM state          </a:t>
            </a:r>
            <a:endParaRPr lang="en-CH" sz="1600" b="1" dirty="0" smtClean="0"/>
          </a:p>
        </p:txBody>
      </p:sp>
      <p:sp>
        <p:nvSpPr>
          <p:cNvPr id="57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marL="0" indent="0">
              <a:buNone/>
            </a:pPr>
            <a:r>
              <a:rPr lang="en-CH" sz="1600" b="1" dirty="0" smtClean="0"/>
              <a:t>Key Manager </a:t>
            </a:r>
          </a:p>
          <a:p>
            <a:pPr marL="0" indent="0">
              <a:buNone/>
            </a:pPr>
            <a:endParaRPr lang="en-CH" sz="1600" b="1" dirty="0"/>
          </a:p>
          <a:p>
            <a:pPr marL="0" indent="0">
              <a:buNone/>
            </a:pPr>
            <a:r>
              <a:rPr lang="en-CH" sz="1600" dirty="0" smtClean="0"/>
              <a:t>RM state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1699490" y="5549647"/>
            <a:ext cx="202737" cy="5449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42943"/>
              </p:ext>
            </p:extLst>
          </p:nvPr>
        </p:nvGraphicFramePr>
        <p:xfrm>
          <a:off x="2010498" y="5476819"/>
          <a:ext cx="382003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031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tatus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</a:t>
                      </a:r>
                      <a:r>
                        <a:rPr lang="en-CH" sz="1600" b="0" dirty="0" smtClean="0"/>
                        <a:t>equence Number</a:t>
                      </a:r>
                    </a:p>
                    <a:p>
                      <a:r>
                        <a:rPr lang="en-CH" sz="1600" b="0" dirty="0" smtClean="0"/>
                        <a:t>(last session number used by the client)</a:t>
                      </a:r>
                      <a:endParaRPr lang="en-US" sz="16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37563"/>
                  </a:ext>
                </a:extLst>
              </a:tr>
            </a:tbl>
          </a:graphicData>
        </a:graphic>
      </p:graphicFrame>
      <p:sp>
        <p:nvSpPr>
          <p:cNvPr id="60" name="Left Brace 59"/>
          <p:cNvSpPr/>
          <p:nvPr/>
        </p:nvSpPr>
        <p:spPr>
          <a:xfrm>
            <a:off x="7263775" y="5549647"/>
            <a:ext cx="251546" cy="8578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17836"/>
              </p:ext>
            </p:extLst>
          </p:nvPr>
        </p:nvGraphicFramePr>
        <p:xfrm>
          <a:off x="7540275" y="5532037"/>
          <a:ext cx="375560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607">
                  <a:extLst>
                    <a:ext uri="{9D8B030D-6E8A-4147-A177-3AD203B41FA5}">
                      <a16:colId xmlns:a16="http://schemas.microsoft.com/office/drawing/2014/main" val="3852930906"/>
                    </a:ext>
                  </a:extLst>
                </a:gridCol>
              </a:tblGrid>
              <a:tr h="727579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Version List</a:t>
                      </a:r>
                      <a:endParaRPr lang="en-CH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H" sz="1600" b="0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en-CH" sz="1600" b="0" baseline="0" dirty="0" smtClean="0">
                          <a:solidFill>
                            <a:schemeClr val="tx1"/>
                          </a:solidFill>
                        </a:rPr>
                        <a:t> Key Fingerprint</a:t>
                      </a:r>
                      <a:endParaRPr lang="de-CH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38995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452786" y="3408168"/>
            <a:ext cx="103153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H" sz="1200" dirty="0" smtClean="0"/>
              <a:t>Read Lock</a:t>
            </a:r>
          </a:p>
          <a:p>
            <a:r>
              <a:rPr lang="en-CH" sz="1200" dirty="0" smtClean="0"/>
              <a:t>Write Lock</a:t>
            </a:r>
          </a:p>
          <a:p>
            <a:r>
              <a:rPr lang="en-CH" sz="1200" dirty="0" smtClean="0"/>
              <a:t>No Lock</a:t>
            </a:r>
            <a:endParaRPr lang="en-US" sz="120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452786" y="3630727"/>
            <a:ext cx="1020557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463768" y="3821227"/>
            <a:ext cx="1020557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ETH_PP_Template_Presentation_en</Template>
  <TotalTime>8176</TotalTime>
  <Words>144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Symbol</vt:lpstr>
      <vt:lpstr>ETH Zürich</vt:lpstr>
      <vt:lpstr> 1st Refinement: Abstract Commit (AC) Protocol</vt:lpstr>
      <vt:lpstr> 1st Refinement: Abstract Commit (AC)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Modular Reasoning about Distributed Systems in Igloo</dc:title>
  <dc:creator>Shabnam Ghasemirad</dc:creator>
  <cp:lastModifiedBy>Shabnam Ghasemirad</cp:lastModifiedBy>
  <cp:revision>83</cp:revision>
  <dcterms:created xsi:type="dcterms:W3CDTF">2021-09-24T19:20:53Z</dcterms:created>
  <dcterms:modified xsi:type="dcterms:W3CDTF">2022-06-16T18:59:06Z</dcterms:modified>
</cp:coreProperties>
</file>