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72" r:id="rId2"/>
    <p:sldId id="300" r:id="rId3"/>
    <p:sldId id="301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A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6" autoAdjust="0"/>
    <p:restoredTop sz="94660"/>
  </p:normalViewPr>
  <p:slideViewPr>
    <p:cSldViewPr snapToGrid="0" showGuides="1">
      <p:cViewPr varScale="1">
        <p:scale>
          <a:sx n="65" d="100"/>
          <a:sy n="65" d="100"/>
        </p:scale>
        <p:origin x="724" y="4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111" d="100"/>
          <a:sy n="111" d="100"/>
        </p:scale>
        <p:origin x="4746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8AF70A90-CA7E-49EB-AB17-C37FEDD075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A7711EA-1FBE-4E98-9D43-C2D65C45D0E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8ABEA4-9216-4FDF-AAE1-D8632908A8EC}" type="datetimeFigureOut">
              <a:rPr lang="de-CH" smtClean="0"/>
              <a:t>23.08.2022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2CCD3C8-8930-4E0E-A891-B770724F2BD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7798FB5-86BC-42DA-9D05-F96D484814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685DCD-866D-47AE-A236-118539F5337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232272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78A90D-FE7E-41AF-B03D-808D82937CB9}" type="datetimeFigureOut">
              <a:rPr lang="de-CH" smtClean="0"/>
              <a:t>23.08.2022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15DDFD-030C-4D5A-B33E-3A7E7538D2B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4149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 smtClean="0"/>
              <a:t>Non-local</a:t>
            </a:r>
            <a:r>
              <a:rPr lang="en-CH" baseline="0" dirty="0" smtClean="0"/>
              <a:t> guards that look into other components’ local state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15DDFD-030C-4D5A-B33E-3A7E7538D2BE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03297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 smtClean="0"/>
              <a:t>Non-local</a:t>
            </a:r>
            <a:r>
              <a:rPr lang="en-CH" baseline="0" dirty="0" smtClean="0"/>
              <a:t> guards that look into other components’ local state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15DDFD-030C-4D5A-B33E-3A7E7538D2BE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145885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 smtClean="0"/>
              <a:t>Non-local</a:t>
            </a:r>
            <a:r>
              <a:rPr lang="en-CH" baseline="0" dirty="0" smtClean="0"/>
              <a:t> guards that look into other components’ local state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15DDFD-030C-4D5A-B33E-3A7E7538D2BE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31263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EB061823-3F7A-48C8-8477-B410C18AC1B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31838" y="1016000"/>
            <a:ext cx="10728325" cy="5256000"/>
          </a:xfrm>
        </p:spPr>
        <p:txBody>
          <a:bodyPr lIns="5580000" tIns="0" rIns="0" anchor="ctr" anchorCtr="0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3538"/>
            <a:ext cx="5904000" cy="2772000"/>
          </a:xfrm>
          <a:solidFill>
            <a:schemeClr val="accent1"/>
          </a:solidFill>
        </p:spPr>
        <p:txBody>
          <a:bodyPr lIns="1080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de-CH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9" name="Bildplatzhalter 8">
            <a:extLst>
              <a:ext uri="{FF2B5EF4-FFF2-40B4-BE49-F238E27FC236}">
                <a16:creationId xmlns:a16="http://schemas.microsoft.com/office/drawing/2014/main" id="{C3C296D1-2CD0-479F-A866-6EC741D2293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en-US" noProof="0" smtClean="0"/>
              <a:t>Click icon to add picture</a:t>
            </a:r>
            <a:endParaRPr lang="de-CH" noProof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E41BE31-9613-4103-99FF-7DCFF643B3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6" y="3860495"/>
            <a:ext cx="4680000" cy="100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EDEB298C-798E-4D73-9DD6-F896C06530C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 baseline="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Organisational </a:t>
            </a:r>
            <a:r>
              <a:rPr lang="de-DE" dirty="0" err="1"/>
              <a:t>unit</a:t>
            </a:r>
            <a:r>
              <a:rPr lang="de-DE" dirty="0"/>
              <a:t> verbal</a:t>
            </a:r>
            <a:br>
              <a:rPr lang="de-DE" dirty="0"/>
            </a:b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put</a:t>
            </a:r>
            <a:r>
              <a:rPr lang="de-DE" dirty="0"/>
              <a:t> on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933810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 userDrawn="1">
          <p15:clr>
            <a:srgbClr val="FBAE40"/>
          </p15:clr>
        </p15:guide>
        <p15:guide id="3" orient="horz" pos="640" userDrawn="1">
          <p15:clr>
            <a:srgbClr val="FBAE40"/>
          </p15:clr>
        </p15:guide>
        <p15:guide id="4" orient="horz" pos="3952" userDrawn="1">
          <p15:clr>
            <a:srgbClr val="FBAE40"/>
          </p15:clr>
        </p15:guide>
        <p15:guide id="5" pos="610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27.09.2021</a:t>
            </a:r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Shabnam Ghasemirad                                                 Towards Modular Reasoning about Distributed Systems in Igloo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‹#›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05941150-30DE-48F5-9038-0E82CD18DE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7" y="1412874"/>
            <a:ext cx="10728000" cy="4860000"/>
          </a:xfrm>
        </p:spPr>
        <p:txBody>
          <a:bodyPr tIns="1620000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943852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27.09.2021</a:t>
            </a:r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Shabnam Ghasemirad                                                 Towards Modular Reasoning about Distributed Systems in Igloo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‹#›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05941150-30DE-48F5-9038-0E82CD18DE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7" y="260350"/>
            <a:ext cx="10728000" cy="6012524"/>
          </a:xfrm>
        </p:spPr>
        <p:txBody>
          <a:bodyPr tIns="2160000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8420483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zwei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4163" y="1412875"/>
            <a:ext cx="5256000" cy="4860000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27.09.2021</a:t>
            </a:r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Shabnam Ghasemirad                                                 Towards Modular Reasoning about Distributed Systems in Igloo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‹#›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221A3BAE-B19D-4390-B4A5-2C8A2CC87C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8" y="1412875"/>
            <a:ext cx="5040000" cy="4860000"/>
          </a:xfrm>
        </p:spPr>
        <p:txBody>
          <a:bodyPr tIns="1620000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39963947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95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6" y="5121800"/>
            <a:ext cx="5255999" cy="1152000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27.09.2021</a:t>
            </a:r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Shabnam Ghasemirad                                                 Towards Modular Reasoning about Distributed Systems in Igloo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‹#›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221A3BAE-B19D-4390-B4A5-2C8A2CC87C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8" y="1412875"/>
            <a:ext cx="5256000" cy="3420000"/>
          </a:xfrm>
        </p:spPr>
        <p:txBody>
          <a:bodyPr tIns="900000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de-CH" noProof="0"/>
          </a:p>
        </p:txBody>
      </p:sp>
      <p:sp>
        <p:nvSpPr>
          <p:cNvPr id="9" name="Bildplatzhalter 10">
            <a:extLst>
              <a:ext uri="{FF2B5EF4-FFF2-40B4-BE49-F238E27FC236}">
                <a16:creationId xmlns:a16="http://schemas.microsoft.com/office/drawing/2014/main" id="{1AAB6914-2518-430D-BF4C-14EA51B6141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04162" y="1412875"/>
            <a:ext cx="5256000" cy="3420000"/>
          </a:xfrm>
        </p:spPr>
        <p:txBody>
          <a:bodyPr tIns="900000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de-CH" noProof="0"/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5092EEFB-079B-4C38-A665-E52B9837601B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204162" y="5121800"/>
            <a:ext cx="5256001" cy="1152000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108575077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95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3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6" y="4166439"/>
            <a:ext cx="10728327" cy="2124401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27.09.2021</a:t>
            </a:r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Shabnam Ghasemirad                                                 Towards Modular Reasoning about Distributed Systems in Igloo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‹#›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221A3BAE-B19D-4390-B4A5-2C8A2CC87C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8" y="1412875"/>
            <a:ext cx="3420000" cy="2484000"/>
          </a:xfrm>
        </p:spPr>
        <p:txBody>
          <a:bodyPr tIns="360000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de-CH" noProof="0"/>
          </a:p>
        </p:txBody>
      </p:sp>
      <p:sp>
        <p:nvSpPr>
          <p:cNvPr id="13" name="Bildplatzhalter 10">
            <a:extLst>
              <a:ext uri="{FF2B5EF4-FFF2-40B4-BE49-F238E27FC236}">
                <a16:creationId xmlns:a16="http://schemas.microsoft.com/office/drawing/2014/main" id="{36793346-BF6B-42A8-ADE0-3AA3DC3B239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040162" y="1414800"/>
            <a:ext cx="3420000" cy="2484000"/>
          </a:xfrm>
        </p:spPr>
        <p:txBody>
          <a:bodyPr tIns="360000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de-CH" noProof="0"/>
          </a:p>
        </p:txBody>
      </p:sp>
      <p:sp>
        <p:nvSpPr>
          <p:cNvPr id="14" name="Bildplatzhalter 10">
            <a:extLst>
              <a:ext uri="{FF2B5EF4-FFF2-40B4-BE49-F238E27FC236}">
                <a16:creationId xmlns:a16="http://schemas.microsoft.com/office/drawing/2014/main" id="{FE637F68-618E-43EB-B240-4BFA26852FC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385999" y="1414800"/>
            <a:ext cx="3420000" cy="2484000"/>
          </a:xfrm>
        </p:spPr>
        <p:txBody>
          <a:bodyPr tIns="360000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25298895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952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1412875"/>
            <a:ext cx="10728325" cy="396000"/>
          </a:xfrm>
        </p:spPr>
        <p:txBody>
          <a:bodyPr/>
          <a:lstStyle>
            <a:lvl1pPr marL="0" indent="0">
              <a:buNone/>
              <a:defRPr b="1"/>
            </a:lvl1pPr>
            <a:lvl2pPr marL="266700" indent="0">
              <a:buNone/>
              <a:defRPr b="1"/>
            </a:lvl2pPr>
            <a:lvl3pPr marL="538163" indent="0">
              <a:buNone/>
              <a:defRPr b="1"/>
            </a:lvl3pPr>
            <a:lvl4pPr marL="804862" indent="0">
              <a:buNone/>
              <a:defRPr b="1"/>
            </a:lvl4pPr>
            <a:lvl5pPr marL="1076325" indent="0">
              <a:buNone/>
              <a:defRPr b="1"/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27.09.2021</a:t>
            </a:r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Shabnam Ghasemirad                                                 Towards Modular Reasoning about Distributed Systems in Igloo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‹#›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9" name="Tabellenplatzhalter 8">
            <a:extLst>
              <a:ext uri="{FF2B5EF4-FFF2-40B4-BE49-F238E27FC236}">
                <a16:creationId xmlns:a16="http://schemas.microsoft.com/office/drawing/2014/main" id="{A1D947E6-CC00-458E-BDE1-B0877E30333C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731838" y="2061398"/>
            <a:ext cx="10728325" cy="4212401"/>
          </a:xfrm>
        </p:spPr>
        <p:txBody>
          <a:bodyPr tIns="1260000"/>
          <a:lstStyle>
            <a:lvl1pPr marL="0" indent="0" algn="ctr">
              <a:spcBef>
                <a:spcPts val="0"/>
              </a:spcBef>
              <a:buNone/>
              <a:defRPr sz="1400"/>
            </a:lvl1pPr>
          </a:lstStyle>
          <a:p>
            <a:r>
              <a:rPr lang="en-US" noProof="0" smtClean="0"/>
              <a:t>Click icon to add table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9286613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952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nhaltsplatzhalter 2">
            <a:extLst>
              <a:ext uri="{FF2B5EF4-FFF2-40B4-BE49-F238E27FC236}">
                <a16:creationId xmlns:a16="http://schemas.microsoft.com/office/drawing/2014/main" id="{394B20FF-3667-40DF-92A1-C6CF3BBCA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2135492"/>
            <a:ext cx="10728325" cy="39600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540000" indent="0">
              <a:buNone/>
              <a:defRPr>
                <a:solidFill>
                  <a:schemeClr val="bg1"/>
                </a:solidFill>
              </a:defRPr>
            </a:lvl3pPr>
            <a:lvl4pPr marL="808537" indent="0">
              <a:buNone/>
              <a:defRPr>
                <a:solidFill>
                  <a:schemeClr val="bg1"/>
                </a:solidFill>
              </a:defRPr>
            </a:lvl4pPr>
            <a:lvl5pPr marL="10800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1" name="Bildplatzhalter 8">
            <a:extLst>
              <a:ext uri="{FF2B5EF4-FFF2-40B4-BE49-F238E27FC236}">
                <a16:creationId xmlns:a16="http://schemas.microsoft.com/office/drawing/2014/main" id="{794484F1-3B7F-46CE-AD0B-2310A557A99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de-CH" noProof="0"/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F900572E-A73E-42BE-96FA-38ADC4E79FD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6703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698">
          <p15:clr>
            <a:srgbClr val="FBAE40"/>
          </p15:clr>
        </p15:guide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4">
            <a:extLst>
              <a:ext uri="{FF2B5EF4-FFF2-40B4-BE49-F238E27FC236}">
                <a16:creationId xmlns:a16="http://schemas.microsoft.com/office/drawing/2014/main" id="{8A01615F-450E-43D0-B554-DA3FBD48DF3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31838" y="1016000"/>
            <a:ext cx="10728325" cy="5256000"/>
          </a:xfrm>
        </p:spPr>
        <p:txBody>
          <a:bodyPr lIns="0" tIns="0" rIns="5580000" anchor="ctr" anchorCtr="0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4000" y="2957494"/>
            <a:ext cx="5688000" cy="2268000"/>
          </a:xfrm>
          <a:solidFill>
            <a:schemeClr val="accent2"/>
          </a:solidFill>
        </p:spPr>
        <p:txBody>
          <a:bodyPr lIns="324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de-CH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9" name="Textplatzhalter 3">
            <a:extLst>
              <a:ext uri="{FF2B5EF4-FFF2-40B4-BE49-F238E27FC236}">
                <a16:creationId xmlns:a16="http://schemas.microsoft.com/office/drawing/2014/main" id="{003A487C-8977-4264-A8A1-D6C1DB6046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45210" y="4639666"/>
            <a:ext cx="4320000" cy="46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3" name="Bildplatzhalter 8">
            <a:extLst>
              <a:ext uri="{FF2B5EF4-FFF2-40B4-BE49-F238E27FC236}">
                <a16:creationId xmlns:a16="http://schemas.microsoft.com/office/drawing/2014/main" id="{E91D3734-CD8F-4F94-A813-570EF31C473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en-US" noProof="0" smtClean="0"/>
              <a:t>Click icon to add picture</a:t>
            </a:r>
            <a:endParaRPr lang="de-CH" noProof="0"/>
          </a:p>
        </p:txBody>
      </p:sp>
      <p:sp>
        <p:nvSpPr>
          <p:cNvPr id="8" name="Textplatzhalter 5">
            <a:extLst>
              <a:ext uri="{FF2B5EF4-FFF2-40B4-BE49-F238E27FC236}">
                <a16:creationId xmlns:a16="http://schemas.microsoft.com/office/drawing/2014/main" id="{547D2927-4A99-4714-8EBA-F773EAA2630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Organisational </a:t>
            </a:r>
            <a:r>
              <a:rPr lang="de-DE" dirty="0" err="1"/>
              <a:t>unit</a:t>
            </a:r>
            <a:r>
              <a:rPr lang="de-DE" dirty="0"/>
              <a:t> verbal</a:t>
            </a:r>
            <a:br>
              <a:rPr lang="de-DE" dirty="0"/>
            </a:b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put</a:t>
            </a:r>
            <a:r>
              <a:rPr lang="de-DE" dirty="0"/>
              <a:t> on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02411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62D94F76-218E-49F2-87F8-05982912ED18}"/>
              </a:ext>
            </a:extLst>
          </p:cNvPr>
          <p:cNvSpPr/>
          <p:nvPr userDrawn="1"/>
        </p:nvSpPr>
        <p:spPr>
          <a:xfrm>
            <a:off x="731838" y="1016000"/>
            <a:ext cx="10728325" cy="5257800"/>
          </a:xfrm>
          <a:prstGeom prst="rect">
            <a:avLst/>
          </a:prstGeom>
          <a:solidFill>
            <a:srgbClr val="485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1940405"/>
            <a:ext cx="10188000" cy="3420000"/>
          </a:xfrm>
          <a:solidFill>
            <a:srgbClr val="72791C"/>
          </a:solidFill>
          <a:ln>
            <a:noFill/>
          </a:ln>
        </p:spPr>
        <p:txBody>
          <a:bodyPr lIns="1080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de-CH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7" name="Textplatzhalter 3">
            <a:extLst>
              <a:ext uri="{FF2B5EF4-FFF2-40B4-BE49-F238E27FC236}">
                <a16:creationId xmlns:a16="http://schemas.microsoft.com/office/drawing/2014/main" id="{0503E57F-F89F-431B-8D38-7CC97B7C20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6" y="4217884"/>
            <a:ext cx="8640000" cy="100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2" name="Bildplatzhalter 8">
            <a:extLst>
              <a:ext uri="{FF2B5EF4-FFF2-40B4-BE49-F238E27FC236}">
                <a16:creationId xmlns:a16="http://schemas.microsoft.com/office/drawing/2014/main" id="{1BEB6197-C509-4752-B57E-CEE955F5D92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en-US" noProof="0" smtClean="0"/>
              <a:t>Click icon to add picture</a:t>
            </a:r>
            <a:endParaRPr lang="de-CH" noProof="0"/>
          </a:p>
        </p:txBody>
      </p:sp>
      <p:sp>
        <p:nvSpPr>
          <p:cNvPr id="8" name="Textplatzhalter 5">
            <a:extLst>
              <a:ext uri="{FF2B5EF4-FFF2-40B4-BE49-F238E27FC236}">
                <a16:creationId xmlns:a16="http://schemas.microsoft.com/office/drawing/2014/main" id="{4ADF7DEC-21BD-45CA-9E91-B9F58A69F62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Organisational </a:t>
            </a:r>
            <a:r>
              <a:rPr lang="de-DE" dirty="0" err="1"/>
              <a:t>unit</a:t>
            </a:r>
            <a:r>
              <a:rPr lang="de-DE" dirty="0"/>
              <a:t> verbal</a:t>
            </a:r>
            <a:br>
              <a:rPr lang="de-DE" dirty="0"/>
            </a:b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put</a:t>
            </a:r>
            <a:r>
              <a:rPr lang="de-DE" dirty="0"/>
              <a:t> on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240694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837" y="1016000"/>
            <a:ext cx="10728326" cy="5256000"/>
          </a:xfrm>
          <a:solidFill>
            <a:schemeClr val="accent2"/>
          </a:solidFill>
          <a:ln>
            <a:noFill/>
          </a:ln>
        </p:spPr>
        <p:txBody>
          <a:bodyPr lIns="324000" tIns="11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de-CH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6" name="Textplatzhalter 3">
            <a:extLst>
              <a:ext uri="{FF2B5EF4-FFF2-40B4-BE49-F238E27FC236}">
                <a16:creationId xmlns:a16="http://schemas.microsoft.com/office/drawing/2014/main" id="{5FCAD79B-EF47-46A0-9575-229F3DAA72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5" y="5122625"/>
            <a:ext cx="10044000" cy="100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8" name="Bildplatzhalter 8">
            <a:extLst>
              <a:ext uri="{FF2B5EF4-FFF2-40B4-BE49-F238E27FC236}">
                <a16:creationId xmlns:a16="http://schemas.microsoft.com/office/drawing/2014/main" id="{72236FC6-C8FF-43C1-86B9-BF112345926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en-US" noProof="0" smtClean="0"/>
              <a:t>Click icon to add picture</a:t>
            </a:r>
            <a:endParaRPr lang="de-CH" noProof="0"/>
          </a:p>
        </p:txBody>
      </p:sp>
      <p:sp>
        <p:nvSpPr>
          <p:cNvPr id="7" name="Textplatzhalter 5">
            <a:extLst>
              <a:ext uri="{FF2B5EF4-FFF2-40B4-BE49-F238E27FC236}">
                <a16:creationId xmlns:a16="http://schemas.microsoft.com/office/drawing/2014/main" id="{789A3267-E086-4EC3-A0BB-F8ECD01A5C7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Organisational </a:t>
            </a:r>
            <a:r>
              <a:rPr lang="de-DE" dirty="0" err="1"/>
              <a:t>unit</a:t>
            </a:r>
            <a:r>
              <a:rPr lang="de-DE" dirty="0"/>
              <a:t> verbal</a:t>
            </a:r>
            <a:br>
              <a:rPr lang="de-DE" dirty="0"/>
            </a:b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put</a:t>
            </a:r>
            <a:r>
              <a:rPr lang="de-DE" dirty="0"/>
              <a:t> on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325320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4 – Uni Zür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EB061823-3F7A-48C8-8477-B410C18AC1B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31838" y="1016000"/>
            <a:ext cx="10728325" cy="5256000"/>
          </a:xfrm>
        </p:spPr>
        <p:txBody>
          <a:bodyPr lIns="5580000" tIns="0" rIns="0" anchor="ctr" anchorCtr="0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3538"/>
            <a:ext cx="5904000" cy="2772000"/>
          </a:xfrm>
          <a:solidFill>
            <a:srgbClr val="007A96"/>
          </a:solidFill>
        </p:spPr>
        <p:txBody>
          <a:bodyPr lIns="1080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de-CH" noProof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93E2EDD-B19F-478D-BB03-AD55EC1E86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27672" y="228020"/>
            <a:ext cx="3679200" cy="552508"/>
          </a:xfrm>
          <a:prstGeom prst="rect">
            <a:avLst/>
          </a:prstGeom>
        </p:spPr>
      </p:pic>
      <p:sp>
        <p:nvSpPr>
          <p:cNvPr id="7" name="Textplatzhalter 3">
            <a:extLst>
              <a:ext uri="{FF2B5EF4-FFF2-40B4-BE49-F238E27FC236}">
                <a16:creationId xmlns:a16="http://schemas.microsoft.com/office/drawing/2014/main" id="{D364BCB8-820F-4C3A-BA37-7048A4C8D4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6" y="3860495"/>
            <a:ext cx="4680000" cy="100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1" name="Bildplatzhalter 8">
            <a:extLst>
              <a:ext uri="{FF2B5EF4-FFF2-40B4-BE49-F238E27FC236}">
                <a16:creationId xmlns:a16="http://schemas.microsoft.com/office/drawing/2014/main" id="{A73913C2-8DFE-4F15-B2DB-2A6D5C26700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en-US" noProof="0" smtClean="0"/>
              <a:t>Click icon to add picture</a:t>
            </a:r>
            <a:endParaRPr lang="de-CH" noProof="0"/>
          </a:p>
        </p:txBody>
      </p:sp>
      <p:sp>
        <p:nvSpPr>
          <p:cNvPr id="9" name="Textplatzhalter 5">
            <a:extLst>
              <a:ext uri="{FF2B5EF4-FFF2-40B4-BE49-F238E27FC236}">
                <a16:creationId xmlns:a16="http://schemas.microsoft.com/office/drawing/2014/main" id="{791A1AD7-DB7D-4C75-BEFB-EB6D34D3B2A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Organisational </a:t>
            </a:r>
            <a:r>
              <a:rPr lang="de-DE" dirty="0" err="1"/>
              <a:t>unit</a:t>
            </a:r>
            <a:r>
              <a:rPr lang="de-DE" dirty="0"/>
              <a:t> verbal</a:t>
            </a:r>
            <a:br>
              <a:rPr lang="de-DE" dirty="0"/>
            </a:b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put</a:t>
            </a:r>
            <a:r>
              <a:rPr lang="de-DE" dirty="0"/>
              <a:t> on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89257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39750" indent="-539750">
              <a:buFont typeface="+mj-lt"/>
              <a:buAutoNum type="arabicPeriod"/>
              <a:defRPr/>
            </a:lvl1pPr>
            <a:lvl2pPr marL="1079500" indent="-539750">
              <a:buFont typeface="+mj-lt"/>
              <a:buAutoNum type="arabicPeriod"/>
              <a:defRPr/>
            </a:lvl2pPr>
            <a:lvl3pPr marL="1612900" indent="-533400">
              <a:buFont typeface="+mj-lt"/>
              <a:buAutoNum type="arabicPeriod"/>
              <a:defRPr/>
            </a:lvl3pPr>
            <a:lvl4pPr marL="2152650" indent="-539750">
              <a:buFont typeface="+mj-lt"/>
              <a:buAutoNum type="arabicPeriod"/>
              <a:defRPr/>
            </a:lvl4pPr>
            <a:lvl5pPr marL="2692400" indent="-539750">
              <a:buFont typeface="+mj-lt"/>
              <a:buAutoNum type="arabicPeriod"/>
              <a:defRPr/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27.09.2021</a:t>
            </a:r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Shabnam Ghasemirad                                                 Towards Modular Reasoning about Distributed Systems in Igloo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‹#›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599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27.09.2021</a:t>
            </a:r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Shabnam Ghasemirad                                                 Towards Modular Reasoning about Distributed Systems in Igloo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‹#›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753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Fuss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1412875"/>
            <a:ext cx="10728325" cy="3960000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27.09.2021</a:t>
            </a:r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Shabnam Ghasemirad                                                 Towards Modular Reasoning about Distributed Systems in Igloo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‹#›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2F6D94FA-21C6-4AE0-AA4F-3A077810ED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836" y="5570135"/>
            <a:ext cx="5364164" cy="721233"/>
          </a:xfrm>
        </p:spPr>
        <p:txBody>
          <a:bodyPr anchor="b" anchorCtr="0"/>
          <a:lstStyle>
            <a:lvl1pPr marL="179388" indent="-179388">
              <a:spcBef>
                <a:spcPts val="0"/>
              </a:spcBef>
              <a:buFont typeface="+mj-lt"/>
              <a:buAutoNum type="arabicPeriod"/>
              <a:defRPr sz="800"/>
            </a:lvl1pPr>
            <a:lvl2pPr marL="266700" indent="0">
              <a:buNone/>
              <a:defRPr sz="800"/>
            </a:lvl2pPr>
            <a:lvl3pPr marL="538163" indent="0">
              <a:buNone/>
              <a:defRPr sz="800"/>
            </a:lvl3pPr>
            <a:lvl4pPr marL="804862" indent="0">
              <a:buNone/>
              <a:defRPr sz="800"/>
            </a:lvl4pPr>
            <a:lvl5pPr marL="1076325" indent="0">
              <a:buNone/>
              <a:defRPr sz="800"/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001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2224781"/>
            <a:ext cx="10728325" cy="1260000"/>
          </a:xfrm>
        </p:spPr>
        <p:txBody>
          <a:bodyPr/>
          <a:lstStyle>
            <a:lvl1pPr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27.09.2021</a:t>
            </a:r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Shabnam Ghasemirad                                                 Towards Modular Reasoning about Distributed Systems in Igloo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ACA52AF-F19D-405C-AD5F-7D94B96A5CC3}" type="slidenum">
              <a:rPr lang="de-CH" noProof="0" smtClean="0"/>
              <a:pPr/>
              <a:t>‹#›</a:t>
            </a:fld>
            <a:endParaRPr lang="de-CH" noProof="0"/>
          </a:p>
        </p:txBody>
      </p:sp>
      <p:grpSp>
        <p:nvGrpSpPr>
          <p:cNvPr id="10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GrpSpPr/>
          <p:nvPr/>
        </p:nvGrpSpPr>
        <p:grpSpPr>
          <a:xfrm>
            <a:off x="731837" y="6507088"/>
            <a:ext cx="984462" cy="162000"/>
            <a:chOff x="731837" y="6507088"/>
            <a:chExt cx="984462" cy="162000"/>
          </a:xfrm>
          <a:solidFill>
            <a:schemeClr val="bg1"/>
          </a:solidFill>
        </p:grpSpPr>
        <p:grpSp>
          <p:nvGrpSpPr>
            <p:cNvPr id="12" name="Grafik 6">
              <a:extLst>
                <a:ext uri="{FF2B5EF4-FFF2-40B4-BE49-F238E27FC236}">
                  <a16:creationId xmlns:a16="http://schemas.microsoft.com/office/drawing/2014/main" id="{7F7C476A-2849-4D68-9FA2-3A5CFC13C833}"/>
                </a:ext>
              </a:extLst>
            </p:cNvPr>
            <p:cNvGrpSpPr/>
            <p:nvPr/>
          </p:nvGrpSpPr>
          <p:grpSpPr>
            <a:xfrm>
              <a:off x="1266489" y="6555186"/>
              <a:ext cx="197463" cy="110963"/>
              <a:chOff x="1266489" y="6555186"/>
              <a:chExt cx="197463" cy="110963"/>
            </a:xfrm>
            <a:grpFill/>
          </p:grpSpPr>
          <p:sp>
            <p:nvSpPr>
              <p:cNvPr id="13" name="Freihandform: Form 12">
                <a:extLst>
                  <a:ext uri="{FF2B5EF4-FFF2-40B4-BE49-F238E27FC236}">
                    <a16:creationId xmlns:a16="http://schemas.microsoft.com/office/drawing/2014/main" id="{18BB0752-F87C-44D9-A9A5-97AF1DEDA1AE}"/>
                  </a:ext>
                </a:extLst>
              </p:cNvPr>
              <p:cNvSpPr/>
              <p:nvPr/>
            </p:nvSpPr>
            <p:spPr>
              <a:xfrm>
                <a:off x="1266489" y="6556934"/>
                <a:ext cx="95902" cy="109216"/>
              </a:xfrm>
              <a:custGeom>
                <a:avLst/>
                <a:gdLst>
                  <a:gd name="connsiteX0" fmla="*/ 66742 w 95902"/>
                  <a:gd name="connsiteY0" fmla="*/ 65797 h 109216"/>
                  <a:gd name="connsiteX1" fmla="*/ 35339 w 95902"/>
                  <a:gd name="connsiteY1" fmla="*/ 95082 h 109216"/>
                  <a:gd name="connsiteX2" fmla="*/ 15953 w 95902"/>
                  <a:gd name="connsiteY2" fmla="*/ 79537 h 109216"/>
                  <a:gd name="connsiteX3" fmla="*/ 15899 w 95902"/>
                  <a:gd name="connsiteY3" fmla="*/ 76265 h 109216"/>
                  <a:gd name="connsiteX4" fmla="*/ 16896 w 95902"/>
                  <a:gd name="connsiteY4" fmla="*/ 66295 h 109216"/>
                  <a:gd name="connsiteX5" fmla="*/ 30230 w 95902"/>
                  <a:gd name="connsiteY5" fmla="*/ 0 h 109216"/>
                  <a:gd name="connsiteX6" fmla="*/ 30230 w 95902"/>
                  <a:gd name="connsiteY6" fmla="*/ 0 h 109216"/>
                  <a:gd name="connsiteX7" fmla="*/ 14528 w 95902"/>
                  <a:gd name="connsiteY7" fmla="*/ 0 h 109216"/>
                  <a:gd name="connsiteX8" fmla="*/ 1194 w 95902"/>
                  <a:gd name="connsiteY8" fmla="*/ 67791 h 109216"/>
                  <a:gd name="connsiteX9" fmla="*/ 1194 w 95902"/>
                  <a:gd name="connsiteY9" fmla="*/ 68788 h 109216"/>
                  <a:gd name="connsiteX10" fmla="*/ 73 w 95902"/>
                  <a:gd name="connsiteY10" fmla="*/ 78508 h 109216"/>
                  <a:gd name="connsiteX11" fmla="*/ 26638 w 95902"/>
                  <a:gd name="connsiteY11" fmla="*/ 109122 h 109216"/>
                  <a:gd name="connsiteX12" fmla="*/ 29980 w 95902"/>
                  <a:gd name="connsiteY12" fmla="*/ 109163 h 109216"/>
                  <a:gd name="connsiteX13" fmla="*/ 61384 w 95902"/>
                  <a:gd name="connsiteY13" fmla="*/ 96702 h 109216"/>
                  <a:gd name="connsiteX14" fmla="*/ 59265 w 95902"/>
                  <a:gd name="connsiteY14" fmla="*/ 107917 h 109216"/>
                  <a:gd name="connsiteX15" fmla="*/ 59265 w 95902"/>
                  <a:gd name="connsiteY15" fmla="*/ 107917 h 109216"/>
                  <a:gd name="connsiteX16" fmla="*/ 74842 w 95902"/>
                  <a:gd name="connsiteY16" fmla="*/ 107917 h 109216"/>
                  <a:gd name="connsiteX17" fmla="*/ 95902 w 95902"/>
                  <a:gd name="connsiteY17" fmla="*/ 0 h 109216"/>
                  <a:gd name="connsiteX18" fmla="*/ 95902 w 95902"/>
                  <a:gd name="connsiteY18" fmla="*/ 0 h 109216"/>
                  <a:gd name="connsiteX19" fmla="*/ 79951 w 95902"/>
                  <a:gd name="connsiteY19" fmla="*/ 0 h 109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95902" h="109216">
                    <a:moveTo>
                      <a:pt x="66742" y="65797"/>
                    </a:moveTo>
                    <a:cubicBezTo>
                      <a:pt x="65228" y="82115"/>
                      <a:pt x="51723" y="94709"/>
                      <a:pt x="35339" y="95082"/>
                    </a:cubicBezTo>
                    <a:cubicBezTo>
                      <a:pt x="25692" y="96142"/>
                      <a:pt x="17013" y="89183"/>
                      <a:pt x="15953" y="79537"/>
                    </a:cubicBezTo>
                    <a:cubicBezTo>
                      <a:pt x="15833" y="78450"/>
                      <a:pt x="15814" y="77355"/>
                      <a:pt x="15899" y="76265"/>
                    </a:cubicBezTo>
                    <a:cubicBezTo>
                      <a:pt x="15976" y="72921"/>
                      <a:pt x="16309" y="69588"/>
                      <a:pt x="16896" y="66295"/>
                    </a:cubicBezTo>
                    <a:lnTo>
                      <a:pt x="30230" y="0"/>
                    </a:lnTo>
                    <a:lnTo>
                      <a:pt x="30230" y="0"/>
                    </a:lnTo>
                    <a:lnTo>
                      <a:pt x="14528" y="0"/>
                    </a:lnTo>
                    <a:lnTo>
                      <a:pt x="1194" y="67791"/>
                    </a:lnTo>
                    <a:lnTo>
                      <a:pt x="1194" y="68788"/>
                    </a:lnTo>
                    <a:cubicBezTo>
                      <a:pt x="472" y="71978"/>
                      <a:pt x="95" y="75237"/>
                      <a:pt x="73" y="78508"/>
                    </a:cubicBezTo>
                    <a:cubicBezTo>
                      <a:pt x="-1045" y="94298"/>
                      <a:pt x="10848" y="108004"/>
                      <a:pt x="26638" y="109122"/>
                    </a:cubicBezTo>
                    <a:cubicBezTo>
                      <a:pt x="27751" y="109200"/>
                      <a:pt x="28866" y="109214"/>
                      <a:pt x="29980" y="109163"/>
                    </a:cubicBezTo>
                    <a:cubicBezTo>
                      <a:pt x="41760" y="109765"/>
                      <a:pt x="53221" y="105218"/>
                      <a:pt x="61384" y="96702"/>
                    </a:cubicBezTo>
                    <a:lnTo>
                      <a:pt x="59265" y="107917"/>
                    </a:lnTo>
                    <a:lnTo>
                      <a:pt x="59265" y="107917"/>
                    </a:lnTo>
                    <a:lnTo>
                      <a:pt x="74842" y="107917"/>
                    </a:lnTo>
                    <a:lnTo>
                      <a:pt x="95902" y="0"/>
                    </a:lnTo>
                    <a:lnTo>
                      <a:pt x="95902" y="0"/>
                    </a:lnTo>
                    <a:lnTo>
                      <a:pt x="79951" y="0"/>
                    </a:lnTo>
                    <a:close/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  <p:sp>
            <p:nvSpPr>
              <p:cNvPr id="14" name="Freihandform: Form 13">
                <a:extLst>
                  <a:ext uri="{FF2B5EF4-FFF2-40B4-BE49-F238E27FC236}">
                    <a16:creationId xmlns:a16="http://schemas.microsoft.com/office/drawing/2014/main" id="{ED44DE23-7081-4AC9-BF06-502BEC71C004}"/>
                  </a:ext>
                </a:extLst>
              </p:cNvPr>
              <p:cNvSpPr/>
              <p:nvPr/>
            </p:nvSpPr>
            <p:spPr>
              <a:xfrm>
                <a:off x="1376472" y="6555186"/>
                <a:ext cx="87480" cy="109664"/>
              </a:xfrm>
              <a:custGeom>
                <a:avLst/>
                <a:gdLst>
                  <a:gd name="connsiteX0" fmla="*/ 64302 w 87480"/>
                  <a:gd name="connsiteY0" fmla="*/ 3 h 109664"/>
                  <a:gd name="connsiteX1" fmla="*/ 34518 w 87480"/>
                  <a:gd name="connsiteY1" fmla="*/ 14209 h 109664"/>
                  <a:gd name="connsiteX2" fmla="*/ 36886 w 87480"/>
                  <a:gd name="connsiteY2" fmla="*/ 1747 h 109664"/>
                  <a:gd name="connsiteX3" fmla="*/ 36886 w 87480"/>
                  <a:gd name="connsiteY3" fmla="*/ 1747 h 109664"/>
                  <a:gd name="connsiteX4" fmla="*/ 21434 w 87480"/>
                  <a:gd name="connsiteY4" fmla="*/ 1747 h 109664"/>
                  <a:gd name="connsiteX5" fmla="*/ 0 w 87480"/>
                  <a:gd name="connsiteY5" fmla="*/ 109664 h 109664"/>
                  <a:gd name="connsiteX6" fmla="*/ 0 w 87480"/>
                  <a:gd name="connsiteY6" fmla="*/ 109664 h 109664"/>
                  <a:gd name="connsiteX7" fmla="*/ 15826 w 87480"/>
                  <a:gd name="connsiteY7" fmla="*/ 109664 h 109664"/>
                  <a:gd name="connsiteX8" fmla="*/ 28288 w 87480"/>
                  <a:gd name="connsiteY8" fmla="*/ 43493 h 109664"/>
                  <a:gd name="connsiteX9" fmla="*/ 59940 w 87480"/>
                  <a:gd name="connsiteY9" fmla="*/ 14209 h 109664"/>
                  <a:gd name="connsiteX10" fmla="*/ 75019 w 87480"/>
                  <a:gd name="connsiteY10" fmla="*/ 21810 h 109664"/>
                  <a:gd name="connsiteX11" fmla="*/ 75019 w 87480"/>
                  <a:gd name="connsiteY11" fmla="*/ 21810 h 109664"/>
                  <a:gd name="connsiteX12" fmla="*/ 87480 w 87480"/>
                  <a:gd name="connsiteY12" fmla="*/ 10346 h 109664"/>
                  <a:gd name="connsiteX13" fmla="*/ 87480 w 87480"/>
                  <a:gd name="connsiteY13" fmla="*/ 10346 h 109664"/>
                  <a:gd name="connsiteX14" fmla="*/ 63928 w 87480"/>
                  <a:gd name="connsiteY14" fmla="*/ 252 h 1096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87480" h="109664">
                    <a:moveTo>
                      <a:pt x="64302" y="3"/>
                    </a:moveTo>
                    <a:cubicBezTo>
                      <a:pt x="52709" y="-136"/>
                      <a:pt x="41706" y="5111"/>
                      <a:pt x="34518" y="14209"/>
                    </a:cubicBezTo>
                    <a:lnTo>
                      <a:pt x="36886" y="1747"/>
                    </a:lnTo>
                    <a:lnTo>
                      <a:pt x="36886" y="1747"/>
                    </a:lnTo>
                    <a:lnTo>
                      <a:pt x="21434" y="1747"/>
                    </a:lnTo>
                    <a:lnTo>
                      <a:pt x="0" y="109664"/>
                    </a:lnTo>
                    <a:lnTo>
                      <a:pt x="0" y="109664"/>
                    </a:lnTo>
                    <a:lnTo>
                      <a:pt x="15826" y="109664"/>
                    </a:lnTo>
                    <a:lnTo>
                      <a:pt x="28288" y="43493"/>
                    </a:lnTo>
                    <a:cubicBezTo>
                      <a:pt x="30515" y="27438"/>
                      <a:pt x="43760" y="15183"/>
                      <a:pt x="59940" y="14209"/>
                    </a:cubicBezTo>
                    <a:cubicBezTo>
                      <a:pt x="65919" y="14072"/>
                      <a:pt x="71573" y="16922"/>
                      <a:pt x="75019" y="21810"/>
                    </a:cubicBezTo>
                    <a:lnTo>
                      <a:pt x="75019" y="21810"/>
                    </a:lnTo>
                    <a:lnTo>
                      <a:pt x="87480" y="10346"/>
                    </a:lnTo>
                    <a:lnTo>
                      <a:pt x="87480" y="10346"/>
                    </a:lnTo>
                    <a:cubicBezTo>
                      <a:pt x="81552" y="3603"/>
                      <a:pt x="72899" y="-105"/>
                      <a:pt x="63928" y="252"/>
                    </a:cubicBezTo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</p:grpSp>
        <p:sp>
          <p:nvSpPr>
            <p:cNvPr id="15" name="Freihandform: Form 14">
              <a:extLst>
                <a:ext uri="{FF2B5EF4-FFF2-40B4-BE49-F238E27FC236}">
                  <a16:creationId xmlns:a16="http://schemas.microsoft.com/office/drawing/2014/main" id="{18C24FD2-AEE2-43CA-8EB3-8E646C2E5E46}"/>
                </a:ext>
              </a:extLst>
            </p:cNvPr>
            <p:cNvSpPr/>
            <p:nvPr/>
          </p:nvSpPr>
          <p:spPr>
            <a:xfrm>
              <a:off x="1159517" y="6556560"/>
              <a:ext cx="96452" cy="108166"/>
            </a:xfrm>
            <a:custGeom>
              <a:avLst/>
              <a:gdLst>
                <a:gd name="connsiteX0" fmla="*/ 23303 w 96452"/>
                <a:gd name="connsiteY0" fmla="*/ 0 h 108166"/>
                <a:gd name="connsiteX1" fmla="*/ 20562 w 96452"/>
                <a:gd name="connsiteY1" fmla="*/ 13708 h 108166"/>
                <a:gd name="connsiteX2" fmla="*/ 20562 w 96452"/>
                <a:gd name="connsiteY2" fmla="*/ 13957 h 108166"/>
                <a:gd name="connsiteX3" fmla="*/ 74271 w 96452"/>
                <a:gd name="connsiteY3" fmla="*/ 13957 h 108166"/>
                <a:gd name="connsiteX4" fmla="*/ 2742 w 96452"/>
                <a:gd name="connsiteY4" fmla="*/ 94957 h 108166"/>
                <a:gd name="connsiteX5" fmla="*/ 2617 w 96452"/>
                <a:gd name="connsiteY5" fmla="*/ 94957 h 108166"/>
                <a:gd name="connsiteX6" fmla="*/ 0 w 96452"/>
                <a:gd name="connsiteY6" fmla="*/ 108166 h 108166"/>
                <a:gd name="connsiteX7" fmla="*/ 76265 w 96452"/>
                <a:gd name="connsiteY7" fmla="*/ 108166 h 108166"/>
                <a:gd name="connsiteX8" fmla="*/ 79006 w 96452"/>
                <a:gd name="connsiteY8" fmla="*/ 94209 h 108166"/>
                <a:gd name="connsiteX9" fmla="*/ 21932 w 96452"/>
                <a:gd name="connsiteY9" fmla="*/ 94209 h 108166"/>
                <a:gd name="connsiteX10" fmla="*/ 93835 w 96452"/>
                <a:gd name="connsiteY10" fmla="*/ 13209 h 108166"/>
                <a:gd name="connsiteX11" fmla="*/ 93835 w 96452"/>
                <a:gd name="connsiteY11" fmla="*/ 13209 h 108166"/>
                <a:gd name="connsiteX12" fmla="*/ 96452 w 96452"/>
                <a:gd name="connsiteY12" fmla="*/ 0 h 108166"/>
                <a:gd name="connsiteX13" fmla="*/ 23303 w 96452"/>
                <a:gd name="connsiteY13" fmla="*/ 0 h 108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6452" h="108166">
                  <a:moveTo>
                    <a:pt x="23303" y="0"/>
                  </a:moveTo>
                  <a:lnTo>
                    <a:pt x="20562" y="13708"/>
                  </a:lnTo>
                  <a:lnTo>
                    <a:pt x="20562" y="13957"/>
                  </a:lnTo>
                  <a:lnTo>
                    <a:pt x="74271" y="13957"/>
                  </a:lnTo>
                  <a:lnTo>
                    <a:pt x="2742" y="94957"/>
                  </a:lnTo>
                  <a:lnTo>
                    <a:pt x="2617" y="94957"/>
                  </a:lnTo>
                  <a:lnTo>
                    <a:pt x="0" y="108166"/>
                  </a:lnTo>
                  <a:lnTo>
                    <a:pt x="76265" y="108166"/>
                  </a:lnTo>
                  <a:lnTo>
                    <a:pt x="79006" y="94209"/>
                  </a:lnTo>
                  <a:lnTo>
                    <a:pt x="21932" y="94209"/>
                  </a:lnTo>
                  <a:lnTo>
                    <a:pt x="93835" y="13209"/>
                  </a:lnTo>
                  <a:lnTo>
                    <a:pt x="93835" y="13209"/>
                  </a:lnTo>
                  <a:lnTo>
                    <a:pt x="96452" y="0"/>
                  </a:lnTo>
                  <a:lnTo>
                    <a:pt x="23303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16" name="Freihandform: Form 15">
              <a:extLst>
                <a:ext uri="{FF2B5EF4-FFF2-40B4-BE49-F238E27FC236}">
                  <a16:creationId xmlns:a16="http://schemas.microsoft.com/office/drawing/2014/main" id="{AEE7F6F4-4D2C-45B3-A061-9606B2BD36A7}"/>
                </a:ext>
              </a:extLst>
            </p:cNvPr>
            <p:cNvSpPr/>
            <p:nvPr/>
          </p:nvSpPr>
          <p:spPr>
            <a:xfrm>
              <a:off x="1466445" y="6556560"/>
              <a:ext cx="37259" cy="108166"/>
            </a:xfrm>
            <a:custGeom>
              <a:avLst/>
              <a:gdLst>
                <a:gd name="connsiteX0" fmla="*/ 21683 w 37259"/>
                <a:gd name="connsiteY0" fmla="*/ 0 h 108166"/>
                <a:gd name="connsiteX1" fmla="*/ 0 w 37259"/>
                <a:gd name="connsiteY1" fmla="*/ 107917 h 108166"/>
                <a:gd name="connsiteX2" fmla="*/ 0 w 37259"/>
                <a:gd name="connsiteY2" fmla="*/ 108166 h 108166"/>
                <a:gd name="connsiteX3" fmla="*/ 15702 w 37259"/>
                <a:gd name="connsiteY3" fmla="*/ 108166 h 108166"/>
                <a:gd name="connsiteX4" fmla="*/ 37260 w 37259"/>
                <a:gd name="connsiteY4" fmla="*/ 0 h 108166"/>
                <a:gd name="connsiteX5" fmla="*/ 21683 w 37259"/>
                <a:gd name="connsiteY5" fmla="*/ 0 h 108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259" h="108166">
                  <a:moveTo>
                    <a:pt x="21683" y="0"/>
                  </a:moveTo>
                  <a:lnTo>
                    <a:pt x="0" y="107917"/>
                  </a:lnTo>
                  <a:lnTo>
                    <a:pt x="0" y="108166"/>
                  </a:lnTo>
                  <a:lnTo>
                    <a:pt x="15702" y="108166"/>
                  </a:lnTo>
                  <a:lnTo>
                    <a:pt x="37260" y="0"/>
                  </a:lnTo>
                  <a:lnTo>
                    <a:pt x="21683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grpSp>
          <p:nvGrpSpPr>
            <p:cNvPr id="17" name="Grafik 6">
              <a:extLst>
                <a:ext uri="{FF2B5EF4-FFF2-40B4-BE49-F238E27FC236}">
                  <a16:creationId xmlns:a16="http://schemas.microsoft.com/office/drawing/2014/main" id="{7F7C476A-2849-4D68-9FA2-3A5CFC13C833}"/>
                </a:ext>
              </a:extLst>
            </p:cNvPr>
            <p:cNvGrpSpPr/>
            <p:nvPr/>
          </p:nvGrpSpPr>
          <p:grpSpPr>
            <a:xfrm>
              <a:off x="1518879" y="6507337"/>
              <a:ext cx="191395" cy="158803"/>
              <a:chOff x="1518879" y="6507337"/>
              <a:chExt cx="191395" cy="158803"/>
            </a:xfrm>
            <a:grpFill/>
          </p:grpSpPr>
          <p:sp>
            <p:nvSpPr>
              <p:cNvPr id="18" name="Freihandform: Form 17">
                <a:extLst>
                  <a:ext uri="{FF2B5EF4-FFF2-40B4-BE49-F238E27FC236}">
                    <a16:creationId xmlns:a16="http://schemas.microsoft.com/office/drawing/2014/main" id="{B2186F78-5D28-4695-8B1C-5A3F1A53AAB3}"/>
                  </a:ext>
                </a:extLst>
              </p:cNvPr>
              <p:cNvSpPr/>
              <p:nvPr/>
            </p:nvSpPr>
            <p:spPr>
              <a:xfrm>
                <a:off x="1614114" y="6507337"/>
                <a:ext cx="96160" cy="157638"/>
              </a:xfrm>
              <a:custGeom>
                <a:avLst/>
                <a:gdLst>
                  <a:gd name="connsiteX0" fmla="*/ 66046 w 96160"/>
                  <a:gd name="connsiteY0" fmla="*/ 47852 h 157638"/>
                  <a:gd name="connsiteX1" fmla="*/ 35142 w 96160"/>
                  <a:gd name="connsiteY1" fmla="*/ 60314 h 157638"/>
                  <a:gd name="connsiteX2" fmla="*/ 47603 w 96160"/>
                  <a:gd name="connsiteY2" fmla="*/ 0 h 157638"/>
                  <a:gd name="connsiteX3" fmla="*/ 31652 w 96160"/>
                  <a:gd name="connsiteY3" fmla="*/ 0 h 157638"/>
                  <a:gd name="connsiteX4" fmla="*/ 0 w 96160"/>
                  <a:gd name="connsiteY4" fmla="*/ 157389 h 157638"/>
                  <a:gd name="connsiteX5" fmla="*/ 15701 w 96160"/>
                  <a:gd name="connsiteY5" fmla="*/ 157389 h 157638"/>
                  <a:gd name="connsiteX6" fmla="*/ 28911 w 96160"/>
                  <a:gd name="connsiteY6" fmla="*/ 91218 h 157638"/>
                  <a:gd name="connsiteX7" fmla="*/ 60563 w 96160"/>
                  <a:gd name="connsiteY7" fmla="*/ 62058 h 157638"/>
                  <a:gd name="connsiteX8" fmla="*/ 79837 w 96160"/>
                  <a:gd name="connsiteY8" fmla="*/ 77742 h 157638"/>
                  <a:gd name="connsiteX9" fmla="*/ 79878 w 96160"/>
                  <a:gd name="connsiteY9" fmla="*/ 80875 h 157638"/>
                  <a:gd name="connsiteX10" fmla="*/ 78757 w 96160"/>
                  <a:gd name="connsiteY10" fmla="*/ 90969 h 157638"/>
                  <a:gd name="connsiteX11" fmla="*/ 65423 w 96160"/>
                  <a:gd name="connsiteY11" fmla="*/ 157638 h 157638"/>
                  <a:gd name="connsiteX12" fmla="*/ 81125 w 96160"/>
                  <a:gd name="connsiteY12" fmla="*/ 157638 h 157638"/>
                  <a:gd name="connsiteX13" fmla="*/ 94957 w 96160"/>
                  <a:gd name="connsiteY13" fmla="*/ 89474 h 157638"/>
                  <a:gd name="connsiteX14" fmla="*/ 96078 w 96160"/>
                  <a:gd name="connsiteY14" fmla="*/ 78757 h 157638"/>
                  <a:gd name="connsiteX15" fmla="*/ 69522 w 96160"/>
                  <a:gd name="connsiteY15" fmla="*/ 47902 h 157638"/>
                  <a:gd name="connsiteX16" fmla="*/ 66046 w 96160"/>
                  <a:gd name="connsiteY16" fmla="*/ 47852 h 1576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96160" h="157638">
                    <a:moveTo>
                      <a:pt x="66046" y="47852"/>
                    </a:moveTo>
                    <a:cubicBezTo>
                      <a:pt x="54431" y="47363"/>
                      <a:pt x="43168" y="51904"/>
                      <a:pt x="35142" y="60314"/>
                    </a:cubicBezTo>
                    <a:lnTo>
                      <a:pt x="47603" y="0"/>
                    </a:lnTo>
                    <a:lnTo>
                      <a:pt x="31652" y="0"/>
                    </a:lnTo>
                    <a:lnTo>
                      <a:pt x="0" y="157389"/>
                    </a:lnTo>
                    <a:lnTo>
                      <a:pt x="15701" y="157389"/>
                    </a:lnTo>
                    <a:lnTo>
                      <a:pt x="28911" y="91218"/>
                    </a:lnTo>
                    <a:cubicBezTo>
                      <a:pt x="30603" y="74910"/>
                      <a:pt x="44170" y="62411"/>
                      <a:pt x="60563" y="62058"/>
                    </a:cubicBezTo>
                    <a:cubicBezTo>
                      <a:pt x="70216" y="61067"/>
                      <a:pt x="78845" y="68088"/>
                      <a:pt x="79837" y="77742"/>
                    </a:cubicBezTo>
                    <a:cubicBezTo>
                      <a:pt x="79945" y="78783"/>
                      <a:pt x="79958" y="79832"/>
                      <a:pt x="79878" y="80875"/>
                    </a:cubicBezTo>
                    <a:cubicBezTo>
                      <a:pt x="79822" y="84268"/>
                      <a:pt x="79446" y="87647"/>
                      <a:pt x="78757" y="90969"/>
                    </a:cubicBezTo>
                    <a:lnTo>
                      <a:pt x="65423" y="157638"/>
                    </a:lnTo>
                    <a:lnTo>
                      <a:pt x="81125" y="157638"/>
                    </a:lnTo>
                    <a:lnTo>
                      <a:pt x="94957" y="89474"/>
                    </a:lnTo>
                    <a:cubicBezTo>
                      <a:pt x="95657" y="85943"/>
                      <a:pt x="96034" y="82356"/>
                      <a:pt x="96078" y="78757"/>
                    </a:cubicBezTo>
                    <a:cubicBezTo>
                      <a:pt x="97265" y="62903"/>
                      <a:pt x="85375" y="49089"/>
                      <a:pt x="69522" y="47902"/>
                    </a:cubicBezTo>
                    <a:cubicBezTo>
                      <a:pt x="68365" y="47815"/>
                      <a:pt x="67205" y="47799"/>
                      <a:pt x="66046" y="47852"/>
                    </a:cubicBezTo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  <p:sp>
            <p:nvSpPr>
              <p:cNvPr id="19" name="Freihandform: Form 18">
                <a:extLst>
                  <a:ext uri="{FF2B5EF4-FFF2-40B4-BE49-F238E27FC236}">
                    <a16:creationId xmlns:a16="http://schemas.microsoft.com/office/drawing/2014/main" id="{1FE5475E-83C3-4BE3-BBF1-FAE9A6986B3F}"/>
                  </a:ext>
                </a:extLst>
              </p:cNvPr>
              <p:cNvSpPr/>
              <p:nvPr/>
            </p:nvSpPr>
            <p:spPr>
              <a:xfrm>
                <a:off x="1518879" y="6555189"/>
                <a:ext cx="87882" cy="110951"/>
              </a:xfrm>
              <a:custGeom>
                <a:avLst/>
                <a:gdLst>
                  <a:gd name="connsiteX0" fmla="*/ 56853 w 87882"/>
                  <a:gd name="connsiteY0" fmla="*/ 0 h 110951"/>
                  <a:gd name="connsiteX1" fmla="*/ 1649 w 87882"/>
                  <a:gd name="connsiteY1" fmla="*/ 55329 h 110951"/>
                  <a:gd name="connsiteX2" fmla="*/ 153 w 87882"/>
                  <a:gd name="connsiteY2" fmla="*/ 71903 h 110951"/>
                  <a:gd name="connsiteX3" fmla="*/ 32484 w 87882"/>
                  <a:gd name="connsiteY3" fmla="*/ 110801 h 110951"/>
                  <a:gd name="connsiteX4" fmla="*/ 37538 w 87882"/>
                  <a:gd name="connsiteY4" fmla="*/ 110908 h 110951"/>
                  <a:gd name="connsiteX5" fmla="*/ 73552 w 87882"/>
                  <a:gd name="connsiteY5" fmla="*/ 95705 h 110951"/>
                  <a:gd name="connsiteX6" fmla="*/ 73552 w 87882"/>
                  <a:gd name="connsiteY6" fmla="*/ 95705 h 110951"/>
                  <a:gd name="connsiteX7" fmla="*/ 64455 w 87882"/>
                  <a:gd name="connsiteY7" fmla="*/ 84614 h 110951"/>
                  <a:gd name="connsiteX8" fmla="*/ 64455 w 87882"/>
                  <a:gd name="connsiteY8" fmla="*/ 84614 h 110951"/>
                  <a:gd name="connsiteX9" fmla="*/ 64455 w 87882"/>
                  <a:gd name="connsiteY9" fmla="*/ 84614 h 110951"/>
                  <a:gd name="connsiteX10" fmla="*/ 38535 w 87882"/>
                  <a:gd name="connsiteY10" fmla="*/ 97075 h 110951"/>
                  <a:gd name="connsiteX11" fmla="*/ 15233 w 87882"/>
                  <a:gd name="connsiteY11" fmla="*/ 75551 h 110951"/>
                  <a:gd name="connsiteX12" fmla="*/ 15356 w 87882"/>
                  <a:gd name="connsiteY12" fmla="*/ 72152 h 110951"/>
                  <a:gd name="connsiteX13" fmla="*/ 17101 w 87882"/>
                  <a:gd name="connsiteY13" fmla="*/ 55952 h 110951"/>
                  <a:gd name="connsiteX14" fmla="*/ 31058 w 87882"/>
                  <a:gd name="connsiteY14" fmla="*/ 25048 h 110951"/>
                  <a:gd name="connsiteX15" fmla="*/ 55233 w 87882"/>
                  <a:gd name="connsiteY15" fmla="*/ 14206 h 110951"/>
                  <a:gd name="connsiteX16" fmla="*/ 76293 w 87882"/>
                  <a:gd name="connsiteY16" fmla="*/ 26668 h 110951"/>
                  <a:gd name="connsiteX17" fmla="*/ 76293 w 87882"/>
                  <a:gd name="connsiteY17" fmla="*/ 26668 h 110951"/>
                  <a:gd name="connsiteX18" fmla="*/ 87883 w 87882"/>
                  <a:gd name="connsiteY18" fmla="*/ 16823 h 110951"/>
                  <a:gd name="connsiteX19" fmla="*/ 87883 w 87882"/>
                  <a:gd name="connsiteY19" fmla="*/ 16823 h 110951"/>
                  <a:gd name="connsiteX20" fmla="*/ 56729 w 87882"/>
                  <a:gd name="connsiteY20" fmla="*/ 748 h 110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87882" h="110951">
                    <a:moveTo>
                      <a:pt x="56853" y="0"/>
                    </a:moveTo>
                    <a:cubicBezTo>
                      <a:pt x="28192" y="0"/>
                      <a:pt x="8129" y="20188"/>
                      <a:pt x="1649" y="55329"/>
                    </a:cubicBezTo>
                    <a:cubicBezTo>
                      <a:pt x="671" y="60800"/>
                      <a:pt x="170" y="66345"/>
                      <a:pt x="153" y="71903"/>
                    </a:cubicBezTo>
                    <a:cubicBezTo>
                      <a:pt x="-1660" y="91572"/>
                      <a:pt x="12814" y="108987"/>
                      <a:pt x="32484" y="110801"/>
                    </a:cubicBezTo>
                    <a:cubicBezTo>
                      <a:pt x="34163" y="110955"/>
                      <a:pt x="35853" y="110991"/>
                      <a:pt x="37538" y="110908"/>
                    </a:cubicBezTo>
                    <a:cubicBezTo>
                      <a:pt x="51112" y="110955"/>
                      <a:pt x="64118" y="105465"/>
                      <a:pt x="73552" y="95705"/>
                    </a:cubicBezTo>
                    <a:lnTo>
                      <a:pt x="73552" y="95705"/>
                    </a:lnTo>
                    <a:lnTo>
                      <a:pt x="64455" y="84614"/>
                    </a:lnTo>
                    <a:lnTo>
                      <a:pt x="64455" y="84614"/>
                    </a:lnTo>
                    <a:lnTo>
                      <a:pt x="64455" y="84614"/>
                    </a:lnTo>
                    <a:cubicBezTo>
                      <a:pt x="58138" y="92466"/>
                      <a:pt x="48613" y="97045"/>
                      <a:pt x="38535" y="97075"/>
                    </a:cubicBezTo>
                    <a:cubicBezTo>
                      <a:pt x="26157" y="97566"/>
                      <a:pt x="15724" y="87929"/>
                      <a:pt x="15233" y="75551"/>
                    </a:cubicBezTo>
                    <a:cubicBezTo>
                      <a:pt x="15188" y="74416"/>
                      <a:pt x="15229" y="73280"/>
                      <a:pt x="15356" y="72152"/>
                    </a:cubicBezTo>
                    <a:cubicBezTo>
                      <a:pt x="15424" y="66709"/>
                      <a:pt x="16008" y="61285"/>
                      <a:pt x="17101" y="55952"/>
                    </a:cubicBezTo>
                    <a:cubicBezTo>
                      <a:pt x="18838" y="44568"/>
                      <a:pt x="23666" y="33878"/>
                      <a:pt x="31058" y="25048"/>
                    </a:cubicBezTo>
                    <a:cubicBezTo>
                      <a:pt x="37213" y="18167"/>
                      <a:pt x="46002" y="14225"/>
                      <a:pt x="55233" y="14206"/>
                    </a:cubicBezTo>
                    <a:cubicBezTo>
                      <a:pt x="64085" y="13892"/>
                      <a:pt x="72308" y="18758"/>
                      <a:pt x="76293" y="26668"/>
                    </a:cubicBezTo>
                    <a:lnTo>
                      <a:pt x="76293" y="26668"/>
                    </a:lnTo>
                    <a:lnTo>
                      <a:pt x="87883" y="16823"/>
                    </a:lnTo>
                    <a:lnTo>
                      <a:pt x="87883" y="16823"/>
                    </a:lnTo>
                    <a:cubicBezTo>
                      <a:pt x="81104" y="6298"/>
                      <a:pt x="69235" y="174"/>
                      <a:pt x="56729" y="748"/>
                    </a:cubicBezTo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</p:grpSp>
        <p:sp>
          <p:nvSpPr>
            <p:cNvPr id="20" name="Freihandform: Form 19">
              <a:extLst>
                <a:ext uri="{FF2B5EF4-FFF2-40B4-BE49-F238E27FC236}">
                  <a16:creationId xmlns:a16="http://schemas.microsoft.com/office/drawing/2014/main" id="{41B77B6E-E7CB-412B-95AC-A9322C6799BB}"/>
                </a:ext>
              </a:extLst>
            </p:cNvPr>
            <p:cNvSpPr/>
            <p:nvPr/>
          </p:nvSpPr>
          <p:spPr>
            <a:xfrm>
              <a:off x="1493985" y="6507088"/>
              <a:ext cx="19689" cy="19689"/>
            </a:xfrm>
            <a:custGeom>
              <a:avLst/>
              <a:gdLst>
                <a:gd name="connsiteX0" fmla="*/ 3988 w 19689"/>
                <a:gd name="connsiteY0" fmla="*/ 0 h 19689"/>
                <a:gd name="connsiteX1" fmla="*/ 0 w 19689"/>
                <a:gd name="connsiteY1" fmla="*/ 19689 h 19689"/>
                <a:gd name="connsiteX2" fmla="*/ 15826 w 19689"/>
                <a:gd name="connsiteY2" fmla="*/ 19689 h 19689"/>
                <a:gd name="connsiteX3" fmla="*/ 19689 w 19689"/>
                <a:gd name="connsiteY3" fmla="*/ 0 h 19689"/>
                <a:gd name="connsiteX4" fmla="*/ 3988 w 19689"/>
                <a:gd name="connsiteY4" fmla="*/ 0 h 19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89" h="19689">
                  <a:moveTo>
                    <a:pt x="3988" y="0"/>
                  </a:moveTo>
                  <a:lnTo>
                    <a:pt x="0" y="19689"/>
                  </a:lnTo>
                  <a:lnTo>
                    <a:pt x="15826" y="19689"/>
                  </a:lnTo>
                  <a:lnTo>
                    <a:pt x="19689" y="0"/>
                  </a:lnTo>
                  <a:lnTo>
                    <a:pt x="3988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21" name="Freihandform: Form 20">
              <a:extLst>
                <a:ext uri="{FF2B5EF4-FFF2-40B4-BE49-F238E27FC236}">
                  <a16:creationId xmlns:a16="http://schemas.microsoft.com/office/drawing/2014/main" id="{832E5C1A-13CE-49A6-B590-B6EAA5F9E1AD}"/>
                </a:ext>
              </a:extLst>
            </p:cNvPr>
            <p:cNvSpPr/>
            <p:nvPr/>
          </p:nvSpPr>
          <p:spPr>
            <a:xfrm>
              <a:off x="1340708" y="6507088"/>
              <a:ext cx="19689" cy="19689"/>
            </a:xfrm>
            <a:custGeom>
              <a:avLst/>
              <a:gdLst>
                <a:gd name="connsiteX0" fmla="*/ 3988 w 19689"/>
                <a:gd name="connsiteY0" fmla="*/ 0 h 19689"/>
                <a:gd name="connsiteX1" fmla="*/ 0 w 19689"/>
                <a:gd name="connsiteY1" fmla="*/ 19689 h 19689"/>
                <a:gd name="connsiteX2" fmla="*/ 15826 w 19689"/>
                <a:gd name="connsiteY2" fmla="*/ 19689 h 19689"/>
                <a:gd name="connsiteX3" fmla="*/ 19689 w 19689"/>
                <a:gd name="connsiteY3" fmla="*/ 0 h 19689"/>
                <a:gd name="connsiteX4" fmla="*/ 3988 w 19689"/>
                <a:gd name="connsiteY4" fmla="*/ 0 h 19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89" h="19689">
                  <a:moveTo>
                    <a:pt x="3988" y="0"/>
                  </a:moveTo>
                  <a:lnTo>
                    <a:pt x="0" y="19689"/>
                  </a:lnTo>
                  <a:lnTo>
                    <a:pt x="15826" y="19689"/>
                  </a:lnTo>
                  <a:lnTo>
                    <a:pt x="19689" y="0"/>
                  </a:lnTo>
                  <a:lnTo>
                    <a:pt x="3988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22" name="Freihandform: Form 21">
              <a:extLst>
                <a:ext uri="{FF2B5EF4-FFF2-40B4-BE49-F238E27FC236}">
                  <a16:creationId xmlns:a16="http://schemas.microsoft.com/office/drawing/2014/main" id="{63AE00B0-780F-4053-8FE9-B7D321217AFF}"/>
                </a:ext>
              </a:extLst>
            </p:cNvPr>
            <p:cNvSpPr/>
            <p:nvPr/>
          </p:nvSpPr>
          <p:spPr>
            <a:xfrm>
              <a:off x="1298712" y="6507088"/>
              <a:ext cx="19689" cy="19689"/>
            </a:xfrm>
            <a:custGeom>
              <a:avLst/>
              <a:gdLst>
                <a:gd name="connsiteX0" fmla="*/ 3988 w 19689"/>
                <a:gd name="connsiteY0" fmla="*/ 0 h 19689"/>
                <a:gd name="connsiteX1" fmla="*/ 0 w 19689"/>
                <a:gd name="connsiteY1" fmla="*/ 19689 h 19689"/>
                <a:gd name="connsiteX2" fmla="*/ 15702 w 19689"/>
                <a:gd name="connsiteY2" fmla="*/ 19689 h 19689"/>
                <a:gd name="connsiteX3" fmla="*/ 19689 w 19689"/>
                <a:gd name="connsiteY3" fmla="*/ 0 h 19689"/>
                <a:gd name="connsiteX4" fmla="*/ 3988 w 19689"/>
                <a:gd name="connsiteY4" fmla="*/ 0 h 19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89" h="19689">
                  <a:moveTo>
                    <a:pt x="3988" y="0"/>
                  </a:moveTo>
                  <a:lnTo>
                    <a:pt x="0" y="19689"/>
                  </a:lnTo>
                  <a:lnTo>
                    <a:pt x="15702" y="19689"/>
                  </a:lnTo>
                  <a:lnTo>
                    <a:pt x="19689" y="0"/>
                  </a:lnTo>
                  <a:lnTo>
                    <a:pt x="3988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23" name="Freihandform: Form 22">
              <a:extLst>
                <a:ext uri="{FF2B5EF4-FFF2-40B4-BE49-F238E27FC236}">
                  <a16:creationId xmlns:a16="http://schemas.microsoft.com/office/drawing/2014/main" id="{2406CEAF-7399-4CCB-A322-03F0BA2532F5}"/>
                </a:ext>
              </a:extLst>
            </p:cNvPr>
            <p:cNvSpPr/>
            <p:nvPr/>
          </p:nvSpPr>
          <p:spPr>
            <a:xfrm>
              <a:off x="731837" y="6507088"/>
              <a:ext cx="417960" cy="157638"/>
            </a:xfrm>
            <a:custGeom>
              <a:avLst/>
              <a:gdLst>
                <a:gd name="connsiteX0" fmla="*/ 368612 w 417960"/>
                <a:gd name="connsiteY0" fmla="*/ 0 h 157638"/>
                <a:gd name="connsiteX1" fmla="*/ 356151 w 417960"/>
                <a:gd name="connsiteY1" fmla="*/ 61062 h 157638"/>
                <a:gd name="connsiteX2" fmla="*/ 320760 w 417960"/>
                <a:gd name="connsiteY2" fmla="*/ 61062 h 157638"/>
                <a:gd name="connsiteX3" fmla="*/ 333222 w 417960"/>
                <a:gd name="connsiteY3" fmla="*/ 0 h 157638"/>
                <a:gd name="connsiteX4" fmla="*/ 31652 w 417960"/>
                <a:gd name="connsiteY4" fmla="*/ 0 h 157638"/>
                <a:gd name="connsiteX5" fmla="*/ 0 w 417960"/>
                <a:gd name="connsiteY5" fmla="*/ 157638 h 157638"/>
                <a:gd name="connsiteX6" fmla="*/ 120254 w 417960"/>
                <a:gd name="connsiteY6" fmla="*/ 157638 h 157638"/>
                <a:gd name="connsiteX7" fmla="*/ 128105 w 417960"/>
                <a:gd name="connsiteY7" fmla="*/ 118260 h 157638"/>
                <a:gd name="connsiteX8" fmla="*/ 57074 w 417960"/>
                <a:gd name="connsiteY8" fmla="*/ 118260 h 157638"/>
                <a:gd name="connsiteX9" fmla="*/ 61435 w 417960"/>
                <a:gd name="connsiteY9" fmla="*/ 96577 h 157638"/>
                <a:gd name="connsiteX10" fmla="*/ 132342 w 417960"/>
                <a:gd name="connsiteY10" fmla="*/ 96577 h 157638"/>
                <a:gd name="connsiteX11" fmla="*/ 139569 w 417960"/>
                <a:gd name="connsiteY11" fmla="*/ 61062 h 157638"/>
                <a:gd name="connsiteX12" fmla="*/ 68538 w 417960"/>
                <a:gd name="connsiteY12" fmla="*/ 61062 h 157638"/>
                <a:gd name="connsiteX13" fmla="*/ 72900 w 417960"/>
                <a:gd name="connsiteY13" fmla="*/ 39378 h 157638"/>
                <a:gd name="connsiteX14" fmla="*/ 185303 w 417960"/>
                <a:gd name="connsiteY14" fmla="*/ 39378 h 157638"/>
                <a:gd name="connsiteX15" fmla="*/ 161626 w 417960"/>
                <a:gd name="connsiteY15" fmla="*/ 157638 h 157638"/>
                <a:gd name="connsiteX16" fmla="*/ 210849 w 417960"/>
                <a:gd name="connsiteY16" fmla="*/ 157638 h 157638"/>
                <a:gd name="connsiteX17" fmla="*/ 234651 w 417960"/>
                <a:gd name="connsiteY17" fmla="*/ 39378 h 157638"/>
                <a:gd name="connsiteX18" fmla="*/ 276023 w 417960"/>
                <a:gd name="connsiteY18" fmla="*/ 39378 h 157638"/>
                <a:gd name="connsiteX19" fmla="*/ 252222 w 417960"/>
                <a:gd name="connsiteY19" fmla="*/ 157638 h 157638"/>
                <a:gd name="connsiteX20" fmla="*/ 301569 w 417960"/>
                <a:gd name="connsiteY20" fmla="*/ 157638 h 157638"/>
                <a:gd name="connsiteX21" fmla="*/ 313657 w 417960"/>
                <a:gd name="connsiteY21" fmla="*/ 96577 h 157638"/>
                <a:gd name="connsiteX22" fmla="*/ 349172 w 417960"/>
                <a:gd name="connsiteY22" fmla="*/ 96577 h 157638"/>
                <a:gd name="connsiteX23" fmla="*/ 336960 w 417960"/>
                <a:gd name="connsiteY23" fmla="*/ 157638 h 157638"/>
                <a:gd name="connsiteX24" fmla="*/ 386308 w 417960"/>
                <a:gd name="connsiteY24" fmla="*/ 157638 h 157638"/>
                <a:gd name="connsiteX25" fmla="*/ 417960 w 417960"/>
                <a:gd name="connsiteY25" fmla="*/ 0 h 157638"/>
                <a:gd name="connsiteX26" fmla="*/ 368612 w 417960"/>
                <a:gd name="connsiteY26" fmla="*/ 0 h 157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17960" h="157638">
                  <a:moveTo>
                    <a:pt x="368612" y="0"/>
                  </a:moveTo>
                  <a:lnTo>
                    <a:pt x="356151" y="61062"/>
                  </a:lnTo>
                  <a:lnTo>
                    <a:pt x="320760" y="61062"/>
                  </a:lnTo>
                  <a:lnTo>
                    <a:pt x="333222" y="0"/>
                  </a:lnTo>
                  <a:lnTo>
                    <a:pt x="31652" y="0"/>
                  </a:lnTo>
                  <a:lnTo>
                    <a:pt x="0" y="157638"/>
                  </a:lnTo>
                  <a:lnTo>
                    <a:pt x="120254" y="157638"/>
                  </a:lnTo>
                  <a:lnTo>
                    <a:pt x="128105" y="118260"/>
                  </a:lnTo>
                  <a:lnTo>
                    <a:pt x="57074" y="118260"/>
                  </a:lnTo>
                  <a:lnTo>
                    <a:pt x="61435" y="96577"/>
                  </a:lnTo>
                  <a:lnTo>
                    <a:pt x="132342" y="96577"/>
                  </a:lnTo>
                  <a:lnTo>
                    <a:pt x="139569" y="61062"/>
                  </a:lnTo>
                  <a:lnTo>
                    <a:pt x="68538" y="61062"/>
                  </a:lnTo>
                  <a:lnTo>
                    <a:pt x="72900" y="39378"/>
                  </a:lnTo>
                  <a:lnTo>
                    <a:pt x="185303" y="39378"/>
                  </a:lnTo>
                  <a:lnTo>
                    <a:pt x="161626" y="157638"/>
                  </a:lnTo>
                  <a:lnTo>
                    <a:pt x="210849" y="157638"/>
                  </a:lnTo>
                  <a:lnTo>
                    <a:pt x="234651" y="39378"/>
                  </a:lnTo>
                  <a:lnTo>
                    <a:pt x="276023" y="39378"/>
                  </a:lnTo>
                  <a:lnTo>
                    <a:pt x="252222" y="157638"/>
                  </a:lnTo>
                  <a:lnTo>
                    <a:pt x="301569" y="157638"/>
                  </a:lnTo>
                  <a:lnTo>
                    <a:pt x="313657" y="96577"/>
                  </a:lnTo>
                  <a:lnTo>
                    <a:pt x="349172" y="96577"/>
                  </a:lnTo>
                  <a:lnTo>
                    <a:pt x="336960" y="157638"/>
                  </a:lnTo>
                  <a:lnTo>
                    <a:pt x="386308" y="157638"/>
                  </a:lnTo>
                  <a:lnTo>
                    <a:pt x="417960" y="0"/>
                  </a:lnTo>
                  <a:lnTo>
                    <a:pt x="368612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</p:grpSp>
    </p:spTree>
    <p:extLst>
      <p:ext uri="{BB962C8B-B14F-4D97-AF65-F5344CB8AC3E}">
        <p14:creationId xmlns:p14="http://schemas.microsoft.com/office/powerpoint/2010/main" val="3716835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9CEF804-E58C-481B-A606-7D35AF68F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260351"/>
            <a:ext cx="10728325" cy="90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CH" noProof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5C6EC0D-393C-42F2-B6A7-B19C9B098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1837" y="1412875"/>
            <a:ext cx="10728325" cy="468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CH" noProof="0"/>
              <a:t>Mastertextformat bearbeiten</a:t>
            </a:r>
          </a:p>
          <a:p>
            <a:pPr lvl="1"/>
            <a:r>
              <a:rPr lang="de-CH" noProof="0"/>
              <a:t>Zweite Ebene</a:t>
            </a:r>
          </a:p>
          <a:p>
            <a:pPr lvl="2"/>
            <a:r>
              <a:rPr lang="de-CH" noProof="0"/>
              <a:t>Dritte Ebene</a:t>
            </a:r>
          </a:p>
          <a:p>
            <a:pPr lvl="3"/>
            <a:r>
              <a:rPr lang="de-CH" noProof="0"/>
              <a:t>Vierte Ebene</a:t>
            </a:r>
          </a:p>
          <a:p>
            <a:pPr lvl="4"/>
            <a:r>
              <a:rPr lang="de-CH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C96E51-36C9-4BEE-A761-33378A0DF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73692" y="6522444"/>
            <a:ext cx="612000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27.09.2021</a:t>
            </a:r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1EC403-6E63-4450-AFDD-66CA49D6CC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71700" y="6522444"/>
            <a:ext cx="5400000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Shabnam Ghasemirad                                                 Towards Modular Reasoning about Distributed Systems in Igloo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DFCC57-7DDC-4B2C-A6BE-862DAF9C9F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37585" y="6522444"/>
            <a:ext cx="322577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5ACA52AF-F19D-405C-AD5F-7D94B96A5CC3}" type="slidenum">
              <a:rPr lang="de-CH" noProof="0" smtClean="0"/>
              <a:pPr/>
              <a:t>‹#›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409606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0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38163" indent="-271463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10000" indent="-270000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80000" indent="-271463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50000" indent="-270000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pos="461" userDrawn="1">
          <p15:clr>
            <a:srgbClr val="F26B43"/>
          </p15:clr>
        </p15:guide>
        <p15:guide id="3" pos="7219" userDrawn="1">
          <p15:clr>
            <a:srgbClr val="F26B43"/>
          </p15:clr>
        </p15:guide>
        <p15:guide id="4" orient="horz" pos="164" userDrawn="1">
          <p15:clr>
            <a:srgbClr val="F26B43"/>
          </p15:clr>
        </p15:guide>
        <p15:guide id="5" orient="horz" pos="890" userDrawn="1">
          <p15:clr>
            <a:srgbClr val="F26B43"/>
          </p15:clr>
        </p15:guide>
        <p15:guide id="6" orient="horz" pos="4201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7DD576-086D-4B8E-8EA7-96DBD8428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220916"/>
            <a:ext cx="10728325" cy="900000"/>
          </a:xfrm>
        </p:spPr>
        <p:txBody>
          <a:bodyPr/>
          <a:lstStyle/>
          <a:p>
            <a:r>
              <a:rPr lang="en-CH" dirty="0">
                <a:solidFill>
                  <a:srgbClr val="007A96"/>
                </a:solidFill>
              </a:rPr>
              <a:t/>
            </a:r>
            <a:br>
              <a:rPr lang="en-CH" dirty="0">
                <a:solidFill>
                  <a:srgbClr val="007A96"/>
                </a:solidFill>
              </a:rPr>
            </a:br>
            <a:r>
              <a:rPr lang="en-CH" dirty="0">
                <a:solidFill>
                  <a:srgbClr val="007A96"/>
                </a:solidFill>
              </a:rPr>
              <a:t>1st Refinement: Abstract Commit (AC) Protocol</a:t>
            </a:r>
            <a:endParaRPr lang="de-CH" dirty="0">
              <a:solidFill>
                <a:srgbClr val="007A96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32D83E-24ED-4BAB-928B-65865CDB0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6" y="5121799"/>
            <a:ext cx="5255999" cy="1400643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CH" sz="1600" b="1" dirty="0" smtClean="0"/>
              <a:t>Transaction Manager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CH" sz="1600" dirty="0" smtClean="0"/>
              <a:t>TM state          </a:t>
            </a:r>
            <a:endParaRPr lang="en-CH" sz="1600" b="1" dirty="0" smtClean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61F9BBF-6392-4D0B-BC48-EA50450A2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 smtClean="0"/>
              <a:t>Shabnam Ghasemirad                                                 Towards Modular Reasoning about Distributed Systems in Igloo</a:t>
            </a:r>
            <a:endParaRPr lang="de-CH" noProof="0" dirty="0"/>
          </a:p>
        </p:txBody>
      </p:sp>
      <p:sp>
        <p:nvSpPr>
          <p:cNvPr id="15" name="Inhaltsplatzhalter 14">
            <a:extLst>
              <a:ext uri="{FF2B5EF4-FFF2-40B4-BE49-F238E27FC236}">
                <a16:creationId xmlns:a16="http://schemas.microsoft.com/office/drawing/2014/main" id="{FCF71FFE-CA66-4F13-988C-CC5FD6C24A3A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en-CH" sz="1600" b="1" dirty="0" smtClean="0"/>
              <a:t>Key Manager </a:t>
            </a:r>
          </a:p>
          <a:p>
            <a:pPr marL="0" indent="0">
              <a:buNone/>
            </a:pPr>
            <a:endParaRPr lang="en-CH" sz="1600" b="1" dirty="0"/>
          </a:p>
          <a:p>
            <a:pPr marL="0" indent="0">
              <a:buNone/>
            </a:pPr>
            <a:r>
              <a:rPr lang="en-CH" sz="1600" dirty="0" smtClean="0"/>
              <a:t>RM state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C113A63-4145-4707-821A-FA76EE3B1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27.09.2021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6B5D301-0255-4560-B6D4-207099C6C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1</a:t>
            </a:fld>
            <a:endParaRPr lang="de-CH" noProof="0"/>
          </a:p>
        </p:txBody>
      </p:sp>
      <p:sp>
        <p:nvSpPr>
          <p:cNvPr id="9" name="Left Brace 8"/>
          <p:cNvSpPr/>
          <p:nvPr/>
        </p:nvSpPr>
        <p:spPr>
          <a:xfrm>
            <a:off x="1699490" y="5549647"/>
            <a:ext cx="202737" cy="54494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2468139"/>
              </p:ext>
            </p:extLst>
          </p:nvPr>
        </p:nvGraphicFramePr>
        <p:xfrm>
          <a:off x="2010498" y="5476819"/>
          <a:ext cx="3820031" cy="94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0031">
                  <a:extLst>
                    <a:ext uri="{9D8B030D-6E8A-4147-A177-3AD203B41FA5}">
                      <a16:colId xmlns:a16="http://schemas.microsoft.com/office/drawing/2014/main" val="38529309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CH" sz="1600" b="0" dirty="0" smtClean="0">
                          <a:solidFill>
                            <a:schemeClr val="tx1"/>
                          </a:solidFill>
                        </a:rPr>
                        <a:t>tatus (Init, Prepared, etc.)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3138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S</a:t>
                      </a:r>
                      <a:r>
                        <a:rPr lang="en-CH" sz="1600" b="0" dirty="0" smtClean="0"/>
                        <a:t>equence Number</a:t>
                      </a:r>
                    </a:p>
                    <a:p>
                      <a:r>
                        <a:rPr lang="en-CH" sz="1600" b="0" dirty="0" smtClean="0"/>
                        <a:t>(last session number used by the client)</a:t>
                      </a:r>
                      <a:endParaRPr lang="en-US" sz="1600" b="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637563"/>
                  </a:ext>
                </a:extLst>
              </a:tr>
            </a:tbl>
          </a:graphicData>
        </a:graphic>
      </p:graphicFrame>
      <p:sp>
        <p:nvSpPr>
          <p:cNvPr id="17" name="Left Brace 16"/>
          <p:cNvSpPr/>
          <p:nvPr/>
        </p:nvSpPr>
        <p:spPr>
          <a:xfrm>
            <a:off x="7263775" y="5549647"/>
            <a:ext cx="251546" cy="857881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6590844"/>
              </p:ext>
            </p:extLst>
          </p:nvPr>
        </p:nvGraphicFramePr>
        <p:xfrm>
          <a:off x="7623592" y="5455642"/>
          <a:ext cx="3755607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5607">
                  <a:extLst>
                    <a:ext uri="{9D8B030D-6E8A-4147-A177-3AD203B41FA5}">
                      <a16:colId xmlns:a16="http://schemas.microsoft.com/office/drawing/2014/main" val="3852930906"/>
                    </a:ext>
                  </a:extLst>
                </a:gridCol>
              </a:tblGrid>
              <a:tr h="727579"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buNone/>
                      </a:pPr>
                      <a:r>
                        <a:rPr lang="en-CH" sz="1600" b="0" dirty="0" smtClean="0">
                          <a:solidFill>
                            <a:schemeClr val="tx1"/>
                          </a:solidFill>
                        </a:rPr>
                        <a:t>Status (Working, Prepared, Okay, etc.)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buNone/>
                      </a:pPr>
                      <a:r>
                        <a:rPr lang="en-CH" sz="1600" b="0" dirty="0" smtClean="0">
                          <a:solidFill>
                            <a:schemeClr val="tx1"/>
                          </a:solidFill>
                        </a:rPr>
                        <a:t>Local</a:t>
                      </a:r>
                      <a:r>
                        <a:rPr lang="en-CH" sz="1600" b="0" baseline="0" dirty="0" smtClean="0">
                          <a:solidFill>
                            <a:schemeClr val="tx1"/>
                          </a:solidFill>
                        </a:rPr>
                        <a:t> Key Version List</a:t>
                      </a:r>
                      <a:endParaRPr lang="en-CH" sz="16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spcBef>
                          <a:spcPts val="0"/>
                        </a:spcBef>
                        <a:buNone/>
                      </a:pPr>
                      <a:r>
                        <a:rPr lang="en-CH" sz="1600" b="0" dirty="0" smtClean="0">
                          <a:solidFill>
                            <a:schemeClr val="tx1"/>
                          </a:solidFill>
                        </a:rPr>
                        <a:t>Local</a:t>
                      </a:r>
                      <a:r>
                        <a:rPr lang="en-CH" sz="1600" b="0" baseline="0" dirty="0" smtClean="0">
                          <a:solidFill>
                            <a:schemeClr val="tx1"/>
                          </a:solidFill>
                        </a:rPr>
                        <a:t> Key Fingerprint</a:t>
                      </a:r>
                      <a:endParaRPr lang="de-CH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3138995"/>
                  </a:ext>
                </a:extLst>
              </a:tr>
            </a:tbl>
          </a:graphicData>
        </a:graphic>
      </p:graphicFrame>
      <p:pic>
        <p:nvPicPr>
          <p:cNvPr id="36" name="Content Placeholder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29" r="53507"/>
          <a:stretch/>
        </p:blipFill>
        <p:spPr>
          <a:xfrm>
            <a:off x="870382" y="1595012"/>
            <a:ext cx="4422056" cy="3336827"/>
          </a:xfrm>
          <a:prstGeom prst="rect">
            <a:avLst/>
          </a:prstGeom>
        </p:spPr>
      </p:pic>
      <p:pic>
        <p:nvPicPr>
          <p:cNvPr id="37" name="Content Placeholder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43" t="15962"/>
          <a:stretch/>
        </p:blipFill>
        <p:spPr>
          <a:xfrm>
            <a:off x="5987835" y="1604248"/>
            <a:ext cx="5036894" cy="3327590"/>
          </a:xfrm>
          <a:prstGeom prst="rect">
            <a:avLst/>
          </a:prstGeom>
        </p:spPr>
      </p:pic>
      <p:pic>
        <p:nvPicPr>
          <p:cNvPr id="38" name="Content Placeholder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507" b="92202"/>
          <a:stretch/>
        </p:blipFill>
        <p:spPr>
          <a:xfrm>
            <a:off x="870382" y="1167163"/>
            <a:ext cx="4422056" cy="308773"/>
          </a:xfrm>
          <a:prstGeom prst="rect">
            <a:avLst/>
          </a:prstGeom>
        </p:spPr>
      </p:pic>
      <p:pic>
        <p:nvPicPr>
          <p:cNvPr id="39" name="Content Placeholder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43" b="91969"/>
          <a:stretch/>
        </p:blipFill>
        <p:spPr>
          <a:xfrm>
            <a:off x="5987835" y="1167163"/>
            <a:ext cx="5036894" cy="318011"/>
          </a:xfrm>
          <a:prstGeom prst="rect">
            <a:avLst/>
          </a:prstGeom>
        </p:spPr>
      </p:pic>
      <p:sp>
        <p:nvSpPr>
          <p:cNvPr id="40" name="Rounded Rectangle 39"/>
          <p:cNvSpPr/>
          <p:nvPr/>
        </p:nvSpPr>
        <p:spPr>
          <a:xfrm>
            <a:off x="3399875" y="2397948"/>
            <a:ext cx="884903" cy="133718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2925279" y="2045110"/>
            <a:ext cx="1056786" cy="61297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3738880" y="3698240"/>
            <a:ext cx="320040" cy="7874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4124960" y="2772999"/>
            <a:ext cx="320040" cy="113902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2829560" y="2113280"/>
            <a:ext cx="213360" cy="5588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3611880" y="4389120"/>
            <a:ext cx="447040" cy="13716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8432800" y="1828800"/>
            <a:ext cx="980440" cy="64008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>
            <a:off x="9184640" y="1975756"/>
            <a:ext cx="853440" cy="142479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9413240" y="2240280"/>
            <a:ext cx="970280" cy="221742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/>
          <p:cNvSpPr/>
          <p:nvPr/>
        </p:nvSpPr>
        <p:spPr>
          <a:xfrm>
            <a:off x="10108637" y="3342513"/>
            <a:ext cx="624840" cy="66560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>
            <a:off x="9184640" y="4292600"/>
            <a:ext cx="316755" cy="9652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50"/>
          <p:cNvSpPr/>
          <p:nvPr/>
        </p:nvSpPr>
        <p:spPr>
          <a:xfrm>
            <a:off x="9184640" y="4389120"/>
            <a:ext cx="121920" cy="6858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940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7DD576-086D-4B8E-8EA7-96DBD8428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220916"/>
            <a:ext cx="10728325" cy="900000"/>
          </a:xfrm>
        </p:spPr>
        <p:txBody>
          <a:bodyPr/>
          <a:lstStyle/>
          <a:p>
            <a:r>
              <a:rPr lang="en-CH" dirty="0">
                <a:solidFill>
                  <a:srgbClr val="007A96"/>
                </a:solidFill>
              </a:rPr>
              <a:t/>
            </a:r>
            <a:br>
              <a:rPr lang="en-CH" dirty="0">
                <a:solidFill>
                  <a:srgbClr val="007A96"/>
                </a:solidFill>
              </a:rPr>
            </a:br>
            <a:r>
              <a:rPr lang="en-CH" dirty="0">
                <a:solidFill>
                  <a:srgbClr val="007A96"/>
                </a:solidFill>
              </a:rPr>
              <a:t>1st Refinement: </a:t>
            </a:r>
            <a:r>
              <a:rPr lang="en-CH" dirty="0" smtClean="0">
                <a:solidFill>
                  <a:srgbClr val="007A96"/>
                </a:solidFill>
              </a:rPr>
              <a:t>2PC + 2PL (version 1)</a:t>
            </a:r>
            <a:endParaRPr lang="de-CH" dirty="0">
              <a:solidFill>
                <a:srgbClr val="007A96"/>
              </a:solidFill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61F9BBF-6392-4D0B-BC48-EA50450A2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 smtClean="0"/>
              <a:t>Shabnam Ghasemirad                                                 Towards Modular Reasoning about Distributed Systems in Igloo</a:t>
            </a:r>
            <a:endParaRPr lang="de-CH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C113A63-4145-4707-821A-FA76EE3B1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27.09.2021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6B5D301-0255-4560-B6D4-207099C6C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2</a:t>
            </a:fld>
            <a:endParaRPr lang="de-CH" noProof="0"/>
          </a:p>
        </p:txBody>
      </p:sp>
      <p:pic>
        <p:nvPicPr>
          <p:cNvPr id="37" name="Content Placeholder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44" t="22702" r="34729" b="63185"/>
          <a:stretch/>
        </p:blipFill>
        <p:spPr>
          <a:xfrm>
            <a:off x="1161966" y="1903784"/>
            <a:ext cx="1067916" cy="494164"/>
          </a:xfrm>
          <a:prstGeom prst="rect">
            <a:avLst/>
          </a:prstGeom>
        </p:spPr>
      </p:pic>
      <p:pic>
        <p:nvPicPr>
          <p:cNvPr id="13" name="Content Placeholder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29" r="53507"/>
          <a:stretch/>
        </p:blipFill>
        <p:spPr>
          <a:xfrm>
            <a:off x="870382" y="1595012"/>
            <a:ext cx="4422056" cy="3336827"/>
          </a:xfrm>
          <a:prstGeom prst="rect">
            <a:avLst/>
          </a:prstGeom>
        </p:spPr>
      </p:pic>
      <p:pic>
        <p:nvPicPr>
          <p:cNvPr id="14" name="Content Placeholder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43" t="15962"/>
          <a:stretch/>
        </p:blipFill>
        <p:spPr>
          <a:xfrm>
            <a:off x="5987835" y="1604248"/>
            <a:ext cx="5036894" cy="3327590"/>
          </a:xfrm>
          <a:prstGeom prst="rect">
            <a:avLst/>
          </a:prstGeom>
        </p:spPr>
      </p:pic>
      <p:pic>
        <p:nvPicPr>
          <p:cNvPr id="19" name="Content Placeholder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507" b="92202"/>
          <a:stretch/>
        </p:blipFill>
        <p:spPr>
          <a:xfrm>
            <a:off x="870382" y="1167163"/>
            <a:ext cx="4422056" cy="308773"/>
          </a:xfrm>
          <a:prstGeom prst="rect">
            <a:avLst/>
          </a:prstGeom>
        </p:spPr>
      </p:pic>
      <p:pic>
        <p:nvPicPr>
          <p:cNvPr id="20" name="Content Placeholder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43" b="91969"/>
          <a:stretch/>
        </p:blipFill>
        <p:spPr>
          <a:xfrm>
            <a:off x="5987835" y="1167163"/>
            <a:ext cx="5036894" cy="318011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3399875" y="2397948"/>
            <a:ext cx="884903" cy="133718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925279" y="2045110"/>
            <a:ext cx="1056786" cy="61297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3738880" y="3698240"/>
            <a:ext cx="320040" cy="7874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4124960" y="2772999"/>
            <a:ext cx="320040" cy="113902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2829560" y="2113280"/>
            <a:ext cx="213360" cy="5588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3611880" y="4389120"/>
            <a:ext cx="447040" cy="13716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8432800" y="1828800"/>
            <a:ext cx="980440" cy="64008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9184640" y="1975756"/>
            <a:ext cx="853440" cy="142479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9413240" y="2240280"/>
            <a:ext cx="970280" cy="221742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10108637" y="3342513"/>
            <a:ext cx="624840" cy="66560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9184640" y="4292600"/>
            <a:ext cx="316755" cy="9652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9184640" y="4389120"/>
            <a:ext cx="121920" cy="6858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381136" y="3049571"/>
            <a:ext cx="1134186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H" sz="105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Lock acquired</a:t>
            </a:r>
            <a:endParaRPr lang="en-US" sz="105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432800" y="3066541"/>
            <a:ext cx="1499419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H" sz="105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Lock not available</a:t>
            </a:r>
            <a:endParaRPr lang="en-US" sz="105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554882" y="3863851"/>
            <a:ext cx="1134186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H" sz="105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Lock released</a:t>
            </a:r>
            <a:endParaRPr lang="en-US" sz="105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522417" y="2519083"/>
            <a:ext cx="1134186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H" sz="105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Lockreleased</a:t>
            </a:r>
            <a:endParaRPr lang="en-US" sz="105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446005" y="4039965"/>
            <a:ext cx="1210733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H" sz="9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No lock to release</a:t>
            </a:r>
            <a:endParaRPr lang="en-US" sz="9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290017" y="2908175"/>
            <a:ext cx="1426558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H" sz="105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No lock to release</a:t>
            </a:r>
            <a:endParaRPr lang="en-US" sz="105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6" name="Inhaltsplatzhalter 2">
            <a:extLst>
              <a:ext uri="{FF2B5EF4-FFF2-40B4-BE49-F238E27FC236}">
                <a16:creationId xmlns:a16="http://schemas.microsoft.com/office/drawing/2014/main" id="{D432D83E-24ED-4BAB-928B-65865CDB0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6" y="5121799"/>
            <a:ext cx="5255999" cy="1400643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CH" sz="1600" b="1" dirty="0" smtClean="0"/>
              <a:t>Transaction Manager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CH" sz="1600" dirty="0" smtClean="0"/>
              <a:t>TM state          </a:t>
            </a:r>
            <a:endParaRPr lang="en-CH" sz="1600" b="1" dirty="0" smtClean="0"/>
          </a:p>
        </p:txBody>
      </p:sp>
      <p:sp>
        <p:nvSpPr>
          <p:cNvPr id="57" name="Inhaltsplatzhalter 14">
            <a:extLst>
              <a:ext uri="{FF2B5EF4-FFF2-40B4-BE49-F238E27FC236}">
                <a16:creationId xmlns:a16="http://schemas.microsoft.com/office/drawing/2014/main" id="{FCF71FFE-CA66-4F13-988C-CC5FD6C24A3A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204162" y="5121800"/>
            <a:ext cx="5256001" cy="1152000"/>
          </a:xfrm>
        </p:spPr>
        <p:txBody>
          <a:bodyPr/>
          <a:lstStyle/>
          <a:p>
            <a:pPr marL="0" indent="0">
              <a:buNone/>
            </a:pPr>
            <a:r>
              <a:rPr lang="en-CH" sz="1600" b="1" dirty="0" smtClean="0"/>
              <a:t>Key Manager </a:t>
            </a:r>
          </a:p>
          <a:p>
            <a:pPr marL="0" indent="0">
              <a:buNone/>
            </a:pPr>
            <a:endParaRPr lang="en-CH" sz="1600" b="1" dirty="0"/>
          </a:p>
          <a:p>
            <a:pPr marL="0" indent="0">
              <a:buNone/>
            </a:pPr>
            <a:r>
              <a:rPr lang="en-CH" sz="1600" dirty="0"/>
              <a:t>K</a:t>
            </a:r>
            <a:r>
              <a:rPr lang="en-CH" sz="1600" dirty="0" smtClean="0"/>
              <a:t>M </a:t>
            </a:r>
            <a:r>
              <a:rPr lang="en-CH" sz="1600" dirty="0" smtClean="0"/>
              <a:t>state</a:t>
            </a:r>
          </a:p>
        </p:txBody>
      </p:sp>
      <p:sp>
        <p:nvSpPr>
          <p:cNvPr id="58" name="Left Brace 57"/>
          <p:cNvSpPr/>
          <p:nvPr/>
        </p:nvSpPr>
        <p:spPr>
          <a:xfrm>
            <a:off x="1699490" y="5549647"/>
            <a:ext cx="202737" cy="54494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Left Brace 59"/>
          <p:cNvSpPr/>
          <p:nvPr/>
        </p:nvSpPr>
        <p:spPr>
          <a:xfrm>
            <a:off x="7263775" y="5549647"/>
            <a:ext cx="251546" cy="857881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61" name="Table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0417836"/>
              </p:ext>
            </p:extLst>
          </p:nvPr>
        </p:nvGraphicFramePr>
        <p:xfrm>
          <a:off x="7540275" y="5532037"/>
          <a:ext cx="3755607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5607">
                  <a:extLst>
                    <a:ext uri="{9D8B030D-6E8A-4147-A177-3AD203B41FA5}">
                      <a16:colId xmlns:a16="http://schemas.microsoft.com/office/drawing/2014/main" val="3852930906"/>
                    </a:ext>
                  </a:extLst>
                </a:gridCol>
              </a:tblGrid>
              <a:tr h="727579"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buNone/>
                      </a:pPr>
                      <a:r>
                        <a:rPr lang="en-CH" sz="1600" b="0" dirty="0" smtClean="0">
                          <a:solidFill>
                            <a:schemeClr val="tx1"/>
                          </a:solidFill>
                        </a:rPr>
                        <a:t>Status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buNone/>
                      </a:pPr>
                      <a:r>
                        <a:rPr lang="en-CH" sz="1600" b="0" dirty="0" smtClean="0">
                          <a:solidFill>
                            <a:schemeClr val="tx1"/>
                          </a:solidFill>
                        </a:rPr>
                        <a:t>Local</a:t>
                      </a:r>
                      <a:r>
                        <a:rPr lang="en-CH" sz="1600" b="0" baseline="0" dirty="0" smtClean="0">
                          <a:solidFill>
                            <a:schemeClr val="tx1"/>
                          </a:solidFill>
                        </a:rPr>
                        <a:t> Key Version List</a:t>
                      </a:r>
                      <a:endParaRPr lang="en-CH" sz="16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spcBef>
                          <a:spcPts val="0"/>
                        </a:spcBef>
                        <a:buNone/>
                      </a:pPr>
                      <a:r>
                        <a:rPr lang="en-CH" sz="1600" b="0" dirty="0" smtClean="0">
                          <a:solidFill>
                            <a:schemeClr val="tx1"/>
                          </a:solidFill>
                        </a:rPr>
                        <a:t>Local</a:t>
                      </a:r>
                      <a:r>
                        <a:rPr lang="en-CH" sz="1600" b="0" baseline="0" dirty="0" smtClean="0">
                          <a:solidFill>
                            <a:schemeClr val="tx1"/>
                          </a:solidFill>
                        </a:rPr>
                        <a:t> Key Fingerprint</a:t>
                      </a:r>
                      <a:endParaRPr lang="de-CH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3138995"/>
                  </a:ext>
                </a:extLst>
              </a:tr>
            </a:tbl>
          </a:graphicData>
        </a:graphic>
      </p:graphicFrame>
      <p:sp>
        <p:nvSpPr>
          <p:cNvPr id="62" name="TextBox 61"/>
          <p:cNvSpPr txBox="1"/>
          <p:nvPr/>
        </p:nvSpPr>
        <p:spPr>
          <a:xfrm>
            <a:off x="6452786" y="3408168"/>
            <a:ext cx="1031539" cy="646331"/>
          </a:xfrm>
          <a:prstGeom prst="rect">
            <a:avLst/>
          </a:prstGeom>
          <a:solidFill>
            <a:schemeClr val="bg1"/>
          </a:solidFill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CH" sz="1200" dirty="0" smtClean="0"/>
              <a:t>Read Lock</a:t>
            </a:r>
          </a:p>
          <a:p>
            <a:r>
              <a:rPr lang="en-CH" sz="1200" dirty="0" smtClean="0"/>
              <a:t>Write Lock</a:t>
            </a:r>
          </a:p>
          <a:p>
            <a:r>
              <a:rPr lang="en-CH" sz="1200" dirty="0" smtClean="0"/>
              <a:t>No Lock</a:t>
            </a:r>
            <a:endParaRPr lang="en-US" sz="1200" dirty="0"/>
          </a:p>
        </p:txBody>
      </p:sp>
      <p:cxnSp>
        <p:nvCxnSpPr>
          <p:cNvPr id="64" name="Straight Connector 63"/>
          <p:cNvCxnSpPr/>
          <p:nvPr/>
        </p:nvCxnSpPr>
        <p:spPr>
          <a:xfrm flipV="1">
            <a:off x="6452786" y="3630727"/>
            <a:ext cx="1020557" cy="0"/>
          </a:xfrm>
          <a:prstGeom prst="line">
            <a:avLst/>
          </a:prstGeom>
          <a:ln w="127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6463768" y="3821227"/>
            <a:ext cx="1020557" cy="0"/>
          </a:xfrm>
          <a:prstGeom prst="line">
            <a:avLst/>
          </a:prstGeom>
          <a:ln w="127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9897336"/>
              </p:ext>
            </p:extLst>
          </p:nvPr>
        </p:nvGraphicFramePr>
        <p:xfrm>
          <a:off x="1918748" y="5410640"/>
          <a:ext cx="3755607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5607">
                  <a:extLst>
                    <a:ext uri="{9D8B030D-6E8A-4147-A177-3AD203B41FA5}">
                      <a16:colId xmlns:a16="http://schemas.microsoft.com/office/drawing/2014/main" val="3852930906"/>
                    </a:ext>
                  </a:extLst>
                </a:gridCol>
              </a:tblGrid>
              <a:tr h="727579"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buNone/>
                      </a:pPr>
                      <a:r>
                        <a:rPr lang="en-CH" sz="1600" b="0" dirty="0" smtClean="0">
                          <a:solidFill>
                            <a:schemeClr val="tx1"/>
                          </a:solidFill>
                        </a:rPr>
                        <a:t>Status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buNone/>
                      </a:pPr>
                      <a:r>
                        <a:rPr lang="en-CH" sz="1600" b="0" dirty="0" smtClean="0">
                          <a:solidFill>
                            <a:schemeClr val="tx1"/>
                          </a:solidFill>
                        </a:rPr>
                        <a:t>Sequence</a:t>
                      </a:r>
                      <a:r>
                        <a:rPr lang="en-CH" sz="1600" b="0" baseline="0" dirty="0" smtClean="0">
                          <a:solidFill>
                            <a:schemeClr val="tx1"/>
                          </a:solidFill>
                        </a:rPr>
                        <a:t> Number (last sqn of client)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buNone/>
                      </a:pPr>
                      <a:r>
                        <a:rPr lang="en-CH" sz="1600" b="0" dirty="0" smtClean="0">
                          <a:solidFill>
                            <a:schemeClr val="tx1"/>
                          </a:solidFill>
                        </a:rPr>
                        <a:t>View</a:t>
                      </a:r>
                      <a:r>
                        <a:rPr lang="en-CH" sz="1600" b="0" baseline="0" dirty="0" smtClean="0">
                          <a:solidFill>
                            <a:schemeClr val="tx1"/>
                          </a:solidFill>
                        </a:rPr>
                        <a:t> (of client on the kv-store)</a:t>
                      </a:r>
                      <a:endParaRPr lang="de-CH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3138995"/>
                  </a:ext>
                </a:extLst>
              </a:tr>
            </a:tbl>
          </a:graphicData>
        </a:graphic>
      </p:graphicFrame>
      <p:pic>
        <p:nvPicPr>
          <p:cNvPr id="40" name="Picture 3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87" b="92508"/>
          <a:stretch/>
        </p:blipFill>
        <p:spPr>
          <a:xfrm>
            <a:off x="6277658" y="1130110"/>
            <a:ext cx="4196034" cy="33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4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7DD576-086D-4B8E-8EA7-96DBD8428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220916"/>
            <a:ext cx="10728325" cy="900000"/>
          </a:xfrm>
        </p:spPr>
        <p:txBody>
          <a:bodyPr/>
          <a:lstStyle/>
          <a:p>
            <a:r>
              <a:rPr lang="en-CH" dirty="0">
                <a:solidFill>
                  <a:srgbClr val="007A96"/>
                </a:solidFill>
              </a:rPr>
              <a:t/>
            </a:r>
            <a:br>
              <a:rPr lang="en-CH" dirty="0">
                <a:solidFill>
                  <a:srgbClr val="007A96"/>
                </a:solidFill>
              </a:rPr>
            </a:br>
            <a:r>
              <a:rPr lang="en-CH" dirty="0">
                <a:solidFill>
                  <a:srgbClr val="007A96"/>
                </a:solidFill>
              </a:rPr>
              <a:t>1st Refinement: </a:t>
            </a:r>
            <a:r>
              <a:rPr lang="en-CH" dirty="0" smtClean="0">
                <a:solidFill>
                  <a:srgbClr val="007A96"/>
                </a:solidFill>
              </a:rPr>
              <a:t>2PL + 2PC (version 2)</a:t>
            </a:r>
            <a:endParaRPr lang="de-CH" dirty="0">
              <a:solidFill>
                <a:srgbClr val="007A96"/>
              </a:solidFill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61F9BBF-6392-4D0B-BC48-EA50450A2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 smtClean="0"/>
              <a:t>Shabnam Ghasemirad                                                 Towards Modular Reasoning about Distributed Systems in Igloo</a:t>
            </a:r>
            <a:endParaRPr lang="de-CH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C113A63-4145-4707-821A-FA76EE3B1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27.09.2021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6B5D301-0255-4560-B6D4-207099C6C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3</a:t>
            </a:fld>
            <a:endParaRPr lang="de-CH" noProof="0"/>
          </a:p>
        </p:txBody>
      </p:sp>
      <p:sp>
        <p:nvSpPr>
          <p:cNvPr id="7" name="Rounded Rectangle 6"/>
          <p:cNvSpPr/>
          <p:nvPr/>
        </p:nvSpPr>
        <p:spPr>
          <a:xfrm>
            <a:off x="3399875" y="2397948"/>
            <a:ext cx="884903" cy="133718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925279" y="2045110"/>
            <a:ext cx="1056786" cy="61297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3738880" y="3698240"/>
            <a:ext cx="320040" cy="7874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4124960" y="2772999"/>
            <a:ext cx="320040" cy="113902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2829560" y="2113280"/>
            <a:ext cx="213360" cy="5588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3611880" y="4389120"/>
            <a:ext cx="447040" cy="13716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Inhaltsplatzhalter 2">
            <a:extLst>
              <a:ext uri="{FF2B5EF4-FFF2-40B4-BE49-F238E27FC236}">
                <a16:creationId xmlns:a16="http://schemas.microsoft.com/office/drawing/2014/main" id="{D432D83E-24ED-4BAB-928B-65865CDB0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6" y="5121799"/>
            <a:ext cx="5255999" cy="1400643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CH" sz="1600" b="1" dirty="0" smtClean="0"/>
              <a:t>Transaction Manager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CH" sz="1600" dirty="0" smtClean="0"/>
              <a:t>TM state          </a:t>
            </a:r>
            <a:endParaRPr lang="en-CH" sz="1600" b="1" dirty="0" smtClean="0"/>
          </a:p>
        </p:txBody>
      </p:sp>
      <p:sp>
        <p:nvSpPr>
          <p:cNvPr id="57" name="Inhaltsplatzhalter 14">
            <a:extLst>
              <a:ext uri="{FF2B5EF4-FFF2-40B4-BE49-F238E27FC236}">
                <a16:creationId xmlns:a16="http://schemas.microsoft.com/office/drawing/2014/main" id="{FCF71FFE-CA66-4F13-988C-CC5FD6C24A3A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204162" y="5121800"/>
            <a:ext cx="5256001" cy="1152000"/>
          </a:xfrm>
        </p:spPr>
        <p:txBody>
          <a:bodyPr/>
          <a:lstStyle/>
          <a:p>
            <a:pPr marL="0" indent="0">
              <a:buNone/>
            </a:pPr>
            <a:r>
              <a:rPr lang="en-CH" sz="1600" b="1" dirty="0" smtClean="0"/>
              <a:t>Key Manager </a:t>
            </a:r>
          </a:p>
          <a:p>
            <a:pPr marL="0" indent="0">
              <a:buNone/>
            </a:pPr>
            <a:endParaRPr lang="en-CH" sz="1600" b="1" dirty="0"/>
          </a:p>
          <a:p>
            <a:pPr marL="0" indent="0">
              <a:buNone/>
            </a:pPr>
            <a:r>
              <a:rPr lang="en-CH" sz="1600" dirty="0"/>
              <a:t>K</a:t>
            </a:r>
            <a:r>
              <a:rPr lang="en-CH" sz="1600" dirty="0" smtClean="0"/>
              <a:t>M </a:t>
            </a:r>
            <a:r>
              <a:rPr lang="en-CH" sz="1600" dirty="0" smtClean="0"/>
              <a:t>state</a:t>
            </a:r>
          </a:p>
        </p:txBody>
      </p:sp>
      <p:sp>
        <p:nvSpPr>
          <p:cNvPr id="58" name="Left Brace 57"/>
          <p:cNvSpPr/>
          <p:nvPr/>
        </p:nvSpPr>
        <p:spPr>
          <a:xfrm>
            <a:off x="1699490" y="5549647"/>
            <a:ext cx="202737" cy="54494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Left Brace 59"/>
          <p:cNvSpPr/>
          <p:nvPr/>
        </p:nvSpPr>
        <p:spPr>
          <a:xfrm>
            <a:off x="7263775" y="5549647"/>
            <a:ext cx="251546" cy="857881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61" name="Table 60"/>
          <p:cNvGraphicFramePr>
            <a:graphicFrameLocks noGrp="1"/>
          </p:cNvGraphicFramePr>
          <p:nvPr>
            <p:extLst/>
          </p:nvPr>
        </p:nvGraphicFramePr>
        <p:xfrm>
          <a:off x="7540275" y="5532037"/>
          <a:ext cx="3755607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5607">
                  <a:extLst>
                    <a:ext uri="{9D8B030D-6E8A-4147-A177-3AD203B41FA5}">
                      <a16:colId xmlns:a16="http://schemas.microsoft.com/office/drawing/2014/main" val="3852930906"/>
                    </a:ext>
                  </a:extLst>
                </a:gridCol>
              </a:tblGrid>
              <a:tr h="727579"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buNone/>
                      </a:pPr>
                      <a:r>
                        <a:rPr lang="en-CH" sz="1600" b="0" dirty="0" smtClean="0">
                          <a:solidFill>
                            <a:schemeClr val="tx1"/>
                          </a:solidFill>
                        </a:rPr>
                        <a:t>Status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buNone/>
                      </a:pPr>
                      <a:r>
                        <a:rPr lang="en-CH" sz="1600" b="0" dirty="0" smtClean="0">
                          <a:solidFill>
                            <a:schemeClr val="tx1"/>
                          </a:solidFill>
                        </a:rPr>
                        <a:t>Local</a:t>
                      </a:r>
                      <a:r>
                        <a:rPr lang="en-CH" sz="1600" b="0" baseline="0" dirty="0" smtClean="0">
                          <a:solidFill>
                            <a:schemeClr val="tx1"/>
                          </a:solidFill>
                        </a:rPr>
                        <a:t> Key Version List</a:t>
                      </a:r>
                      <a:endParaRPr lang="en-CH" sz="16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spcBef>
                          <a:spcPts val="0"/>
                        </a:spcBef>
                        <a:buNone/>
                      </a:pPr>
                      <a:r>
                        <a:rPr lang="en-CH" sz="1600" b="0" dirty="0" smtClean="0">
                          <a:solidFill>
                            <a:schemeClr val="tx1"/>
                          </a:solidFill>
                        </a:rPr>
                        <a:t>Local</a:t>
                      </a:r>
                      <a:r>
                        <a:rPr lang="en-CH" sz="1600" b="0" baseline="0" dirty="0" smtClean="0">
                          <a:solidFill>
                            <a:schemeClr val="tx1"/>
                          </a:solidFill>
                        </a:rPr>
                        <a:t> Key Fingerprint</a:t>
                      </a:r>
                      <a:endParaRPr lang="de-CH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3138995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46069"/>
              </p:ext>
            </p:extLst>
          </p:nvPr>
        </p:nvGraphicFramePr>
        <p:xfrm>
          <a:off x="1918748" y="5410640"/>
          <a:ext cx="3755607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5607">
                  <a:extLst>
                    <a:ext uri="{9D8B030D-6E8A-4147-A177-3AD203B41FA5}">
                      <a16:colId xmlns:a16="http://schemas.microsoft.com/office/drawing/2014/main" val="3852930906"/>
                    </a:ext>
                  </a:extLst>
                </a:gridCol>
              </a:tblGrid>
              <a:tr h="727579"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buNone/>
                      </a:pPr>
                      <a:r>
                        <a:rPr lang="en-CH" sz="1600" b="0" dirty="0" smtClean="0">
                          <a:solidFill>
                            <a:schemeClr val="tx1"/>
                          </a:solidFill>
                        </a:rPr>
                        <a:t>Status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buNone/>
                      </a:pPr>
                      <a:r>
                        <a:rPr lang="en-CH" sz="1600" b="0" dirty="0" smtClean="0">
                          <a:solidFill>
                            <a:schemeClr val="tx1"/>
                          </a:solidFill>
                        </a:rPr>
                        <a:t>Sequence</a:t>
                      </a:r>
                      <a:r>
                        <a:rPr lang="en-CH" sz="1600" b="0" baseline="0" dirty="0" smtClean="0">
                          <a:solidFill>
                            <a:schemeClr val="tx1"/>
                          </a:solidFill>
                        </a:rPr>
                        <a:t> Number (last sqn of client)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buNone/>
                      </a:pPr>
                      <a:r>
                        <a:rPr lang="en-CH" sz="1600" b="0" dirty="0" smtClean="0">
                          <a:solidFill>
                            <a:schemeClr val="tx1"/>
                          </a:solidFill>
                        </a:rPr>
                        <a:t>View</a:t>
                      </a:r>
                      <a:r>
                        <a:rPr lang="en-CH" sz="1600" b="0" baseline="0" dirty="0" smtClean="0">
                          <a:solidFill>
                            <a:schemeClr val="tx1"/>
                          </a:solidFill>
                        </a:rPr>
                        <a:t> (of client on the kv-store)</a:t>
                      </a:r>
                      <a:endParaRPr lang="de-CH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3138995"/>
                  </a:ext>
                </a:extLst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948" y="1142496"/>
            <a:ext cx="3661223" cy="366122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781" y="902970"/>
            <a:ext cx="4051977" cy="4507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214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TH Zürich">
  <a:themeElements>
    <a:clrScheme name="ETH Züric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269B0"/>
      </a:accent1>
      <a:accent2>
        <a:srgbClr val="91056A"/>
      </a:accent2>
      <a:accent3>
        <a:srgbClr val="007A96"/>
      </a:accent3>
      <a:accent4>
        <a:srgbClr val="485A2C"/>
      </a:accent4>
      <a:accent5>
        <a:srgbClr val="A8322D"/>
      </a:accent5>
      <a:accent6>
        <a:srgbClr val="72791C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Extern">
      <a:srgbClr val="1F407A"/>
    </a:custClr>
    <a:custClr name="Intern">
      <a:srgbClr val="485A2C"/>
    </a:custClr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F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Präsentation1" id="{277C3170-93C4-4004-925A-762E3FF6A529}" vid="{54F253A4-C5FF-4238-8A43-148031D6EB93}"/>
    </a:ext>
  </a:extLst>
</a:theme>
</file>

<file path=ppt/theme/theme2.xml><?xml version="1.0" encoding="utf-8"?>
<a:theme xmlns:a="http://schemas.openxmlformats.org/drawingml/2006/main" name="Office">
  <a:themeElements>
    <a:clrScheme name="ETH Züric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269B0"/>
      </a:accent1>
      <a:accent2>
        <a:srgbClr val="91056A"/>
      </a:accent2>
      <a:accent3>
        <a:srgbClr val="007A96"/>
      </a:accent3>
      <a:accent4>
        <a:srgbClr val="485A2C"/>
      </a:accent4>
      <a:accent5>
        <a:srgbClr val="A8322D"/>
      </a:accent5>
      <a:accent6>
        <a:srgbClr val="72791C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Extern">
      <a:srgbClr val="1F407A"/>
    </a:custClr>
    <a:custClr name="Intern">
      <a:srgbClr val="485A2C"/>
    </a:custClr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F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ETH Züric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269B0"/>
      </a:accent1>
      <a:accent2>
        <a:srgbClr val="91056A"/>
      </a:accent2>
      <a:accent3>
        <a:srgbClr val="007A96"/>
      </a:accent3>
      <a:accent4>
        <a:srgbClr val="485A2C"/>
      </a:accent4>
      <a:accent5>
        <a:srgbClr val="A8322D"/>
      </a:accent5>
      <a:accent6>
        <a:srgbClr val="72791C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ETH_PP_Template_Presentation_en</Template>
  <TotalTime>9411</TotalTime>
  <Words>203</Words>
  <Application>Microsoft Office PowerPoint</Application>
  <PresentationFormat>Widescreen</PresentationFormat>
  <Paragraphs>60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Symbol</vt:lpstr>
      <vt:lpstr>ETH Zürich</vt:lpstr>
      <vt:lpstr> 1st Refinement: Abstract Commit (AC) Protocol</vt:lpstr>
      <vt:lpstr> 1st Refinement: 2PC + 2PL (version 1)</vt:lpstr>
      <vt:lpstr> 1st Refinement: 2PL + 2PC (version 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Towards Modular Reasoning about Distributed Systems in Igloo</dc:title>
  <dc:creator>Shabnam Ghasemirad</dc:creator>
  <cp:lastModifiedBy>Shabnam Ghasemirad</cp:lastModifiedBy>
  <cp:revision>88</cp:revision>
  <dcterms:created xsi:type="dcterms:W3CDTF">2021-09-24T19:20:53Z</dcterms:created>
  <dcterms:modified xsi:type="dcterms:W3CDTF">2022-08-24T08:16:32Z</dcterms:modified>
</cp:coreProperties>
</file>