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88" r:id="rId2"/>
    <p:sldId id="306" r:id="rId3"/>
    <p:sldId id="316" r:id="rId4"/>
    <p:sldId id="299" r:id="rId5"/>
    <p:sldId id="321" r:id="rId6"/>
    <p:sldId id="307" r:id="rId7"/>
    <p:sldId id="336" r:id="rId8"/>
    <p:sldId id="317" r:id="rId9"/>
    <p:sldId id="303" r:id="rId10"/>
    <p:sldId id="312" r:id="rId11"/>
    <p:sldId id="337" r:id="rId12"/>
    <p:sldId id="309" r:id="rId13"/>
    <p:sldId id="347" r:id="rId14"/>
    <p:sldId id="304" r:id="rId15"/>
    <p:sldId id="339" r:id="rId16"/>
    <p:sldId id="318" r:id="rId17"/>
    <p:sldId id="308" r:id="rId18"/>
    <p:sldId id="310" r:id="rId19"/>
    <p:sldId id="340" r:id="rId20"/>
    <p:sldId id="319" r:id="rId21"/>
    <p:sldId id="341" r:id="rId22"/>
    <p:sldId id="345" r:id="rId23"/>
    <p:sldId id="343" r:id="rId24"/>
    <p:sldId id="342" r:id="rId25"/>
    <p:sldId id="344" r:id="rId26"/>
    <p:sldId id="331" r:id="rId27"/>
    <p:sldId id="332" r:id="rId28"/>
    <p:sldId id="333" r:id="rId29"/>
    <p:sldId id="349" r:id="rId30"/>
    <p:sldId id="348" r:id="rId31"/>
    <p:sldId id="320" r:id="rId32"/>
    <p:sldId id="296" r:id="rId33"/>
    <p:sldId id="322" r:id="rId34"/>
    <p:sldId id="293" r:id="rId35"/>
    <p:sldId id="292" r:id="rId36"/>
    <p:sldId id="323" r:id="rId37"/>
    <p:sldId id="324" r:id="rId38"/>
    <p:sldId id="325" r:id="rId39"/>
    <p:sldId id="326" r:id="rId40"/>
    <p:sldId id="275" r:id="rId4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bnam Ghasemirad" initials="SG" lastIdx="1" clrIdx="0">
    <p:extLst>
      <p:ext uri="{19B8F6BF-5375-455C-9EA6-DF929625EA0E}">
        <p15:presenceInfo xmlns:p15="http://schemas.microsoft.com/office/powerpoint/2012/main" userId="b29eedc1727366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96"/>
    <a:srgbClr val="C5FF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6" autoAdjust="0"/>
    <p:restoredTop sz="90148" autoAdjust="0"/>
  </p:normalViewPr>
  <p:slideViewPr>
    <p:cSldViewPr snapToGrid="0" showGuides="1">
      <p:cViewPr varScale="1">
        <p:scale>
          <a:sx n="60" d="100"/>
          <a:sy n="60" d="100"/>
        </p:scale>
        <p:origin x="908" y="48"/>
      </p:cViewPr>
      <p:guideLst>
        <p:guide orient="horz" pos="2160"/>
        <p:guide pos="3840"/>
      </p:guideLst>
    </p:cSldViewPr>
  </p:slideViewPr>
  <p:notesTextViewPr>
    <p:cViewPr>
      <p:scale>
        <a:sx n="3" d="2"/>
        <a:sy n="3" d="2"/>
      </p:scale>
      <p:origin x="0" y="0"/>
    </p:cViewPr>
  </p:notesTextViewPr>
  <p:notesViewPr>
    <p:cSldViewPr snapToGrid="0" showGuides="1">
      <p:cViewPr varScale="1">
        <p:scale>
          <a:sx n="111" d="100"/>
          <a:sy n="111" d="100"/>
        </p:scale>
        <p:origin x="474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dirty="0">
              <a:latin typeface="CMR10"/>
            </a:endParaRPr>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latin typeface="CMR10"/>
              </a:rPr>
              <a:t>09.11.2022</a:t>
            </a:fld>
            <a:endParaRPr lang="de-CH" dirty="0">
              <a:latin typeface="CMR10"/>
            </a:endParaRPr>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dirty="0">
              <a:latin typeface="CMR10"/>
            </a:endParaRPr>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latin typeface="CMR10"/>
              </a:rPr>
              <a:t>‹#›</a:t>
            </a:fld>
            <a:endParaRPr lang="de-CH" dirty="0">
              <a:latin typeface="CMR10"/>
            </a:endParaRPr>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MR10"/>
              </a:defRPr>
            </a:lvl1pPr>
          </a:lstStyle>
          <a:p>
            <a:endParaRPr lang="de-CH"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MR10"/>
              </a:defRPr>
            </a:lvl1pPr>
          </a:lstStyle>
          <a:p>
            <a:fld id="{4B78A90D-FE7E-41AF-B03D-808D82937CB9}" type="datetimeFigureOut">
              <a:rPr lang="de-CH" smtClean="0"/>
              <a:pPr/>
              <a:t>09.11.2022</a:t>
            </a:fld>
            <a:endParaRPr lang="de-CH"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MR10"/>
              </a:defRPr>
            </a:lvl1pPr>
          </a:lstStyle>
          <a:p>
            <a:endParaRPr lang="de-CH"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MR10"/>
              </a:defRPr>
            </a:lvl1pPr>
          </a:lstStyle>
          <a:p>
            <a:fld id="{F615DDFD-030C-4D5A-B33E-3A7E7538D2BE}" type="slidenum">
              <a:rPr lang="de-CH" smtClean="0"/>
              <a:pPr/>
              <a:t>‹#›</a:t>
            </a:fld>
            <a:endParaRPr lang="de-CH" dirty="0"/>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MR10"/>
        <a:ea typeface="+mn-ea"/>
        <a:cs typeface="+mn-cs"/>
      </a:defRPr>
    </a:lvl1pPr>
    <a:lvl2pPr marL="457200" algn="l" defTabSz="914400" rtl="0" eaLnBrk="1" latinLnBrk="0" hangingPunct="1">
      <a:defRPr sz="1200" kern="1200">
        <a:solidFill>
          <a:schemeClr val="tx1"/>
        </a:solidFill>
        <a:latin typeface="CMR10"/>
        <a:ea typeface="+mn-ea"/>
        <a:cs typeface="+mn-cs"/>
      </a:defRPr>
    </a:lvl2pPr>
    <a:lvl3pPr marL="914400" algn="l" defTabSz="914400" rtl="0" eaLnBrk="1" latinLnBrk="0" hangingPunct="1">
      <a:defRPr sz="1200" kern="1200">
        <a:solidFill>
          <a:schemeClr val="tx1"/>
        </a:solidFill>
        <a:latin typeface="CMR10"/>
        <a:ea typeface="+mn-ea"/>
        <a:cs typeface="+mn-cs"/>
      </a:defRPr>
    </a:lvl3pPr>
    <a:lvl4pPr marL="1371600" algn="l" defTabSz="914400" rtl="0" eaLnBrk="1" latinLnBrk="0" hangingPunct="1">
      <a:defRPr sz="1200" kern="1200">
        <a:solidFill>
          <a:schemeClr val="tx1"/>
        </a:solidFill>
        <a:latin typeface="CMR10"/>
        <a:ea typeface="+mn-ea"/>
        <a:cs typeface="+mn-cs"/>
      </a:defRPr>
    </a:lvl4pPr>
    <a:lvl5pPr marL="1828800" algn="l" defTabSz="914400" rtl="0" eaLnBrk="1" latinLnBrk="0" hangingPunct="1">
      <a:defRPr sz="1200" kern="1200">
        <a:solidFill>
          <a:schemeClr val="tx1"/>
        </a:solidFill>
        <a:latin typeface="CMR1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10"/>
          </p:nvPr>
        </p:nvSpPr>
        <p:spPr/>
        <p:txBody>
          <a:bodyPr/>
          <a:lstStyle/>
          <a:p>
            <a:fld id="{F615DDFD-030C-4D5A-B33E-3A7E7538D2BE}" type="slidenum">
              <a:rPr lang="de-CH" smtClean="0"/>
              <a:t>4</a:t>
            </a:fld>
            <a:endParaRPr lang="de-CH"/>
          </a:p>
        </p:txBody>
      </p:sp>
    </p:spTree>
    <p:extLst>
      <p:ext uri="{BB962C8B-B14F-4D97-AF65-F5344CB8AC3E}">
        <p14:creationId xmlns:p14="http://schemas.microsoft.com/office/powerpoint/2010/main" val="2739750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14</a:t>
            </a:fld>
            <a:endParaRPr lang="de-CH"/>
          </a:p>
        </p:txBody>
      </p:sp>
    </p:spTree>
    <p:extLst>
      <p:ext uri="{BB962C8B-B14F-4D97-AF65-F5344CB8AC3E}">
        <p14:creationId xmlns:p14="http://schemas.microsoft.com/office/powerpoint/2010/main" val="1985545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15</a:t>
            </a:fld>
            <a:endParaRPr lang="de-CH"/>
          </a:p>
        </p:txBody>
      </p:sp>
    </p:spTree>
    <p:extLst>
      <p:ext uri="{BB962C8B-B14F-4D97-AF65-F5344CB8AC3E}">
        <p14:creationId xmlns:p14="http://schemas.microsoft.com/office/powerpoint/2010/main" val="2503774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CH" dirty="0"/>
              <a:t>he arrows by transition relation in isabelle and defining these</a:t>
            </a:r>
            <a:r>
              <a:rPr lang="en-CH" baseline="0" dirty="0"/>
              <a:t> events</a:t>
            </a:r>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17</a:t>
            </a:fld>
            <a:endParaRPr lang="de-CH"/>
          </a:p>
        </p:txBody>
      </p:sp>
    </p:spTree>
    <p:extLst>
      <p:ext uri="{BB962C8B-B14F-4D97-AF65-F5344CB8AC3E}">
        <p14:creationId xmlns:p14="http://schemas.microsoft.com/office/powerpoint/2010/main" val="2773799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18</a:t>
            </a:fld>
            <a:endParaRPr lang="de-CH"/>
          </a:p>
        </p:txBody>
      </p:sp>
    </p:spTree>
    <p:extLst>
      <p:ext uri="{BB962C8B-B14F-4D97-AF65-F5344CB8AC3E}">
        <p14:creationId xmlns:p14="http://schemas.microsoft.com/office/powerpoint/2010/main" val="1247628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19</a:t>
            </a:fld>
            <a:endParaRPr lang="de-CH"/>
          </a:p>
        </p:txBody>
      </p:sp>
    </p:spTree>
    <p:extLst>
      <p:ext uri="{BB962C8B-B14F-4D97-AF65-F5344CB8AC3E}">
        <p14:creationId xmlns:p14="http://schemas.microsoft.com/office/powerpoint/2010/main" val="110702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Readerset</a:t>
            </a:r>
            <a:r>
              <a:rPr lang="en-US" dirty="0"/>
              <a:t>: added to original </a:t>
            </a:r>
            <a:r>
              <a:rPr lang="en-US" dirty="0" err="1"/>
              <a:t>Eiger</a:t>
            </a:r>
            <a:r>
              <a:rPr lang="en-US" dirty="0"/>
              <a:t>-PORT to capture read registration of the abstract model</a:t>
            </a:r>
          </a:p>
        </p:txBody>
      </p:sp>
      <p:sp>
        <p:nvSpPr>
          <p:cNvPr id="4" name="Slide Number Placeholder 3"/>
          <p:cNvSpPr>
            <a:spLocks noGrp="1"/>
          </p:cNvSpPr>
          <p:nvPr>
            <p:ph type="sldNum" sz="quarter" idx="10"/>
          </p:nvPr>
        </p:nvSpPr>
        <p:spPr/>
        <p:txBody>
          <a:bodyPr/>
          <a:lstStyle/>
          <a:p>
            <a:fld id="{F615DDFD-030C-4D5A-B33E-3A7E7538D2BE}" type="slidenum">
              <a:rPr lang="de-CH" smtClean="0"/>
              <a:t>21</a:t>
            </a:fld>
            <a:endParaRPr lang="de-CH"/>
          </a:p>
        </p:txBody>
      </p:sp>
    </p:spTree>
    <p:extLst>
      <p:ext uri="{BB962C8B-B14F-4D97-AF65-F5344CB8AC3E}">
        <p14:creationId xmlns:p14="http://schemas.microsoft.com/office/powerpoint/2010/main" val="4177687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22</a:t>
            </a:fld>
            <a:endParaRPr lang="de-CH"/>
          </a:p>
        </p:txBody>
      </p:sp>
    </p:spTree>
    <p:extLst>
      <p:ext uri="{BB962C8B-B14F-4D97-AF65-F5344CB8AC3E}">
        <p14:creationId xmlns:p14="http://schemas.microsoft.com/office/powerpoint/2010/main" val="473341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23</a:t>
            </a:fld>
            <a:endParaRPr lang="de-CH"/>
          </a:p>
        </p:txBody>
      </p:sp>
    </p:spTree>
    <p:extLst>
      <p:ext uri="{BB962C8B-B14F-4D97-AF65-F5344CB8AC3E}">
        <p14:creationId xmlns:p14="http://schemas.microsoft.com/office/powerpoint/2010/main" val="246619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24</a:t>
            </a:fld>
            <a:endParaRPr lang="de-CH"/>
          </a:p>
        </p:txBody>
      </p:sp>
    </p:spTree>
    <p:extLst>
      <p:ext uri="{BB962C8B-B14F-4D97-AF65-F5344CB8AC3E}">
        <p14:creationId xmlns:p14="http://schemas.microsoft.com/office/powerpoint/2010/main" val="54225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25</a:t>
            </a:fld>
            <a:endParaRPr lang="de-CH"/>
          </a:p>
        </p:txBody>
      </p:sp>
    </p:spTree>
    <p:extLst>
      <p:ext uri="{BB962C8B-B14F-4D97-AF65-F5344CB8AC3E}">
        <p14:creationId xmlns:p14="http://schemas.microsoft.com/office/powerpoint/2010/main" val="781958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baseline="0" dirty="0"/>
              <a:t>what t observes (read versions, same client)</a:t>
            </a:r>
            <a:endParaRPr lang="en-CH" dirty="0"/>
          </a:p>
        </p:txBody>
      </p:sp>
      <p:sp>
        <p:nvSpPr>
          <p:cNvPr id="4" name="Slide Number Placeholder 3"/>
          <p:cNvSpPr>
            <a:spLocks noGrp="1"/>
          </p:cNvSpPr>
          <p:nvPr>
            <p:ph type="sldNum" sz="quarter" idx="10"/>
          </p:nvPr>
        </p:nvSpPr>
        <p:spPr/>
        <p:txBody>
          <a:bodyPr/>
          <a:lstStyle/>
          <a:p>
            <a:fld id="{F615DDFD-030C-4D5A-B33E-3A7E7538D2BE}" type="slidenum">
              <a:rPr lang="de-CH" smtClean="0"/>
              <a:t>5</a:t>
            </a:fld>
            <a:endParaRPr lang="de-CH"/>
          </a:p>
        </p:txBody>
      </p:sp>
    </p:spTree>
    <p:extLst>
      <p:ext uri="{BB962C8B-B14F-4D97-AF65-F5344CB8AC3E}">
        <p14:creationId xmlns:p14="http://schemas.microsoft.com/office/powerpoint/2010/main" val="1671127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26</a:t>
            </a:fld>
            <a:endParaRPr lang="de-CH"/>
          </a:p>
        </p:txBody>
      </p:sp>
    </p:spTree>
    <p:extLst>
      <p:ext uri="{BB962C8B-B14F-4D97-AF65-F5344CB8AC3E}">
        <p14:creationId xmlns:p14="http://schemas.microsoft.com/office/powerpoint/2010/main" val="1362900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27</a:t>
            </a:fld>
            <a:endParaRPr lang="de-CH"/>
          </a:p>
        </p:txBody>
      </p:sp>
    </p:spTree>
    <p:extLst>
      <p:ext uri="{BB962C8B-B14F-4D97-AF65-F5344CB8AC3E}">
        <p14:creationId xmlns:p14="http://schemas.microsoft.com/office/powerpoint/2010/main" val="442156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28</a:t>
            </a:fld>
            <a:endParaRPr lang="de-CH"/>
          </a:p>
        </p:txBody>
      </p:sp>
    </p:spTree>
    <p:extLst>
      <p:ext uri="{BB962C8B-B14F-4D97-AF65-F5344CB8AC3E}">
        <p14:creationId xmlns:p14="http://schemas.microsoft.com/office/powerpoint/2010/main" val="418894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29</a:t>
            </a:fld>
            <a:endParaRPr lang="de-CH"/>
          </a:p>
        </p:txBody>
      </p:sp>
    </p:spTree>
    <p:extLst>
      <p:ext uri="{BB962C8B-B14F-4D97-AF65-F5344CB8AC3E}">
        <p14:creationId xmlns:p14="http://schemas.microsoft.com/office/powerpoint/2010/main" val="866242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33</a:t>
            </a:fld>
            <a:endParaRPr lang="de-CH"/>
          </a:p>
        </p:txBody>
      </p:sp>
    </p:spTree>
    <p:extLst>
      <p:ext uri="{BB962C8B-B14F-4D97-AF65-F5344CB8AC3E}">
        <p14:creationId xmlns:p14="http://schemas.microsoft.com/office/powerpoint/2010/main" val="4032559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39</a:t>
            </a:fld>
            <a:endParaRPr lang="de-CH"/>
          </a:p>
        </p:txBody>
      </p:sp>
    </p:spTree>
    <p:extLst>
      <p:ext uri="{BB962C8B-B14F-4D97-AF65-F5344CB8AC3E}">
        <p14:creationId xmlns:p14="http://schemas.microsoft.com/office/powerpoint/2010/main" val="200927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6</a:t>
            </a:fld>
            <a:endParaRPr lang="de-CH"/>
          </a:p>
        </p:txBody>
      </p:sp>
    </p:spTree>
    <p:extLst>
      <p:ext uri="{BB962C8B-B14F-4D97-AF65-F5344CB8AC3E}">
        <p14:creationId xmlns:p14="http://schemas.microsoft.com/office/powerpoint/2010/main" val="3435649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7</a:t>
            </a:fld>
            <a:endParaRPr lang="de-CH"/>
          </a:p>
        </p:txBody>
      </p:sp>
    </p:spTree>
    <p:extLst>
      <p:ext uri="{BB962C8B-B14F-4D97-AF65-F5344CB8AC3E}">
        <p14:creationId xmlns:p14="http://schemas.microsoft.com/office/powerpoint/2010/main" val="4190415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9</a:t>
            </a:fld>
            <a:endParaRPr lang="de-CH"/>
          </a:p>
        </p:txBody>
      </p:sp>
    </p:spTree>
    <p:extLst>
      <p:ext uri="{BB962C8B-B14F-4D97-AF65-F5344CB8AC3E}">
        <p14:creationId xmlns:p14="http://schemas.microsoft.com/office/powerpoint/2010/main" val="276888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10</a:t>
            </a:fld>
            <a:endParaRPr lang="de-CH"/>
          </a:p>
        </p:txBody>
      </p:sp>
    </p:spTree>
    <p:extLst>
      <p:ext uri="{BB962C8B-B14F-4D97-AF65-F5344CB8AC3E}">
        <p14:creationId xmlns:p14="http://schemas.microsoft.com/office/powerpoint/2010/main" val="4084877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Fingerprint property = </a:t>
            </a:r>
            <a:r>
              <a:rPr lang="en-CH" sz="1200" b="1" dirty="0"/>
              <a:t>last-write-wins</a:t>
            </a:r>
            <a:r>
              <a:rPr lang="en-CH" sz="1200" dirty="0"/>
              <a:t> policy in </a:t>
            </a:r>
            <a:r>
              <a:rPr lang="en-US" sz="1200" dirty="0"/>
              <a:t>fingerprints</a:t>
            </a:r>
          </a:p>
          <a:p>
            <a:r>
              <a:rPr lang="en-CH" dirty="0"/>
              <a:t>When the conditions hold, t</a:t>
            </a:r>
            <a:r>
              <a:rPr lang="en-US" dirty="0"/>
              <a:t>he</a:t>
            </a:r>
            <a:r>
              <a:rPr lang="en-CH" dirty="0"/>
              <a:t> </a:t>
            </a:r>
            <a:r>
              <a:rPr lang="en-US" dirty="0"/>
              <a:t>associated update </a:t>
            </a:r>
            <a:r>
              <a:rPr lang="en-CH" dirty="0"/>
              <a:t>(commit) </a:t>
            </a:r>
            <a:r>
              <a:rPr lang="en-US" dirty="0"/>
              <a:t>is allowed under the given consistency model</a:t>
            </a:r>
            <a:r>
              <a:rPr lang="en-CH" dirty="0"/>
              <a:t> </a:t>
            </a:r>
            <a:r>
              <a:rPr lang="en-CH" b="1" dirty="0"/>
              <a:t>ET.</a:t>
            </a:r>
            <a:endParaRPr lang="en-CH" dirty="0"/>
          </a:p>
        </p:txBody>
      </p:sp>
      <p:sp>
        <p:nvSpPr>
          <p:cNvPr id="4" name="Slide Number Placeholder 3"/>
          <p:cNvSpPr>
            <a:spLocks noGrp="1"/>
          </p:cNvSpPr>
          <p:nvPr>
            <p:ph type="sldNum" sz="quarter" idx="10"/>
          </p:nvPr>
        </p:nvSpPr>
        <p:spPr/>
        <p:txBody>
          <a:bodyPr/>
          <a:lstStyle/>
          <a:p>
            <a:fld id="{F615DDFD-030C-4D5A-B33E-3A7E7538D2BE}" type="slidenum">
              <a:rPr lang="de-CH" smtClean="0"/>
              <a:t>11</a:t>
            </a:fld>
            <a:endParaRPr lang="de-CH"/>
          </a:p>
        </p:txBody>
      </p:sp>
    </p:spTree>
    <p:extLst>
      <p:ext uri="{BB962C8B-B14F-4D97-AF65-F5344CB8AC3E}">
        <p14:creationId xmlns:p14="http://schemas.microsoft.com/office/powerpoint/2010/main" val="818736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5DDFD-030C-4D5A-B33E-3A7E7538D2BE}" type="slidenum">
              <a:rPr lang="de-CH" smtClean="0"/>
              <a:t>12</a:t>
            </a:fld>
            <a:endParaRPr lang="de-CH"/>
          </a:p>
        </p:txBody>
      </p:sp>
    </p:spTree>
    <p:extLst>
      <p:ext uri="{BB962C8B-B14F-4D97-AF65-F5344CB8AC3E}">
        <p14:creationId xmlns:p14="http://schemas.microsoft.com/office/powerpoint/2010/main" val="527959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solidFill>
                  <a:srgbClr val="000000"/>
                </a:solidFill>
                <a:latin typeface="CMR10"/>
              </a:rPr>
              <a:t>For non-primitive transactions and commands, the complete list of all transition rules, such as standard compound constructs' processing steps, have been discussed in detail in </a:t>
            </a:r>
            <a:r>
              <a:rPr lang="en-US" sz="1200" b="0" i="0" u="none" strike="noStrike" baseline="0" dirty="0" err="1">
                <a:solidFill>
                  <a:srgbClr val="000000"/>
                </a:solidFill>
                <a:latin typeface="CMR10"/>
              </a:rPr>
              <a:t>Xiong’s</a:t>
            </a:r>
            <a:r>
              <a:rPr lang="en-US" dirty="0">
                <a:solidFill>
                  <a:srgbClr val="000000"/>
                </a:solidFill>
              </a:rPr>
              <a:t> </a:t>
            </a:r>
            <a:r>
              <a:rPr lang="en-US" sz="1200" b="0" i="0" u="none" strike="noStrike" baseline="0" dirty="0">
                <a:solidFill>
                  <a:srgbClr val="000000"/>
                </a:solidFill>
                <a:latin typeface="CMR10"/>
              </a:rPr>
              <a:t>PhD Thesis [</a:t>
            </a:r>
            <a:r>
              <a:rPr lang="en-US" sz="1200" b="0" i="0" u="none" strike="noStrike" baseline="0" dirty="0">
                <a:solidFill>
                  <a:srgbClr val="007A96"/>
                </a:solidFill>
                <a:latin typeface="CMR10"/>
              </a:rPr>
              <a:t>15</a:t>
            </a:r>
            <a:r>
              <a:rPr lang="en-US" sz="1200" b="0" i="0" u="none" strike="noStrike" baseline="0" dirty="0">
                <a:solidFill>
                  <a:srgbClr val="000000"/>
                </a:solidFill>
                <a:latin typeface="CMR10"/>
              </a:rPr>
              <a:t>]. We have modeled these transition rules as command/transaction steps in the programming language model in Isabelle/HOL.</a:t>
            </a:r>
            <a:endParaRPr lang="en-CH" dirty="0"/>
          </a:p>
        </p:txBody>
      </p:sp>
      <p:sp>
        <p:nvSpPr>
          <p:cNvPr id="4" name="Slide Number Placeholder 3"/>
          <p:cNvSpPr>
            <a:spLocks noGrp="1"/>
          </p:cNvSpPr>
          <p:nvPr>
            <p:ph type="sldNum" sz="quarter" idx="10"/>
          </p:nvPr>
        </p:nvSpPr>
        <p:spPr/>
        <p:txBody>
          <a:bodyPr/>
          <a:lstStyle/>
          <a:p>
            <a:fld id="{F615DDFD-030C-4D5A-B33E-3A7E7538D2BE}" type="slidenum">
              <a:rPr lang="de-CH" smtClean="0"/>
              <a:t>13</a:t>
            </a:fld>
            <a:endParaRPr lang="de-CH"/>
          </a:p>
        </p:txBody>
      </p:sp>
    </p:spTree>
    <p:extLst>
      <p:ext uri="{BB962C8B-B14F-4D97-AF65-F5344CB8AC3E}">
        <p14:creationId xmlns:p14="http://schemas.microsoft.com/office/powerpoint/2010/main" val="644161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01">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dirty="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1"/>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Bildplatzhalter 8">
            <a:extLst>
              <a:ext uri="{FF2B5EF4-FFF2-40B4-BE49-F238E27FC236}">
                <a16:creationId xmlns:a16="http://schemas.microsoft.com/office/drawing/2014/main" id="{C3C296D1-2CD0-479F-A866-6EC741D2293B}"/>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dirty="0"/>
              <a:t>Click icon to add picture</a:t>
            </a:r>
            <a:endParaRPr lang="de-CH" noProof="0"/>
          </a:p>
        </p:txBody>
      </p:sp>
      <p:sp>
        <p:nvSpPr>
          <p:cNvPr id="4" name="Textplatzhalter 3">
            <a:extLst>
              <a:ext uri="{FF2B5EF4-FFF2-40B4-BE49-F238E27FC236}">
                <a16:creationId xmlns:a16="http://schemas.microsoft.com/office/drawing/2014/main" id="{EE41BE31-9613-4103-99FF-7DCFF643B329}"/>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Edit Master text styles</a:t>
            </a:r>
          </a:p>
        </p:txBody>
      </p:sp>
      <p:sp>
        <p:nvSpPr>
          <p:cNvPr id="6" name="Textplatzhalter 5">
            <a:extLst>
              <a:ext uri="{FF2B5EF4-FFF2-40B4-BE49-F238E27FC236}">
                <a16:creationId xmlns:a16="http://schemas.microsoft.com/office/drawing/2014/main" id="{EDEB298C-798E-4D73-9DD6-F896C06530C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baseline="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4293381049"/>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640" userDrawn="1">
          <p15:clr>
            <a:srgbClr val="FBAE40"/>
          </p15:clr>
        </p15:guide>
        <p15:guide id="4" orient="horz" pos="3952" userDrawn="1">
          <p15:clr>
            <a:srgbClr val="FBAE40"/>
          </p15:clr>
        </p15:guide>
        <p15:guide id="5" pos="61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lvl1pPr>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r>
              <a:rPr lang="en-CH" noProof="0" dirty="0"/>
              <a:t>09.11.2022</a:t>
            </a:r>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1412874"/>
            <a:ext cx="10728000" cy="4860000"/>
          </a:xfrm>
        </p:spPr>
        <p:txBody>
          <a:bodyPr tIns="1620000"/>
          <a:lstStyle>
            <a:lvl1pPr marL="0" indent="0" algn="ctr">
              <a:buNone/>
              <a:defRPr/>
            </a:lvl1pPr>
          </a:lstStyle>
          <a:p>
            <a:r>
              <a:rPr lang="en-US" noProof="0" dirty="0"/>
              <a:t>Click icon to add picture</a:t>
            </a:r>
            <a:endParaRPr lang="de-CH" noProof="0"/>
          </a:p>
        </p:txBody>
      </p:sp>
    </p:spTree>
    <p:extLst>
      <p:ext uri="{BB962C8B-B14F-4D97-AF65-F5344CB8AC3E}">
        <p14:creationId xmlns:p14="http://schemas.microsoft.com/office/powerpoint/2010/main" val="94385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ull pag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r>
              <a:rPr lang="en-CH" noProof="0" dirty="0"/>
              <a:t>09.11.2022</a:t>
            </a:r>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260350"/>
            <a:ext cx="10728000" cy="6012524"/>
          </a:xfrm>
        </p:spPr>
        <p:txBody>
          <a:bodyPr tIns="2160000"/>
          <a:lstStyle>
            <a:lvl1pPr marL="0" indent="0" algn="ctr">
              <a:buNone/>
              <a:defRPr/>
            </a:lvl1pPr>
          </a:lstStyle>
          <a:p>
            <a:r>
              <a:rPr lang="en-US" noProof="0" dirty="0"/>
              <a:t>Click icon to add picture</a:t>
            </a:r>
            <a:endParaRPr lang="de-CH" noProof="0"/>
          </a:p>
        </p:txBody>
      </p:sp>
    </p:spTree>
    <p:extLst>
      <p:ext uri="{BB962C8B-B14F-4D97-AF65-F5344CB8AC3E}">
        <p14:creationId xmlns:p14="http://schemas.microsoft.com/office/powerpoint/2010/main" val="284204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zwei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6204163" y="1412875"/>
            <a:ext cx="5256000" cy="486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r>
              <a:rPr lang="en-CH" noProof="0" dirty="0"/>
              <a:t>09.11.2022</a:t>
            </a:r>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040000" cy="4860000"/>
          </a:xfrm>
        </p:spPr>
        <p:txBody>
          <a:bodyPr tIns="1620000"/>
          <a:lstStyle>
            <a:lvl1pPr marL="0" indent="0" algn="ctr">
              <a:buNone/>
              <a:defRPr/>
            </a:lvl1pPr>
          </a:lstStyle>
          <a:p>
            <a:r>
              <a:rPr lang="en-US" noProof="0" dirty="0"/>
              <a:t>Click icon to add picture</a:t>
            </a:r>
            <a:endParaRPr lang="de-CH" noProof="0"/>
          </a:p>
        </p:txBody>
      </p:sp>
    </p:spTree>
    <p:extLst>
      <p:ext uri="{BB962C8B-B14F-4D97-AF65-F5344CB8AC3E}">
        <p14:creationId xmlns:p14="http://schemas.microsoft.com/office/powerpoint/2010/main" val="3996394784"/>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5121800"/>
            <a:ext cx="5255999" cy="1152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r>
              <a:rPr lang="en-CH" noProof="0" dirty="0"/>
              <a:t>09.11.2022</a:t>
            </a:r>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256000" cy="3420000"/>
          </a:xfrm>
        </p:spPr>
        <p:txBody>
          <a:bodyPr tIns="900000"/>
          <a:lstStyle>
            <a:lvl1pPr marL="0" indent="0" algn="ctr">
              <a:buNone/>
              <a:defRPr/>
            </a:lvl1pPr>
          </a:lstStyle>
          <a:p>
            <a:r>
              <a:rPr lang="en-US" noProof="0" dirty="0"/>
              <a:t>Click icon to add picture</a:t>
            </a:r>
            <a:endParaRPr lang="de-CH" noProof="0"/>
          </a:p>
        </p:txBody>
      </p:sp>
      <p:sp>
        <p:nvSpPr>
          <p:cNvPr id="9" name="Bildplatzhalter 10">
            <a:extLst>
              <a:ext uri="{FF2B5EF4-FFF2-40B4-BE49-F238E27FC236}">
                <a16:creationId xmlns:a16="http://schemas.microsoft.com/office/drawing/2014/main" id="{1AAB6914-2518-430D-BF4C-14EA51B61410}"/>
              </a:ext>
            </a:extLst>
          </p:cNvPr>
          <p:cNvSpPr>
            <a:spLocks noGrp="1"/>
          </p:cNvSpPr>
          <p:nvPr>
            <p:ph type="pic" sz="quarter" idx="14"/>
          </p:nvPr>
        </p:nvSpPr>
        <p:spPr>
          <a:xfrm>
            <a:off x="6204162" y="1412875"/>
            <a:ext cx="5256000" cy="3420000"/>
          </a:xfrm>
        </p:spPr>
        <p:txBody>
          <a:bodyPr tIns="900000"/>
          <a:lstStyle>
            <a:lvl1pPr marL="0" indent="0" algn="ctr">
              <a:buNone/>
              <a:defRPr/>
            </a:lvl1pPr>
          </a:lstStyle>
          <a:p>
            <a:r>
              <a:rPr lang="en-US" noProof="0" dirty="0"/>
              <a:t>Click icon to add picture</a:t>
            </a:r>
            <a:endParaRPr lang="de-CH" noProof="0"/>
          </a:p>
        </p:txBody>
      </p:sp>
      <p:sp>
        <p:nvSpPr>
          <p:cNvPr id="12" name="Inhaltsplatzhalter 2">
            <a:extLst>
              <a:ext uri="{FF2B5EF4-FFF2-40B4-BE49-F238E27FC236}">
                <a16:creationId xmlns:a16="http://schemas.microsoft.com/office/drawing/2014/main" id="{5092EEFB-079B-4C38-A665-E52B9837601B}"/>
              </a:ext>
            </a:extLst>
          </p:cNvPr>
          <p:cNvSpPr>
            <a:spLocks noGrp="1"/>
          </p:cNvSpPr>
          <p:nvPr>
            <p:ph idx="15"/>
          </p:nvPr>
        </p:nvSpPr>
        <p:spPr>
          <a:xfrm>
            <a:off x="6204162" y="5121800"/>
            <a:ext cx="5256001" cy="1152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Tree>
    <p:extLst>
      <p:ext uri="{BB962C8B-B14F-4D97-AF65-F5344CB8AC3E}">
        <p14:creationId xmlns:p14="http://schemas.microsoft.com/office/powerpoint/2010/main" val="1085750778"/>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3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4166439"/>
            <a:ext cx="10728327" cy="21244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r>
              <a:rPr lang="en-CH" noProof="0" dirty="0"/>
              <a:t>09.11.2022</a:t>
            </a:r>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3420000" cy="2484000"/>
          </a:xfrm>
        </p:spPr>
        <p:txBody>
          <a:bodyPr tIns="360000"/>
          <a:lstStyle>
            <a:lvl1pPr marL="0" indent="0" algn="ctr">
              <a:buNone/>
              <a:defRPr/>
            </a:lvl1pPr>
          </a:lstStyle>
          <a:p>
            <a:r>
              <a:rPr lang="en-US" noProof="0" dirty="0"/>
              <a:t>Click icon to add picture</a:t>
            </a:r>
            <a:endParaRPr lang="de-CH" noProof="0"/>
          </a:p>
        </p:txBody>
      </p:sp>
      <p:sp>
        <p:nvSpPr>
          <p:cNvPr id="13" name="Bildplatzhalter 10">
            <a:extLst>
              <a:ext uri="{FF2B5EF4-FFF2-40B4-BE49-F238E27FC236}">
                <a16:creationId xmlns:a16="http://schemas.microsoft.com/office/drawing/2014/main" id="{36793346-BF6B-42A8-ADE0-3AA3DC3B239A}"/>
              </a:ext>
            </a:extLst>
          </p:cNvPr>
          <p:cNvSpPr>
            <a:spLocks noGrp="1"/>
          </p:cNvSpPr>
          <p:nvPr>
            <p:ph type="pic" sz="quarter" idx="16"/>
          </p:nvPr>
        </p:nvSpPr>
        <p:spPr>
          <a:xfrm>
            <a:off x="8040162" y="1414800"/>
            <a:ext cx="3420000" cy="2484000"/>
          </a:xfrm>
        </p:spPr>
        <p:txBody>
          <a:bodyPr tIns="360000"/>
          <a:lstStyle>
            <a:lvl1pPr marL="0" indent="0" algn="ctr">
              <a:buNone/>
              <a:defRPr/>
            </a:lvl1pPr>
          </a:lstStyle>
          <a:p>
            <a:r>
              <a:rPr lang="en-US" noProof="0" dirty="0"/>
              <a:t>Click icon to add picture</a:t>
            </a:r>
            <a:endParaRPr lang="de-CH" noProof="0"/>
          </a:p>
        </p:txBody>
      </p:sp>
      <p:sp>
        <p:nvSpPr>
          <p:cNvPr id="14" name="Bildplatzhalter 10">
            <a:extLst>
              <a:ext uri="{FF2B5EF4-FFF2-40B4-BE49-F238E27FC236}">
                <a16:creationId xmlns:a16="http://schemas.microsoft.com/office/drawing/2014/main" id="{FE637F68-618E-43EB-B240-4BFA26852FC5}"/>
              </a:ext>
            </a:extLst>
          </p:cNvPr>
          <p:cNvSpPr>
            <a:spLocks noGrp="1"/>
          </p:cNvSpPr>
          <p:nvPr>
            <p:ph type="pic" sz="quarter" idx="17"/>
          </p:nvPr>
        </p:nvSpPr>
        <p:spPr>
          <a:xfrm>
            <a:off x="4385999" y="1414800"/>
            <a:ext cx="3420000" cy="2484000"/>
          </a:xfrm>
        </p:spPr>
        <p:txBody>
          <a:bodyPr tIns="360000"/>
          <a:lstStyle>
            <a:lvl1pPr marL="0" indent="0" algn="ctr">
              <a:buNone/>
              <a:defRPr/>
            </a:lvl1pPr>
          </a:lstStyle>
          <a:p>
            <a:r>
              <a:rPr lang="en-US" noProof="0" dirty="0"/>
              <a:t>Click icon to add picture</a:t>
            </a:r>
            <a:endParaRPr lang="de-CH" noProof="0"/>
          </a:p>
        </p:txBody>
      </p:sp>
    </p:spTree>
    <p:extLst>
      <p:ext uri="{BB962C8B-B14F-4D97-AF65-F5344CB8AC3E}">
        <p14:creationId xmlns:p14="http://schemas.microsoft.com/office/powerpoint/2010/main" val="2252988954"/>
      </p:ext>
    </p:extLst>
  </p:cSld>
  <p:clrMapOvr>
    <a:masterClrMapping/>
  </p:clrMapOvr>
  <p:extLst>
    <p:ext uri="{DCECCB84-F9BA-43D5-87BE-67443E8EF086}">
      <p15:sldGuideLst xmlns:p15="http://schemas.microsoft.com/office/powerpoint/2012/main">
        <p15:guide id="1" orient="horz" pos="39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
          </a:xfrm>
        </p:spPr>
        <p:txBody>
          <a:bodyPr/>
          <a:lstStyle>
            <a:lvl1pPr marL="0" indent="0">
              <a:buNone/>
              <a:defRPr b="1"/>
            </a:lvl1pPr>
            <a:lvl2pPr marL="266700" indent="0">
              <a:buNone/>
              <a:defRPr b="1"/>
            </a:lvl2pPr>
            <a:lvl3pPr marL="538163" indent="0">
              <a:buNone/>
              <a:defRPr b="1"/>
            </a:lvl3pPr>
            <a:lvl4pPr marL="804862" indent="0">
              <a:buNone/>
              <a:defRPr b="1"/>
            </a:lvl4pPr>
            <a:lvl5pPr marL="1076325" indent="0">
              <a:buNone/>
              <a:defRPr b="1"/>
            </a:lvl5pPr>
          </a:lstStyle>
          <a:p>
            <a:pPr lvl="0"/>
            <a:r>
              <a:rPr lang="en-US" noProof="0"/>
              <a:t>Edit Master text styles</a:t>
            </a:r>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r>
              <a:rPr lang="en-CH" noProof="0" dirty="0"/>
              <a:t>09.11.2022</a:t>
            </a:r>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9" name="Tabellenplatzhalter 8">
            <a:extLst>
              <a:ext uri="{FF2B5EF4-FFF2-40B4-BE49-F238E27FC236}">
                <a16:creationId xmlns:a16="http://schemas.microsoft.com/office/drawing/2014/main" id="{A1D947E6-CC00-458E-BDE1-B0877E30333C}"/>
              </a:ext>
            </a:extLst>
          </p:cNvPr>
          <p:cNvSpPr>
            <a:spLocks noGrp="1"/>
          </p:cNvSpPr>
          <p:nvPr>
            <p:ph type="tbl" sz="quarter" idx="13"/>
          </p:nvPr>
        </p:nvSpPr>
        <p:spPr>
          <a:xfrm>
            <a:off x="731838" y="2061398"/>
            <a:ext cx="10728325" cy="4212401"/>
          </a:xfrm>
        </p:spPr>
        <p:txBody>
          <a:bodyPr tIns="1260000"/>
          <a:lstStyle>
            <a:lvl1pPr marL="0" indent="0" algn="ctr">
              <a:spcBef>
                <a:spcPts val="0"/>
              </a:spcBef>
              <a:buNone/>
              <a:defRPr sz="1400"/>
            </a:lvl1pPr>
          </a:lstStyle>
          <a:p>
            <a:r>
              <a:rPr lang="en-US" noProof="0" dirty="0"/>
              <a:t>Click icon to add table</a:t>
            </a:r>
            <a:endParaRPr lang="de-CH" noProof="0"/>
          </a:p>
        </p:txBody>
      </p:sp>
    </p:spTree>
    <p:extLst>
      <p:ext uri="{BB962C8B-B14F-4D97-AF65-F5344CB8AC3E}">
        <p14:creationId xmlns:p14="http://schemas.microsoft.com/office/powerpoint/2010/main" val="2928661315"/>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hlussfoli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394B20FF-3667-40DF-92A1-C6CF3BBCA26D}"/>
              </a:ext>
            </a:extLst>
          </p:cNvPr>
          <p:cNvSpPr>
            <a:spLocks noGrp="1"/>
          </p:cNvSpPr>
          <p:nvPr>
            <p:ph idx="1"/>
          </p:nvPr>
        </p:nvSpPr>
        <p:spPr>
          <a:xfrm>
            <a:off x="731837" y="2135492"/>
            <a:ext cx="10728325" cy="3960000"/>
          </a:xfrm>
        </p:spPr>
        <p:txBody>
          <a:bodyPr/>
          <a:lstStyle>
            <a:lvl1pPr marL="0" indent="0">
              <a:spcBef>
                <a:spcPts val="0"/>
              </a:spcBef>
              <a:buNone/>
              <a:defRPr>
                <a:solidFill>
                  <a:schemeClr val="tx1"/>
                </a:solidFill>
              </a:defRPr>
            </a:lvl1pPr>
            <a:lvl2pPr marL="266700" indent="0">
              <a:buNone/>
              <a:defRPr>
                <a:solidFill>
                  <a:schemeClr val="bg1"/>
                </a:solidFill>
              </a:defRPr>
            </a:lvl2pPr>
            <a:lvl3pPr marL="540000" indent="0">
              <a:buNone/>
              <a:defRPr>
                <a:solidFill>
                  <a:schemeClr val="bg1"/>
                </a:solidFill>
              </a:defRPr>
            </a:lvl3pPr>
            <a:lvl4pPr marL="808537" indent="0">
              <a:buNone/>
              <a:defRPr>
                <a:solidFill>
                  <a:schemeClr val="bg1"/>
                </a:solidFill>
              </a:defRPr>
            </a:lvl4pPr>
            <a:lvl5pPr marL="1080000" indent="0">
              <a:buNone/>
              <a:defRPr>
                <a:solidFill>
                  <a:schemeClr val="bg1"/>
                </a:solidFill>
              </a:defRPr>
            </a:lvl5pPr>
          </a:lstStyle>
          <a:p>
            <a:pPr lvl="0"/>
            <a:r>
              <a:rPr lang="en-US" noProof="0"/>
              <a:t>Edit Master text styles</a:t>
            </a:r>
          </a:p>
        </p:txBody>
      </p:sp>
      <p:sp>
        <p:nvSpPr>
          <p:cNvPr id="21" name="Bildplatzhalter 8">
            <a:extLst>
              <a:ext uri="{FF2B5EF4-FFF2-40B4-BE49-F238E27FC236}">
                <a16:creationId xmlns:a16="http://schemas.microsoft.com/office/drawing/2014/main" id="{794484F1-3B7F-46CE-AD0B-2310A557A990}"/>
              </a:ext>
            </a:extLst>
          </p:cNvPr>
          <p:cNvSpPr>
            <a:spLocks noGrp="1"/>
          </p:cNvSpPr>
          <p:nvPr>
            <p:ph type="pic" sz="quarter" idx="12"/>
          </p:nvPr>
        </p:nvSpPr>
        <p:spPr>
          <a:xfrm>
            <a:off x="10200163" y="6489088"/>
            <a:ext cx="1260000" cy="180000"/>
          </a:xfrm>
        </p:spPr>
        <p:txBody>
          <a:bodyPr/>
          <a:lstStyle>
            <a:lvl1pPr marL="0" indent="0" algn="l">
              <a:buNone/>
              <a:defRPr sz="700">
                <a:solidFill>
                  <a:schemeClr val="tx1"/>
                </a:solidFill>
              </a:defRPr>
            </a:lvl1pPr>
          </a:lstStyle>
          <a:p>
            <a:r>
              <a:rPr lang="en-US" noProof="0" dirty="0"/>
              <a:t>Click icon to add picture</a:t>
            </a:r>
            <a:endParaRPr lang="de-CH" noProof="0"/>
          </a:p>
        </p:txBody>
      </p:sp>
      <p:pic>
        <p:nvPicPr>
          <p:cNvPr id="22" name="Grafik 21">
            <a:extLst>
              <a:ext uri="{FF2B5EF4-FFF2-40B4-BE49-F238E27FC236}">
                <a16:creationId xmlns:a16="http://schemas.microsoft.com/office/drawing/2014/main" id="{F900572E-A73E-42BE-96FA-38ADC4E79F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Tree>
    <p:extLst>
      <p:ext uri="{BB962C8B-B14F-4D97-AF65-F5344CB8AC3E}">
        <p14:creationId xmlns:p14="http://schemas.microsoft.com/office/powerpoint/2010/main" val="1752670339"/>
      </p:ext>
    </p:extLst>
  </p:cSld>
  <p:clrMapOvr>
    <a:masterClrMapping/>
  </p:clrMapOvr>
  <p:extLst>
    <p:ext uri="{DCECCB84-F9BA-43D5-87BE-67443E8EF086}">
      <p15:sldGuideLst xmlns:p15="http://schemas.microsoft.com/office/powerpoint/2012/main">
        <p15:guide id="1" pos="6698">
          <p15:clr>
            <a:srgbClr val="FBAE40"/>
          </p15:clr>
        </p15:guide>
        <p15:guide id="3" orient="horz" pos="640">
          <p15:clr>
            <a:srgbClr val="FBAE40"/>
          </p15:clr>
        </p15:guide>
        <p15:guide id="4" orient="horz" pos="39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02">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8A01615F-450E-43D0-B554-DA3FBD48DF34}"/>
              </a:ext>
            </a:extLst>
          </p:cNvPr>
          <p:cNvSpPr>
            <a:spLocks noGrp="1"/>
          </p:cNvSpPr>
          <p:nvPr>
            <p:ph type="pic" sz="quarter" idx="11"/>
          </p:nvPr>
        </p:nvSpPr>
        <p:spPr>
          <a:xfrm>
            <a:off x="731838" y="1016000"/>
            <a:ext cx="10728325" cy="5256000"/>
          </a:xfrm>
        </p:spPr>
        <p:txBody>
          <a:bodyPr lIns="0" tIns="0" rIns="5580000" anchor="ctr" anchorCtr="0"/>
          <a:lstStyle>
            <a:lvl1pPr marL="0" indent="0" algn="ctr">
              <a:buNone/>
              <a:defRPr/>
            </a:lvl1pPr>
          </a:lstStyle>
          <a:p>
            <a:r>
              <a:rPr lang="en-US" noProof="0" dirty="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6504000" y="2957494"/>
            <a:ext cx="5688000" cy="2268000"/>
          </a:xfrm>
          <a:solidFill>
            <a:schemeClr val="accent2"/>
          </a:solidFill>
        </p:spPr>
        <p:txBody>
          <a:bodyPr lIns="324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Textplatzhalter 3">
            <a:extLst>
              <a:ext uri="{FF2B5EF4-FFF2-40B4-BE49-F238E27FC236}">
                <a16:creationId xmlns:a16="http://schemas.microsoft.com/office/drawing/2014/main" id="{003A487C-8977-4264-A8A1-D6C1DB604682}"/>
              </a:ext>
            </a:extLst>
          </p:cNvPr>
          <p:cNvSpPr>
            <a:spLocks noGrp="1"/>
          </p:cNvSpPr>
          <p:nvPr>
            <p:ph type="body" sz="quarter" idx="13"/>
          </p:nvPr>
        </p:nvSpPr>
        <p:spPr>
          <a:xfrm>
            <a:off x="6845210" y="4639666"/>
            <a:ext cx="4320000" cy="46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Edit Master text styles</a:t>
            </a:r>
          </a:p>
        </p:txBody>
      </p:sp>
      <p:sp>
        <p:nvSpPr>
          <p:cNvPr id="13" name="Bildplatzhalter 8">
            <a:extLst>
              <a:ext uri="{FF2B5EF4-FFF2-40B4-BE49-F238E27FC236}">
                <a16:creationId xmlns:a16="http://schemas.microsoft.com/office/drawing/2014/main" id="{E91D3734-CD8F-4F94-A813-570EF31C4732}"/>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dirty="0"/>
              <a:t>Click icon to add picture</a:t>
            </a:r>
            <a:endParaRPr lang="de-CH" noProof="0"/>
          </a:p>
        </p:txBody>
      </p:sp>
      <p:sp>
        <p:nvSpPr>
          <p:cNvPr id="8" name="Textplatzhalter 5">
            <a:extLst>
              <a:ext uri="{FF2B5EF4-FFF2-40B4-BE49-F238E27FC236}">
                <a16:creationId xmlns:a16="http://schemas.microsoft.com/office/drawing/2014/main" id="{547D2927-4A99-4714-8EBA-F773EAA26308}"/>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10024114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03">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2D94F76-218E-49F2-87F8-05982912ED18}"/>
              </a:ext>
            </a:extLst>
          </p:cNvPr>
          <p:cNvSpPr/>
          <p:nvPr userDrawn="1"/>
        </p:nvSpPr>
        <p:spPr>
          <a:xfrm>
            <a:off x="731838" y="1016000"/>
            <a:ext cx="10728325" cy="5257800"/>
          </a:xfrm>
          <a:prstGeom prst="rect">
            <a:avLst/>
          </a:prstGeom>
          <a:solidFill>
            <a:srgbClr val="485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noProof="0" dirty="0">
              <a:latin typeface="CMR10"/>
            </a:endParaRPr>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1" y="1940405"/>
            <a:ext cx="10188000" cy="3420000"/>
          </a:xfrm>
          <a:solidFill>
            <a:srgbClr val="72791C"/>
          </a:solidFill>
          <a:ln>
            <a:noFill/>
          </a:ln>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7" name="Textplatzhalter 3">
            <a:extLst>
              <a:ext uri="{FF2B5EF4-FFF2-40B4-BE49-F238E27FC236}">
                <a16:creationId xmlns:a16="http://schemas.microsoft.com/office/drawing/2014/main" id="{0503E57F-F89F-431B-8D38-7CC97B7C201A}"/>
              </a:ext>
            </a:extLst>
          </p:cNvPr>
          <p:cNvSpPr>
            <a:spLocks noGrp="1"/>
          </p:cNvSpPr>
          <p:nvPr>
            <p:ph type="body" sz="quarter" idx="13"/>
          </p:nvPr>
        </p:nvSpPr>
        <p:spPr>
          <a:xfrm>
            <a:off x="1078516" y="4217884"/>
            <a:ext cx="864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Edit Master text styles</a:t>
            </a:r>
          </a:p>
        </p:txBody>
      </p:sp>
      <p:sp>
        <p:nvSpPr>
          <p:cNvPr id="12" name="Bildplatzhalter 8">
            <a:extLst>
              <a:ext uri="{FF2B5EF4-FFF2-40B4-BE49-F238E27FC236}">
                <a16:creationId xmlns:a16="http://schemas.microsoft.com/office/drawing/2014/main" id="{1BEB6197-C509-4752-B57E-CEE955F5D926}"/>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dirty="0"/>
              <a:t>Click icon to add picture</a:t>
            </a:r>
            <a:endParaRPr lang="de-CH" noProof="0"/>
          </a:p>
        </p:txBody>
      </p:sp>
      <p:sp>
        <p:nvSpPr>
          <p:cNvPr id="8" name="Textplatzhalter 5">
            <a:extLst>
              <a:ext uri="{FF2B5EF4-FFF2-40B4-BE49-F238E27FC236}">
                <a16:creationId xmlns:a16="http://schemas.microsoft.com/office/drawing/2014/main" id="{4ADF7DEC-21BD-45CA-9E91-B9F58A69F62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3924069494"/>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0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731837" y="1016000"/>
            <a:ext cx="10728326" cy="5256000"/>
          </a:xfrm>
          <a:solidFill>
            <a:schemeClr val="accent2"/>
          </a:solidFill>
          <a:ln>
            <a:noFill/>
          </a:ln>
        </p:spPr>
        <p:txBody>
          <a:bodyPr lIns="324000" tIns="11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6" name="Textplatzhalter 3">
            <a:extLst>
              <a:ext uri="{FF2B5EF4-FFF2-40B4-BE49-F238E27FC236}">
                <a16:creationId xmlns:a16="http://schemas.microsoft.com/office/drawing/2014/main" id="{5FCAD79B-EF47-46A0-9575-229F3DAA72F5}"/>
              </a:ext>
            </a:extLst>
          </p:cNvPr>
          <p:cNvSpPr>
            <a:spLocks noGrp="1"/>
          </p:cNvSpPr>
          <p:nvPr>
            <p:ph type="body" sz="quarter" idx="13"/>
          </p:nvPr>
        </p:nvSpPr>
        <p:spPr>
          <a:xfrm>
            <a:off x="1078515" y="5122625"/>
            <a:ext cx="10044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Edit Master text styles</a:t>
            </a:r>
          </a:p>
        </p:txBody>
      </p:sp>
      <p:sp>
        <p:nvSpPr>
          <p:cNvPr id="8" name="Bildplatzhalter 8">
            <a:extLst>
              <a:ext uri="{FF2B5EF4-FFF2-40B4-BE49-F238E27FC236}">
                <a16:creationId xmlns:a16="http://schemas.microsoft.com/office/drawing/2014/main" id="{72236FC6-C8FF-43C1-86B9-BF112345926F}"/>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dirty="0"/>
              <a:t>Click icon to add picture</a:t>
            </a:r>
            <a:endParaRPr lang="de-CH" noProof="0"/>
          </a:p>
        </p:txBody>
      </p:sp>
      <p:sp>
        <p:nvSpPr>
          <p:cNvPr id="7" name="Textplatzhalter 5">
            <a:extLst>
              <a:ext uri="{FF2B5EF4-FFF2-40B4-BE49-F238E27FC236}">
                <a16:creationId xmlns:a16="http://schemas.microsoft.com/office/drawing/2014/main" id="{789A3267-E086-4EC3-A0BB-F8ECD01A5C7E}"/>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732532068"/>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04 – Uni Zürich">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dirty="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rgbClr val="007A96"/>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4" name="Grafik 3">
            <a:extLst>
              <a:ext uri="{FF2B5EF4-FFF2-40B4-BE49-F238E27FC236}">
                <a16:creationId xmlns:a16="http://schemas.microsoft.com/office/drawing/2014/main" id="{793E2EDD-B19F-478D-BB03-AD55EC1E86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72" y="228020"/>
            <a:ext cx="3679200" cy="552508"/>
          </a:xfrm>
          <a:prstGeom prst="rect">
            <a:avLst/>
          </a:prstGeom>
        </p:spPr>
      </p:pic>
      <p:sp>
        <p:nvSpPr>
          <p:cNvPr id="7" name="Textplatzhalter 3">
            <a:extLst>
              <a:ext uri="{FF2B5EF4-FFF2-40B4-BE49-F238E27FC236}">
                <a16:creationId xmlns:a16="http://schemas.microsoft.com/office/drawing/2014/main" id="{D364BCB8-820F-4C3A-BA37-7048A4C8D4C3}"/>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Edit Master text styles</a:t>
            </a:r>
          </a:p>
        </p:txBody>
      </p:sp>
      <p:sp>
        <p:nvSpPr>
          <p:cNvPr id="11" name="Bildplatzhalter 8">
            <a:extLst>
              <a:ext uri="{FF2B5EF4-FFF2-40B4-BE49-F238E27FC236}">
                <a16:creationId xmlns:a16="http://schemas.microsoft.com/office/drawing/2014/main" id="{A73913C2-8DFE-4F15-B2DB-2A6D5C267009}"/>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dirty="0"/>
              <a:t>Click icon to add picture</a:t>
            </a:r>
            <a:endParaRPr lang="de-CH" noProof="0"/>
          </a:p>
        </p:txBody>
      </p:sp>
      <p:sp>
        <p:nvSpPr>
          <p:cNvPr id="9" name="Textplatzhalter 5">
            <a:extLst>
              <a:ext uri="{FF2B5EF4-FFF2-40B4-BE49-F238E27FC236}">
                <a16:creationId xmlns:a16="http://schemas.microsoft.com/office/drawing/2014/main" id="{791A1AD7-DB7D-4C75-BEFB-EB6D34D3B2AB}"/>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Organisational </a:t>
            </a:r>
            <a:r>
              <a:rPr lang="de-DE" dirty="0" err="1"/>
              <a:t>unit</a:t>
            </a:r>
            <a:r>
              <a:rPr lang="de-DE" dirty="0"/>
              <a:t> verbal</a:t>
            </a:r>
            <a:br>
              <a:rPr lang="de-DE" dirty="0"/>
            </a:br>
            <a:r>
              <a:rPr lang="de-DE" dirty="0" err="1"/>
              <a:t>can</a:t>
            </a:r>
            <a:r>
              <a:rPr lang="de-DE" dirty="0"/>
              <a:t> </a:t>
            </a:r>
            <a:r>
              <a:rPr lang="de-DE" dirty="0" err="1"/>
              <a:t>be</a:t>
            </a:r>
            <a:r>
              <a:rPr lang="de-DE" dirty="0"/>
              <a:t> </a:t>
            </a:r>
            <a:r>
              <a:rPr lang="de-DE" dirty="0" err="1"/>
              <a:t>put</a:t>
            </a:r>
            <a:r>
              <a:rPr lang="de-DE" dirty="0"/>
              <a:t> on 2 </a:t>
            </a:r>
            <a:r>
              <a:rPr lang="de-DE" dirty="0" err="1"/>
              <a:t>lines</a:t>
            </a:r>
            <a:endParaRPr lang="de-DE" dirty="0"/>
          </a:p>
        </p:txBody>
      </p:sp>
    </p:spTree>
    <p:extLst>
      <p:ext uri="{BB962C8B-B14F-4D97-AF65-F5344CB8AC3E}">
        <p14:creationId xmlns:p14="http://schemas.microsoft.com/office/powerpoint/2010/main" val="278925752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lvl1pPr marL="539750" indent="-539750">
              <a:buFont typeface="+mj-lt"/>
              <a:buAutoNum type="arabicPeriod"/>
              <a:defRPr/>
            </a:lvl1pPr>
            <a:lvl2pPr marL="1079500" indent="-539750">
              <a:buFont typeface="+mj-lt"/>
              <a:buAutoNum type="arabicPeriod"/>
              <a:defRPr/>
            </a:lvl2pPr>
            <a:lvl3pPr marL="1612900" indent="-533400">
              <a:buFont typeface="+mj-lt"/>
              <a:buAutoNum type="arabicPeriod"/>
              <a:defRPr/>
            </a:lvl3pPr>
            <a:lvl4pPr marL="2152650" indent="-539750">
              <a:buFont typeface="+mj-lt"/>
              <a:buAutoNum type="arabicPeriod"/>
              <a:defRPr/>
            </a:lvl4pPr>
            <a:lvl5pPr marL="2692400" indent="-539750">
              <a:buFont typeface="+mj-lt"/>
              <a:buAutoNum type="arabicPeriod"/>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r>
              <a:rPr lang="en-CH" noProof="0" dirty="0"/>
              <a:t>09.11.2022</a:t>
            </a:r>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222159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r>
              <a:rPr lang="en-CH" noProof="0" dirty="0"/>
              <a:t>09.11.2022</a:t>
            </a:r>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18887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Fussno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r>
              <a:rPr lang="en-CH" noProof="0" dirty="0"/>
              <a:t>09.11.2022</a:t>
            </a:r>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Textplatzhalter 10">
            <a:extLst>
              <a:ext uri="{FF2B5EF4-FFF2-40B4-BE49-F238E27FC236}">
                <a16:creationId xmlns:a16="http://schemas.microsoft.com/office/drawing/2014/main" id="{2F6D94FA-21C6-4AE0-AA4F-3A077810ED93}"/>
              </a:ext>
            </a:extLst>
          </p:cNvPr>
          <p:cNvSpPr>
            <a:spLocks noGrp="1"/>
          </p:cNvSpPr>
          <p:nvPr>
            <p:ph type="body" sz="quarter" idx="13"/>
          </p:nvPr>
        </p:nvSpPr>
        <p:spPr>
          <a:xfrm>
            <a:off x="731836" y="5570135"/>
            <a:ext cx="5364164" cy="721233"/>
          </a:xfrm>
        </p:spPr>
        <p:txBody>
          <a:bodyPr anchor="b" anchorCtr="0"/>
          <a:lstStyle>
            <a:lvl1pPr marL="179388" indent="-179388">
              <a:spcBef>
                <a:spcPts val="0"/>
              </a:spcBef>
              <a:buFont typeface="+mj-lt"/>
              <a:buAutoNum type="arabicPeriod"/>
              <a:defRPr sz="800"/>
            </a:lvl1pPr>
            <a:lvl2pPr marL="266700" indent="0">
              <a:buNone/>
              <a:defRPr sz="800"/>
            </a:lvl2pPr>
            <a:lvl3pPr marL="538163" indent="0">
              <a:buNone/>
              <a:defRPr sz="800"/>
            </a:lvl3pPr>
            <a:lvl4pPr marL="804862" indent="0">
              <a:buNone/>
              <a:defRPr sz="800"/>
            </a:lvl4pPr>
            <a:lvl5pPr marL="1076325" indent="0">
              <a:buNone/>
              <a:defRPr sz="800"/>
            </a:lvl5pPr>
          </a:lstStyle>
          <a:p>
            <a:pPr lvl="0"/>
            <a:r>
              <a:rPr lang="en-US" noProof="0"/>
              <a:t>Edit Master text styles</a:t>
            </a:r>
          </a:p>
        </p:txBody>
      </p:sp>
    </p:spTree>
    <p:extLst>
      <p:ext uri="{BB962C8B-B14F-4D97-AF65-F5344CB8AC3E}">
        <p14:creationId xmlns:p14="http://schemas.microsoft.com/office/powerpoint/2010/main" val="42600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sli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731837" y="2224781"/>
            <a:ext cx="10728325" cy="1260000"/>
          </a:xfrm>
        </p:spPr>
        <p:txBody>
          <a:bodyPr/>
          <a:lstStyle>
            <a:lvl1pPr>
              <a:lnSpc>
                <a:spcPct val="100000"/>
              </a:lnSpc>
              <a:defRPr sz="3600">
                <a:solidFill>
                  <a:schemeClr val="bg1"/>
                </a:solidFill>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lvl1pPr>
              <a:defRPr>
                <a:solidFill>
                  <a:schemeClr val="bg1"/>
                </a:solidFill>
              </a:defRPr>
            </a:lvl1pPr>
          </a:lstStyle>
          <a:p>
            <a:r>
              <a:rPr lang="en-CH" noProof="0" dirty="0"/>
              <a:t>09.11.2022</a:t>
            </a:r>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lvl1pPr>
              <a:defRPr>
                <a:solidFill>
                  <a:schemeClr val="bg1"/>
                </a:solidFill>
              </a:defRPr>
            </a:lvl1pPr>
          </a:lstStyle>
          <a:p>
            <a:r>
              <a:rPr lang="en-US" dirty="0"/>
              <a:t>Shabnam Ghasemirad                               Mechanized Data Consistency Models for Distributed Database Transactions</a:t>
            </a:r>
            <a:endParaRPr lang="de-CH"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lvl1pPr>
              <a:defRPr>
                <a:solidFill>
                  <a:schemeClr val="bg1"/>
                </a:solidFill>
              </a:defRPr>
            </a:lvl1pPr>
          </a:lstStyle>
          <a:p>
            <a:fld id="{5ACA52AF-F19D-405C-AD5F-7D94B96A5CC3}" type="slidenum">
              <a:rPr lang="de-CH" noProof="0" smtClean="0"/>
              <a:pPr/>
              <a:t>‹#›</a:t>
            </a:fld>
            <a:endParaRPr lang="de-CH" noProof="0"/>
          </a:p>
        </p:txBody>
      </p:sp>
      <p:grpSp>
        <p:nvGrpSpPr>
          <p:cNvPr id="10" name="Grafik 6">
            <a:extLst>
              <a:ext uri="{FF2B5EF4-FFF2-40B4-BE49-F238E27FC236}">
                <a16:creationId xmlns:a16="http://schemas.microsoft.com/office/drawing/2014/main" id="{7F7C476A-2849-4D68-9FA2-3A5CFC13C833}"/>
              </a:ext>
            </a:extLst>
          </p:cNvPr>
          <p:cNvGrpSpPr/>
          <p:nvPr/>
        </p:nvGrpSpPr>
        <p:grpSpPr>
          <a:xfrm>
            <a:off x="731837" y="6507088"/>
            <a:ext cx="984462" cy="162000"/>
            <a:chOff x="731837" y="6507088"/>
            <a:chExt cx="984462" cy="162000"/>
          </a:xfrm>
          <a:solidFill>
            <a:schemeClr val="bg1"/>
          </a:solidFill>
        </p:grpSpPr>
        <p:grpSp>
          <p:nvGrpSpPr>
            <p:cNvPr id="12" name="Grafik 6">
              <a:extLst>
                <a:ext uri="{FF2B5EF4-FFF2-40B4-BE49-F238E27FC236}">
                  <a16:creationId xmlns:a16="http://schemas.microsoft.com/office/drawing/2014/main" id="{7F7C476A-2849-4D68-9FA2-3A5CFC13C833}"/>
                </a:ext>
              </a:extLst>
            </p:cNvPr>
            <p:cNvGrpSpPr/>
            <p:nvPr/>
          </p:nvGrpSpPr>
          <p:grpSpPr>
            <a:xfrm>
              <a:off x="1266489" y="6555186"/>
              <a:ext cx="197463" cy="110963"/>
              <a:chOff x="1266489" y="6555186"/>
              <a:chExt cx="197463" cy="110963"/>
            </a:xfrm>
            <a:grpFill/>
          </p:grpSpPr>
          <p:sp>
            <p:nvSpPr>
              <p:cNvPr id="13" name="Freihandform: Form 12">
                <a:extLst>
                  <a:ext uri="{FF2B5EF4-FFF2-40B4-BE49-F238E27FC236}">
                    <a16:creationId xmlns:a16="http://schemas.microsoft.com/office/drawing/2014/main" id="{18BB0752-F87C-44D9-A9A5-97AF1DEDA1AE}"/>
                  </a:ext>
                </a:extLst>
              </p:cNvPr>
              <p:cNvSpPr/>
              <p:nvPr/>
            </p:nvSpPr>
            <p:spPr>
              <a:xfrm>
                <a:off x="1266489" y="6556934"/>
                <a:ext cx="95902" cy="109216"/>
              </a:xfrm>
              <a:custGeom>
                <a:avLst/>
                <a:gdLst>
                  <a:gd name="connsiteX0" fmla="*/ 66742 w 95902"/>
                  <a:gd name="connsiteY0" fmla="*/ 65797 h 109216"/>
                  <a:gd name="connsiteX1" fmla="*/ 35339 w 95902"/>
                  <a:gd name="connsiteY1" fmla="*/ 95082 h 109216"/>
                  <a:gd name="connsiteX2" fmla="*/ 15953 w 95902"/>
                  <a:gd name="connsiteY2" fmla="*/ 79537 h 109216"/>
                  <a:gd name="connsiteX3" fmla="*/ 15899 w 95902"/>
                  <a:gd name="connsiteY3" fmla="*/ 76265 h 109216"/>
                  <a:gd name="connsiteX4" fmla="*/ 16896 w 95902"/>
                  <a:gd name="connsiteY4" fmla="*/ 66295 h 109216"/>
                  <a:gd name="connsiteX5" fmla="*/ 30230 w 95902"/>
                  <a:gd name="connsiteY5" fmla="*/ 0 h 109216"/>
                  <a:gd name="connsiteX6" fmla="*/ 30230 w 95902"/>
                  <a:gd name="connsiteY6" fmla="*/ 0 h 109216"/>
                  <a:gd name="connsiteX7" fmla="*/ 14528 w 95902"/>
                  <a:gd name="connsiteY7" fmla="*/ 0 h 109216"/>
                  <a:gd name="connsiteX8" fmla="*/ 1194 w 95902"/>
                  <a:gd name="connsiteY8" fmla="*/ 67791 h 109216"/>
                  <a:gd name="connsiteX9" fmla="*/ 1194 w 95902"/>
                  <a:gd name="connsiteY9" fmla="*/ 68788 h 109216"/>
                  <a:gd name="connsiteX10" fmla="*/ 73 w 95902"/>
                  <a:gd name="connsiteY10" fmla="*/ 78508 h 109216"/>
                  <a:gd name="connsiteX11" fmla="*/ 26638 w 95902"/>
                  <a:gd name="connsiteY11" fmla="*/ 109122 h 109216"/>
                  <a:gd name="connsiteX12" fmla="*/ 29980 w 95902"/>
                  <a:gd name="connsiteY12" fmla="*/ 109163 h 109216"/>
                  <a:gd name="connsiteX13" fmla="*/ 61384 w 95902"/>
                  <a:gd name="connsiteY13" fmla="*/ 96702 h 109216"/>
                  <a:gd name="connsiteX14" fmla="*/ 59265 w 95902"/>
                  <a:gd name="connsiteY14" fmla="*/ 107917 h 109216"/>
                  <a:gd name="connsiteX15" fmla="*/ 59265 w 95902"/>
                  <a:gd name="connsiteY15" fmla="*/ 107917 h 109216"/>
                  <a:gd name="connsiteX16" fmla="*/ 74842 w 95902"/>
                  <a:gd name="connsiteY16" fmla="*/ 107917 h 109216"/>
                  <a:gd name="connsiteX17" fmla="*/ 95902 w 95902"/>
                  <a:gd name="connsiteY17" fmla="*/ 0 h 109216"/>
                  <a:gd name="connsiteX18" fmla="*/ 95902 w 95902"/>
                  <a:gd name="connsiteY18" fmla="*/ 0 h 109216"/>
                  <a:gd name="connsiteX19" fmla="*/ 79951 w 95902"/>
                  <a:gd name="connsiteY19" fmla="*/ 0 h 10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902" h="109216">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grpFill/>
              <a:ln w="12419" cap="flat">
                <a:noFill/>
                <a:prstDash val="solid"/>
                <a:miter/>
              </a:ln>
            </p:spPr>
            <p:txBody>
              <a:bodyPr rtlCol="0" anchor="ctr"/>
              <a:lstStyle/>
              <a:p>
                <a:endParaRPr lang="de-CH" noProof="0" dirty="0">
                  <a:latin typeface="CMR10"/>
                </a:endParaRPr>
              </a:p>
            </p:txBody>
          </p:sp>
          <p:sp>
            <p:nvSpPr>
              <p:cNvPr id="14" name="Freihandform: Form 13">
                <a:extLst>
                  <a:ext uri="{FF2B5EF4-FFF2-40B4-BE49-F238E27FC236}">
                    <a16:creationId xmlns:a16="http://schemas.microsoft.com/office/drawing/2014/main" id="{ED44DE23-7081-4AC9-BF06-502BEC71C004}"/>
                  </a:ext>
                </a:extLst>
              </p:cNvPr>
              <p:cNvSpPr/>
              <p:nvPr/>
            </p:nvSpPr>
            <p:spPr>
              <a:xfrm>
                <a:off x="1376472" y="6555186"/>
                <a:ext cx="87480" cy="109664"/>
              </a:xfrm>
              <a:custGeom>
                <a:avLst/>
                <a:gdLst>
                  <a:gd name="connsiteX0" fmla="*/ 64302 w 87480"/>
                  <a:gd name="connsiteY0" fmla="*/ 3 h 109664"/>
                  <a:gd name="connsiteX1" fmla="*/ 34518 w 87480"/>
                  <a:gd name="connsiteY1" fmla="*/ 14209 h 109664"/>
                  <a:gd name="connsiteX2" fmla="*/ 36886 w 87480"/>
                  <a:gd name="connsiteY2" fmla="*/ 1747 h 109664"/>
                  <a:gd name="connsiteX3" fmla="*/ 36886 w 87480"/>
                  <a:gd name="connsiteY3" fmla="*/ 1747 h 109664"/>
                  <a:gd name="connsiteX4" fmla="*/ 21434 w 87480"/>
                  <a:gd name="connsiteY4" fmla="*/ 1747 h 109664"/>
                  <a:gd name="connsiteX5" fmla="*/ 0 w 87480"/>
                  <a:gd name="connsiteY5" fmla="*/ 109664 h 109664"/>
                  <a:gd name="connsiteX6" fmla="*/ 0 w 87480"/>
                  <a:gd name="connsiteY6" fmla="*/ 109664 h 109664"/>
                  <a:gd name="connsiteX7" fmla="*/ 15826 w 87480"/>
                  <a:gd name="connsiteY7" fmla="*/ 109664 h 109664"/>
                  <a:gd name="connsiteX8" fmla="*/ 28288 w 87480"/>
                  <a:gd name="connsiteY8" fmla="*/ 43493 h 109664"/>
                  <a:gd name="connsiteX9" fmla="*/ 59940 w 87480"/>
                  <a:gd name="connsiteY9" fmla="*/ 14209 h 109664"/>
                  <a:gd name="connsiteX10" fmla="*/ 75019 w 87480"/>
                  <a:gd name="connsiteY10" fmla="*/ 21810 h 109664"/>
                  <a:gd name="connsiteX11" fmla="*/ 75019 w 87480"/>
                  <a:gd name="connsiteY11" fmla="*/ 21810 h 109664"/>
                  <a:gd name="connsiteX12" fmla="*/ 87480 w 87480"/>
                  <a:gd name="connsiteY12" fmla="*/ 10346 h 109664"/>
                  <a:gd name="connsiteX13" fmla="*/ 87480 w 87480"/>
                  <a:gd name="connsiteY13" fmla="*/ 10346 h 109664"/>
                  <a:gd name="connsiteX14" fmla="*/ 63928 w 87480"/>
                  <a:gd name="connsiteY14" fmla="*/ 252 h 1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480" h="109664">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grpFill/>
              <a:ln w="12419" cap="flat">
                <a:noFill/>
                <a:prstDash val="solid"/>
                <a:miter/>
              </a:ln>
            </p:spPr>
            <p:txBody>
              <a:bodyPr rtlCol="0" anchor="ctr"/>
              <a:lstStyle/>
              <a:p>
                <a:endParaRPr lang="de-CH" noProof="0" dirty="0">
                  <a:latin typeface="CMR10"/>
                </a:endParaRPr>
              </a:p>
            </p:txBody>
          </p:sp>
        </p:grpSp>
        <p:sp>
          <p:nvSpPr>
            <p:cNvPr id="15" name="Freihandform: Form 14">
              <a:extLst>
                <a:ext uri="{FF2B5EF4-FFF2-40B4-BE49-F238E27FC236}">
                  <a16:creationId xmlns:a16="http://schemas.microsoft.com/office/drawing/2014/main" id="{18C24FD2-AEE2-43CA-8EB3-8E646C2E5E46}"/>
                </a:ext>
              </a:extLst>
            </p:cNvPr>
            <p:cNvSpPr/>
            <p:nvPr/>
          </p:nvSpPr>
          <p:spPr>
            <a:xfrm>
              <a:off x="1159517" y="6556560"/>
              <a:ext cx="96452" cy="108166"/>
            </a:xfrm>
            <a:custGeom>
              <a:avLst/>
              <a:gdLst>
                <a:gd name="connsiteX0" fmla="*/ 23303 w 96452"/>
                <a:gd name="connsiteY0" fmla="*/ 0 h 108166"/>
                <a:gd name="connsiteX1" fmla="*/ 20562 w 96452"/>
                <a:gd name="connsiteY1" fmla="*/ 13708 h 108166"/>
                <a:gd name="connsiteX2" fmla="*/ 20562 w 96452"/>
                <a:gd name="connsiteY2" fmla="*/ 13957 h 108166"/>
                <a:gd name="connsiteX3" fmla="*/ 74271 w 96452"/>
                <a:gd name="connsiteY3" fmla="*/ 13957 h 108166"/>
                <a:gd name="connsiteX4" fmla="*/ 2742 w 96452"/>
                <a:gd name="connsiteY4" fmla="*/ 94957 h 108166"/>
                <a:gd name="connsiteX5" fmla="*/ 2617 w 96452"/>
                <a:gd name="connsiteY5" fmla="*/ 94957 h 108166"/>
                <a:gd name="connsiteX6" fmla="*/ 0 w 96452"/>
                <a:gd name="connsiteY6" fmla="*/ 108166 h 108166"/>
                <a:gd name="connsiteX7" fmla="*/ 76265 w 96452"/>
                <a:gd name="connsiteY7" fmla="*/ 108166 h 108166"/>
                <a:gd name="connsiteX8" fmla="*/ 79006 w 96452"/>
                <a:gd name="connsiteY8" fmla="*/ 94209 h 108166"/>
                <a:gd name="connsiteX9" fmla="*/ 21932 w 96452"/>
                <a:gd name="connsiteY9" fmla="*/ 94209 h 108166"/>
                <a:gd name="connsiteX10" fmla="*/ 93835 w 96452"/>
                <a:gd name="connsiteY10" fmla="*/ 13209 h 108166"/>
                <a:gd name="connsiteX11" fmla="*/ 93835 w 96452"/>
                <a:gd name="connsiteY11" fmla="*/ 13209 h 108166"/>
                <a:gd name="connsiteX12" fmla="*/ 96452 w 96452"/>
                <a:gd name="connsiteY12" fmla="*/ 0 h 108166"/>
                <a:gd name="connsiteX13" fmla="*/ 23303 w 96452"/>
                <a:gd name="connsiteY13"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452" h="108166">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grpFill/>
            <a:ln w="12419" cap="flat">
              <a:noFill/>
              <a:prstDash val="solid"/>
              <a:miter/>
            </a:ln>
          </p:spPr>
          <p:txBody>
            <a:bodyPr rtlCol="0" anchor="ctr"/>
            <a:lstStyle/>
            <a:p>
              <a:endParaRPr lang="de-CH" noProof="0" dirty="0">
                <a:latin typeface="CMR10"/>
              </a:endParaRPr>
            </a:p>
          </p:txBody>
        </p:sp>
        <p:sp>
          <p:nvSpPr>
            <p:cNvPr id="16" name="Freihandform: Form 15">
              <a:extLst>
                <a:ext uri="{FF2B5EF4-FFF2-40B4-BE49-F238E27FC236}">
                  <a16:creationId xmlns:a16="http://schemas.microsoft.com/office/drawing/2014/main" id="{AEE7F6F4-4D2C-45B3-A061-9606B2BD36A7}"/>
                </a:ext>
              </a:extLst>
            </p:cNvPr>
            <p:cNvSpPr/>
            <p:nvPr/>
          </p:nvSpPr>
          <p:spPr>
            <a:xfrm>
              <a:off x="1466445" y="6556560"/>
              <a:ext cx="37259" cy="108166"/>
            </a:xfrm>
            <a:custGeom>
              <a:avLst/>
              <a:gdLst>
                <a:gd name="connsiteX0" fmla="*/ 21683 w 37259"/>
                <a:gd name="connsiteY0" fmla="*/ 0 h 108166"/>
                <a:gd name="connsiteX1" fmla="*/ 0 w 37259"/>
                <a:gd name="connsiteY1" fmla="*/ 107917 h 108166"/>
                <a:gd name="connsiteX2" fmla="*/ 0 w 37259"/>
                <a:gd name="connsiteY2" fmla="*/ 108166 h 108166"/>
                <a:gd name="connsiteX3" fmla="*/ 15702 w 37259"/>
                <a:gd name="connsiteY3" fmla="*/ 108166 h 108166"/>
                <a:gd name="connsiteX4" fmla="*/ 37260 w 37259"/>
                <a:gd name="connsiteY4" fmla="*/ 0 h 108166"/>
                <a:gd name="connsiteX5" fmla="*/ 21683 w 37259"/>
                <a:gd name="connsiteY5"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59" h="108166">
                  <a:moveTo>
                    <a:pt x="21683" y="0"/>
                  </a:moveTo>
                  <a:lnTo>
                    <a:pt x="0" y="107917"/>
                  </a:lnTo>
                  <a:lnTo>
                    <a:pt x="0" y="108166"/>
                  </a:lnTo>
                  <a:lnTo>
                    <a:pt x="15702" y="108166"/>
                  </a:lnTo>
                  <a:lnTo>
                    <a:pt x="37260" y="0"/>
                  </a:lnTo>
                  <a:lnTo>
                    <a:pt x="21683" y="0"/>
                  </a:lnTo>
                  <a:close/>
                </a:path>
              </a:pathLst>
            </a:custGeom>
            <a:grpFill/>
            <a:ln w="12419" cap="flat">
              <a:noFill/>
              <a:prstDash val="solid"/>
              <a:miter/>
            </a:ln>
          </p:spPr>
          <p:txBody>
            <a:bodyPr rtlCol="0" anchor="ctr"/>
            <a:lstStyle/>
            <a:p>
              <a:endParaRPr lang="de-CH" noProof="0" dirty="0">
                <a:latin typeface="CMR10"/>
              </a:endParaRPr>
            </a:p>
          </p:txBody>
        </p:sp>
        <p:grpSp>
          <p:nvGrpSpPr>
            <p:cNvPr id="17" name="Grafik 6">
              <a:extLst>
                <a:ext uri="{FF2B5EF4-FFF2-40B4-BE49-F238E27FC236}">
                  <a16:creationId xmlns:a16="http://schemas.microsoft.com/office/drawing/2014/main" id="{7F7C476A-2849-4D68-9FA2-3A5CFC13C833}"/>
                </a:ext>
              </a:extLst>
            </p:cNvPr>
            <p:cNvGrpSpPr/>
            <p:nvPr/>
          </p:nvGrpSpPr>
          <p:grpSpPr>
            <a:xfrm>
              <a:off x="1518879" y="6507337"/>
              <a:ext cx="191395" cy="158803"/>
              <a:chOff x="1518879" y="6507337"/>
              <a:chExt cx="191395" cy="158803"/>
            </a:xfrm>
            <a:grpFill/>
          </p:grpSpPr>
          <p:sp>
            <p:nvSpPr>
              <p:cNvPr id="18" name="Freihandform: Form 17">
                <a:extLst>
                  <a:ext uri="{FF2B5EF4-FFF2-40B4-BE49-F238E27FC236}">
                    <a16:creationId xmlns:a16="http://schemas.microsoft.com/office/drawing/2014/main" id="{B2186F78-5D28-4695-8B1C-5A3F1A53AAB3}"/>
                  </a:ext>
                </a:extLst>
              </p:cNvPr>
              <p:cNvSpPr/>
              <p:nvPr/>
            </p:nvSpPr>
            <p:spPr>
              <a:xfrm>
                <a:off x="1614114" y="6507337"/>
                <a:ext cx="96160" cy="157638"/>
              </a:xfrm>
              <a:custGeom>
                <a:avLst/>
                <a:gdLst>
                  <a:gd name="connsiteX0" fmla="*/ 66046 w 96160"/>
                  <a:gd name="connsiteY0" fmla="*/ 47852 h 157638"/>
                  <a:gd name="connsiteX1" fmla="*/ 35142 w 96160"/>
                  <a:gd name="connsiteY1" fmla="*/ 60314 h 157638"/>
                  <a:gd name="connsiteX2" fmla="*/ 47603 w 96160"/>
                  <a:gd name="connsiteY2" fmla="*/ 0 h 157638"/>
                  <a:gd name="connsiteX3" fmla="*/ 31652 w 96160"/>
                  <a:gd name="connsiteY3" fmla="*/ 0 h 157638"/>
                  <a:gd name="connsiteX4" fmla="*/ 0 w 96160"/>
                  <a:gd name="connsiteY4" fmla="*/ 157389 h 157638"/>
                  <a:gd name="connsiteX5" fmla="*/ 15701 w 96160"/>
                  <a:gd name="connsiteY5" fmla="*/ 157389 h 157638"/>
                  <a:gd name="connsiteX6" fmla="*/ 28911 w 96160"/>
                  <a:gd name="connsiteY6" fmla="*/ 91218 h 157638"/>
                  <a:gd name="connsiteX7" fmla="*/ 60563 w 96160"/>
                  <a:gd name="connsiteY7" fmla="*/ 62058 h 157638"/>
                  <a:gd name="connsiteX8" fmla="*/ 79837 w 96160"/>
                  <a:gd name="connsiteY8" fmla="*/ 77742 h 157638"/>
                  <a:gd name="connsiteX9" fmla="*/ 79878 w 96160"/>
                  <a:gd name="connsiteY9" fmla="*/ 80875 h 157638"/>
                  <a:gd name="connsiteX10" fmla="*/ 78757 w 96160"/>
                  <a:gd name="connsiteY10" fmla="*/ 90969 h 157638"/>
                  <a:gd name="connsiteX11" fmla="*/ 65423 w 96160"/>
                  <a:gd name="connsiteY11" fmla="*/ 157638 h 157638"/>
                  <a:gd name="connsiteX12" fmla="*/ 81125 w 96160"/>
                  <a:gd name="connsiteY12" fmla="*/ 157638 h 157638"/>
                  <a:gd name="connsiteX13" fmla="*/ 94957 w 96160"/>
                  <a:gd name="connsiteY13" fmla="*/ 89474 h 157638"/>
                  <a:gd name="connsiteX14" fmla="*/ 96078 w 96160"/>
                  <a:gd name="connsiteY14" fmla="*/ 78757 h 157638"/>
                  <a:gd name="connsiteX15" fmla="*/ 69522 w 96160"/>
                  <a:gd name="connsiteY15" fmla="*/ 47902 h 157638"/>
                  <a:gd name="connsiteX16" fmla="*/ 66046 w 96160"/>
                  <a:gd name="connsiteY16" fmla="*/ 47852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160" h="157638">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grpFill/>
              <a:ln w="12419" cap="flat">
                <a:noFill/>
                <a:prstDash val="solid"/>
                <a:miter/>
              </a:ln>
            </p:spPr>
            <p:txBody>
              <a:bodyPr rtlCol="0" anchor="ctr"/>
              <a:lstStyle/>
              <a:p>
                <a:endParaRPr lang="de-CH" noProof="0" dirty="0">
                  <a:latin typeface="CMR10"/>
                </a:endParaRPr>
              </a:p>
            </p:txBody>
          </p:sp>
          <p:sp>
            <p:nvSpPr>
              <p:cNvPr id="19" name="Freihandform: Form 18">
                <a:extLst>
                  <a:ext uri="{FF2B5EF4-FFF2-40B4-BE49-F238E27FC236}">
                    <a16:creationId xmlns:a16="http://schemas.microsoft.com/office/drawing/2014/main" id="{1FE5475E-83C3-4BE3-BBF1-FAE9A6986B3F}"/>
                  </a:ext>
                </a:extLst>
              </p:cNvPr>
              <p:cNvSpPr/>
              <p:nvPr/>
            </p:nvSpPr>
            <p:spPr>
              <a:xfrm>
                <a:off x="1518879" y="6555189"/>
                <a:ext cx="87882" cy="110951"/>
              </a:xfrm>
              <a:custGeom>
                <a:avLst/>
                <a:gdLst>
                  <a:gd name="connsiteX0" fmla="*/ 56853 w 87882"/>
                  <a:gd name="connsiteY0" fmla="*/ 0 h 110951"/>
                  <a:gd name="connsiteX1" fmla="*/ 1649 w 87882"/>
                  <a:gd name="connsiteY1" fmla="*/ 55329 h 110951"/>
                  <a:gd name="connsiteX2" fmla="*/ 153 w 87882"/>
                  <a:gd name="connsiteY2" fmla="*/ 71903 h 110951"/>
                  <a:gd name="connsiteX3" fmla="*/ 32484 w 87882"/>
                  <a:gd name="connsiteY3" fmla="*/ 110801 h 110951"/>
                  <a:gd name="connsiteX4" fmla="*/ 37538 w 87882"/>
                  <a:gd name="connsiteY4" fmla="*/ 110908 h 110951"/>
                  <a:gd name="connsiteX5" fmla="*/ 73552 w 87882"/>
                  <a:gd name="connsiteY5" fmla="*/ 95705 h 110951"/>
                  <a:gd name="connsiteX6" fmla="*/ 73552 w 87882"/>
                  <a:gd name="connsiteY6" fmla="*/ 95705 h 110951"/>
                  <a:gd name="connsiteX7" fmla="*/ 64455 w 87882"/>
                  <a:gd name="connsiteY7" fmla="*/ 84614 h 110951"/>
                  <a:gd name="connsiteX8" fmla="*/ 64455 w 87882"/>
                  <a:gd name="connsiteY8" fmla="*/ 84614 h 110951"/>
                  <a:gd name="connsiteX9" fmla="*/ 64455 w 87882"/>
                  <a:gd name="connsiteY9" fmla="*/ 84614 h 110951"/>
                  <a:gd name="connsiteX10" fmla="*/ 38535 w 87882"/>
                  <a:gd name="connsiteY10" fmla="*/ 97075 h 110951"/>
                  <a:gd name="connsiteX11" fmla="*/ 15233 w 87882"/>
                  <a:gd name="connsiteY11" fmla="*/ 75551 h 110951"/>
                  <a:gd name="connsiteX12" fmla="*/ 15356 w 87882"/>
                  <a:gd name="connsiteY12" fmla="*/ 72152 h 110951"/>
                  <a:gd name="connsiteX13" fmla="*/ 17101 w 87882"/>
                  <a:gd name="connsiteY13" fmla="*/ 55952 h 110951"/>
                  <a:gd name="connsiteX14" fmla="*/ 31058 w 87882"/>
                  <a:gd name="connsiteY14" fmla="*/ 25048 h 110951"/>
                  <a:gd name="connsiteX15" fmla="*/ 55233 w 87882"/>
                  <a:gd name="connsiteY15" fmla="*/ 14206 h 110951"/>
                  <a:gd name="connsiteX16" fmla="*/ 76293 w 87882"/>
                  <a:gd name="connsiteY16" fmla="*/ 26668 h 110951"/>
                  <a:gd name="connsiteX17" fmla="*/ 76293 w 87882"/>
                  <a:gd name="connsiteY17" fmla="*/ 26668 h 110951"/>
                  <a:gd name="connsiteX18" fmla="*/ 87883 w 87882"/>
                  <a:gd name="connsiteY18" fmla="*/ 16823 h 110951"/>
                  <a:gd name="connsiteX19" fmla="*/ 87883 w 87882"/>
                  <a:gd name="connsiteY19" fmla="*/ 16823 h 110951"/>
                  <a:gd name="connsiteX20" fmla="*/ 56729 w 87882"/>
                  <a:gd name="connsiteY20" fmla="*/ 748 h 1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882" h="110951">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grpFill/>
              <a:ln w="12419" cap="flat">
                <a:noFill/>
                <a:prstDash val="solid"/>
                <a:miter/>
              </a:ln>
            </p:spPr>
            <p:txBody>
              <a:bodyPr rtlCol="0" anchor="ctr"/>
              <a:lstStyle/>
              <a:p>
                <a:endParaRPr lang="de-CH" noProof="0" dirty="0">
                  <a:latin typeface="CMR10"/>
                </a:endParaRPr>
              </a:p>
            </p:txBody>
          </p:sp>
        </p:grpSp>
        <p:sp>
          <p:nvSpPr>
            <p:cNvPr id="20" name="Freihandform: Form 19">
              <a:extLst>
                <a:ext uri="{FF2B5EF4-FFF2-40B4-BE49-F238E27FC236}">
                  <a16:creationId xmlns:a16="http://schemas.microsoft.com/office/drawing/2014/main" id="{41B77B6E-E7CB-412B-95AC-A9322C6799BB}"/>
                </a:ext>
              </a:extLst>
            </p:cNvPr>
            <p:cNvSpPr/>
            <p:nvPr/>
          </p:nvSpPr>
          <p:spPr>
            <a:xfrm>
              <a:off x="1493985"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dirty="0">
                <a:latin typeface="CMR10"/>
              </a:endParaRPr>
            </a:p>
          </p:txBody>
        </p:sp>
        <p:sp>
          <p:nvSpPr>
            <p:cNvPr id="21" name="Freihandform: Form 20">
              <a:extLst>
                <a:ext uri="{FF2B5EF4-FFF2-40B4-BE49-F238E27FC236}">
                  <a16:creationId xmlns:a16="http://schemas.microsoft.com/office/drawing/2014/main" id="{832E5C1A-13CE-49A6-B590-B6EAA5F9E1AD}"/>
                </a:ext>
              </a:extLst>
            </p:cNvPr>
            <p:cNvSpPr/>
            <p:nvPr/>
          </p:nvSpPr>
          <p:spPr>
            <a:xfrm>
              <a:off x="1340708"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dirty="0">
                <a:latin typeface="CMR10"/>
              </a:endParaRPr>
            </a:p>
          </p:txBody>
        </p:sp>
        <p:sp>
          <p:nvSpPr>
            <p:cNvPr id="22" name="Freihandform: Form 21">
              <a:extLst>
                <a:ext uri="{FF2B5EF4-FFF2-40B4-BE49-F238E27FC236}">
                  <a16:creationId xmlns:a16="http://schemas.microsoft.com/office/drawing/2014/main" id="{63AE00B0-780F-4053-8FE9-B7D321217AFF}"/>
                </a:ext>
              </a:extLst>
            </p:cNvPr>
            <p:cNvSpPr/>
            <p:nvPr/>
          </p:nvSpPr>
          <p:spPr>
            <a:xfrm>
              <a:off x="1298712" y="6507088"/>
              <a:ext cx="19689" cy="19689"/>
            </a:xfrm>
            <a:custGeom>
              <a:avLst/>
              <a:gdLst>
                <a:gd name="connsiteX0" fmla="*/ 3988 w 19689"/>
                <a:gd name="connsiteY0" fmla="*/ 0 h 19689"/>
                <a:gd name="connsiteX1" fmla="*/ 0 w 19689"/>
                <a:gd name="connsiteY1" fmla="*/ 19689 h 19689"/>
                <a:gd name="connsiteX2" fmla="*/ 15702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702" y="19689"/>
                  </a:lnTo>
                  <a:lnTo>
                    <a:pt x="19689" y="0"/>
                  </a:lnTo>
                  <a:lnTo>
                    <a:pt x="3988" y="0"/>
                  </a:lnTo>
                  <a:close/>
                </a:path>
              </a:pathLst>
            </a:custGeom>
            <a:grpFill/>
            <a:ln w="12419" cap="flat">
              <a:noFill/>
              <a:prstDash val="solid"/>
              <a:miter/>
            </a:ln>
          </p:spPr>
          <p:txBody>
            <a:bodyPr rtlCol="0" anchor="ctr"/>
            <a:lstStyle/>
            <a:p>
              <a:endParaRPr lang="de-CH" noProof="0" dirty="0">
                <a:latin typeface="CMR10"/>
              </a:endParaRPr>
            </a:p>
          </p:txBody>
        </p:sp>
        <p:sp>
          <p:nvSpPr>
            <p:cNvPr id="23" name="Freihandform: Form 22">
              <a:extLst>
                <a:ext uri="{FF2B5EF4-FFF2-40B4-BE49-F238E27FC236}">
                  <a16:creationId xmlns:a16="http://schemas.microsoft.com/office/drawing/2014/main" id="{2406CEAF-7399-4CCB-A322-03F0BA2532F5}"/>
                </a:ext>
              </a:extLst>
            </p:cNvPr>
            <p:cNvSpPr/>
            <p:nvPr/>
          </p:nvSpPr>
          <p:spPr>
            <a:xfrm>
              <a:off x="731837" y="6507088"/>
              <a:ext cx="417960" cy="157638"/>
            </a:xfrm>
            <a:custGeom>
              <a:avLst/>
              <a:gdLst>
                <a:gd name="connsiteX0" fmla="*/ 368612 w 417960"/>
                <a:gd name="connsiteY0" fmla="*/ 0 h 157638"/>
                <a:gd name="connsiteX1" fmla="*/ 356151 w 417960"/>
                <a:gd name="connsiteY1" fmla="*/ 61062 h 157638"/>
                <a:gd name="connsiteX2" fmla="*/ 320760 w 417960"/>
                <a:gd name="connsiteY2" fmla="*/ 61062 h 157638"/>
                <a:gd name="connsiteX3" fmla="*/ 333222 w 417960"/>
                <a:gd name="connsiteY3" fmla="*/ 0 h 157638"/>
                <a:gd name="connsiteX4" fmla="*/ 31652 w 417960"/>
                <a:gd name="connsiteY4" fmla="*/ 0 h 157638"/>
                <a:gd name="connsiteX5" fmla="*/ 0 w 417960"/>
                <a:gd name="connsiteY5" fmla="*/ 157638 h 157638"/>
                <a:gd name="connsiteX6" fmla="*/ 120254 w 417960"/>
                <a:gd name="connsiteY6" fmla="*/ 157638 h 157638"/>
                <a:gd name="connsiteX7" fmla="*/ 128105 w 417960"/>
                <a:gd name="connsiteY7" fmla="*/ 118260 h 157638"/>
                <a:gd name="connsiteX8" fmla="*/ 57074 w 417960"/>
                <a:gd name="connsiteY8" fmla="*/ 118260 h 157638"/>
                <a:gd name="connsiteX9" fmla="*/ 61435 w 417960"/>
                <a:gd name="connsiteY9" fmla="*/ 96577 h 157638"/>
                <a:gd name="connsiteX10" fmla="*/ 132342 w 417960"/>
                <a:gd name="connsiteY10" fmla="*/ 96577 h 157638"/>
                <a:gd name="connsiteX11" fmla="*/ 139569 w 417960"/>
                <a:gd name="connsiteY11" fmla="*/ 61062 h 157638"/>
                <a:gd name="connsiteX12" fmla="*/ 68538 w 417960"/>
                <a:gd name="connsiteY12" fmla="*/ 61062 h 157638"/>
                <a:gd name="connsiteX13" fmla="*/ 72900 w 417960"/>
                <a:gd name="connsiteY13" fmla="*/ 39378 h 157638"/>
                <a:gd name="connsiteX14" fmla="*/ 185303 w 417960"/>
                <a:gd name="connsiteY14" fmla="*/ 39378 h 157638"/>
                <a:gd name="connsiteX15" fmla="*/ 161626 w 417960"/>
                <a:gd name="connsiteY15" fmla="*/ 157638 h 157638"/>
                <a:gd name="connsiteX16" fmla="*/ 210849 w 417960"/>
                <a:gd name="connsiteY16" fmla="*/ 157638 h 157638"/>
                <a:gd name="connsiteX17" fmla="*/ 234651 w 417960"/>
                <a:gd name="connsiteY17" fmla="*/ 39378 h 157638"/>
                <a:gd name="connsiteX18" fmla="*/ 276023 w 417960"/>
                <a:gd name="connsiteY18" fmla="*/ 39378 h 157638"/>
                <a:gd name="connsiteX19" fmla="*/ 252222 w 417960"/>
                <a:gd name="connsiteY19" fmla="*/ 157638 h 157638"/>
                <a:gd name="connsiteX20" fmla="*/ 301569 w 417960"/>
                <a:gd name="connsiteY20" fmla="*/ 157638 h 157638"/>
                <a:gd name="connsiteX21" fmla="*/ 313657 w 417960"/>
                <a:gd name="connsiteY21" fmla="*/ 96577 h 157638"/>
                <a:gd name="connsiteX22" fmla="*/ 349172 w 417960"/>
                <a:gd name="connsiteY22" fmla="*/ 96577 h 157638"/>
                <a:gd name="connsiteX23" fmla="*/ 336960 w 417960"/>
                <a:gd name="connsiteY23" fmla="*/ 157638 h 157638"/>
                <a:gd name="connsiteX24" fmla="*/ 386308 w 417960"/>
                <a:gd name="connsiteY24" fmla="*/ 157638 h 157638"/>
                <a:gd name="connsiteX25" fmla="*/ 417960 w 417960"/>
                <a:gd name="connsiteY25" fmla="*/ 0 h 157638"/>
                <a:gd name="connsiteX26" fmla="*/ 368612 w 417960"/>
                <a:gd name="connsiteY26" fmla="*/ 0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7960" h="157638">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grpFill/>
            <a:ln w="12419" cap="flat">
              <a:noFill/>
              <a:prstDash val="solid"/>
              <a:miter/>
            </a:ln>
          </p:spPr>
          <p:txBody>
            <a:bodyPr rtlCol="0" anchor="ctr"/>
            <a:lstStyle/>
            <a:p>
              <a:endParaRPr lang="de-CH" noProof="0" dirty="0">
                <a:latin typeface="CMR10"/>
              </a:endParaRPr>
            </a:p>
          </p:txBody>
        </p:sp>
      </p:grpSp>
    </p:spTree>
    <p:extLst>
      <p:ext uri="{BB962C8B-B14F-4D97-AF65-F5344CB8AC3E}">
        <p14:creationId xmlns:p14="http://schemas.microsoft.com/office/powerpoint/2010/main" val="37168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731837" y="260351"/>
            <a:ext cx="10728325" cy="900000"/>
          </a:xfrm>
          <a:prstGeom prst="rect">
            <a:avLst/>
          </a:prstGeom>
        </p:spPr>
        <p:txBody>
          <a:bodyPr vert="horz" lIns="0" tIns="0" rIns="0" bIns="0" rtlCol="0" anchor="t" anchorCtr="0">
            <a:noAutofit/>
          </a:bodyPr>
          <a:lstStyle/>
          <a:p>
            <a:r>
              <a:rPr lang="de-CH" noProof="0" dirty="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731837" y="1412875"/>
            <a:ext cx="10728325" cy="4680000"/>
          </a:xfrm>
          <a:prstGeom prst="rect">
            <a:avLst/>
          </a:prstGeom>
        </p:spPr>
        <p:txBody>
          <a:bodyPr vert="horz" lIns="0" tIns="0" rIns="0" bIns="0" rtlCol="0">
            <a:noAutofit/>
          </a:bodyPr>
          <a:lstStyle/>
          <a:p>
            <a:pPr lvl="0"/>
            <a:r>
              <a:rPr lang="de-CH" noProof="0" dirty="0"/>
              <a:t>Mastertextformat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4" name="Datumsplatzhalter 3">
            <a:extLst>
              <a:ext uri="{FF2B5EF4-FFF2-40B4-BE49-F238E27FC236}">
                <a16:creationId xmlns:a16="http://schemas.microsoft.com/office/drawing/2014/main" id="{37C96E51-36C9-4BEE-A761-33378A0DF03D}"/>
              </a:ext>
            </a:extLst>
          </p:cNvPr>
          <p:cNvSpPr>
            <a:spLocks noGrp="1"/>
          </p:cNvSpPr>
          <p:nvPr>
            <p:ph type="dt" sz="half" idx="2"/>
          </p:nvPr>
        </p:nvSpPr>
        <p:spPr>
          <a:xfrm>
            <a:off x="10473692" y="6522444"/>
            <a:ext cx="612000" cy="216000"/>
          </a:xfrm>
          <a:prstGeom prst="rect">
            <a:avLst/>
          </a:prstGeom>
        </p:spPr>
        <p:txBody>
          <a:bodyPr vert="horz" lIns="0" tIns="0" rIns="0" bIns="0" rtlCol="0" anchor="ctr"/>
          <a:lstStyle>
            <a:lvl1pPr algn="l">
              <a:defRPr sz="800">
                <a:solidFill>
                  <a:schemeClr val="tx1"/>
                </a:solidFill>
                <a:latin typeface="CMR10"/>
              </a:defRPr>
            </a:lvl1pPr>
          </a:lstStyle>
          <a:p>
            <a:r>
              <a:rPr lang="en-CH" dirty="0"/>
              <a:t>09.11.2022</a:t>
            </a:r>
            <a:endParaRPr lang="de-CH" dirty="0"/>
          </a:p>
        </p:txBody>
      </p:sp>
      <p:sp>
        <p:nvSpPr>
          <p:cNvPr id="5" name="Fußzeilenplatzhalter 4">
            <a:extLst>
              <a:ext uri="{FF2B5EF4-FFF2-40B4-BE49-F238E27FC236}">
                <a16:creationId xmlns:a16="http://schemas.microsoft.com/office/drawing/2014/main" id="{411EC403-6E63-4450-AFDD-66CA49D6CCBE}"/>
              </a:ext>
            </a:extLst>
          </p:cNvPr>
          <p:cNvSpPr>
            <a:spLocks noGrp="1"/>
          </p:cNvSpPr>
          <p:nvPr>
            <p:ph type="ftr" sz="quarter" idx="3"/>
          </p:nvPr>
        </p:nvSpPr>
        <p:spPr>
          <a:xfrm>
            <a:off x="2171700" y="6522444"/>
            <a:ext cx="5400000" cy="216000"/>
          </a:xfrm>
          <a:prstGeom prst="rect">
            <a:avLst/>
          </a:prstGeom>
        </p:spPr>
        <p:txBody>
          <a:bodyPr vert="horz" lIns="0" tIns="0" rIns="0" bIns="0" rtlCol="0" anchor="ctr"/>
          <a:lstStyle>
            <a:lvl1pPr algn="l">
              <a:defRPr sz="800">
                <a:solidFill>
                  <a:schemeClr val="tx1"/>
                </a:solidFill>
                <a:latin typeface="CMR10"/>
              </a:defRPr>
            </a:lvl1pPr>
          </a:lstStyle>
          <a:p>
            <a:r>
              <a:rPr lang="en-US" dirty="0"/>
              <a:t>Shabnam Ghasemirad                               Mechanized Data Consistency Models for Distributed Database Transactions</a:t>
            </a:r>
            <a:endParaRPr lang="de-CH" dirty="0"/>
          </a:p>
        </p:txBody>
      </p:sp>
      <p:sp>
        <p:nvSpPr>
          <p:cNvPr id="6" name="Foliennummernplatzhalter 5">
            <a:extLst>
              <a:ext uri="{FF2B5EF4-FFF2-40B4-BE49-F238E27FC236}">
                <a16:creationId xmlns:a16="http://schemas.microsoft.com/office/drawing/2014/main" id="{7FDFCC57-7DDC-4B2C-A6BE-862DAF9C9F11}"/>
              </a:ext>
            </a:extLst>
          </p:cNvPr>
          <p:cNvSpPr>
            <a:spLocks noGrp="1"/>
          </p:cNvSpPr>
          <p:nvPr>
            <p:ph type="sldNum" sz="quarter" idx="4"/>
          </p:nvPr>
        </p:nvSpPr>
        <p:spPr>
          <a:xfrm>
            <a:off x="11137585" y="6522444"/>
            <a:ext cx="322577" cy="216000"/>
          </a:xfrm>
          <a:prstGeom prst="rect">
            <a:avLst/>
          </a:prstGeom>
        </p:spPr>
        <p:txBody>
          <a:bodyPr vert="horz" lIns="0" tIns="0" rIns="0" bIns="0" rtlCol="0" anchor="ctr"/>
          <a:lstStyle>
            <a:lvl1pPr algn="r">
              <a:defRPr sz="800">
                <a:solidFill>
                  <a:schemeClr val="tx1"/>
                </a:solidFill>
                <a:latin typeface="CMR10"/>
              </a:defRPr>
            </a:lvl1pPr>
          </a:lstStyle>
          <a:p>
            <a:fld id="{5ACA52AF-F19D-405C-AD5F-7D94B96A5CC3}" type="slidenum">
              <a:rPr lang="de-CH" smtClean="0"/>
              <a:pPr/>
              <a:t>‹#›</a:t>
            </a:fld>
            <a:endParaRPr lang="de-CH" dirty="0"/>
          </a:p>
        </p:txBody>
      </p:sp>
    </p:spTree>
    <p:extLst>
      <p:ext uri="{BB962C8B-B14F-4D97-AF65-F5344CB8AC3E}">
        <p14:creationId xmlns:p14="http://schemas.microsoft.com/office/powerpoint/2010/main" val="4096062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0"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2600" kern="1200">
          <a:solidFill>
            <a:schemeClr val="tx1"/>
          </a:solidFill>
          <a:latin typeface="CMR10"/>
          <a:ea typeface="+mj-ea"/>
          <a:cs typeface="+mj-cs"/>
        </a:defRPr>
      </a:lvl1pPr>
    </p:titleStyle>
    <p:body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CMR10"/>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CMR10"/>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CMR10"/>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CMR10"/>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CMR1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1" userDrawn="1">
          <p15:clr>
            <a:srgbClr val="F26B43"/>
          </p15:clr>
        </p15:guide>
        <p15:guide id="3" pos="7219" userDrawn="1">
          <p15:clr>
            <a:srgbClr val="F26B43"/>
          </p15:clr>
        </p15:guide>
        <p15:guide id="4" orient="horz" pos="164" userDrawn="1">
          <p15:clr>
            <a:srgbClr val="F26B43"/>
          </p15:clr>
        </p15:guide>
        <p15:guide id="5" orient="horz" pos="890" userDrawn="1">
          <p15:clr>
            <a:srgbClr val="F26B43"/>
          </p15:clr>
        </p15:guide>
        <p15:guide id="6" orient="horz" pos="420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image" Target="../media/image370.png"/></Relationships>
</file>

<file path=ppt/slides/_rels/slide28.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90.png"/></Relationships>
</file>

<file path=ppt/slides/_rels/slide29.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hyperlink" Target="https://www.usenix.org/conference/osdi20/presentation/lu" TargetMode="Externa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doi.org/10.14778/2732232.2732237" TargetMode="External"/><Relationship Id="rId2" Type="http://schemas.openxmlformats.org/officeDocument/2006/relationships/hyperlink" Target="https://doi.org/10.1145/3428220" TargetMode="Externa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hyperlink" Target="https://www.usenix.org/conference/nsdi13/technical-sessions/presentation/lloyd" TargetMode="External"/><Relationship Id="rId2" Type="http://schemas.openxmlformats.org/officeDocument/2006/relationships/hyperlink" Target="https://doi.org/10.1007%2F978-3-319-10542-0" TargetMode="Externa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doi.org/10.1145/3158115" TargetMode="External"/><Relationship Id="rId2" Type="http://schemas.openxmlformats.org/officeDocument/2006/relationships/hyperlink" Target="http://drops.dagstuhl.de/opus/volltexte/2017/779447" TargetMode="External"/><Relationship Id="rId1" Type="http://schemas.openxmlformats.org/officeDocument/2006/relationships/slideLayout" Target="../slideLayouts/slideLayout10.xml"/><Relationship Id="rId4" Type="http://schemas.openxmlformats.org/officeDocument/2006/relationships/hyperlink" Target="http://drops.dagstuhl.de/opus/volltexte/2018/9579"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hyperlink" Target="mailto:sghasemirad@student.ethz.ch"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Bildplatzhalter 18" descr="Ein Bild, das Gebäude, Stadt, Schloss, Turm enthält.&#10;&#10;Automatisch generierte Beschreibung">
            <a:extLst>
              <a:ext uri="{FF2B5EF4-FFF2-40B4-BE49-F238E27FC236}">
                <a16:creationId xmlns:a16="http://schemas.microsoft.com/office/drawing/2014/main" id="{882FF669-564A-4497-A386-BA8B28F256B8}"/>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61" b="461"/>
          <a:stretch>
            <a:fillRect/>
          </a:stretch>
        </p:blipFill>
        <p:spPr/>
      </p:pic>
      <p:sp>
        <p:nvSpPr>
          <p:cNvPr id="3" name="Titel 2">
            <a:extLst>
              <a:ext uri="{FF2B5EF4-FFF2-40B4-BE49-F238E27FC236}">
                <a16:creationId xmlns:a16="http://schemas.microsoft.com/office/drawing/2014/main" id="{AC1FB292-90C1-439C-8480-EB4116CF2374}"/>
              </a:ext>
            </a:extLst>
          </p:cNvPr>
          <p:cNvSpPr>
            <a:spLocks noGrp="1"/>
          </p:cNvSpPr>
          <p:nvPr>
            <p:ph type="ctrTitle"/>
          </p:nvPr>
        </p:nvSpPr>
        <p:spPr>
          <a:xfrm>
            <a:off x="0" y="2410936"/>
            <a:ext cx="7041931" cy="2770664"/>
          </a:xfrm>
          <a:solidFill>
            <a:srgbClr val="007A96"/>
          </a:solidFill>
          <a:ln>
            <a:solidFill>
              <a:srgbClr val="007A96"/>
            </a:solidFill>
          </a:ln>
        </p:spPr>
        <p:style>
          <a:lnRef idx="3">
            <a:schemeClr val="lt1"/>
          </a:lnRef>
          <a:fillRef idx="1">
            <a:schemeClr val="accent3"/>
          </a:fillRef>
          <a:effectRef idx="1">
            <a:schemeClr val="accent3"/>
          </a:effectRef>
          <a:fontRef idx="minor">
            <a:schemeClr val="lt1"/>
          </a:fontRef>
        </p:style>
        <p:txBody>
          <a:bodyPr lIns="900000"/>
          <a:lstStyle/>
          <a:p>
            <a:r>
              <a:rPr lang="en-US" sz="3000" dirty="0">
                <a:latin typeface="CMR10"/>
              </a:rPr>
              <a:t>Mechanized Data Consistency Models </a:t>
            </a:r>
            <a:br>
              <a:rPr lang="en-US" sz="3000" dirty="0">
                <a:latin typeface="CMR10"/>
              </a:rPr>
            </a:br>
            <a:r>
              <a:rPr lang="en-US" sz="3000" dirty="0">
                <a:latin typeface="CMR10"/>
              </a:rPr>
              <a:t>for Distributed Database Transactions</a:t>
            </a:r>
            <a:endParaRPr lang="de-CH" sz="3000" dirty="0">
              <a:latin typeface="CMR10"/>
            </a:endParaRPr>
          </a:p>
        </p:txBody>
      </p:sp>
      <p:sp>
        <p:nvSpPr>
          <p:cNvPr id="6" name="Textplatzhalter 5">
            <a:extLst>
              <a:ext uri="{FF2B5EF4-FFF2-40B4-BE49-F238E27FC236}">
                <a16:creationId xmlns:a16="http://schemas.microsoft.com/office/drawing/2014/main" id="{4171C1F6-869F-40B1-8975-92FF2042F4CD}"/>
              </a:ext>
            </a:extLst>
          </p:cNvPr>
          <p:cNvSpPr>
            <a:spLocks noGrp="1"/>
          </p:cNvSpPr>
          <p:nvPr>
            <p:ph type="body" sz="quarter" idx="13"/>
          </p:nvPr>
        </p:nvSpPr>
        <p:spPr>
          <a:xfrm>
            <a:off x="907009" y="3884883"/>
            <a:ext cx="5992912" cy="1008000"/>
          </a:xfrm>
        </p:spPr>
        <p:txBody>
          <a:bodyPr/>
          <a:lstStyle/>
          <a:p>
            <a:endParaRPr lang="en-CH" b="1" dirty="0"/>
          </a:p>
          <a:p>
            <a:r>
              <a:rPr lang="en-CH" sz="2200" b="1" dirty="0"/>
              <a:t>Shabnam Ghasemirad</a:t>
            </a:r>
          </a:p>
          <a:p>
            <a:r>
              <a:rPr lang="en-US" dirty="0"/>
              <a:t>Master’s Thesis Presentation</a:t>
            </a:r>
            <a:endParaRPr lang="de-CH" dirty="0"/>
          </a:p>
          <a:p>
            <a:r>
              <a:rPr lang="en-US" dirty="0"/>
              <a:t>9</a:t>
            </a:r>
            <a:r>
              <a:rPr lang="de-DE" dirty="0"/>
              <a:t> </a:t>
            </a:r>
            <a:r>
              <a:rPr lang="en-US" dirty="0"/>
              <a:t>November</a:t>
            </a:r>
            <a:r>
              <a:rPr lang="en-CH" dirty="0"/>
              <a:t> 2022</a:t>
            </a:r>
            <a:r>
              <a:rPr lang="de-DE" dirty="0"/>
              <a:t>, </a:t>
            </a:r>
            <a:r>
              <a:rPr lang="en-CH" dirty="0"/>
              <a:t>Information Security Group, ETH Zürich</a:t>
            </a:r>
            <a:endParaRPr lang="de-CH" dirty="0"/>
          </a:p>
        </p:txBody>
      </p:sp>
    </p:spTree>
    <p:extLst>
      <p:ext uri="{BB962C8B-B14F-4D97-AF65-F5344CB8AC3E}">
        <p14:creationId xmlns:p14="http://schemas.microsoft.com/office/powerpoint/2010/main" val="63253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CH" dirty="0">
                <a:solidFill>
                  <a:srgbClr val="007A96"/>
                </a:solidFill>
              </a:rPr>
              <a:t>Centralized Operational Semantics</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7" name="Rounded Rectangle 6"/>
          <p:cNvSpPr/>
          <p:nvPr/>
        </p:nvSpPr>
        <p:spPr>
          <a:xfrm>
            <a:off x="3399875" y="2397948"/>
            <a:ext cx="884903" cy="13371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8" name="Rounded Rectangle 7"/>
          <p:cNvSpPr/>
          <p:nvPr/>
        </p:nvSpPr>
        <p:spPr>
          <a:xfrm>
            <a:off x="2925279" y="2045110"/>
            <a:ext cx="1056786" cy="61297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2" name="Rounded Rectangle 11"/>
          <p:cNvSpPr/>
          <p:nvPr/>
        </p:nvSpPr>
        <p:spPr>
          <a:xfrm>
            <a:off x="4124960" y="2772999"/>
            <a:ext cx="320040" cy="113902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113280"/>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731836" y="1369560"/>
                <a:ext cx="10728326" cy="4647782"/>
              </a:xfrm>
            </p:spPr>
            <p:txBody>
              <a:bodyPr/>
              <a:lstStyle/>
              <a:p>
                <a:pPr>
                  <a:lnSpc>
                    <a:spcPct val="150000"/>
                  </a:lnSpc>
                  <a:buClr>
                    <a:schemeClr val="tx1"/>
                  </a:buClr>
                </a:pPr>
                <a:r>
                  <a:rPr lang="en-CH" dirty="0">
                    <a:solidFill>
                      <a:srgbClr val="007A96"/>
                    </a:solidFill>
                  </a:rPr>
                  <a:t>Fingerprints:</a:t>
                </a:r>
                <a:r>
                  <a:rPr lang="en-US" dirty="0">
                    <a:solidFill>
                      <a:srgbClr val="007A96"/>
                    </a:solidFill>
                  </a:rPr>
                  <a:t> </a:t>
                </a:r>
                <a14:m>
                  <m:oMath xmlns:m="http://schemas.openxmlformats.org/officeDocument/2006/math">
                    <m:r>
                      <a:rPr lang="en-US" b="0" i="1" smtClean="0">
                        <a:solidFill>
                          <a:srgbClr val="007A96"/>
                        </a:solidFill>
                        <a:latin typeface="Cambria Math" panose="02040503050406030204" pitchFamily="18" charset="0"/>
                      </a:rPr>
                      <m:t>ℱ</m:t>
                    </m:r>
                    <m:r>
                      <a:rPr lang="en-US" b="0" i="1" smtClean="0">
                        <a:solidFill>
                          <a:srgbClr val="007A96"/>
                        </a:solidFill>
                        <a:latin typeface="Cambria Math" panose="02040503050406030204" pitchFamily="18" charset="0"/>
                      </a:rPr>
                      <m:t>:</m:t>
                    </m:r>
                    <m:r>
                      <a:rPr lang="en-US" b="0" i="1" smtClean="0">
                        <a:solidFill>
                          <a:srgbClr val="007A96"/>
                        </a:solidFill>
                        <a:latin typeface="Cambria Math" panose="02040503050406030204" pitchFamily="18" charset="0"/>
                      </a:rPr>
                      <m:t>𝐾𝐸𝑌</m:t>
                    </m:r>
                    <m:r>
                      <a:rPr lang="en-US" b="0" i="1" smtClean="0">
                        <a:solidFill>
                          <a:srgbClr val="007A96"/>
                        </a:solidFill>
                        <a:latin typeface="Cambria Math" panose="02040503050406030204" pitchFamily="18" charset="0"/>
                      </a:rPr>
                      <m:t>×</m:t>
                    </m:r>
                    <m:d>
                      <m:dPr>
                        <m:begChr m:val="{"/>
                        <m:endChr m:val="}"/>
                        <m:ctrlPr>
                          <a:rPr lang="en-US" b="0" i="1" smtClean="0">
                            <a:solidFill>
                              <a:srgbClr val="007A96"/>
                            </a:solidFill>
                            <a:latin typeface="Cambria Math" panose="02040503050406030204" pitchFamily="18" charset="0"/>
                          </a:rPr>
                        </m:ctrlPr>
                      </m:dPr>
                      <m:e>
                        <m:r>
                          <a:rPr lang="en-US" b="0" i="1" smtClean="0">
                            <a:solidFill>
                              <a:srgbClr val="007A96"/>
                            </a:solidFill>
                            <a:latin typeface="Cambria Math" panose="02040503050406030204" pitchFamily="18" charset="0"/>
                          </a:rPr>
                          <m:t>𝑅</m:t>
                        </m:r>
                        <m:r>
                          <a:rPr lang="en-US" b="0" i="1" smtClean="0">
                            <a:solidFill>
                              <a:srgbClr val="007A96"/>
                            </a:solidFill>
                            <a:latin typeface="Cambria Math" panose="02040503050406030204" pitchFamily="18" charset="0"/>
                          </a:rPr>
                          <m:t>, </m:t>
                        </m:r>
                        <m:r>
                          <a:rPr lang="en-US" b="0" i="1" smtClean="0">
                            <a:solidFill>
                              <a:srgbClr val="007A96"/>
                            </a:solidFill>
                            <a:latin typeface="Cambria Math" panose="02040503050406030204" pitchFamily="18" charset="0"/>
                          </a:rPr>
                          <m:t>𝑊</m:t>
                        </m:r>
                      </m:e>
                    </m:d>
                    <m:r>
                      <a:rPr lang="en-US" b="0" i="1" smtClean="0">
                        <a:solidFill>
                          <a:srgbClr val="007A96"/>
                        </a:solidFill>
                        <a:latin typeface="Cambria Math" panose="02040503050406030204" pitchFamily="18" charset="0"/>
                      </a:rPr>
                      <m:t>→</m:t>
                    </m:r>
                    <m:r>
                      <a:rPr lang="en-US" b="0" i="1" smtClean="0">
                        <a:solidFill>
                          <a:srgbClr val="007A96"/>
                        </a:solidFill>
                        <a:latin typeface="Cambria Math" panose="02040503050406030204" pitchFamily="18" charset="0"/>
                      </a:rPr>
                      <m:t>𝑉𝐴𝐿𝑈𝐸</m:t>
                    </m:r>
                  </m:oMath>
                </a14:m>
                <a:endParaRPr lang="en-CH" dirty="0">
                  <a:solidFill>
                    <a:srgbClr val="007A96"/>
                  </a:solidFill>
                </a:endParaRPr>
              </a:p>
              <a:p>
                <a:pPr lvl="1">
                  <a:buFont typeface="Courier New" panose="02070309020205020404" pitchFamily="49" charset="0"/>
                  <a:buChar char="o"/>
                </a:pPr>
                <a:r>
                  <a:rPr lang="en-CH" dirty="0"/>
                  <a:t>A </a:t>
                </a:r>
                <a:r>
                  <a:rPr lang="en-US" dirty="0"/>
                  <a:t>partial function</a:t>
                </a:r>
                <a:r>
                  <a:rPr lang="en-CH" dirty="0"/>
                  <a:t> from key and type of operation (Read/Write) to value</a:t>
                </a:r>
              </a:p>
              <a:p>
                <a:pPr lvl="1">
                  <a:buFont typeface="Courier New" panose="02070309020205020404" pitchFamily="49" charset="0"/>
                  <a:buChar char="o"/>
                </a:pPr>
                <a:r>
                  <a:rPr lang="en-CH" dirty="0"/>
                  <a:t>Can be constructed for a transaction to capture its effect on the kv-store</a:t>
                </a:r>
              </a:p>
              <a:p>
                <a:pPr lvl="2"/>
                <a:r>
                  <a:rPr lang="en-CH" dirty="0"/>
                  <a:t>Only the </a:t>
                </a:r>
                <a:r>
                  <a:rPr lang="en-CH" b="1" dirty="0"/>
                  <a:t>first read </a:t>
                </a:r>
                <a:r>
                  <a:rPr lang="en-CH" dirty="0"/>
                  <a:t>of a key is stored, only if it happens before a write (snapshot property)</a:t>
                </a:r>
              </a:p>
              <a:p>
                <a:pPr lvl="2"/>
                <a:r>
                  <a:rPr lang="en-CH" dirty="0"/>
                  <a:t>Only the </a:t>
                </a:r>
                <a:r>
                  <a:rPr lang="en-CH" b="1" dirty="0"/>
                  <a:t>last write </a:t>
                </a:r>
                <a:r>
                  <a:rPr lang="en-CH" dirty="0"/>
                  <a:t>of a key is stored (last-write-wins policy)</a:t>
                </a:r>
                <a:endParaRPr lang="en-US" dirty="0"/>
              </a:p>
              <a:p>
                <a:pPr marL="0" indent="0">
                  <a:lnSpc>
                    <a:spcPct val="200000"/>
                  </a:lnSpc>
                  <a:buNone/>
                </a:pPr>
                <a:r>
                  <a:rPr lang="en-US" sz="2000" b="1" dirty="0">
                    <a:solidFill>
                      <a:srgbClr val="007A96"/>
                    </a:solidFill>
                  </a:rPr>
                  <a:t>Limitations and assumptions</a:t>
                </a:r>
              </a:p>
              <a:p>
                <a:pPr marL="342900" indent="-342900">
                  <a:buFont typeface="+mj-lt"/>
                  <a:buAutoNum type="arabicPeriod"/>
                </a:pPr>
                <a:r>
                  <a:rPr lang="en-US" dirty="0"/>
                  <a:t>A </a:t>
                </a:r>
                <a:r>
                  <a:rPr lang="en-US" b="1" i="1" dirty="0"/>
                  <a:t>last-write-wins</a:t>
                </a:r>
                <a:r>
                  <a:rPr lang="en-US" dirty="0"/>
                  <a:t> policy is hard-wired in this framework. </a:t>
                </a:r>
              </a:p>
              <a:p>
                <a:pPr marL="342900" indent="-342900">
                  <a:buFont typeface="+mj-lt"/>
                  <a:buAutoNum type="arabicPeriod"/>
                </a:pPr>
                <a:r>
                  <a:rPr lang="en-US" dirty="0"/>
                  <a:t>Four assumptions for well-formedness of </a:t>
                </a:r>
                <a:r>
                  <a:rPr lang="en-US" i="1" dirty="0"/>
                  <a:t>key-value stores</a:t>
                </a:r>
                <a:r>
                  <a:rPr lang="en-US" dirty="0"/>
                  <a:t>, including the </a:t>
                </a:r>
                <a:r>
                  <a:rPr lang="en-US" b="1" dirty="0"/>
                  <a:t>snapshot property:</a:t>
                </a:r>
                <a:r>
                  <a:rPr lang="en-US" dirty="0"/>
                  <a:t> Each transaction reads at most one and writes at most one version of each key.</a:t>
                </a:r>
              </a:p>
              <a:p>
                <a:pPr marL="342900" indent="-342900">
                  <a:buFont typeface="+mj-lt"/>
                  <a:buAutoNum type="arabicPeriod"/>
                </a:pPr>
                <a:r>
                  <a:rPr lang="en-US" dirty="0"/>
                  <a:t>Two assumptions for well-formedness of </a:t>
                </a:r>
                <a:r>
                  <a:rPr lang="en-US" i="1" dirty="0"/>
                  <a:t>client views</a:t>
                </a:r>
                <a:r>
                  <a:rPr lang="en-US" dirty="0"/>
                  <a:t>, including </a:t>
                </a:r>
                <a:r>
                  <a:rPr lang="en-US" b="1" dirty="0"/>
                  <a:t>atomic view</a:t>
                </a:r>
                <a:r>
                  <a:rPr lang="en-US" dirty="0"/>
                  <a:t>: All versions written by one transaction for different keys are all in the view or all absent from it, which reflects baseline RA.</a:t>
                </a:r>
              </a:p>
              <a:p>
                <a:pPr marL="0" indent="0">
                  <a:buNone/>
                </a:pPr>
                <a:r>
                  <a:rPr lang="en-US" dirty="0"/>
                  <a:t>We have proven these properties as </a:t>
                </a:r>
                <a:r>
                  <a:rPr lang="en-US" b="1" dirty="0"/>
                  <a:t>invariants</a:t>
                </a:r>
                <a:r>
                  <a:rPr lang="en-US" dirty="0"/>
                  <a:t> of our model; they are preserved through events.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b="1"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731836" y="1369560"/>
                <a:ext cx="10728326" cy="4647782"/>
              </a:xfrm>
              <a:blipFill>
                <a:blip r:embed="rId3"/>
                <a:stretch>
                  <a:fillRect l="-1420" b="-3150"/>
                </a:stretch>
              </a:blipFill>
            </p:spPr>
            <p:txBody>
              <a:bodyPr/>
              <a:lstStyle/>
              <a:p>
                <a:r>
                  <a:rPr lang="en-CH">
                    <a:noFill/>
                  </a:rPr>
                  <a:t> </a:t>
                </a:r>
              </a:p>
            </p:txBody>
          </p:sp>
        </mc:Fallback>
      </mc:AlternateContent>
      <p:sp>
        <p:nvSpPr>
          <p:cNvPr id="27" name="Slide Number Placeholder 26">
            <a:extLst>
              <a:ext uri="{FF2B5EF4-FFF2-40B4-BE49-F238E27FC236}">
                <a16:creationId xmlns:a16="http://schemas.microsoft.com/office/drawing/2014/main" id="{659C2683-B0F8-0744-5EA3-73A85C3B0F51}"/>
              </a:ext>
            </a:extLst>
          </p:cNvPr>
          <p:cNvSpPr>
            <a:spLocks noGrp="1"/>
          </p:cNvSpPr>
          <p:nvPr>
            <p:ph type="sldNum" sz="quarter" idx="12"/>
          </p:nvPr>
        </p:nvSpPr>
        <p:spPr/>
        <p:txBody>
          <a:bodyPr/>
          <a:lstStyle/>
          <a:p>
            <a:fld id="{5ACA52AF-F19D-405C-AD5F-7D94B96A5CC3}" type="slidenum">
              <a:rPr lang="de-CH" noProof="0" smtClean="0"/>
              <a:t>10</a:t>
            </a:fld>
            <a:endParaRPr lang="de-CH" noProof="0"/>
          </a:p>
        </p:txBody>
      </p:sp>
      <p:sp>
        <p:nvSpPr>
          <p:cNvPr id="6" name="PB">
            <a:extLst>
              <a:ext uri="{FF2B5EF4-FFF2-40B4-BE49-F238E27FC236}">
                <a16:creationId xmlns:a16="http://schemas.microsoft.com/office/drawing/2014/main" id="{56ED3B49-70D8-2BE9-B7AB-1ACE6AE9FA80}"/>
              </a:ext>
            </a:extLst>
          </p:cNvPr>
          <p:cNvSpPr/>
          <p:nvPr/>
        </p:nvSpPr>
        <p:spPr>
          <a:xfrm>
            <a:off x="0" y="6794500"/>
            <a:ext cx="3325091"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5234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fade">
                                      <p:cBhvr>
                                        <p:cTn id="24" dur="500"/>
                                        <p:tgtEl>
                                          <p:spTgt spid="1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fade">
                                      <p:cBhvr>
                                        <p:cTn id="27" dur="500"/>
                                        <p:tgtEl>
                                          <p:spTgt spid="1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xEl>
                                              <p:pRg st="7" end="7"/>
                                            </p:txEl>
                                          </p:spTgt>
                                        </p:tgtEl>
                                        <p:attrNameLst>
                                          <p:attrName>style.visibility</p:attrName>
                                        </p:attrNameLst>
                                      </p:cBhvr>
                                      <p:to>
                                        <p:strVal val="visible"/>
                                      </p:to>
                                    </p:set>
                                    <p:animEffect transition="in" filter="fade">
                                      <p:cBhvr>
                                        <p:cTn id="30" dur="500"/>
                                        <p:tgtEl>
                                          <p:spTgt spid="1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xEl>
                                              <p:pRg st="8" end="8"/>
                                            </p:txEl>
                                          </p:spTgt>
                                        </p:tgtEl>
                                        <p:attrNameLst>
                                          <p:attrName>style.visibility</p:attrName>
                                        </p:attrNameLst>
                                      </p:cBhvr>
                                      <p:to>
                                        <p:strVal val="visible"/>
                                      </p:to>
                                    </p:set>
                                    <p:animEffect transition="in" filter="fade">
                                      <p:cBhvr>
                                        <p:cTn id="33" dur="500"/>
                                        <p:tgtEl>
                                          <p:spTgt spid="14">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xEl>
                                              <p:pRg st="9" end="9"/>
                                            </p:txEl>
                                          </p:spTgt>
                                        </p:tgtEl>
                                        <p:attrNameLst>
                                          <p:attrName>style.visibility</p:attrName>
                                        </p:attrNameLst>
                                      </p:cBhvr>
                                      <p:to>
                                        <p:strVal val="visible"/>
                                      </p:to>
                                    </p:set>
                                    <p:animEffect transition="in" filter="fade">
                                      <p:cBhvr>
                                        <p:cTn id="38"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CH" dirty="0">
                <a:solidFill>
                  <a:srgbClr val="007A96"/>
                </a:solidFill>
              </a:rPr>
              <a:t>Execution Tests</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7" name="Rounded Rectangle 6"/>
          <p:cNvSpPr/>
          <p:nvPr/>
        </p:nvSpPr>
        <p:spPr>
          <a:xfrm>
            <a:off x="3399875" y="2397948"/>
            <a:ext cx="884903" cy="13371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8" name="Rounded Rectangle 7"/>
          <p:cNvSpPr/>
          <p:nvPr/>
        </p:nvSpPr>
        <p:spPr>
          <a:xfrm>
            <a:off x="2925279" y="2045110"/>
            <a:ext cx="1056786" cy="61297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2" name="Rounded Rectangle 11"/>
          <p:cNvSpPr/>
          <p:nvPr/>
        </p:nvSpPr>
        <p:spPr>
          <a:xfrm>
            <a:off x="4124960" y="2772999"/>
            <a:ext cx="320040" cy="113902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113280"/>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731836" y="1369560"/>
                <a:ext cx="10728326" cy="4647782"/>
              </a:xfrm>
            </p:spPr>
            <p:txBody>
              <a:bodyPr/>
              <a:lstStyle/>
              <a:p>
                <a:pPr marL="0" indent="0">
                  <a:lnSpc>
                    <a:spcPct val="150000"/>
                  </a:lnSpc>
                  <a:buNone/>
                </a:pPr>
                <a:r>
                  <a:rPr lang="en-CH" dirty="0"/>
                  <a:t>An execution test, </a:t>
                </a:r>
                <a:r>
                  <a:rPr lang="en-CH" b="1" dirty="0"/>
                  <a:t>ET</a:t>
                </a:r>
                <a:r>
                  <a:rPr lang="en-CH" dirty="0"/>
                  <a:t>, is </a:t>
                </a:r>
                <a:r>
                  <a:rPr lang="en-US" dirty="0"/>
                  <a:t>a client local transition for committing a transaction </a:t>
                </a:r>
                <a14:m>
                  <m:oMath xmlns:m="http://schemas.openxmlformats.org/officeDocument/2006/math">
                    <m:r>
                      <a:rPr lang="en-US" b="0" i="1" smtClean="0">
                        <a:latin typeface="Cambria Math" panose="02040503050406030204" pitchFamily="18" charset="0"/>
                      </a:rPr>
                      <m:t>𝑡</m:t>
                    </m:r>
                  </m:oMath>
                </a14:m>
                <a:r>
                  <a:rPr lang="en-US" dirty="0"/>
                  <a:t>:</a:t>
                </a:r>
              </a:p>
              <a:p>
                <a:pPr marL="0" indent="0">
                  <a:lnSpc>
                    <a:spcPct val="150000"/>
                  </a:lnSpc>
                  <a:buNone/>
                </a:pPr>
                <a:endParaRPr lang="en-US" b="1" dirty="0"/>
              </a:p>
              <a:p>
                <a:pPr marL="0" indent="0">
                  <a:lnSpc>
                    <a:spcPct val="150000"/>
                  </a:lnSpc>
                  <a:buNone/>
                </a:pPr>
                <a:endParaRPr lang="en-US" b="1" dirty="0"/>
              </a:p>
              <a:p>
                <a:pPr marL="0" indent="0">
                  <a:lnSpc>
                    <a:spcPct val="150000"/>
                  </a:lnSpc>
                  <a:buNone/>
                </a:pPr>
                <a:endParaRPr lang="en-CH" b="1" dirty="0"/>
              </a:p>
              <a:p>
                <a:pPr>
                  <a:lnSpc>
                    <a:spcPct val="150000"/>
                  </a:lnSpc>
                </a:pPr>
                <a14:m>
                  <m:oMath xmlns:m="http://schemas.openxmlformats.org/officeDocument/2006/math">
                    <m:r>
                      <a:rPr lang="en-CH" b="1" i="0" smtClean="0">
                        <a:latin typeface="Cambria Math" panose="02040503050406030204" pitchFamily="18" charset="0"/>
                      </a:rPr>
                      <m:t>𝐜𝐚𝐧𝐂𝐨𝐦𝐦𝐢</m:t>
                    </m:r>
                    <m:sSub>
                      <m:sSubPr>
                        <m:ctrlPr>
                          <a:rPr lang="en-CH" b="1" i="1" smtClean="0">
                            <a:latin typeface="Cambria Math" panose="02040503050406030204" pitchFamily="18" charset="0"/>
                          </a:rPr>
                        </m:ctrlPr>
                      </m:sSubPr>
                      <m:e>
                        <m:r>
                          <a:rPr lang="en-CH" b="1" i="0" smtClean="0">
                            <a:latin typeface="Cambria Math" panose="02040503050406030204" pitchFamily="18" charset="0"/>
                          </a:rPr>
                          <m:t>𝐭</m:t>
                        </m:r>
                      </m:e>
                      <m:sub>
                        <m:r>
                          <a:rPr lang="en-CH" b="1" i="0" smtClean="0">
                            <a:latin typeface="Cambria Math" panose="02040503050406030204" pitchFamily="18" charset="0"/>
                          </a:rPr>
                          <m:t>𝐄𝐓</m:t>
                        </m:r>
                      </m:sub>
                    </m:sSub>
                  </m:oMath>
                </a14:m>
                <a:r>
                  <a:rPr lang="en-CH" dirty="0"/>
                  <a:t>: a </a:t>
                </a:r>
                <a:r>
                  <a:rPr lang="en-US" dirty="0"/>
                  <a:t>condition that must</a:t>
                </a:r>
                <a:r>
                  <a:rPr lang="en-CH" dirty="0"/>
                  <a:t> </a:t>
                </a:r>
                <a:r>
                  <a:rPr lang="en-US" dirty="0"/>
                  <a:t>be satisfied for a </a:t>
                </a:r>
                <a:r>
                  <a:rPr lang="en-US" b="1" dirty="0"/>
                  <a:t>commit</a:t>
                </a:r>
                <a:r>
                  <a:rPr lang="en-US" dirty="0"/>
                  <a:t> to take place</a:t>
                </a:r>
                <a:r>
                  <a:rPr lang="en-CH" dirty="0"/>
                  <a:t>, parametrized by </a:t>
                </a:r>
                <a:r>
                  <a:rPr lang="en-CH" b="1" dirty="0"/>
                  <a:t>ET</a:t>
                </a:r>
                <a:endParaRPr lang="en-CH" dirty="0"/>
              </a:p>
              <a:p>
                <a:pPr>
                  <a:lnSpc>
                    <a:spcPct val="150000"/>
                  </a:lnSpc>
                </a:pPr>
                <a14:m>
                  <m:oMath xmlns:m="http://schemas.openxmlformats.org/officeDocument/2006/math">
                    <m:r>
                      <a:rPr lang="en-CH" b="1" i="0" smtClean="0">
                        <a:latin typeface="Cambria Math" panose="02040503050406030204" pitchFamily="18" charset="0"/>
                      </a:rPr>
                      <m:t>𝐯𝐒𝐡𝐢𝐟</m:t>
                    </m:r>
                    <m:sSub>
                      <m:sSubPr>
                        <m:ctrlPr>
                          <a:rPr lang="en-CH" b="1" i="1" smtClean="0">
                            <a:latin typeface="Cambria Math" panose="02040503050406030204" pitchFamily="18" charset="0"/>
                          </a:rPr>
                        </m:ctrlPr>
                      </m:sSubPr>
                      <m:e>
                        <m:r>
                          <a:rPr lang="en-CH" b="1" i="0" smtClean="0">
                            <a:latin typeface="Cambria Math" panose="02040503050406030204" pitchFamily="18" charset="0"/>
                          </a:rPr>
                          <m:t>𝐭</m:t>
                        </m:r>
                      </m:e>
                      <m:sub>
                        <m:r>
                          <a:rPr lang="en-CH" b="1" i="0" smtClean="0">
                            <a:latin typeface="Cambria Math" panose="02040503050406030204" pitchFamily="18" charset="0"/>
                          </a:rPr>
                          <m:t>𝐄𝐓</m:t>
                        </m:r>
                      </m:sub>
                    </m:sSub>
                  </m:oMath>
                </a14:m>
                <a:r>
                  <a:rPr lang="en-CH" dirty="0"/>
                  <a:t>: </a:t>
                </a:r>
                <a:r>
                  <a:rPr lang="en-US" dirty="0"/>
                  <a:t>a constraint on the possible </a:t>
                </a:r>
                <a:r>
                  <a:rPr lang="en-US" b="1" dirty="0"/>
                  <a:t>updates</a:t>
                </a:r>
                <a:r>
                  <a:rPr lang="en-US" dirty="0"/>
                  <a:t> </a:t>
                </a:r>
                <a:r>
                  <a:rPr lang="en-CH" dirty="0"/>
                  <a:t>to</a:t>
                </a:r>
                <a:r>
                  <a:rPr lang="en-US" dirty="0"/>
                  <a:t> the committing</a:t>
                </a:r>
                <a:r>
                  <a:rPr lang="en-CH" dirty="0"/>
                  <a:t> </a:t>
                </a:r>
                <a:r>
                  <a:rPr lang="en-US" b="1" dirty="0"/>
                  <a:t>client’s view</a:t>
                </a:r>
                <a:r>
                  <a:rPr lang="en-CH" b="1" dirty="0"/>
                  <a:t>, </a:t>
                </a:r>
                <a:r>
                  <a:rPr lang="en-CH" dirty="0"/>
                  <a:t>parameterized by </a:t>
                </a:r>
                <a:r>
                  <a:rPr lang="en-CH" b="1" dirty="0"/>
                  <a:t>ET</a:t>
                </a:r>
                <a:endParaRPr lang="en-US" b="1" dirty="0"/>
              </a:p>
              <a:p>
                <a:pPr>
                  <a:lnSpc>
                    <a:spcPct val="150000"/>
                  </a:lnSpc>
                </a:pPr>
                <a:r>
                  <a:rPr lang="en-US" dirty="0"/>
                  <a:t>The </a:t>
                </a:r>
                <a:r>
                  <a:rPr lang="en-US" dirty="0" err="1"/>
                  <a:t>kv</a:t>
                </a:r>
                <a:r>
                  <a:rPr lang="en-US" dirty="0"/>
                  <a:t>-store is updated by applying the fingerprint </a:t>
                </a:r>
                <a14:m>
                  <m:oMath xmlns:m="http://schemas.openxmlformats.org/officeDocument/2006/math">
                    <m:r>
                      <a:rPr lang="en-US" b="0" i="1" smtClean="0">
                        <a:latin typeface="Cambria Math" panose="02040503050406030204" pitchFamily="18" charset="0"/>
                      </a:rPr>
                      <m:t>ℱ</m:t>
                    </m:r>
                  </m:oMath>
                </a14:m>
                <a:r>
                  <a:rPr lang="en-US" dirty="0"/>
                  <a:t> to the old </a:t>
                </a:r>
                <a:r>
                  <a:rPr lang="en-US" dirty="0" err="1"/>
                  <a:t>kv</a:t>
                </a:r>
                <a:r>
                  <a:rPr lang="en-US" dirty="0"/>
                  <a:t>-store, using fresh TID </a:t>
                </a:r>
                <a14:m>
                  <m:oMath xmlns:m="http://schemas.openxmlformats.org/officeDocument/2006/math">
                    <m:r>
                      <a:rPr lang="en-US" b="0" i="1" smtClean="0">
                        <a:latin typeface="Cambria Math" panose="02040503050406030204" pitchFamily="18" charset="0"/>
                      </a:rPr>
                      <m:t>𝑡</m:t>
                    </m:r>
                  </m:oMath>
                </a14:m>
                <a:r>
                  <a:rPr lang="en-US" dirty="0"/>
                  <a:t>.</a:t>
                </a:r>
                <a:endParaRPr lang="en-CH" dirty="0"/>
              </a:p>
              <a:p>
                <a:pPr>
                  <a:lnSpc>
                    <a:spcPct val="150000"/>
                  </a:lnSpc>
                </a:pPr>
                <a:r>
                  <a:rPr lang="en-CH" dirty="0"/>
                  <a:t>Read value in the fingerprint is the newest version in the client’s view (</a:t>
                </a:r>
                <a:r>
                  <a:rPr lang="en-CH" b="1" dirty="0"/>
                  <a:t>fingerprint</a:t>
                </a:r>
                <a:r>
                  <a:rPr lang="en-US" b="1" dirty="0"/>
                  <a:t> property</a:t>
                </a:r>
                <a:r>
                  <a:rPr lang="en-CH" dirty="0"/>
                  <a:t>)</a:t>
                </a:r>
              </a:p>
              <a:p>
                <a:pPr marL="342900" indent="-342900">
                  <a:buFont typeface="+mj-lt"/>
                  <a:buAutoNum type="arabicPeriod"/>
                </a:pPr>
                <a:endParaRPr lang="en-CH" dirty="0"/>
              </a:p>
              <a:p>
                <a:pPr marL="342900" indent="-342900">
                  <a:buFont typeface="+mj-lt"/>
                  <a:buAutoNum type="arabicPeriod"/>
                </a:pPr>
                <a:endParaRPr lang="en-CH" dirty="0"/>
              </a:p>
              <a:p>
                <a:pPr marL="342900" indent="-342900">
                  <a:buFont typeface="+mj-lt"/>
                  <a:buAutoNum type="arabicPeriod"/>
                </a:pPr>
                <a:endParaRPr lang="en-CH" dirty="0"/>
              </a:p>
              <a:p>
                <a:pPr marL="342900" indent="-342900">
                  <a:buFont typeface="+mj-lt"/>
                  <a:buAutoNum type="arabicPeriod"/>
                </a:pPr>
                <a:endParaRPr lang="en-CH" dirty="0"/>
              </a:p>
              <a:p>
                <a:pPr marL="0" indent="0">
                  <a:buNone/>
                </a:pPr>
                <a:endParaRPr lang="en-US"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731836" y="1369560"/>
                <a:ext cx="10728326" cy="4647782"/>
              </a:xfrm>
              <a:blipFill>
                <a:blip r:embed="rId3"/>
                <a:stretch>
                  <a:fillRect l="-1307"/>
                </a:stretch>
              </a:blipFill>
            </p:spPr>
            <p:txBody>
              <a:bodyPr/>
              <a:lstStyle/>
              <a:p>
                <a:r>
                  <a:rPr lang="en-CH">
                    <a:noFill/>
                  </a:rPr>
                  <a:t> </a:t>
                </a:r>
              </a:p>
            </p:txBody>
          </p:sp>
        </mc:Fallback>
      </mc:AlternateContent>
      <p:sp>
        <p:nvSpPr>
          <p:cNvPr id="26" name="Slide Number Placeholder 25">
            <a:extLst>
              <a:ext uri="{FF2B5EF4-FFF2-40B4-BE49-F238E27FC236}">
                <a16:creationId xmlns:a16="http://schemas.microsoft.com/office/drawing/2014/main" id="{6334677B-2C5B-87B7-8FCB-85967FA93C6E}"/>
              </a:ext>
            </a:extLst>
          </p:cNvPr>
          <p:cNvSpPr>
            <a:spLocks noGrp="1"/>
          </p:cNvSpPr>
          <p:nvPr>
            <p:ph type="sldNum" sz="quarter" idx="12"/>
          </p:nvPr>
        </p:nvSpPr>
        <p:spPr/>
        <p:txBody>
          <a:bodyPr/>
          <a:lstStyle/>
          <a:p>
            <a:fld id="{5ACA52AF-F19D-405C-AD5F-7D94B96A5CC3}" type="slidenum">
              <a:rPr lang="de-CH" noProof="0" smtClean="0"/>
              <a:t>11</a:t>
            </a:fld>
            <a:endParaRPr lang="de-CH" noProof="0"/>
          </a:p>
        </p:txBody>
      </p:sp>
      <p:grpSp>
        <p:nvGrpSpPr>
          <p:cNvPr id="37" name="Group 36">
            <a:extLst>
              <a:ext uri="{FF2B5EF4-FFF2-40B4-BE49-F238E27FC236}">
                <a16:creationId xmlns:a16="http://schemas.microsoft.com/office/drawing/2014/main" id="{5CBDDE16-3BF7-7D8B-876E-B8DF157345EF}"/>
              </a:ext>
            </a:extLst>
          </p:cNvPr>
          <p:cNvGrpSpPr/>
          <p:nvPr/>
        </p:nvGrpSpPr>
        <p:grpSpPr>
          <a:xfrm>
            <a:off x="953734" y="1876881"/>
            <a:ext cx="9623940" cy="1465632"/>
            <a:chOff x="1155752" y="4346783"/>
            <a:chExt cx="9623940" cy="1465632"/>
          </a:xfrm>
        </p:grpSpPr>
        <p:sp>
          <p:nvSpPr>
            <p:cNvPr id="11" name="Rounded Rectangle 10"/>
            <p:cNvSpPr/>
            <p:nvPr/>
          </p:nvSpPr>
          <p:spPr>
            <a:xfrm>
              <a:off x="3738880" y="4346783"/>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5037663"/>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pic>
          <p:nvPicPr>
            <p:cNvPr id="17" name="Picture 16" descr="A picture containing Word&#10;&#10;Description automatically generated">
              <a:extLst>
                <a:ext uri="{FF2B5EF4-FFF2-40B4-BE49-F238E27FC236}">
                  <a16:creationId xmlns:a16="http://schemas.microsoft.com/office/drawing/2014/main" id="{A35C0321-D573-3517-B4A0-B9FF541365B2}"/>
                </a:ext>
              </a:extLst>
            </p:cNvPr>
            <p:cNvPicPr>
              <a:picLocks noChangeAspect="1"/>
            </p:cNvPicPr>
            <p:nvPr/>
          </p:nvPicPr>
          <p:blipFill rotWithShape="1">
            <a:blip r:embed="rId4">
              <a:extLst>
                <a:ext uri="{28A0092B-C50C-407E-A947-70E740481C1C}">
                  <a14:useLocalDpi xmlns:a14="http://schemas.microsoft.com/office/drawing/2010/main" val="0"/>
                </a:ext>
              </a:extLst>
            </a:blip>
            <a:srcRect t="64544" b="-2"/>
            <a:stretch/>
          </p:blipFill>
          <p:spPr>
            <a:xfrm>
              <a:off x="1155752" y="5329429"/>
              <a:ext cx="9623940" cy="482986"/>
            </a:xfrm>
            <a:prstGeom prst="rect">
              <a:avLst/>
            </a:prstGeom>
          </p:spPr>
        </p:pic>
        <p:pic>
          <p:nvPicPr>
            <p:cNvPr id="9" name="Picture 8" descr="A picture containing Word&#10;&#10;Description automatically generated">
              <a:extLst>
                <a:ext uri="{FF2B5EF4-FFF2-40B4-BE49-F238E27FC236}">
                  <a16:creationId xmlns:a16="http://schemas.microsoft.com/office/drawing/2014/main" id="{5A275556-245C-CE3A-2217-5F4802DCCFDD}"/>
                </a:ext>
              </a:extLst>
            </p:cNvPr>
            <p:cNvPicPr>
              <a:picLocks noChangeAspect="1"/>
            </p:cNvPicPr>
            <p:nvPr/>
          </p:nvPicPr>
          <p:blipFill rotWithShape="1">
            <a:blip r:embed="rId4">
              <a:extLst>
                <a:ext uri="{28A0092B-C50C-407E-A947-70E740481C1C}">
                  <a14:useLocalDpi xmlns:a14="http://schemas.microsoft.com/office/drawing/2010/main" val="0"/>
                </a:ext>
              </a:extLst>
            </a:blip>
            <a:srcRect l="44679" t="38406" b="33958"/>
            <a:stretch/>
          </p:blipFill>
          <p:spPr>
            <a:xfrm>
              <a:off x="5455578" y="4997883"/>
              <a:ext cx="5324114" cy="376481"/>
            </a:xfrm>
            <a:prstGeom prst="rect">
              <a:avLst/>
            </a:prstGeom>
          </p:spPr>
        </p:pic>
        <p:pic>
          <p:nvPicPr>
            <p:cNvPr id="10" name="Picture 9" descr="A picture containing Word&#10;&#10;Description automatically generated">
              <a:extLst>
                <a:ext uri="{FF2B5EF4-FFF2-40B4-BE49-F238E27FC236}">
                  <a16:creationId xmlns:a16="http://schemas.microsoft.com/office/drawing/2014/main" id="{750C8A64-3E53-FF49-248D-A6A11D51E964}"/>
                </a:ext>
              </a:extLst>
            </p:cNvPr>
            <p:cNvPicPr>
              <a:picLocks noChangeAspect="1"/>
            </p:cNvPicPr>
            <p:nvPr/>
          </p:nvPicPr>
          <p:blipFill rotWithShape="1">
            <a:blip r:embed="rId4">
              <a:extLst>
                <a:ext uri="{28A0092B-C50C-407E-A947-70E740481C1C}">
                  <a14:useLocalDpi xmlns:a14="http://schemas.microsoft.com/office/drawing/2010/main" val="0"/>
                </a:ext>
              </a:extLst>
            </a:blip>
            <a:srcRect l="15270" t="4570" r="23161" b="61960"/>
            <a:stretch/>
          </p:blipFill>
          <p:spPr>
            <a:xfrm>
              <a:off x="1741264" y="4581232"/>
              <a:ext cx="5925518" cy="455964"/>
            </a:xfrm>
            <a:prstGeom prst="rect">
              <a:avLst/>
            </a:prstGeom>
          </p:spPr>
        </p:pic>
        <p:pic>
          <p:nvPicPr>
            <p:cNvPr id="18" name="Picture 17">
              <a:extLst>
                <a:ext uri="{FF2B5EF4-FFF2-40B4-BE49-F238E27FC236}">
                  <a16:creationId xmlns:a16="http://schemas.microsoft.com/office/drawing/2014/main" id="{8ED6BA57-362F-2361-3EAB-FB7C1CCE0CF0}"/>
                </a:ext>
              </a:extLst>
            </p:cNvPr>
            <p:cNvPicPr>
              <a:picLocks noChangeAspect="1"/>
            </p:cNvPicPr>
            <p:nvPr/>
          </p:nvPicPr>
          <p:blipFill rotWithShape="1">
            <a:blip r:embed="rId5">
              <a:extLst>
                <a:ext uri="{28A0092B-C50C-407E-A947-70E740481C1C}">
                  <a14:useLocalDpi xmlns:a14="http://schemas.microsoft.com/office/drawing/2010/main" val="0"/>
                </a:ext>
              </a:extLst>
            </a:blip>
            <a:srcRect l="67152" t="19668" r="9098" b="52968"/>
            <a:stretch/>
          </p:blipFill>
          <p:spPr>
            <a:xfrm>
              <a:off x="1818526" y="4997883"/>
              <a:ext cx="2626474" cy="331546"/>
            </a:xfrm>
            <a:prstGeom prst="rect">
              <a:avLst/>
            </a:prstGeom>
          </p:spPr>
        </p:pic>
        <p:pic>
          <p:nvPicPr>
            <p:cNvPr id="19" name="Picture 18">
              <a:extLst>
                <a:ext uri="{FF2B5EF4-FFF2-40B4-BE49-F238E27FC236}">
                  <a16:creationId xmlns:a16="http://schemas.microsoft.com/office/drawing/2014/main" id="{B945BD51-7BF2-E192-57F3-D2304192DF02}"/>
                </a:ext>
              </a:extLst>
            </p:cNvPr>
            <p:cNvPicPr>
              <a:picLocks noChangeAspect="1"/>
            </p:cNvPicPr>
            <p:nvPr/>
          </p:nvPicPr>
          <p:blipFill rotWithShape="1">
            <a:blip r:embed="rId5">
              <a:extLst>
                <a:ext uri="{28A0092B-C50C-407E-A947-70E740481C1C}">
                  <a14:useLocalDpi xmlns:a14="http://schemas.microsoft.com/office/drawing/2010/main" val="0"/>
                </a:ext>
              </a:extLst>
            </a:blip>
            <a:srcRect l="91998" t="14529" b="52969"/>
            <a:stretch/>
          </p:blipFill>
          <p:spPr>
            <a:xfrm>
              <a:off x="4457196" y="4952947"/>
              <a:ext cx="845969" cy="376481"/>
            </a:xfrm>
            <a:prstGeom prst="rect">
              <a:avLst/>
            </a:prstGeom>
          </p:spPr>
        </p:pic>
        <p:pic>
          <p:nvPicPr>
            <p:cNvPr id="20" name="Picture 19">
              <a:extLst>
                <a:ext uri="{FF2B5EF4-FFF2-40B4-BE49-F238E27FC236}">
                  <a16:creationId xmlns:a16="http://schemas.microsoft.com/office/drawing/2014/main" id="{15CD6C4C-8A96-AB23-1A22-06D45776B7B2}"/>
                </a:ext>
              </a:extLst>
            </p:cNvPr>
            <p:cNvPicPr>
              <a:picLocks noChangeAspect="1"/>
            </p:cNvPicPr>
            <p:nvPr/>
          </p:nvPicPr>
          <p:blipFill rotWithShape="1">
            <a:blip r:embed="rId5">
              <a:extLst>
                <a:ext uri="{28A0092B-C50C-407E-A947-70E740481C1C}">
                  <a14:useLocalDpi xmlns:a14="http://schemas.microsoft.com/office/drawing/2010/main" val="0"/>
                </a:ext>
              </a:extLst>
            </a:blip>
            <a:srcRect l="43066" t="14529" r="34259" b="52969"/>
            <a:stretch/>
          </p:blipFill>
          <p:spPr>
            <a:xfrm>
              <a:off x="7723522" y="4510382"/>
              <a:ext cx="2417072" cy="379604"/>
            </a:xfrm>
            <a:prstGeom prst="rect">
              <a:avLst/>
            </a:prstGeom>
          </p:spPr>
        </p:pic>
      </p:grpSp>
      <p:sp>
        <p:nvSpPr>
          <p:cNvPr id="38" name="PB">
            <a:extLst>
              <a:ext uri="{FF2B5EF4-FFF2-40B4-BE49-F238E27FC236}">
                <a16:creationId xmlns:a16="http://schemas.microsoft.com/office/drawing/2014/main" id="{F11B668B-6D1B-EBC8-5BD6-268F42033334}"/>
              </a:ext>
            </a:extLst>
          </p:cNvPr>
          <p:cNvSpPr/>
          <p:nvPr/>
        </p:nvSpPr>
        <p:spPr>
          <a:xfrm>
            <a:off x="0" y="6794500"/>
            <a:ext cx="3694545"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39" name="Group 38">
            <a:extLst>
              <a:ext uri="{FF2B5EF4-FFF2-40B4-BE49-F238E27FC236}">
                <a16:creationId xmlns:a16="http://schemas.microsoft.com/office/drawing/2014/main" id="{1259A2E1-A898-03E7-00D5-D07CF5DE5E84}"/>
              </a:ext>
            </a:extLst>
          </p:cNvPr>
          <p:cNvGrpSpPr/>
          <p:nvPr/>
        </p:nvGrpSpPr>
        <p:grpSpPr>
          <a:xfrm>
            <a:off x="6016038" y="2488171"/>
            <a:ext cx="1612050" cy="414552"/>
            <a:chOff x="6016038" y="2488171"/>
            <a:chExt cx="1612050" cy="414552"/>
          </a:xfrm>
        </p:grpSpPr>
        <p:sp>
          <p:nvSpPr>
            <p:cNvPr id="36" name="Rectangle 35">
              <a:extLst>
                <a:ext uri="{FF2B5EF4-FFF2-40B4-BE49-F238E27FC236}">
                  <a16:creationId xmlns:a16="http://schemas.microsoft.com/office/drawing/2014/main" id="{1CFA78BD-C970-C12B-8B04-410271BCA480}"/>
                </a:ext>
              </a:extLst>
            </p:cNvPr>
            <p:cNvSpPr/>
            <p:nvPr/>
          </p:nvSpPr>
          <p:spPr>
            <a:xfrm>
              <a:off x="6016038" y="2488171"/>
              <a:ext cx="1557888" cy="392621"/>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CH"/>
            </a:p>
          </p:txBody>
        </p:sp>
        <p:grpSp>
          <p:nvGrpSpPr>
            <p:cNvPr id="35" name="Group 34">
              <a:extLst>
                <a:ext uri="{FF2B5EF4-FFF2-40B4-BE49-F238E27FC236}">
                  <a16:creationId xmlns:a16="http://schemas.microsoft.com/office/drawing/2014/main" id="{BDDAFD67-5265-F6CB-70B5-E21CDB4D100E}"/>
                </a:ext>
              </a:extLst>
            </p:cNvPr>
            <p:cNvGrpSpPr/>
            <p:nvPr/>
          </p:nvGrpSpPr>
          <p:grpSpPr>
            <a:xfrm>
              <a:off x="6085344" y="2518203"/>
              <a:ext cx="1542744" cy="384520"/>
              <a:chOff x="9987054" y="561624"/>
              <a:chExt cx="1542744" cy="384520"/>
            </a:xfrm>
          </p:grpSpPr>
          <p:pic>
            <p:nvPicPr>
              <p:cNvPr id="28" name="Picture 27" descr="A picture containing Word&#10;&#10;Description automatically generated">
                <a:extLst>
                  <a:ext uri="{FF2B5EF4-FFF2-40B4-BE49-F238E27FC236}">
                    <a16:creationId xmlns:a16="http://schemas.microsoft.com/office/drawing/2014/main" id="{DE092CBB-1B40-97FB-DA93-748A2DFC8FDB}"/>
                  </a:ext>
                </a:extLst>
              </p:cNvPr>
              <p:cNvPicPr>
                <a:picLocks noChangeAspect="1"/>
              </p:cNvPicPr>
              <p:nvPr/>
            </p:nvPicPr>
            <p:blipFill rotWithShape="1">
              <a:blip r:embed="rId4">
                <a:extLst>
                  <a:ext uri="{28A0092B-C50C-407E-A947-70E740481C1C}">
                    <a14:useLocalDpi xmlns:a14="http://schemas.microsoft.com/office/drawing/2010/main" val="0"/>
                  </a:ext>
                </a:extLst>
              </a:blip>
              <a:srcRect l="66120" t="40631" r="30897" b="36735"/>
              <a:stretch/>
            </p:blipFill>
            <p:spPr>
              <a:xfrm>
                <a:off x="9987054" y="596486"/>
                <a:ext cx="287079" cy="308345"/>
              </a:xfrm>
              <a:prstGeom prst="rect">
                <a:avLst/>
              </a:prstGeom>
            </p:spPr>
          </p:pic>
          <p:pic>
            <p:nvPicPr>
              <p:cNvPr id="29" name="Picture 28" descr="A picture containing Word&#10;&#10;Description automatically generated">
                <a:extLst>
                  <a:ext uri="{FF2B5EF4-FFF2-40B4-BE49-F238E27FC236}">
                    <a16:creationId xmlns:a16="http://schemas.microsoft.com/office/drawing/2014/main" id="{A88A90E0-EE01-A676-B925-0BE8D34D8446}"/>
                  </a:ext>
                </a:extLst>
              </p:cNvPr>
              <p:cNvPicPr>
                <a:picLocks noChangeAspect="1"/>
              </p:cNvPicPr>
              <p:nvPr/>
            </p:nvPicPr>
            <p:blipFill rotWithShape="1">
              <a:blip r:embed="rId4">
                <a:extLst>
                  <a:ext uri="{28A0092B-C50C-407E-A947-70E740481C1C}">
                    <a14:useLocalDpi xmlns:a14="http://schemas.microsoft.com/office/drawing/2010/main" val="0"/>
                  </a:ext>
                </a:extLst>
              </a:blip>
              <a:srcRect l="57613" t="43752" r="39941" b="39594"/>
              <a:stretch/>
            </p:blipFill>
            <p:spPr>
              <a:xfrm>
                <a:off x="10331638" y="648214"/>
                <a:ext cx="235404" cy="226877"/>
              </a:xfrm>
              <a:prstGeom prst="rect">
                <a:avLst/>
              </a:prstGeom>
            </p:spPr>
          </p:pic>
          <p:pic>
            <p:nvPicPr>
              <p:cNvPr id="30" name="Picture 29" descr="A picture containing Word&#10;&#10;Description automatically generated">
                <a:extLst>
                  <a:ext uri="{FF2B5EF4-FFF2-40B4-BE49-F238E27FC236}">
                    <a16:creationId xmlns:a16="http://schemas.microsoft.com/office/drawing/2014/main" id="{3C393F79-99E8-CD73-E80C-F1038B91BCFF}"/>
                  </a:ext>
                </a:extLst>
              </p:cNvPr>
              <p:cNvPicPr>
                <a:picLocks noChangeAspect="1"/>
              </p:cNvPicPr>
              <p:nvPr/>
            </p:nvPicPr>
            <p:blipFill rotWithShape="1">
              <a:blip r:embed="rId4">
                <a:extLst>
                  <a:ext uri="{28A0092B-C50C-407E-A947-70E740481C1C}">
                    <a14:useLocalDpi xmlns:a14="http://schemas.microsoft.com/office/drawing/2010/main" val="0"/>
                  </a:ext>
                </a:extLst>
              </a:blip>
              <a:srcRect l="93961" t="38289" b="33959"/>
              <a:stretch/>
            </p:blipFill>
            <p:spPr>
              <a:xfrm>
                <a:off x="10948544" y="561624"/>
                <a:ext cx="581254" cy="378070"/>
              </a:xfrm>
              <a:prstGeom prst="rect">
                <a:avLst/>
              </a:prstGeom>
            </p:spPr>
          </p:pic>
          <p:pic>
            <p:nvPicPr>
              <p:cNvPr id="31" name="Picture 30" descr="A picture containing Word&#10;&#10;Description automatically generated">
                <a:extLst>
                  <a:ext uri="{FF2B5EF4-FFF2-40B4-BE49-F238E27FC236}">
                    <a16:creationId xmlns:a16="http://schemas.microsoft.com/office/drawing/2014/main" id="{EBDED71A-55D2-16BF-96BB-F2627A3B0F40}"/>
                  </a:ext>
                </a:extLst>
              </p:cNvPr>
              <p:cNvPicPr>
                <a:picLocks noChangeAspect="1"/>
              </p:cNvPicPr>
              <p:nvPr/>
            </p:nvPicPr>
            <p:blipFill rotWithShape="1">
              <a:blip r:embed="rId4">
                <a:extLst>
                  <a:ext uri="{28A0092B-C50C-407E-A947-70E740481C1C}">
                    <a14:useLocalDpi xmlns:a14="http://schemas.microsoft.com/office/drawing/2010/main" val="0"/>
                  </a:ext>
                </a:extLst>
              </a:blip>
              <a:srcRect l="52862" t="40631" r="45779" b="34586"/>
              <a:stretch/>
            </p:blipFill>
            <p:spPr>
              <a:xfrm>
                <a:off x="10238453" y="602079"/>
                <a:ext cx="130746" cy="337616"/>
              </a:xfrm>
              <a:prstGeom prst="rect">
                <a:avLst/>
              </a:prstGeom>
            </p:spPr>
          </p:pic>
          <p:pic>
            <p:nvPicPr>
              <p:cNvPr id="32" name="Picture 31" descr="A picture containing Word&#10;&#10;Description automatically generated">
                <a:extLst>
                  <a:ext uri="{FF2B5EF4-FFF2-40B4-BE49-F238E27FC236}">
                    <a16:creationId xmlns:a16="http://schemas.microsoft.com/office/drawing/2014/main" id="{444AED4F-B9BB-D1C3-27DC-F562D56AAE4C}"/>
                  </a:ext>
                </a:extLst>
              </p:cNvPr>
              <p:cNvPicPr>
                <a:picLocks noChangeAspect="1"/>
              </p:cNvPicPr>
              <p:nvPr/>
            </p:nvPicPr>
            <p:blipFill rotWithShape="1">
              <a:blip r:embed="rId4">
                <a:extLst>
                  <a:ext uri="{28A0092B-C50C-407E-A947-70E740481C1C}">
                    <a14:useLocalDpi xmlns:a14="http://schemas.microsoft.com/office/drawing/2010/main" val="0"/>
                  </a:ext>
                </a:extLst>
              </a:blip>
              <a:srcRect l="53968" t="38406" r="43822" b="37515"/>
              <a:stretch/>
            </p:blipFill>
            <p:spPr>
              <a:xfrm>
                <a:off x="10615001" y="571192"/>
                <a:ext cx="212651" cy="328020"/>
              </a:xfrm>
              <a:prstGeom prst="rect">
                <a:avLst/>
              </a:prstGeom>
            </p:spPr>
          </p:pic>
          <p:pic>
            <p:nvPicPr>
              <p:cNvPr id="33" name="Picture 32" descr="A picture containing Word&#10;&#10;Description automatically generated">
                <a:extLst>
                  <a:ext uri="{FF2B5EF4-FFF2-40B4-BE49-F238E27FC236}">
                    <a16:creationId xmlns:a16="http://schemas.microsoft.com/office/drawing/2014/main" id="{6A58A1A2-3659-25C0-5D0E-02FE141FA305}"/>
                  </a:ext>
                </a:extLst>
              </p:cNvPr>
              <p:cNvPicPr>
                <a:picLocks noChangeAspect="1"/>
              </p:cNvPicPr>
              <p:nvPr/>
            </p:nvPicPr>
            <p:blipFill rotWithShape="1">
              <a:blip r:embed="rId4">
                <a:extLst>
                  <a:ext uri="{28A0092B-C50C-407E-A947-70E740481C1C}">
                    <a14:useLocalDpi xmlns:a14="http://schemas.microsoft.com/office/drawing/2010/main" val="0"/>
                  </a:ext>
                </a:extLst>
              </a:blip>
              <a:srcRect l="62474" t="41410" r="36421" b="34394"/>
              <a:stretch/>
            </p:blipFill>
            <p:spPr>
              <a:xfrm>
                <a:off x="10829619" y="616534"/>
                <a:ext cx="106325" cy="329610"/>
              </a:xfrm>
              <a:prstGeom prst="rect">
                <a:avLst/>
              </a:prstGeom>
            </p:spPr>
          </p:pic>
        </p:grpSp>
      </p:grpSp>
    </p:spTree>
    <p:extLst>
      <p:ext uri="{BB962C8B-B14F-4D97-AF65-F5344CB8AC3E}">
        <p14:creationId xmlns:p14="http://schemas.microsoft.com/office/powerpoint/2010/main" val="3663188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animEffect transition="in" filter="fade">
                                      <p:cBhvr>
                                        <p:cTn id="7" dur="500"/>
                                        <p:tgtEl>
                                          <p:spTgt spid="1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5" end="5"/>
                                            </p:txEl>
                                          </p:spTgt>
                                        </p:tgtEl>
                                        <p:attrNameLst>
                                          <p:attrName>style.visibility</p:attrName>
                                        </p:attrNameLst>
                                      </p:cBhvr>
                                      <p:to>
                                        <p:strVal val="visible"/>
                                      </p:to>
                                    </p:set>
                                    <p:animEffect transition="in" filter="fade">
                                      <p:cBhvr>
                                        <p:cTn id="12" dur="500"/>
                                        <p:tgtEl>
                                          <p:spTgt spid="1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6" end="6"/>
                                            </p:txEl>
                                          </p:spTgt>
                                        </p:tgtEl>
                                        <p:attrNameLst>
                                          <p:attrName>style.visibility</p:attrName>
                                        </p:attrNameLst>
                                      </p:cBhvr>
                                      <p:to>
                                        <p:strVal val="visible"/>
                                      </p:to>
                                    </p:set>
                                    <p:animEffect transition="in" filter="fade">
                                      <p:cBhvr>
                                        <p:cTn id="17" dur="500"/>
                                        <p:tgtEl>
                                          <p:spTgt spid="1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7" end="7"/>
                                            </p:txEl>
                                          </p:spTgt>
                                        </p:tgtEl>
                                        <p:attrNameLst>
                                          <p:attrName>style.visibility</p:attrName>
                                        </p:attrNameLst>
                                      </p:cBhvr>
                                      <p:to>
                                        <p:strVal val="visible"/>
                                      </p:to>
                                    </p:set>
                                    <p:animEffect transition="in" filter="fade">
                                      <p:cBhvr>
                                        <p:cTn id="22"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CH" dirty="0">
                <a:solidFill>
                  <a:srgbClr val="007A96"/>
                </a:solidFill>
              </a:rPr>
              <a:t>Execution Tests</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7" name="Rounded Rectangle 6"/>
          <p:cNvSpPr/>
          <p:nvPr/>
        </p:nvSpPr>
        <p:spPr>
          <a:xfrm>
            <a:off x="3399875" y="2397948"/>
            <a:ext cx="884903" cy="13371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8" name="Rounded Rectangle 7"/>
          <p:cNvSpPr/>
          <p:nvPr/>
        </p:nvSpPr>
        <p:spPr>
          <a:xfrm>
            <a:off x="2925279" y="2045110"/>
            <a:ext cx="1056786" cy="61297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113280"/>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731836" y="1369560"/>
                <a:ext cx="10728326" cy="4647782"/>
              </a:xfrm>
            </p:spPr>
            <p:txBody>
              <a:bodyPr/>
              <a:lstStyle/>
              <a:p>
                <a:r>
                  <a:rPr lang="en-CH" dirty="0"/>
                  <a:t>Set of visible transactions for a client with view </a:t>
                </a:r>
                <a14:m>
                  <m:oMath xmlns:m="http://schemas.openxmlformats.org/officeDocument/2006/math">
                    <m:r>
                      <a:rPr lang="en-CH" b="0" i="1" smtClean="0">
                        <a:latin typeface="Cambria Math" panose="02040503050406030204" pitchFamily="18" charset="0"/>
                      </a:rPr>
                      <m:t>𝑢</m:t>
                    </m:r>
                  </m:oMath>
                </a14:m>
                <a:r>
                  <a:rPr lang="en-CH" dirty="0"/>
                  <a:t> in the key-value store </a:t>
                </a:r>
                <a14:m>
                  <m:oMath xmlns:m="http://schemas.openxmlformats.org/officeDocument/2006/math">
                    <m:r>
                      <a:rPr lang="en-CH" b="0" i="1" smtClean="0">
                        <a:latin typeface="Cambria Math" panose="02040503050406030204" pitchFamily="18" charset="0"/>
                      </a:rPr>
                      <m:t>𝒦</m:t>
                    </m:r>
                  </m:oMath>
                </a14:m>
                <a:r>
                  <a:rPr lang="en-CH" i="0" dirty="0"/>
                  <a:t>:</a:t>
                </a:r>
              </a:p>
              <a:p>
                <a:pPr marL="0" indent="0" algn="ctr">
                  <a:buNone/>
                </a:pPr>
                <a14:m>
                  <m:oMath xmlns:m="http://schemas.openxmlformats.org/officeDocument/2006/math">
                    <m:r>
                      <a:rPr lang="en-CH" b="0" i="1" smtClean="0">
                        <a:latin typeface="Cambria Math" panose="02040503050406030204" pitchFamily="18" charset="0"/>
                      </a:rPr>
                      <m:t>𝑣𝑖𝑠𝑇𝑥</m:t>
                    </m:r>
                    <m:d>
                      <m:dPr>
                        <m:ctrlPr>
                          <a:rPr lang="en-CH" b="0" i="1" smtClean="0">
                            <a:latin typeface="Cambria Math" panose="02040503050406030204" pitchFamily="18" charset="0"/>
                          </a:rPr>
                        </m:ctrlPr>
                      </m:dPr>
                      <m:e>
                        <m:r>
                          <a:rPr lang="en-CH" b="0" i="1" smtClean="0">
                            <a:latin typeface="Cambria Math" panose="02040503050406030204" pitchFamily="18" charset="0"/>
                          </a:rPr>
                          <m:t>𝒦</m:t>
                        </m:r>
                        <m:r>
                          <a:rPr lang="en-CH" b="0" i="1" smtClean="0">
                            <a:latin typeface="Cambria Math" panose="02040503050406030204" pitchFamily="18" charset="0"/>
                          </a:rPr>
                          <m:t>,</m:t>
                        </m:r>
                        <m:r>
                          <a:rPr lang="en-CH" b="0" i="1" smtClean="0">
                            <a:latin typeface="Cambria Math" panose="02040503050406030204" pitchFamily="18" charset="0"/>
                          </a:rPr>
                          <m:t>𝑢</m:t>
                        </m:r>
                      </m:e>
                    </m:d>
                    <m:r>
                      <a:rPr lang="en-CH" b="0" i="1" smtClean="0">
                        <a:latin typeface="Cambria Math" panose="02040503050406030204" pitchFamily="18" charset="0"/>
                      </a:rPr>
                      <m:t>={</m:t>
                    </m:r>
                    <m:r>
                      <a:rPr lang="en-CH" b="0" i="1" smtClean="0">
                        <a:latin typeface="Cambria Math" panose="02040503050406030204" pitchFamily="18" charset="0"/>
                      </a:rPr>
                      <m:t>𝑣</m:t>
                    </m:r>
                    <m:r>
                      <a:rPr lang="en-CH" b="0" i="1" smtClean="0">
                        <a:latin typeface="Cambria Math" panose="02040503050406030204" pitchFamily="18" charset="0"/>
                      </a:rPr>
                      <m:t>_</m:t>
                    </m:r>
                    <m:r>
                      <a:rPr lang="en-CH" b="0" i="1" smtClean="0">
                        <a:latin typeface="Cambria Math" panose="02040503050406030204" pitchFamily="18" charset="0"/>
                      </a:rPr>
                      <m:t>𝑤𝑟𝑖𝑡𝑒𝑟</m:t>
                    </m:r>
                    <m:r>
                      <a:rPr lang="en-CH" b="0" i="1" smtClean="0">
                        <a:latin typeface="Cambria Math" panose="02040503050406030204" pitchFamily="18" charset="0"/>
                      </a:rPr>
                      <m:t>(</m:t>
                    </m:r>
                    <m:r>
                      <a:rPr lang="en-CH" b="0" i="1" smtClean="0">
                        <a:latin typeface="Cambria Math" panose="02040503050406030204" pitchFamily="18" charset="0"/>
                      </a:rPr>
                      <m:t>𝒦</m:t>
                    </m:r>
                    <m:r>
                      <a:rPr lang="en-CH" b="0" i="1" smtClean="0">
                        <a:latin typeface="Cambria Math" panose="02040503050406030204" pitchFamily="18" charset="0"/>
                      </a:rPr>
                      <m:t>(</m:t>
                    </m:r>
                    <m:r>
                      <a:rPr lang="en-CH" b="0" i="1" smtClean="0">
                        <a:latin typeface="Cambria Math" panose="02040503050406030204" pitchFamily="18" charset="0"/>
                      </a:rPr>
                      <m:t>𝑘</m:t>
                    </m:r>
                    <m:r>
                      <a:rPr lang="en-CH" b="0" i="1" smtClean="0">
                        <a:latin typeface="Cambria Math" panose="02040503050406030204" pitchFamily="18" charset="0"/>
                      </a:rPr>
                      <m:t>, </m:t>
                    </m:r>
                    <m:r>
                      <a:rPr lang="en-CH" b="0" i="1" smtClean="0">
                        <a:latin typeface="Cambria Math" panose="02040503050406030204" pitchFamily="18" charset="0"/>
                      </a:rPr>
                      <m:t>𝑖</m:t>
                    </m:r>
                    <m:r>
                      <a:rPr lang="en-CH" b="0" i="1" smtClean="0">
                        <a:latin typeface="Cambria Math" panose="02040503050406030204" pitchFamily="18" charset="0"/>
                      </a:rPr>
                      <m:t>)) |</m:t>
                    </m:r>
                  </m:oMath>
                </a14:m>
                <a:r>
                  <a:rPr lang="en-US" i="0" dirty="0"/>
                  <a:t> </a:t>
                </a:r>
                <a14:m>
                  <m:oMath xmlns:m="http://schemas.openxmlformats.org/officeDocument/2006/math">
                    <m:r>
                      <a:rPr lang="en-CH" i="1">
                        <a:latin typeface="Cambria Math" panose="02040503050406030204" pitchFamily="18" charset="0"/>
                      </a:rPr>
                      <m:t>𝑖</m:t>
                    </m:r>
                    <m:r>
                      <a:rPr lang="en-CH" i="1">
                        <a:latin typeface="Cambria Math" panose="02040503050406030204" pitchFamily="18" charset="0"/>
                      </a:rPr>
                      <m:t>∈</m:t>
                    </m:r>
                    <m:r>
                      <a:rPr lang="en-CH" i="1">
                        <a:latin typeface="Cambria Math" panose="02040503050406030204" pitchFamily="18" charset="0"/>
                      </a:rPr>
                      <m:t>𝑢</m:t>
                    </m:r>
                    <m:r>
                      <a:rPr lang="en-CH" i="1">
                        <a:latin typeface="Cambria Math" panose="02040503050406030204" pitchFamily="18" charset="0"/>
                      </a:rPr>
                      <m:t>(</m:t>
                    </m:r>
                    <m:r>
                      <a:rPr lang="en-CH" i="1">
                        <a:latin typeface="Cambria Math" panose="02040503050406030204" pitchFamily="18" charset="0"/>
                      </a:rPr>
                      <m:t>𝑘</m:t>
                    </m:r>
                    <m:r>
                      <a:rPr lang="en-CH" i="1">
                        <a:latin typeface="Cambria Math" panose="02040503050406030204" pitchFamily="18" charset="0"/>
                      </a:rPr>
                      <m:t>)}</m:t>
                    </m:r>
                  </m:oMath>
                </a14:m>
                <a:endParaRPr lang="en-CH" i="0" dirty="0"/>
              </a:p>
              <a:p>
                <a14:m>
                  <m:oMath xmlns:m="http://schemas.openxmlformats.org/officeDocument/2006/math">
                    <m:r>
                      <a:rPr lang="en-CH" b="1" i="0" smtClean="0">
                        <a:latin typeface="Cambria Math" panose="02040503050406030204" pitchFamily="18" charset="0"/>
                      </a:rPr>
                      <m:t>𝐜𝐚𝐧𝐂𝐨𝐦𝐦𝐢</m:t>
                    </m:r>
                    <m:sSub>
                      <m:sSubPr>
                        <m:ctrlPr>
                          <a:rPr lang="en-CH" b="1" i="1" smtClean="0">
                            <a:latin typeface="Cambria Math" panose="02040503050406030204" pitchFamily="18" charset="0"/>
                          </a:rPr>
                        </m:ctrlPr>
                      </m:sSubPr>
                      <m:e>
                        <m:r>
                          <a:rPr lang="en-CH" b="1" i="0" smtClean="0">
                            <a:latin typeface="Cambria Math" panose="02040503050406030204" pitchFamily="18" charset="0"/>
                          </a:rPr>
                          <m:t>𝐭</m:t>
                        </m:r>
                      </m:e>
                      <m:sub>
                        <m:r>
                          <a:rPr lang="en-CH" b="1" i="0" smtClean="0">
                            <a:latin typeface="Cambria Math" panose="02040503050406030204" pitchFamily="18" charset="0"/>
                          </a:rPr>
                          <m:t>𝐄𝐓</m:t>
                        </m:r>
                      </m:sub>
                    </m:sSub>
                    <m:d>
                      <m:dPr>
                        <m:ctrlPr>
                          <a:rPr lang="en-CH" b="0" i="1" smtClean="0">
                            <a:latin typeface="Cambria Math" panose="02040503050406030204" pitchFamily="18" charset="0"/>
                          </a:rPr>
                        </m:ctrlPr>
                      </m:dPr>
                      <m:e>
                        <m:r>
                          <a:rPr lang="en-CH" b="0" i="1" smtClean="0">
                            <a:latin typeface="Cambria Math" panose="02040503050406030204" pitchFamily="18" charset="0"/>
                          </a:rPr>
                          <m:t>𝒦</m:t>
                        </m:r>
                        <m:r>
                          <a:rPr lang="en-CH" b="0" i="1" smtClean="0">
                            <a:latin typeface="Cambria Math" panose="02040503050406030204" pitchFamily="18" charset="0"/>
                          </a:rPr>
                          <m:t>,</m:t>
                        </m:r>
                        <m:r>
                          <a:rPr lang="en-CH" b="0" i="1" smtClean="0">
                            <a:latin typeface="Cambria Math" panose="02040503050406030204" pitchFamily="18" charset="0"/>
                          </a:rPr>
                          <m:t>𝑢</m:t>
                        </m:r>
                        <m:r>
                          <a:rPr lang="en-CH" b="0" i="1" smtClean="0">
                            <a:latin typeface="Cambria Math" panose="02040503050406030204" pitchFamily="18" charset="0"/>
                          </a:rPr>
                          <m:t>,</m:t>
                        </m:r>
                        <m:r>
                          <a:rPr lang="en-CH" b="0" i="1" smtClean="0">
                            <a:latin typeface="Cambria Math" panose="02040503050406030204" pitchFamily="18" charset="0"/>
                          </a:rPr>
                          <m:t>ℱ</m:t>
                        </m:r>
                      </m:e>
                    </m:d>
                  </m:oMath>
                </a14:m>
                <a:r>
                  <a:rPr lang="en-CH" dirty="0"/>
                  <a:t> is defined </a:t>
                </a:r>
                <a:r>
                  <a:rPr lang="en-US" dirty="0"/>
                  <a:t>as a </a:t>
                </a:r>
                <a:r>
                  <a:rPr lang="en-US" b="1" i="1" dirty="0"/>
                  <a:t>view closure </a:t>
                </a:r>
                <a:r>
                  <a:rPr lang="en-US" dirty="0"/>
                  <a:t>for</a:t>
                </a:r>
                <a:r>
                  <a:rPr lang="en-CH" dirty="0"/>
                  <a:t> </a:t>
                </a:r>
                <a14:m>
                  <m:oMath xmlns:m="http://schemas.openxmlformats.org/officeDocument/2006/math">
                    <m:r>
                      <a:rPr lang="en-CH" b="0" i="1" smtClean="0">
                        <a:latin typeface="Cambria Math" panose="02040503050406030204" pitchFamily="18" charset="0"/>
                      </a:rPr>
                      <m:t>𝑢</m:t>
                    </m:r>
                  </m:oMath>
                </a14:m>
                <a:r>
                  <a:rPr lang="en-CH" dirty="0"/>
                  <a:t> </a:t>
                </a:r>
                <a:r>
                  <a:rPr lang="en-US" dirty="0"/>
                  <a:t>with respect to </a:t>
                </a:r>
                <a14:m>
                  <m:oMath xmlns:m="http://schemas.openxmlformats.org/officeDocument/2006/math">
                    <m:r>
                      <a:rPr lang="en-CH" b="0" i="1" smtClean="0">
                        <a:latin typeface="Cambria Math" panose="02040503050406030204" pitchFamily="18" charset="0"/>
                      </a:rPr>
                      <m:t>𝒦</m:t>
                    </m:r>
                  </m:oMath>
                </a14:m>
                <a:r>
                  <a:rPr lang="en-US" dirty="0"/>
                  <a:t>, and</a:t>
                </a:r>
                <a:r>
                  <a:rPr lang="en-CH" dirty="0"/>
                  <a:t> </a:t>
                </a:r>
                <a:r>
                  <a:rPr lang="de-DE" dirty="0"/>
                  <a:t>a relation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𝑅</m:t>
                        </m:r>
                      </m:e>
                      <m:sub>
                        <m:r>
                          <a:rPr lang="en-CH" b="0" i="1" smtClean="0">
                            <a:latin typeface="Cambria Math" panose="02040503050406030204" pitchFamily="18" charset="0"/>
                          </a:rPr>
                          <m:t>𝐸𝑇</m:t>
                        </m:r>
                      </m:sub>
                    </m:sSub>
                  </m:oMath>
                </a14:m>
                <a:endParaRPr lang="en-CH" dirty="0"/>
              </a:p>
              <a:p>
                <a:pPr marL="0" indent="0">
                  <a:buNone/>
                </a:pPr>
                <a:r>
                  <a:rPr lang="en-CH" dirty="0"/>
                  <a:t>    </a:t>
                </a:r>
                <a14:m>
                  <m:oMath xmlns:m="http://schemas.openxmlformats.org/officeDocument/2006/math">
                    <m:r>
                      <a:rPr lang="en-CH" i="1" smtClean="0">
                        <a:latin typeface="Cambria Math" panose="02040503050406030204" pitchFamily="18" charset="0"/>
                      </a:rPr>
                      <m:t>≜</m:t>
                    </m:r>
                    <m:r>
                      <a:rPr lang="en-CH" b="1" i="0" smtClean="0">
                        <a:latin typeface="Cambria Math" panose="02040503050406030204" pitchFamily="18" charset="0"/>
                      </a:rPr>
                      <m:t>𝐜𝐥𝐨𝐬𝐞𝐝</m:t>
                    </m:r>
                    <m:d>
                      <m:dPr>
                        <m:ctrlPr>
                          <a:rPr lang="en-CH" b="0" i="1" smtClean="0">
                            <a:latin typeface="Cambria Math" panose="02040503050406030204" pitchFamily="18" charset="0"/>
                          </a:rPr>
                        </m:ctrlPr>
                      </m:dPr>
                      <m:e>
                        <m:r>
                          <a:rPr lang="en-CH" b="0" i="1" smtClean="0">
                            <a:latin typeface="Cambria Math" panose="02040503050406030204" pitchFamily="18" charset="0"/>
                          </a:rPr>
                          <m:t>𝒦</m:t>
                        </m:r>
                        <m:r>
                          <a:rPr lang="en-CH" b="0" i="1" smtClean="0">
                            <a:latin typeface="Cambria Math" panose="02040503050406030204" pitchFamily="18" charset="0"/>
                          </a:rPr>
                          <m:t>,</m:t>
                        </m:r>
                        <m:r>
                          <a:rPr lang="en-CH" b="0" i="1" smtClean="0">
                            <a:latin typeface="Cambria Math" panose="02040503050406030204" pitchFamily="18" charset="0"/>
                          </a:rPr>
                          <m:t>𝑢</m:t>
                        </m:r>
                        <m:r>
                          <a:rPr lang="en-CH" b="0" i="1" smtClean="0">
                            <a:latin typeface="Cambria Math" panose="02040503050406030204" pitchFamily="18" charset="0"/>
                          </a:rPr>
                          <m:t>,</m:t>
                        </m:r>
                        <m:sSub>
                          <m:sSubPr>
                            <m:ctrlPr>
                              <a:rPr lang="en-CH" b="0" i="1" smtClean="0">
                                <a:latin typeface="Cambria Math" panose="02040503050406030204" pitchFamily="18" charset="0"/>
                              </a:rPr>
                            </m:ctrlPr>
                          </m:sSubPr>
                          <m:e>
                            <m:r>
                              <a:rPr lang="en-CH" b="0" i="1" smtClean="0">
                                <a:latin typeface="Cambria Math" panose="02040503050406030204" pitchFamily="18" charset="0"/>
                              </a:rPr>
                              <m:t>𝑅</m:t>
                            </m:r>
                          </m:e>
                          <m:sub>
                            <m:r>
                              <a:rPr lang="en-CH" b="0" i="1" smtClean="0">
                                <a:latin typeface="Cambria Math" panose="02040503050406030204" pitchFamily="18" charset="0"/>
                              </a:rPr>
                              <m:t>𝐸𝑇</m:t>
                            </m:r>
                          </m:sub>
                        </m:sSub>
                      </m:e>
                    </m:d>
                  </m:oMath>
                </a14:m>
                <a:r>
                  <a:rPr lang="en-CH" dirty="0"/>
                  <a:t> and it holds if and only if:    </a:t>
                </a:r>
                <a14:m>
                  <m:oMath xmlns:m="http://schemas.openxmlformats.org/officeDocument/2006/math">
                    <m:r>
                      <a:rPr lang="en-CH" b="0" i="1" smtClean="0">
                        <a:latin typeface="Cambria Math" panose="02040503050406030204" pitchFamily="18" charset="0"/>
                      </a:rPr>
                      <m:t>𝑣𝑖𝑠𝑇𝑥</m:t>
                    </m:r>
                    <m:d>
                      <m:dPr>
                        <m:ctrlPr>
                          <a:rPr lang="en-CH" b="0" i="1" smtClean="0">
                            <a:latin typeface="Cambria Math" panose="02040503050406030204" pitchFamily="18" charset="0"/>
                          </a:rPr>
                        </m:ctrlPr>
                      </m:dPr>
                      <m:e>
                        <m:r>
                          <a:rPr lang="en-CH" b="0" i="1" smtClean="0">
                            <a:latin typeface="Cambria Math" panose="02040503050406030204" pitchFamily="18" charset="0"/>
                          </a:rPr>
                          <m:t>𝒦</m:t>
                        </m:r>
                        <m:r>
                          <a:rPr lang="en-CH" b="0" i="1" smtClean="0">
                            <a:latin typeface="Cambria Math" panose="02040503050406030204" pitchFamily="18" charset="0"/>
                          </a:rPr>
                          <m:t>,</m:t>
                        </m:r>
                        <m:r>
                          <a:rPr lang="en-CH" b="0" i="1" smtClean="0">
                            <a:latin typeface="Cambria Math" panose="02040503050406030204" pitchFamily="18" charset="0"/>
                          </a:rPr>
                          <m:t>𝑢</m:t>
                        </m:r>
                      </m:e>
                    </m:d>
                    <m:r>
                      <a:rPr lang="en-CH" b="0" i="1" smtClean="0">
                        <a:latin typeface="Cambria Math" panose="02040503050406030204" pitchFamily="18" charset="0"/>
                      </a:rPr>
                      <m:t>=</m:t>
                    </m:r>
                    <m:sSup>
                      <m:sSupPr>
                        <m:ctrlPr>
                          <a:rPr lang="en-CH" b="0" i="1" smtClean="0">
                            <a:latin typeface="Cambria Math" panose="02040503050406030204" pitchFamily="18" charset="0"/>
                          </a:rPr>
                        </m:ctrlPr>
                      </m:sSupPr>
                      <m:e>
                        <m:d>
                          <m:dPr>
                            <m:ctrlPr>
                              <a:rPr lang="en-CH" b="0" i="1" smtClean="0">
                                <a:latin typeface="Cambria Math" panose="02040503050406030204" pitchFamily="18" charset="0"/>
                              </a:rPr>
                            </m:ctrlPr>
                          </m:dPr>
                          <m:e>
                            <m:sSubSup>
                              <m:sSubSupPr>
                                <m:ctrlPr>
                                  <a:rPr lang="en-CH" b="0" i="1" smtClean="0">
                                    <a:latin typeface="Cambria Math" panose="02040503050406030204" pitchFamily="18" charset="0"/>
                                  </a:rPr>
                                </m:ctrlPr>
                              </m:sSubSupPr>
                              <m:e>
                                <m:r>
                                  <a:rPr lang="en-CH" b="0" i="1" smtClean="0">
                                    <a:latin typeface="Cambria Math" panose="02040503050406030204" pitchFamily="18" charset="0"/>
                                  </a:rPr>
                                  <m:t>𝑅</m:t>
                                </m:r>
                              </m:e>
                              <m:sub>
                                <m:r>
                                  <a:rPr lang="en-CH" b="0" i="1" smtClean="0">
                                    <a:latin typeface="Cambria Math" panose="02040503050406030204" pitchFamily="18" charset="0"/>
                                  </a:rPr>
                                  <m:t>𝐸𝑇</m:t>
                                </m:r>
                              </m:sub>
                              <m:sup>
                                <m:r>
                                  <a:rPr lang="en-CH" b="0" i="1" smtClean="0">
                                    <a:latin typeface="Cambria Math" panose="02040503050406030204" pitchFamily="18" charset="0"/>
                                  </a:rPr>
                                  <m:t>∗</m:t>
                                </m:r>
                              </m:sup>
                            </m:sSubSup>
                          </m:e>
                        </m:d>
                      </m:e>
                      <m:sup>
                        <m:r>
                          <a:rPr lang="en-CH" b="0" i="1" smtClean="0">
                            <a:latin typeface="Cambria Math" panose="02040503050406030204" pitchFamily="18" charset="0"/>
                          </a:rPr>
                          <m:t>−1</m:t>
                        </m:r>
                      </m:sup>
                    </m:sSup>
                    <m:r>
                      <a:rPr lang="en-CH" b="0" i="1" smtClean="0">
                        <a:latin typeface="Cambria Math" panose="02040503050406030204" pitchFamily="18" charset="0"/>
                      </a:rPr>
                      <m:t>(</m:t>
                    </m:r>
                    <m:r>
                      <a:rPr lang="en-CH" b="0" i="1" smtClean="0">
                        <a:latin typeface="Cambria Math" panose="02040503050406030204" pitchFamily="18" charset="0"/>
                      </a:rPr>
                      <m:t>𝑣𝑖𝑠𝑇𝑥</m:t>
                    </m:r>
                    <m:r>
                      <a:rPr lang="en-CH" b="0" i="1" smtClean="0">
                        <a:latin typeface="Cambria Math" panose="02040503050406030204" pitchFamily="18" charset="0"/>
                      </a:rPr>
                      <m:t>(</m:t>
                    </m:r>
                    <m:r>
                      <a:rPr lang="en-CH" b="0" i="1" smtClean="0">
                        <a:latin typeface="Cambria Math" panose="02040503050406030204" pitchFamily="18" charset="0"/>
                      </a:rPr>
                      <m:t>𝒦</m:t>
                    </m:r>
                    <m:r>
                      <a:rPr lang="en-CH" b="0" i="1" smtClean="0">
                        <a:latin typeface="Cambria Math" panose="02040503050406030204" pitchFamily="18" charset="0"/>
                      </a:rPr>
                      <m:t>,</m:t>
                    </m:r>
                    <m:r>
                      <a:rPr lang="en-CH" b="0" i="1" smtClean="0">
                        <a:latin typeface="Cambria Math" panose="02040503050406030204" pitchFamily="18" charset="0"/>
                      </a:rPr>
                      <m:t>𝑢</m:t>
                    </m:r>
                    <m:r>
                      <a:rPr lang="en-CH" b="0" i="1" smtClean="0">
                        <a:latin typeface="Cambria Math" panose="02040503050406030204" pitchFamily="18" charset="0"/>
                      </a:rPr>
                      <m:t>))\</m:t>
                    </m:r>
                    <m:r>
                      <m:rPr>
                        <m:lit/>
                      </m:rPr>
                      <a:rPr lang="en-CH" b="0" i="1" smtClean="0">
                        <a:latin typeface="Cambria Math" panose="02040503050406030204" pitchFamily="18" charset="0"/>
                      </a:rPr>
                      <m:t>(</m:t>
                    </m:r>
                  </m:oMath>
                </a14:m>
                <a:r>
                  <a:rPr lang="en-CH" dirty="0"/>
                  <a:t>read-only txns</a:t>
                </a:r>
                <a14:m>
                  <m:oMath xmlns:m="http://schemas.openxmlformats.org/officeDocument/2006/math">
                    <m:r>
                      <a:rPr lang="en-CH" b="0" i="1" smtClean="0">
                        <a:latin typeface="Cambria Math" panose="02040503050406030204" pitchFamily="18" charset="0"/>
                      </a:rPr>
                      <m:t>)</m:t>
                    </m:r>
                  </m:oMath>
                </a14:m>
                <a:endParaRPr lang="en-CH"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731836" y="1369560"/>
                <a:ext cx="10728326" cy="4647782"/>
              </a:xfrm>
              <a:blipFill>
                <a:blip r:embed="rId3"/>
                <a:stretch>
                  <a:fillRect l="-1193" t="-1706"/>
                </a:stretch>
              </a:blipFill>
            </p:spPr>
            <p:txBody>
              <a:bodyPr/>
              <a:lstStyle/>
              <a:p>
                <a:r>
                  <a:rPr lang="en-CH">
                    <a:noFill/>
                  </a:rPr>
                  <a:t> </a:t>
                </a:r>
              </a:p>
            </p:txBody>
          </p:sp>
        </mc:Fallback>
      </mc:AlternateContent>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235" y="3074470"/>
            <a:ext cx="10728927" cy="2994297"/>
          </a:xfrm>
          <a:prstGeom prst="rect">
            <a:avLst/>
          </a:prstGeom>
        </p:spPr>
      </p:pic>
      <p:sp>
        <p:nvSpPr>
          <p:cNvPr id="10" name="TextBox 9"/>
          <p:cNvSpPr txBox="1"/>
          <p:nvPr/>
        </p:nvSpPr>
        <p:spPr>
          <a:xfrm>
            <a:off x="730935" y="6008884"/>
            <a:ext cx="1776768" cy="276999"/>
          </a:xfrm>
          <a:prstGeom prst="rect">
            <a:avLst/>
          </a:prstGeom>
          <a:noFill/>
        </p:spPr>
        <p:txBody>
          <a:bodyPr wrap="none" rtlCol="0">
            <a:spAutoFit/>
          </a:bodyPr>
          <a:lstStyle/>
          <a:p>
            <a:r>
              <a:rPr lang="en-CH" sz="1200" dirty="0">
                <a:latin typeface="CMR10"/>
              </a:rPr>
              <a:t>Xiong et al.[</a:t>
            </a:r>
            <a:r>
              <a:rPr lang="en-US" sz="1200" dirty="0">
                <a:solidFill>
                  <a:srgbClr val="007A96"/>
                </a:solidFill>
                <a:latin typeface="CMR10"/>
              </a:rPr>
              <a:t>10</a:t>
            </a:r>
            <a:r>
              <a:rPr lang="en-CH" sz="1200" dirty="0">
                <a:latin typeface="CMR10"/>
              </a:rPr>
              <a:t>] – Figure 6</a:t>
            </a:r>
            <a:endParaRPr lang="en-US" sz="1200" dirty="0">
              <a:latin typeface="CMR10"/>
            </a:endParaRPr>
          </a:p>
        </p:txBody>
      </p:sp>
      <p:sp>
        <p:nvSpPr>
          <p:cNvPr id="30" name="Slide Number Placeholder 29">
            <a:extLst>
              <a:ext uri="{FF2B5EF4-FFF2-40B4-BE49-F238E27FC236}">
                <a16:creationId xmlns:a16="http://schemas.microsoft.com/office/drawing/2014/main" id="{426A438F-519A-3384-98F3-3B9BBD407F94}"/>
              </a:ext>
            </a:extLst>
          </p:cNvPr>
          <p:cNvSpPr>
            <a:spLocks noGrp="1"/>
          </p:cNvSpPr>
          <p:nvPr>
            <p:ph type="sldNum" sz="quarter" idx="12"/>
          </p:nvPr>
        </p:nvSpPr>
        <p:spPr/>
        <p:txBody>
          <a:bodyPr/>
          <a:lstStyle/>
          <a:p>
            <a:fld id="{5ACA52AF-F19D-405C-AD5F-7D94B96A5CC3}" type="slidenum">
              <a:rPr lang="de-CH" noProof="0" smtClean="0"/>
              <a:t>12</a:t>
            </a:fld>
            <a:endParaRPr lang="de-CH" noProof="0"/>
          </a:p>
        </p:txBody>
      </p:sp>
      <p:sp>
        <p:nvSpPr>
          <p:cNvPr id="6" name="PB">
            <a:extLst>
              <a:ext uri="{FF2B5EF4-FFF2-40B4-BE49-F238E27FC236}">
                <a16:creationId xmlns:a16="http://schemas.microsoft.com/office/drawing/2014/main" id="{C8096459-D928-A4DE-4EEC-1A6BC263A974}"/>
              </a:ext>
            </a:extLst>
          </p:cNvPr>
          <p:cNvSpPr/>
          <p:nvPr/>
        </p:nvSpPr>
        <p:spPr>
          <a:xfrm>
            <a:off x="0" y="6794500"/>
            <a:ext cx="4064000"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518149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US" dirty="0">
                <a:solidFill>
                  <a:srgbClr val="007A96"/>
                </a:solidFill>
              </a:rPr>
              <a:t>Programming language</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731836" y="1369560"/>
                <a:ext cx="10728326" cy="4647782"/>
              </a:xfrm>
            </p:spPr>
            <p:txBody>
              <a:bodyPr/>
              <a:lstStyle/>
              <a:p>
                <a:pPr marL="0" indent="0" algn="l">
                  <a:buNone/>
                </a:pPr>
                <a:r>
                  <a:rPr lang="en-US" dirty="0"/>
                  <a:t>Transition rule for an atomic transaction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r>
                  <a:rPr lang="en-US" dirty="0"/>
                  <a:t>:</a:t>
                </a:r>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r>
                  <a:rPr lang="de-DE" dirty="0"/>
                  <a:t>For modeling </a:t>
                </a:r>
                <a:r>
                  <a:rPr lang="de-DE" b="1" dirty="0"/>
                  <a:t>client programs</a:t>
                </a:r>
                <a:r>
                  <a:rPr lang="de-DE" dirty="0"/>
                  <a:t>, </a:t>
                </a:r>
                <a:r>
                  <a:rPr lang="en-US" dirty="0"/>
                  <a:t>in addition to the abstract model state (configuration), we need </a:t>
                </a:r>
                <a:r>
                  <a:rPr lang="en-US" b="1" i="1" dirty="0"/>
                  <a:t>client-local stacks </a:t>
                </a:r>
                <a:r>
                  <a:rPr lang="en-US" dirty="0"/>
                  <a:t>for storing values in variables and expression evaluations.</a:t>
                </a:r>
              </a:p>
              <a:p>
                <a:r>
                  <a:rPr lang="en-US" dirty="0"/>
                  <a:t>A more concrete model of the execution test, including how the fingerprint </a:t>
                </a:r>
                <a14:m>
                  <m:oMath xmlns:m="http://schemas.openxmlformats.org/officeDocument/2006/math">
                    <m:r>
                      <a:rPr lang="en-US" i="1">
                        <a:latin typeface="Cambria Math" panose="02040503050406030204" pitchFamily="18" charset="0"/>
                      </a:rPr>
                      <m:t>ℱ</m:t>
                    </m:r>
                  </m:oMath>
                </a14:m>
                <a:r>
                  <a:rPr lang="en-US" dirty="0"/>
                  <a:t> is built by the client’s program.</a:t>
                </a:r>
              </a:p>
              <a:p>
                <a:pPr algn="l"/>
                <a:r>
                  <a:rPr lang="en-US" dirty="0"/>
                  <a:t>W</a:t>
                </a:r>
                <a:r>
                  <a:rPr lang="en-US" sz="1800" b="0" i="0" u="none" strike="noStrike" baseline="0" dirty="0">
                    <a:latin typeface="CMR10"/>
                  </a:rPr>
                  <a:t>e proved that the programming language model </a:t>
                </a:r>
                <a:r>
                  <a:rPr lang="en-US" sz="1800" b="1" i="0" u="none" strike="noStrike" baseline="0" dirty="0">
                    <a:latin typeface="CMR10"/>
                  </a:rPr>
                  <a:t>refines</a:t>
                </a:r>
                <a:r>
                  <a:rPr lang="en-US" sz="1800" b="0" i="0" u="none" strike="noStrike" baseline="0" dirty="0">
                    <a:latin typeface="CMR10"/>
                  </a:rPr>
                  <a:t> the abstract execution test model.</a:t>
                </a:r>
              </a:p>
              <a:p>
                <a:pPr algn="l"/>
                <a:r>
                  <a:rPr lang="en-US" sz="1800" b="0" i="0" u="none" strike="noStrike" baseline="0" dirty="0">
                    <a:latin typeface="CMR10"/>
                  </a:rPr>
                  <a:t>This implies </a:t>
                </a:r>
                <a:r>
                  <a:rPr lang="en-US" sz="1800" b="0" i="1" u="none" strike="noStrike" baseline="0" dirty="0">
                    <a:latin typeface="CMR10"/>
                  </a:rPr>
                  <a:t>property </a:t>
                </a:r>
                <a:r>
                  <a:rPr lang="en-US" sz="1800" b="0" u="none" strike="noStrike" baseline="0" dirty="0">
                    <a:latin typeface="CMR10"/>
                  </a:rPr>
                  <a:t>preservation, so the well-formedness</a:t>
                </a:r>
                <a:r>
                  <a:rPr lang="en-US" sz="1800" b="0" i="0" u="none" strike="noStrike" baseline="0" dirty="0">
                    <a:latin typeface="CMR10"/>
                  </a:rPr>
                  <a:t> of the key-value </a:t>
                </a:r>
                <a:r>
                  <a:rPr lang="en-US" dirty="0"/>
                  <a:t>s</a:t>
                </a:r>
                <a:r>
                  <a:rPr lang="en-US" sz="1800" b="0" i="0" u="none" strike="noStrike" baseline="0" dirty="0">
                    <a:latin typeface="CMR10"/>
                  </a:rPr>
                  <a:t>tores and client views is preserved for the programming language model.</a:t>
                </a:r>
                <a:endParaRPr lang="en-CH"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731836" y="1369560"/>
                <a:ext cx="10728326" cy="4647782"/>
              </a:xfrm>
              <a:blipFill>
                <a:blip r:embed="rId3"/>
                <a:stretch>
                  <a:fillRect l="-1307" t="-1706" r="-455"/>
                </a:stretch>
              </a:blipFill>
            </p:spPr>
            <p:txBody>
              <a:bodyPr/>
              <a:lstStyle/>
              <a:p>
                <a:r>
                  <a:rPr lang="en-CH">
                    <a:noFill/>
                  </a:rPr>
                  <a:t> </a:t>
                </a:r>
              </a:p>
            </p:txBody>
          </p:sp>
        </mc:Fallback>
      </mc:AlternateContent>
      <p:sp>
        <p:nvSpPr>
          <p:cNvPr id="40" name="Slide Number Placeholder 39">
            <a:extLst>
              <a:ext uri="{FF2B5EF4-FFF2-40B4-BE49-F238E27FC236}">
                <a16:creationId xmlns:a16="http://schemas.microsoft.com/office/drawing/2014/main" id="{A5BBB455-EE75-CA48-47AA-06655EFEA6E9}"/>
              </a:ext>
            </a:extLst>
          </p:cNvPr>
          <p:cNvSpPr>
            <a:spLocks noGrp="1"/>
          </p:cNvSpPr>
          <p:nvPr>
            <p:ph type="sldNum" sz="quarter" idx="12"/>
          </p:nvPr>
        </p:nvSpPr>
        <p:spPr/>
        <p:txBody>
          <a:bodyPr/>
          <a:lstStyle/>
          <a:p>
            <a:fld id="{5ACA52AF-F19D-405C-AD5F-7D94B96A5CC3}" type="slidenum">
              <a:rPr lang="de-CH" noProof="0" smtClean="0"/>
              <a:t>13</a:t>
            </a:fld>
            <a:endParaRPr lang="de-CH" noProof="0"/>
          </a:p>
        </p:txBody>
      </p:sp>
      <p:pic>
        <p:nvPicPr>
          <p:cNvPr id="7" name="Picture 6" descr="Chart, scatter chart&#10;&#10;Description automatically generated">
            <a:extLst>
              <a:ext uri="{FF2B5EF4-FFF2-40B4-BE49-F238E27FC236}">
                <a16:creationId xmlns:a16="http://schemas.microsoft.com/office/drawing/2014/main" id="{F9C1902A-E97F-91AD-85EC-22A7BA230A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836" y="2112409"/>
            <a:ext cx="10607040" cy="151707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5232DC8-FFB8-6EB2-FCBE-48D0F17D37A8}"/>
                  </a:ext>
                </a:extLst>
              </p:cNvPr>
              <p:cNvSpPr txBox="1"/>
              <p:nvPr/>
            </p:nvSpPr>
            <p:spPr>
              <a:xfrm>
                <a:off x="3485069" y="1928347"/>
                <a:ext cx="3381567" cy="307777"/>
              </a:xfrm>
              <a:prstGeom prst="rect">
                <a:avLst/>
              </a:prstGeom>
              <a:noFill/>
            </p:spPr>
            <p:txBody>
              <a:bodyPr wrap="none" rtlCol="0">
                <a:spAutoFit/>
              </a:bodyPr>
              <a:lstStyle/>
              <a:p>
                <a:r>
                  <a:rPr lang="en-US" sz="1400" b="0" dirty="0">
                    <a:solidFill>
                      <a:srgbClr val="007A96"/>
                    </a:solidFill>
                  </a:rPr>
                  <a:t>Implies that </a:t>
                </a:r>
                <a14:m>
                  <m:oMath xmlns:m="http://schemas.openxmlformats.org/officeDocument/2006/math">
                    <m:r>
                      <a:rPr lang="en-US" sz="1400" b="0" i="1" smtClean="0">
                        <a:solidFill>
                          <a:srgbClr val="007A96"/>
                        </a:solidFill>
                        <a:latin typeface="Cambria Math" panose="02040503050406030204" pitchFamily="18" charset="0"/>
                      </a:rPr>
                      <m:t>ℱ</m:t>
                    </m:r>
                  </m:oMath>
                </a14:m>
                <a:r>
                  <a:rPr lang="en-US" sz="1400" dirty="0">
                    <a:solidFill>
                      <a:srgbClr val="007A96"/>
                    </a:solidFill>
                    <a:latin typeface="CMR10"/>
                  </a:rPr>
                  <a:t> has the </a:t>
                </a:r>
                <a:r>
                  <a:rPr lang="en-US" sz="1400" b="1" i="1" dirty="0">
                    <a:solidFill>
                      <a:srgbClr val="007A96"/>
                    </a:solidFill>
                    <a:latin typeface="CMR10"/>
                  </a:rPr>
                  <a:t>fingerprint property</a:t>
                </a:r>
                <a:endParaRPr lang="en-CH" sz="1400" b="1" i="1" dirty="0">
                  <a:solidFill>
                    <a:srgbClr val="007A96"/>
                  </a:solidFill>
                  <a:latin typeface="CMR10"/>
                </a:endParaRPr>
              </a:p>
            </p:txBody>
          </p:sp>
        </mc:Choice>
        <mc:Fallback xmlns="">
          <p:sp>
            <p:nvSpPr>
              <p:cNvPr id="9" name="TextBox 8">
                <a:extLst>
                  <a:ext uri="{FF2B5EF4-FFF2-40B4-BE49-F238E27FC236}">
                    <a16:creationId xmlns:a16="http://schemas.microsoft.com/office/drawing/2014/main" id="{85232DC8-FFB8-6EB2-FCBE-48D0F17D37A8}"/>
                  </a:ext>
                </a:extLst>
              </p:cNvPr>
              <p:cNvSpPr txBox="1">
                <a:spLocks noRot="1" noChangeAspect="1" noMove="1" noResize="1" noEditPoints="1" noAdjustHandles="1" noChangeArrowheads="1" noChangeShapeType="1" noTextEdit="1"/>
              </p:cNvSpPr>
              <p:nvPr/>
            </p:nvSpPr>
            <p:spPr>
              <a:xfrm>
                <a:off x="3485069" y="1928347"/>
                <a:ext cx="3381567" cy="307777"/>
              </a:xfrm>
              <a:prstGeom prst="rect">
                <a:avLst/>
              </a:prstGeom>
              <a:blipFill>
                <a:blip r:embed="rId5"/>
                <a:stretch>
                  <a:fillRect l="-542" t="-1961" b="-21569"/>
                </a:stretch>
              </a:blipFill>
            </p:spPr>
            <p:txBody>
              <a:bodyPr/>
              <a:lstStyle/>
              <a:p>
                <a:r>
                  <a:rPr lang="en-CH">
                    <a:noFill/>
                  </a:rPr>
                  <a:t> </a:t>
                </a:r>
              </a:p>
            </p:txBody>
          </p:sp>
        </mc:Fallback>
      </mc:AlternateContent>
      <p:pic>
        <p:nvPicPr>
          <p:cNvPr id="10" name="Picture 9" descr="Chart, scatter chart&#10;&#10;Description automatically generated">
            <a:extLst>
              <a:ext uri="{FF2B5EF4-FFF2-40B4-BE49-F238E27FC236}">
                <a16:creationId xmlns:a16="http://schemas.microsoft.com/office/drawing/2014/main" id="{18938A64-732E-FF1E-0685-C1534E86B505}"/>
              </a:ext>
            </a:extLst>
          </p:cNvPr>
          <p:cNvPicPr>
            <a:picLocks noChangeAspect="1"/>
          </p:cNvPicPr>
          <p:nvPr/>
        </p:nvPicPr>
        <p:blipFill rotWithShape="1">
          <a:blip r:embed="rId4">
            <a:extLst>
              <a:ext uri="{28A0092B-C50C-407E-A947-70E740481C1C}">
                <a14:useLocalDpi xmlns:a14="http://schemas.microsoft.com/office/drawing/2010/main" val="0"/>
              </a:ext>
            </a:extLst>
          </a:blip>
          <a:srcRect l="46236" t="6860" r="49566" b="72853"/>
          <a:stretch/>
        </p:blipFill>
        <p:spPr>
          <a:xfrm>
            <a:off x="8760434" y="1626018"/>
            <a:ext cx="445273" cy="307777"/>
          </a:xfrm>
          <a:prstGeom prst="rect">
            <a:avLst/>
          </a:prstGeom>
        </p:spPr>
      </p:pic>
      <p:sp>
        <p:nvSpPr>
          <p:cNvPr id="12" name="TextBox 11">
            <a:extLst>
              <a:ext uri="{FF2B5EF4-FFF2-40B4-BE49-F238E27FC236}">
                <a16:creationId xmlns:a16="http://schemas.microsoft.com/office/drawing/2014/main" id="{1991A9EF-AAA6-1DF8-5D5F-262D0C1C4A3E}"/>
              </a:ext>
            </a:extLst>
          </p:cNvPr>
          <p:cNvSpPr txBox="1"/>
          <p:nvPr/>
        </p:nvSpPr>
        <p:spPr>
          <a:xfrm>
            <a:off x="9080390" y="1680310"/>
            <a:ext cx="1773178" cy="307777"/>
          </a:xfrm>
          <a:prstGeom prst="rect">
            <a:avLst/>
          </a:prstGeom>
          <a:noFill/>
        </p:spPr>
        <p:txBody>
          <a:bodyPr wrap="none" rtlCol="0">
            <a:spAutoFit/>
          </a:bodyPr>
          <a:lstStyle/>
          <a:p>
            <a:r>
              <a:rPr lang="en-US" sz="1400" dirty="0">
                <a:latin typeface="CMR10"/>
              </a:rPr>
              <a:t>: </a:t>
            </a:r>
            <a:r>
              <a:rPr lang="en-US" sz="1200" dirty="0">
                <a:latin typeface="CMR10"/>
              </a:rPr>
              <a:t>Transactional multi-step</a:t>
            </a:r>
            <a:endParaRPr lang="en-CH" sz="1400" dirty="0">
              <a:latin typeface="CMR10"/>
            </a:endParaRPr>
          </a:p>
        </p:txBody>
      </p:sp>
      <p:sp>
        <p:nvSpPr>
          <p:cNvPr id="3" name="Rectangle 2">
            <a:extLst>
              <a:ext uri="{FF2B5EF4-FFF2-40B4-BE49-F238E27FC236}">
                <a16:creationId xmlns:a16="http://schemas.microsoft.com/office/drawing/2014/main" id="{826F286B-AB04-74C9-1912-FC89587EA620}"/>
              </a:ext>
            </a:extLst>
          </p:cNvPr>
          <p:cNvSpPr/>
          <p:nvPr/>
        </p:nvSpPr>
        <p:spPr>
          <a:xfrm>
            <a:off x="1723697" y="2171542"/>
            <a:ext cx="6264165" cy="41481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a:p>
        </p:txBody>
      </p:sp>
      <p:sp>
        <p:nvSpPr>
          <p:cNvPr id="6" name="PB">
            <a:extLst>
              <a:ext uri="{FF2B5EF4-FFF2-40B4-BE49-F238E27FC236}">
                <a16:creationId xmlns:a16="http://schemas.microsoft.com/office/drawing/2014/main" id="{3F252700-1866-FC1F-AA89-E6ECF2955E6A}"/>
              </a:ext>
            </a:extLst>
          </p:cNvPr>
          <p:cNvSpPr/>
          <p:nvPr/>
        </p:nvSpPr>
        <p:spPr>
          <a:xfrm>
            <a:off x="0" y="6794500"/>
            <a:ext cx="4433455"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29474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6" end="6"/>
                                            </p:txEl>
                                          </p:spTgt>
                                        </p:tgtEl>
                                        <p:attrNameLst>
                                          <p:attrName>style.visibility</p:attrName>
                                        </p:attrNameLst>
                                      </p:cBhvr>
                                      <p:to>
                                        <p:strVal val="visible"/>
                                      </p:to>
                                    </p:set>
                                    <p:animEffect transition="in" filter="fade">
                                      <p:cBhvr>
                                        <p:cTn id="7" dur="500"/>
                                        <p:tgtEl>
                                          <p:spTgt spid="1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7" end="7"/>
                                            </p:txEl>
                                          </p:spTgt>
                                        </p:tgtEl>
                                        <p:attrNameLst>
                                          <p:attrName>style.visibility</p:attrName>
                                        </p:attrNameLst>
                                      </p:cBhvr>
                                      <p:to>
                                        <p:strVal val="visible"/>
                                      </p:to>
                                    </p:set>
                                    <p:animEffect transition="in" filter="fade">
                                      <p:cBhvr>
                                        <p:cTn id="10" dur="500"/>
                                        <p:tgtEl>
                                          <p:spTgt spid="1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xEl>
                                              <p:pRg st="8" end="8"/>
                                            </p:txEl>
                                          </p:spTgt>
                                        </p:tgtEl>
                                        <p:attrNameLst>
                                          <p:attrName>style.visibility</p:attrName>
                                        </p:attrNameLst>
                                      </p:cBhvr>
                                      <p:to>
                                        <p:strVal val="visible"/>
                                      </p:to>
                                    </p:set>
                                    <p:animEffect transition="in" filter="fade">
                                      <p:cBhvr>
                                        <p:cTn id="15" dur="500"/>
                                        <p:tgtEl>
                                          <p:spTgt spid="14">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xEl>
                                              <p:pRg st="9" end="9"/>
                                            </p:txEl>
                                          </p:spTgt>
                                        </p:tgtEl>
                                        <p:attrNameLst>
                                          <p:attrName>style.visibility</p:attrName>
                                        </p:attrNameLst>
                                      </p:cBhvr>
                                      <p:to>
                                        <p:strVal val="visible"/>
                                      </p:to>
                                    </p:set>
                                    <p:animEffect transition="in" filter="fade">
                                      <p:cBhvr>
                                        <p:cTn id="18"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CH" dirty="0">
                <a:solidFill>
                  <a:srgbClr val="007A96"/>
                </a:solidFill>
              </a:rPr>
              <a:t>Protocol verification by refinement</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7" name="Rounded Rectangle 6"/>
          <p:cNvSpPr/>
          <p:nvPr/>
        </p:nvSpPr>
        <p:spPr>
          <a:xfrm>
            <a:off x="3399875" y="2288618"/>
            <a:ext cx="884903" cy="13371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8" name="Rounded Rectangle 7"/>
          <p:cNvSpPr/>
          <p:nvPr/>
        </p:nvSpPr>
        <p:spPr>
          <a:xfrm>
            <a:off x="2925279" y="2303532"/>
            <a:ext cx="1056786" cy="61297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2" name="Rounded Rectangle 11"/>
          <p:cNvSpPr/>
          <p:nvPr/>
        </p:nvSpPr>
        <p:spPr>
          <a:xfrm>
            <a:off x="4124960" y="2812755"/>
            <a:ext cx="320040" cy="113902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371702"/>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4" name="Content Placeholder 13"/>
          <p:cNvSpPr>
            <a:spLocks noGrp="1"/>
          </p:cNvSpPr>
          <p:nvPr>
            <p:ph idx="1"/>
          </p:nvPr>
        </p:nvSpPr>
        <p:spPr>
          <a:xfrm>
            <a:off x="731836" y="1369560"/>
            <a:ext cx="10728326" cy="4647782"/>
          </a:xfrm>
        </p:spPr>
        <p:txBody>
          <a:bodyPr/>
          <a:lstStyle/>
          <a:p>
            <a:pPr>
              <a:lnSpc>
                <a:spcPct val="150000"/>
              </a:lnSpc>
            </a:pPr>
            <a:r>
              <a:rPr lang="en-CH" dirty="0"/>
              <a:t>Many different concurrency control mechanisms in distributed systems protocols</a:t>
            </a:r>
          </a:p>
          <a:p>
            <a:pPr lvl="1">
              <a:lnSpc>
                <a:spcPct val="150000"/>
              </a:lnSpc>
              <a:buFont typeface="Courier New" panose="02070309020205020404" pitchFamily="49" charset="0"/>
              <a:buChar char="o"/>
            </a:pPr>
            <a:r>
              <a:rPr lang="en-US" dirty="0"/>
              <a:t>RAMP </a:t>
            </a:r>
            <a:r>
              <a:rPr lang="en-CH" dirty="0"/>
              <a:t>protocol </a:t>
            </a:r>
            <a:r>
              <a:rPr lang="en-US" dirty="0"/>
              <a:t>[</a:t>
            </a:r>
            <a:r>
              <a:rPr lang="en-CH" dirty="0">
                <a:solidFill>
                  <a:srgbClr val="007A96"/>
                </a:solidFill>
              </a:rPr>
              <a:t>1</a:t>
            </a:r>
            <a:r>
              <a:rPr lang="en-US" dirty="0"/>
              <a:t>] </a:t>
            </a:r>
            <a:r>
              <a:rPr lang="en-CH" dirty="0"/>
              <a:t>	     </a:t>
            </a:r>
            <a:r>
              <a:rPr lang="en-US" dirty="0"/>
              <a:t>RA</a:t>
            </a:r>
            <a:endParaRPr lang="en-CH" dirty="0"/>
          </a:p>
          <a:p>
            <a:pPr lvl="1">
              <a:buFont typeface="Courier New" panose="02070309020205020404" pitchFamily="49" charset="0"/>
              <a:buChar char="o"/>
            </a:pPr>
            <a:r>
              <a:rPr lang="en-US" dirty="0"/>
              <a:t>COPS </a:t>
            </a:r>
            <a:r>
              <a:rPr lang="en-CH" dirty="0"/>
              <a:t>protocol </a:t>
            </a:r>
            <a:r>
              <a:rPr lang="en-US" dirty="0"/>
              <a:t>[</a:t>
            </a:r>
            <a:r>
              <a:rPr lang="en-CH" dirty="0">
                <a:solidFill>
                  <a:srgbClr val="007A96"/>
                </a:solidFill>
              </a:rPr>
              <a:t>6</a:t>
            </a:r>
            <a:r>
              <a:rPr lang="en-US" dirty="0"/>
              <a:t>]</a:t>
            </a:r>
            <a:r>
              <a:rPr lang="en-CH" dirty="0"/>
              <a:t> 	     CC</a:t>
            </a:r>
          </a:p>
          <a:p>
            <a:pPr lvl="1">
              <a:buFont typeface="Courier New" panose="02070309020205020404" pitchFamily="49" charset="0"/>
              <a:buChar char="o"/>
            </a:pPr>
            <a:r>
              <a:rPr lang="en-US" dirty="0"/>
              <a:t>Eiger-PORT [</a:t>
            </a:r>
            <a:r>
              <a:rPr lang="en-CH" dirty="0">
                <a:solidFill>
                  <a:srgbClr val="007A96"/>
                </a:solidFill>
              </a:rPr>
              <a:t>10</a:t>
            </a:r>
            <a:r>
              <a:rPr lang="en-US" dirty="0"/>
              <a:t>] </a:t>
            </a:r>
            <a:r>
              <a:rPr lang="en-CH" dirty="0"/>
              <a:t>	            </a:t>
            </a:r>
            <a:r>
              <a:rPr lang="en-US" dirty="0"/>
              <a:t>CC</a:t>
            </a:r>
            <a:endParaRPr lang="en-CH" dirty="0"/>
          </a:p>
          <a:p>
            <a:pPr lvl="1">
              <a:buFont typeface="Courier New" panose="02070309020205020404" pitchFamily="49" charset="0"/>
              <a:buChar char="o"/>
            </a:pPr>
            <a:r>
              <a:rPr lang="en-US" dirty="0"/>
              <a:t>Two-Phase Locking </a:t>
            </a:r>
            <a:r>
              <a:rPr lang="en-CH" dirty="0"/>
              <a:t>	           </a:t>
            </a:r>
            <a:r>
              <a:rPr lang="en-US" dirty="0"/>
              <a:t>SER</a:t>
            </a:r>
            <a:endParaRPr lang="en-CH" dirty="0"/>
          </a:p>
          <a:p>
            <a:pPr marL="266700" lvl="1" indent="0">
              <a:buNone/>
            </a:pPr>
            <a:endParaRPr lang="en-CH" dirty="0"/>
          </a:p>
          <a:p>
            <a:r>
              <a:rPr lang="en-CH" dirty="0"/>
              <a:t>T</a:t>
            </a:r>
            <a:r>
              <a:rPr lang="en-US" dirty="0"/>
              <a:t>he complex concurrent behaviors of these protocols call for formal verification</a:t>
            </a:r>
            <a:endParaRPr lang="en-CH" dirty="0"/>
          </a:p>
          <a:p>
            <a:r>
              <a:rPr lang="en-CH" dirty="0"/>
              <a:t>To verify if the protocol satisfies </a:t>
            </a:r>
            <a:r>
              <a:rPr lang="en-US" dirty="0"/>
              <a:t>the desired consistency model</a:t>
            </a:r>
          </a:p>
          <a:p>
            <a:endParaRPr lang="en-US" dirty="0"/>
          </a:p>
          <a:p>
            <a:r>
              <a:rPr lang="en-CH" dirty="0">
                <a:solidFill>
                  <a:srgbClr val="007A96"/>
                </a:solidFill>
              </a:rPr>
              <a:t>Idea: </a:t>
            </a:r>
            <a:r>
              <a:rPr lang="en-US" dirty="0"/>
              <a:t>Verifying database concurrency control protocols by proving that they </a:t>
            </a:r>
            <a:r>
              <a:rPr lang="en-US" b="1" dirty="0"/>
              <a:t>refine</a:t>
            </a:r>
            <a:r>
              <a:rPr lang="en-CH" b="1" dirty="0"/>
              <a:t> </a:t>
            </a:r>
            <a:r>
              <a:rPr lang="en-US" dirty="0"/>
              <a:t>the formalized execution test of the desired consistency model.</a:t>
            </a:r>
          </a:p>
        </p:txBody>
      </p:sp>
      <p:cxnSp>
        <p:nvCxnSpPr>
          <p:cNvPr id="9" name="Straight Arrow Connector 8"/>
          <p:cNvCxnSpPr/>
          <p:nvPr/>
        </p:nvCxnSpPr>
        <p:spPr>
          <a:xfrm>
            <a:off x="3012679" y="2158710"/>
            <a:ext cx="695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59343" y="1913879"/>
            <a:ext cx="683585" cy="276999"/>
          </a:xfrm>
          <a:prstGeom prst="rect">
            <a:avLst/>
          </a:prstGeom>
          <a:noFill/>
        </p:spPr>
        <p:txBody>
          <a:bodyPr wrap="none" rtlCol="0">
            <a:spAutoFit/>
          </a:bodyPr>
          <a:lstStyle/>
          <a:p>
            <a:r>
              <a:rPr lang="en-CH" sz="1200" dirty="0">
                <a:solidFill>
                  <a:srgbClr val="007A96"/>
                </a:solidFill>
                <a:latin typeface="CMR10"/>
              </a:rPr>
              <a:t>satisfies</a:t>
            </a:r>
            <a:endParaRPr lang="en-US" sz="1200" dirty="0">
              <a:solidFill>
                <a:srgbClr val="007A96"/>
              </a:solidFill>
              <a:latin typeface="CMR10"/>
            </a:endParaRPr>
          </a:p>
        </p:txBody>
      </p:sp>
      <p:cxnSp>
        <p:nvCxnSpPr>
          <p:cNvPr id="16" name="Straight Arrow Connector 15"/>
          <p:cNvCxnSpPr/>
          <p:nvPr/>
        </p:nvCxnSpPr>
        <p:spPr>
          <a:xfrm>
            <a:off x="2933165" y="2479381"/>
            <a:ext cx="695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34259" y="2234550"/>
            <a:ext cx="683585" cy="276999"/>
          </a:xfrm>
          <a:prstGeom prst="rect">
            <a:avLst/>
          </a:prstGeom>
          <a:noFill/>
        </p:spPr>
        <p:txBody>
          <a:bodyPr wrap="none" rtlCol="0">
            <a:spAutoFit/>
          </a:bodyPr>
          <a:lstStyle/>
          <a:p>
            <a:r>
              <a:rPr lang="en-CH" sz="1200" dirty="0">
                <a:solidFill>
                  <a:srgbClr val="007A96"/>
                </a:solidFill>
                <a:latin typeface="CMR10"/>
              </a:rPr>
              <a:t>satisfies</a:t>
            </a:r>
            <a:endParaRPr lang="en-US" sz="1200" dirty="0">
              <a:solidFill>
                <a:srgbClr val="007A96"/>
              </a:solidFill>
              <a:latin typeface="CMR10"/>
            </a:endParaRPr>
          </a:p>
        </p:txBody>
      </p:sp>
      <p:cxnSp>
        <p:nvCxnSpPr>
          <p:cNvPr id="24" name="Straight Arrow Connector 23"/>
          <p:cNvCxnSpPr/>
          <p:nvPr/>
        </p:nvCxnSpPr>
        <p:spPr>
          <a:xfrm>
            <a:off x="3218853" y="2852467"/>
            <a:ext cx="695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41715" y="2607636"/>
            <a:ext cx="683585" cy="276999"/>
          </a:xfrm>
          <a:prstGeom prst="rect">
            <a:avLst/>
          </a:prstGeom>
          <a:noFill/>
        </p:spPr>
        <p:txBody>
          <a:bodyPr wrap="none" rtlCol="0">
            <a:spAutoFit/>
          </a:bodyPr>
          <a:lstStyle/>
          <a:p>
            <a:r>
              <a:rPr lang="en-CH" sz="1200" dirty="0">
                <a:solidFill>
                  <a:srgbClr val="007A96"/>
                </a:solidFill>
                <a:latin typeface="CMR10"/>
              </a:rPr>
              <a:t>satisfies</a:t>
            </a:r>
            <a:endParaRPr lang="en-US" sz="1200" dirty="0">
              <a:solidFill>
                <a:srgbClr val="007A96"/>
              </a:solidFill>
              <a:latin typeface="CMR10"/>
            </a:endParaRPr>
          </a:p>
        </p:txBody>
      </p:sp>
      <p:cxnSp>
        <p:nvCxnSpPr>
          <p:cNvPr id="26" name="Straight Arrow Connector 25"/>
          <p:cNvCxnSpPr/>
          <p:nvPr/>
        </p:nvCxnSpPr>
        <p:spPr>
          <a:xfrm>
            <a:off x="3231799" y="3173989"/>
            <a:ext cx="695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43779" y="2950930"/>
            <a:ext cx="683585" cy="276999"/>
          </a:xfrm>
          <a:prstGeom prst="rect">
            <a:avLst/>
          </a:prstGeom>
          <a:noFill/>
        </p:spPr>
        <p:txBody>
          <a:bodyPr wrap="none" rtlCol="0">
            <a:spAutoFit/>
          </a:bodyPr>
          <a:lstStyle/>
          <a:p>
            <a:r>
              <a:rPr lang="en-CH" sz="1200" dirty="0">
                <a:solidFill>
                  <a:srgbClr val="007A96"/>
                </a:solidFill>
                <a:latin typeface="CMR10"/>
              </a:rPr>
              <a:t>satisfies</a:t>
            </a:r>
            <a:endParaRPr lang="en-US" sz="1200" dirty="0">
              <a:solidFill>
                <a:srgbClr val="007A96"/>
              </a:solidFill>
              <a:latin typeface="CMR10"/>
            </a:endParaRPr>
          </a:p>
        </p:txBody>
      </p:sp>
      <p:sp>
        <p:nvSpPr>
          <p:cNvPr id="13" name="Rectangle 12"/>
          <p:cNvSpPr/>
          <p:nvPr/>
        </p:nvSpPr>
        <p:spPr>
          <a:xfrm>
            <a:off x="974035" y="3001618"/>
            <a:ext cx="3955774" cy="302280"/>
          </a:xfrm>
          <a:prstGeom prst="rect">
            <a:avLst/>
          </a:prstGeom>
          <a:noFill/>
          <a:ln w="1905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latin typeface="CMR10"/>
            </a:endParaRPr>
          </a:p>
        </p:txBody>
      </p:sp>
      <p:sp>
        <p:nvSpPr>
          <p:cNvPr id="28" name="Rectangle 27"/>
          <p:cNvSpPr/>
          <p:nvPr/>
        </p:nvSpPr>
        <p:spPr>
          <a:xfrm>
            <a:off x="974035" y="2667171"/>
            <a:ext cx="3955774" cy="302280"/>
          </a:xfrm>
          <a:prstGeom prst="rect">
            <a:avLst/>
          </a:prstGeom>
          <a:noFill/>
          <a:ln w="1905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latin typeface="CMR10"/>
            </a:endParaRPr>
          </a:p>
        </p:txBody>
      </p:sp>
      <p:sp>
        <p:nvSpPr>
          <p:cNvPr id="15" name="TextBox 14"/>
          <p:cNvSpPr txBox="1"/>
          <p:nvPr/>
        </p:nvSpPr>
        <p:spPr>
          <a:xfrm>
            <a:off x="4929809" y="2953238"/>
            <a:ext cx="5071645" cy="369332"/>
          </a:xfrm>
          <a:prstGeom prst="rect">
            <a:avLst/>
          </a:prstGeom>
          <a:noFill/>
        </p:spPr>
        <p:txBody>
          <a:bodyPr wrap="none" rtlCol="0">
            <a:spAutoFit/>
          </a:bodyPr>
          <a:lstStyle/>
          <a:p>
            <a:r>
              <a:rPr lang="en-CH" dirty="0">
                <a:solidFill>
                  <a:srgbClr val="00B050"/>
                </a:solidFill>
                <a:latin typeface="CMR10"/>
              </a:rPr>
              <a:t>Modeled and proven in the Isabelle/HOL framework</a:t>
            </a:r>
            <a:endParaRPr lang="en-US" dirty="0">
              <a:solidFill>
                <a:srgbClr val="00B050"/>
              </a:solidFill>
              <a:latin typeface="CMR10"/>
            </a:endParaRPr>
          </a:p>
        </p:txBody>
      </p:sp>
      <p:sp>
        <p:nvSpPr>
          <p:cNvPr id="30" name="TextBox 29"/>
          <p:cNvSpPr txBox="1"/>
          <p:nvPr/>
        </p:nvSpPr>
        <p:spPr>
          <a:xfrm>
            <a:off x="4929809" y="2607636"/>
            <a:ext cx="5319405" cy="369332"/>
          </a:xfrm>
          <a:prstGeom prst="rect">
            <a:avLst/>
          </a:prstGeom>
          <a:noFill/>
        </p:spPr>
        <p:txBody>
          <a:bodyPr wrap="none" rtlCol="0">
            <a:spAutoFit/>
          </a:bodyPr>
          <a:lstStyle/>
          <a:p>
            <a:r>
              <a:rPr lang="en-CH" dirty="0">
                <a:solidFill>
                  <a:srgbClr val="FFC000"/>
                </a:solidFill>
                <a:latin typeface="CMR10"/>
              </a:rPr>
              <a:t>Modeled in Isabelle/HOL, refinement proof in progress</a:t>
            </a:r>
            <a:endParaRPr lang="en-US" dirty="0">
              <a:solidFill>
                <a:srgbClr val="FFC000"/>
              </a:solidFill>
              <a:latin typeface="CMR10"/>
            </a:endParaRPr>
          </a:p>
        </p:txBody>
      </p:sp>
      <p:sp>
        <p:nvSpPr>
          <p:cNvPr id="39" name="Slide Number Placeholder 38">
            <a:extLst>
              <a:ext uri="{FF2B5EF4-FFF2-40B4-BE49-F238E27FC236}">
                <a16:creationId xmlns:a16="http://schemas.microsoft.com/office/drawing/2014/main" id="{1D65DBD8-6BFE-90E7-B731-BC122624A2CA}"/>
              </a:ext>
            </a:extLst>
          </p:cNvPr>
          <p:cNvSpPr>
            <a:spLocks noGrp="1"/>
          </p:cNvSpPr>
          <p:nvPr>
            <p:ph type="sldNum" sz="quarter" idx="12"/>
          </p:nvPr>
        </p:nvSpPr>
        <p:spPr/>
        <p:txBody>
          <a:bodyPr/>
          <a:lstStyle/>
          <a:p>
            <a:fld id="{5ACA52AF-F19D-405C-AD5F-7D94B96A5CC3}" type="slidenum">
              <a:rPr lang="de-CH" noProof="0" smtClean="0"/>
              <a:t>14</a:t>
            </a:fld>
            <a:endParaRPr lang="de-CH" noProof="0"/>
          </a:p>
        </p:txBody>
      </p:sp>
      <p:sp>
        <p:nvSpPr>
          <p:cNvPr id="6" name="PB">
            <a:extLst>
              <a:ext uri="{FF2B5EF4-FFF2-40B4-BE49-F238E27FC236}">
                <a16:creationId xmlns:a16="http://schemas.microsoft.com/office/drawing/2014/main" id="{2B4B7BAD-CC34-2136-1603-DB5C5E84257B}"/>
              </a:ext>
            </a:extLst>
          </p:cNvPr>
          <p:cNvSpPr/>
          <p:nvPr/>
        </p:nvSpPr>
        <p:spPr>
          <a:xfrm>
            <a:off x="0" y="6794500"/>
            <a:ext cx="4802909"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320642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9" end="9"/>
                                            </p:txEl>
                                          </p:spTgt>
                                        </p:tgtEl>
                                        <p:attrNameLst>
                                          <p:attrName>style.visibility</p:attrName>
                                        </p:attrNameLst>
                                      </p:cBhvr>
                                      <p:to>
                                        <p:strVal val="visible"/>
                                      </p:to>
                                    </p:set>
                                    <p:animEffect transition="in" filter="fade">
                                      <p:cBhvr>
                                        <p:cTn id="7" dur="500"/>
                                        <p:tgtEl>
                                          <p:spTgt spid="1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8" grpId="0" animBg="1"/>
      <p:bldP spid="15"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CH" dirty="0">
                <a:solidFill>
                  <a:srgbClr val="007A96"/>
                </a:solidFill>
              </a:rPr>
              <a:t>Protocol verification by refinement</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7" name="Rounded Rectangle 6"/>
          <p:cNvSpPr/>
          <p:nvPr/>
        </p:nvSpPr>
        <p:spPr>
          <a:xfrm>
            <a:off x="3399875" y="2397948"/>
            <a:ext cx="884903" cy="13371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8" name="Rounded Rectangle 7"/>
          <p:cNvSpPr/>
          <p:nvPr/>
        </p:nvSpPr>
        <p:spPr>
          <a:xfrm>
            <a:off x="2925279" y="2045110"/>
            <a:ext cx="1056786" cy="61297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2" name="Rounded Rectangle 11"/>
          <p:cNvSpPr/>
          <p:nvPr/>
        </p:nvSpPr>
        <p:spPr>
          <a:xfrm>
            <a:off x="4124960" y="2772999"/>
            <a:ext cx="320040" cy="113902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113280"/>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4" name="Content Placeholder 13"/>
          <p:cNvSpPr>
            <a:spLocks noGrp="1"/>
          </p:cNvSpPr>
          <p:nvPr>
            <p:ph idx="1"/>
          </p:nvPr>
        </p:nvSpPr>
        <p:spPr>
          <a:xfrm>
            <a:off x="731836" y="1369560"/>
            <a:ext cx="10728326" cy="4647782"/>
          </a:xfrm>
        </p:spPr>
        <p:txBody>
          <a:bodyPr/>
          <a:lstStyle/>
          <a:p>
            <a:pPr>
              <a:lnSpc>
                <a:spcPct val="150000"/>
              </a:lnSpc>
            </a:pPr>
            <a:r>
              <a:rPr lang="en-CH" dirty="0"/>
              <a:t>Refinement guarantees </a:t>
            </a:r>
            <a:r>
              <a:rPr lang="en-US" dirty="0"/>
              <a:t>trace inclusion, hence </a:t>
            </a:r>
            <a:r>
              <a:rPr lang="en-CH" b="1" dirty="0"/>
              <a:t>property preservation</a:t>
            </a:r>
            <a:r>
              <a:rPr lang="en-US" b="1" dirty="0"/>
              <a:t>.</a:t>
            </a:r>
          </a:p>
          <a:p>
            <a:pPr>
              <a:lnSpc>
                <a:spcPct val="150000"/>
              </a:lnSpc>
            </a:pPr>
            <a:r>
              <a:rPr lang="en-CH" dirty="0"/>
              <a:t>If a protocol refines a </a:t>
            </a:r>
            <a:r>
              <a:rPr lang="en-CH" b="1" dirty="0"/>
              <a:t>consistency model execution test</a:t>
            </a:r>
            <a:r>
              <a:rPr lang="en-CH" dirty="0"/>
              <a:t>, it preserves its consistency guarantees</a:t>
            </a:r>
          </a:p>
          <a:p>
            <a:pPr marL="0" indent="0">
              <a:buNone/>
            </a:pPr>
            <a:r>
              <a:rPr lang="en-CH" sz="1400" dirty="0">
                <a:solidFill>
                  <a:prstClr val="black"/>
                </a:solidFill>
                <a:sym typeface="Wingdings" panose="05000000000000000000" pitchFamily="2" charset="2"/>
              </a:rPr>
              <a:t>         </a:t>
            </a:r>
            <a:r>
              <a:rPr lang="en-CH" dirty="0">
                <a:sym typeface="Wingdings" panose="05000000000000000000" pitchFamily="2" charset="2"/>
              </a:rPr>
              <a:t>s</a:t>
            </a:r>
            <a:r>
              <a:rPr lang="en-CH" dirty="0"/>
              <a:t>atisfies the consistency model </a:t>
            </a:r>
          </a:p>
          <a:p>
            <a:pPr>
              <a:lnSpc>
                <a:spcPct val="200000"/>
              </a:lnSpc>
            </a:pPr>
            <a:r>
              <a:rPr lang="en-CH" dirty="0"/>
              <a:t>Protocol verification </a:t>
            </a:r>
            <a:r>
              <a:rPr lang="en-US" dirty="0"/>
              <a:t>by refinement consists of two steps:</a:t>
            </a:r>
            <a:endParaRPr lang="en-CH" dirty="0"/>
          </a:p>
          <a:p>
            <a:pPr lvl="1">
              <a:buFont typeface="Courier New" panose="02070309020205020404" pitchFamily="49" charset="0"/>
              <a:buChar char="o"/>
            </a:pPr>
            <a:r>
              <a:rPr lang="en-US" dirty="0"/>
              <a:t>modeling the protocol as an </a:t>
            </a:r>
            <a:r>
              <a:rPr lang="en-US" b="1" dirty="0"/>
              <a:t>event system</a:t>
            </a:r>
            <a:r>
              <a:rPr lang="en-US" dirty="0"/>
              <a:t>.</a:t>
            </a:r>
            <a:endParaRPr lang="en-CH" dirty="0"/>
          </a:p>
          <a:p>
            <a:pPr lvl="1">
              <a:buFont typeface="Courier New" panose="02070309020205020404" pitchFamily="49" charset="0"/>
              <a:buChar char="o"/>
            </a:pPr>
            <a:r>
              <a:rPr lang="en-US" dirty="0"/>
              <a:t>proving that the modeled protocol re</a:t>
            </a:r>
            <a:r>
              <a:rPr lang="en-CH" dirty="0"/>
              <a:t>fines</a:t>
            </a:r>
            <a:r>
              <a:rPr lang="en-US" dirty="0"/>
              <a:t> the </a:t>
            </a:r>
            <a:r>
              <a:rPr lang="en-US" b="1" dirty="0"/>
              <a:t>execution test </a:t>
            </a:r>
            <a:r>
              <a:rPr lang="en-US" dirty="0"/>
              <a:t>of the desired consistency</a:t>
            </a:r>
            <a:r>
              <a:rPr lang="en-CH" dirty="0"/>
              <a:t> </a:t>
            </a:r>
            <a:r>
              <a:rPr lang="de-DE" dirty="0"/>
              <a:t>model.</a:t>
            </a:r>
            <a:endParaRPr lang="en-CH" dirty="0"/>
          </a:p>
          <a:p>
            <a:pPr marL="0" indent="0">
              <a:lnSpc>
                <a:spcPct val="200000"/>
              </a:lnSpc>
              <a:buNone/>
            </a:pPr>
            <a:r>
              <a:rPr lang="en-CH" dirty="0"/>
              <a:t>For the refinement proof of each protocol</a:t>
            </a:r>
            <a:r>
              <a:rPr lang="en-US" dirty="0"/>
              <a:t> the following must be done</a:t>
            </a:r>
            <a:r>
              <a:rPr lang="en-CH" dirty="0"/>
              <a:t>:</a:t>
            </a:r>
            <a:endParaRPr lang="en-US" dirty="0"/>
          </a:p>
          <a:p>
            <a:r>
              <a:rPr lang="en-US" dirty="0"/>
              <a:t>The abstract state is reconstructed from the concrete state.</a:t>
            </a:r>
            <a:endParaRPr lang="en-CH" dirty="0"/>
          </a:p>
          <a:p>
            <a:r>
              <a:rPr lang="en-US" dirty="0"/>
              <a:t>Prove that t</a:t>
            </a:r>
            <a:r>
              <a:rPr lang="en-CH" dirty="0"/>
              <a:t>he events that refine </a:t>
            </a:r>
            <a:r>
              <a:rPr lang="en-CH" b="1" i="1" dirty="0"/>
              <a:t>skip</a:t>
            </a:r>
            <a:r>
              <a:rPr lang="en-CH" i="1" dirty="0"/>
              <a:t> </a:t>
            </a:r>
            <a:r>
              <a:rPr lang="en-CH" dirty="0"/>
              <a:t>of the abstract model do not change the state</a:t>
            </a:r>
            <a:r>
              <a:rPr lang="en-US" dirty="0"/>
              <a:t>.</a:t>
            </a:r>
            <a:endParaRPr lang="en-CH" dirty="0"/>
          </a:p>
          <a:p>
            <a:r>
              <a:rPr lang="en-CH" dirty="0"/>
              <a:t>For the events refining the </a:t>
            </a:r>
            <a:r>
              <a:rPr lang="en-CH" b="1" i="1" dirty="0"/>
              <a:t>abstract commit </a:t>
            </a:r>
            <a:r>
              <a:rPr lang="en-CH" dirty="0"/>
              <a:t>(execution test transition rule) all the </a:t>
            </a:r>
            <a:r>
              <a:rPr lang="en-US" b="1" dirty="0"/>
              <a:t>ET </a:t>
            </a:r>
            <a:r>
              <a:rPr lang="en-CH" dirty="0"/>
              <a:t>rule premises are satisfied by the reconstructed abstract state (</a:t>
            </a:r>
            <a:r>
              <a:rPr lang="en-US" b="1" dirty="0"/>
              <a:t>5</a:t>
            </a:r>
            <a:r>
              <a:rPr lang="en-CH" dirty="0"/>
              <a:t> conditions</a:t>
            </a:r>
            <a:r>
              <a:rPr lang="en-US" dirty="0"/>
              <a:t> + </a:t>
            </a:r>
            <a:r>
              <a:rPr lang="en-US" b="1" dirty="0"/>
              <a:t>3 </a:t>
            </a:r>
            <a:r>
              <a:rPr lang="en-US" dirty="0"/>
              <a:t>view well-formedness</a:t>
            </a:r>
            <a:r>
              <a:rPr lang="en-CH" dirty="0"/>
              <a:t>)</a:t>
            </a:r>
          </a:p>
        </p:txBody>
      </p:sp>
      <p:sp>
        <p:nvSpPr>
          <p:cNvPr id="9" name="Slide Number Placeholder 8">
            <a:extLst>
              <a:ext uri="{FF2B5EF4-FFF2-40B4-BE49-F238E27FC236}">
                <a16:creationId xmlns:a16="http://schemas.microsoft.com/office/drawing/2014/main" id="{D2C9906B-1475-5326-9FDE-7C896EC1DB4B}"/>
              </a:ext>
            </a:extLst>
          </p:cNvPr>
          <p:cNvSpPr>
            <a:spLocks noGrp="1"/>
          </p:cNvSpPr>
          <p:nvPr>
            <p:ph type="sldNum" sz="quarter" idx="12"/>
          </p:nvPr>
        </p:nvSpPr>
        <p:spPr/>
        <p:txBody>
          <a:bodyPr/>
          <a:lstStyle/>
          <a:p>
            <a:fld id="{5ACA52AF-F19D-405C-AD5F-7D94B96A5CC3}" type="slidenum">
              <a:rPr lang="de-CH" noProof="0" smtClean="0"/>
              <a:t>15</a:t>
            </a:fld>
            <a:endParaRPr lang="de-CH" noProof="0"/>
          </a:p>
        </p:txBody>
      </p:sp>
      <p:sp>
        <p:nvSpPr>
          <p:cNvPr id="6" name="PB">
            <a:extLst>
              <a:ext uri="{FF2B5EF4-FFF2-40B4-BE49-F238E27FC236}">
                <a16:creationId xmlns:a16="http://schemas.microsoft.com/office/drawing/2014/main" id="{F21DD357-2E95-1831-CA8F-37C66C128FED}"/>
              </a:ext>
            </a:extLst>
          </p:cNvPr>
          <p:cNvSpPr/>
          <p:nvPr/>
        </p:nvSpPr>
        <p:spPr>
          <a:xfrm>
            <a:off x="0" y="6794500"/>
            <a:ext cx="5172364"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247584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fade">
                                      <p:cBhvr>
                                        <p:cTn id="15" dur="500"/>
                                        <p:tgtEl>
                                          <p:spTgt spid="1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fade">
                                      <p:cBhvr>
                                        <p:cTn id="20" dur="500"/>
                                        <p:tgtEl>
                                          <p:spTgt spid="1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Effect transition="in" filter="fade">
                                      <p:cBhvr>
                                        <p:cTn id="23" dur="500"/>
                                        <p:tgtEl>
                                          <p:spTgt spid="1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xEl>
                                              <p:pRg st="5" end="5"/>
                                            </p:txEl>
                                          </p:spTgt>
                                        </p:tgtEl>
                                        <p:attrNameLst>
                                          <p:attrName>style.visibility</p:attrName>
                                        </p:attrNameLst>
                                      </p:cBhvr>
                                      <p:to>
                                        <p:strVal val="visible"/>
                                      </p:to>
                                    </p:set>
                                    <p:animEffect transition="in" filter="fade">
                                      <p:cBhvr>
                                        <p:cTn id="26" dur="500"/>
                                        <p:tgtEl>
                                          <p:spTgt spid="1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Effect transition="in" filter="fade">
                                      <p:cBhvr>
                                        <p:cTn id="31" dur="500"/>
                                        <p:tgtEl>
                                          <p:spTgt spid="1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animEffect transition="in" filter="fade">
                                      <p:cBhvr>
                                        <p:cTn id="36" dur="500"/>
                                        <p:tgtEl>
                                          <p:spTgt spid="1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xEl>
                                              <p:pRg st="8" end="8"/>
                                            </p:txEl>
                                          </p:spTgt>
                                        </p:tgtEl>
                                        <p:attrNameLst>
                                          <p:attrName>style.visibility</p:attrName>
                                        </p:attrNameLst>
                                      </p:cBhvr>
                                      <p:to>
                                        <p:strVal val="visible"/>
                                      </p:to>
                                    </p:set>
                                    <p:animEffect transition="in" filter="fade">
                                      <p:cBhvr>
                                        <p:cTn id="41" dur="500"/>
                                        <p:tgtEl>
                                          <p:spTgt spid="1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xEl>
                                              <p:pRg st="9" end="9"/>
                                            </p:txEl>
                                          </p:spTgt>
                                        </p:tgtEl>
                                        <p:attrNameLst>
                                          <p:attrName>style.visibility</p:attrName>
                                        </p:attrNameLst>
                                      </p:cBhvr>
                                      <p:to>
                                        <p:strVal val="visible"/>
                                      </p:to>
                                    </p:set>
                                    <p:animEffect transition="in" filter="fade">
                                      <p:cBhvr>
                                        <p:cTn id="46"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CH" noProof="0" dirty="0"/>
              <a:t>09.11.2022</a:t>
            </a:r>
            <a:endParaRPr lang="de-CH" noProof="0"/>
          </a:p>
        </p:txBody>
      </p:sp>
      <p:sp>
        <p:nvSpPr>
          <p:cNvPr id="4" name="Footer Placeholder 3"/>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7" name="Rectangle 6"/>
          <p:cNvSpPr/>
          <p:nvPr/>
        </p:nvSpPr>
        <p:spPr>
          <a:xfrm>
            <a:off x="729673" y="498764"/>
            <a:ext cx="10945091" cy="5754254"/>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CMR10"/>
              </a:rPr>
              <a:t>1</a:t>
            </a:r>
            <a:r>
              <a:rPr lang="en-US" sz="4000" b="1" baseline="30000" dirty="0">
                <a:latin typeface="CMR10"/>
              </a:rPr>
              <a:t>st</a:t>
            </a:r>
            <a:r>
              <a:rPr lang="en-US" sz="4000" b="1" dirty="0">
                <a:latin typeface="CMR10"/>
              </a:rPr>
              <a:t> protocol verification</a:t>
            </a:r>
          </a:p>
          <a:p>
            <a:pPr algn="ctr"/>
            <a:r>
              <a:rPr lang="en-US" sz="4000" b="1" dirty="0">
                <a:latin typeface="CMR10"/>
              </a:rPr>
              <a:t>2PL</a:t>
            </a:r>
            <a:r>
              <a:rPr lang="en-CH" sz="4000" b="1" dirty="0">
                <a:latin typeface="CMR10"/>
              </a:rPr>
              <a:t> </a:t>
            </a:r>
            <a:r>
              <a:rPr lang="en-US" sz="4000" b="1" dirty="0">
                <a:latin typeface="CMR10"/>
              </a:rPr>
              <a:t>+</a:t>
            </a:r>
            <a:r>
              <a:rPr lang="en-CH" sz="4000" b="1" dirty="0">
                <a:latin typeface="CMR10"/>
              </a:rPr>
              <a:t> </a:t>
            </a:r>
            <a:r>
              <a:rPr lang="en-US" sz="4000" b="1" dirty="0">
                <a:latin typeface="CMR10"/>
              </a:rPr>
              <a:t>2PC satisfying serializability</a:t>
            </a:r>
          </a:p>
        </p:txBody>
      </p:sp>
      <p:sp>
        <p:nvSpPr>
          <p:cNvPr id="20" name="Slide Number Placeholder 19">
            <a:extLst>
              <a:ext uri="{FF2B5EF4-FFF2-40B4-BE49-F238E27FC236}">
                <a16:creationId xmlns:a16="http://schemas.microsoft.com/office/drawing/2014/main" id="{5412895A-59BA-4371-6502-647381FBB754}"/>
              </a:ext>
            </a:extLst>
          </p:cNvPr>
          <p:cNvSpPr>
            <a:spLocks noGrp="1"/>
          </p:cNvSpPr>
          <p:nvPr>
            <p:ph type="sldNum" sz="quarter" idx="12"/>
          </p:nvPr>
        </p:nvSpPr>
        <p:spPr/>
        <p:txBody>
          <a:bodyPr/>
          <a:lstStyle/>
          <a:p>
            <a:fld id="{5ACA52AF-F19D-405C-AD5F-7D94B96A5CC3}" type="slidenum">
              <a:rPr lang="de-CH" noProof="0" smtClean="0"/>
              <a:t>16</a:t>
            </a:fld>
            <a:endParaRPr lang="de-CH" noProof="0"/>
          </a:p>
        </p:txBody>
      </p:sp>
      <p:sp>
        <p:nvSpPr>
          <p:cNvPr id="5" name="PB">
            <a:extLst>
              <a:ext uri="{FF2B5EF4-FFF2-40B4-BE49-F238E27FC236}">
                <a16:creationId xmlns:a16="http://schemas.microsoft.com/office/drawing/2014/main" id="{6FE88CDA-DB23-66DD-4192-889A617B8583}"/>
              </a:ext>
            </a:extLst>
          </p:cNvPr>
          <p:cNvSpPr/>
          <p:nvPr/>
        </p:nvSpPr>
        <p:spPr>
          <a:xfrm>
            <a:off x="0" y="6794500"/>
            <a:ext cx="5541818"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720667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CH" dirty="0">
                <a:solidFill>
                  <a:srgbClr val="007A96"/>
                </a:solidFill>
              </a:rPr>
              <a:t>2PL + 2PC protocol</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14" name="Content Placeholder 13"/>
          <p:cNvSpPr>
            <a:spLocks noGrp="1"/>
          </p:cNvSpPr>
          <p:nvPr>
            <p:ph idx="1"/>
          </p:nvPr>
        </p:nvSpPr>
        <p:spPr>
          <a:xfrm>
            <a:off x="731836" y="1369560"/>
            <a:ext cx="10728326" cy="1501699"/>
          </a:xfrm>
        </p:spPr>
        <p:txBody>
          <a:bodyPr/>
          <a:lstStyle/>
          <a:p>
            <a:pPr marL="0" indent="0">
              <a:buNone/>
            </a:pPr>
            <a:r>
              <a:rPr lang="en-CH" dirty="0"/>
              <a:t>The two-phase locking (2PL) protocol works on top of a two-phase commit (2PC) protocol.</a:t>
            </a:r>
          </a:p>
          <a:p>
            <a:pPr marL="0" indent="0">
              <a:buNone/>
            </a:pPr>
            <a:r>
              <a:rPr lang="en-CH" dirty="0"/>
              <a:t>Each resource manager is responsible for one key </a:t>
            </a:r>
            <a:r>
              <a:rPr lang="en-CH" sz="1600" dirty="0">
                <a:solidFill>
                  <a:srgbClr val="000000"/>
                </a:solidFill>
                <a:sym typeface="Wingdings" panose="05000000000000000000" pitchFamily="2" charset="2"/>
              </a:rPr>
              <a:t></a:t>
            </a:r>
            <a:r>
              <a:rPr lang="en-CH" dirty="0">
                <a:solidFill>
                  <a:srgbClr val="000000"/>
                </a:solidFill>
                <a:sym typeface="Wingdings" panose="05000000000000000000" pitchFamily="2" charset="2"/>
              </a:rPr>
              <a:t> Key Manager (KM)</a:t>
            </a:r>
          </a:p>
          <a:p>
            <a:pPr marL="0" indent="0">
              <a:lnSpc>
                <a:spcPct val="150000"/>
              </a:lnSpc>
              <a:buNone/>
            </a:pPr>
            <a:endParaRPr lang="en-CH" sz="1600" dirty="0"/>
          </a:p>
          <a:p>
            <a:pPr marL="0" indent="0">
              <a:lnSpc>
                <a:spcPct val="150000"/>
              </a:lnSpc>
              <a:buNone/>
            </a:pPr>
            <a:endParaRPr lang="en-CH" dirty="0"/>
          </a:p>
        </p:txBody>
      </p:sp>
      <p:sp>
        <p:nvSpPr>
          <p:cNvPr id="27" name="Inhaltsplatzhalter 14">
            <a:extLst>
              <a:ext uri="{FF2B5EF4-FFF2-40B4-BE49-F238E27FC236}">
                <a16:creationId xmlns:a16="http://schemas.microsoft.com/office/drawing/2014/main" id="{5C447CAB-B3A1-ACCA-AC2B-B52CB25E3692}"/>
              </a:ext>
            </a:extLst>
          </p:cNvPr>
          <p:cNvSpPr>
            <a:spLocks noGrp="1"/>
          </p:cNvSpPr>
          <p:nvPr>
            <p:ph idx="15"/>
          </p:nvPr>
        </p:nvSpPr>
        <p:spPr>
          <a:xfrm>
            <a:off x="731834" y="4588285"/>
            <a:ext cx="5256001" cy="1152000"/>
          </a:xfrm>
        </p:spPr>
        <p:txBody>
          <a:bodyPr/>
          <a:lstStyle/>
          <a:p>
            <a:pPr marL="0" indent="0">
              <a:buNone/>
            </a:pPr>
            <a:r>
              <a:rPr lang="en-CH" sz="1600" b="1" dirty="0"/>
              <a:t>Key Manager </a:t>
            </a:r>
          </a:p>
          <a:p>
            <a:pPr marL="0" indent="0">
              <a:buNone/>
            </a:pPr>
            <a:endParaRPr lang="en-CH" sz="1600" b="1" dirty="0"/>
          </a:p>
          <a:p>
            <a:pPr marL="0" indent="0">
              <a:buNone/>
            </a:pPr>
            <a:r>
              <a:rPr lang="en-CH" sz="1600" dirty="0"/>
              <a:t>KM state</a:t>
            </a:r>
            <a:endParaRPr lang="en-US" sz="1600" dirty="0"/>
          </a:p>
          <a:p>
            <a:pPr marL="0" indent="0">
              <a:buNone/>
            </a:pPr>
            <a:endParaRPr lang="en-US" sz="1600" dirty="0"/>
          </a:p>
          <a:p>
            <a:pPr marL="0" indent="0">
              <a:buNone/>
            </a:pPr>
            <a:r>
              <a:rPr lang="en-US" sz="1600" dirty="0"/>
              <a:t>One for each key and transaction pair.</a:t>
            </a:r>
            <a:endParaRPr lang="en-CH" sz="1600" dirty="0"/>
          </a:p>
        </p:txBody>
      </p:sp>
      <p:sp>
        <p:nvSpPr>
          <p:cNvPr id="32" name="Left Brace 31">
            <a:extLst>
              <a:ext uri="{FF2B5EF4-FFF2-40B4-BE49-F238E27FC236}">
                <a16:creationId xmlns:a16="http://schemas.microsoft.com/office/drawing/2014/main" id="{E50472CB-648B-FE90-F56B-FDE74A0BB68A}"/>
              </a:ext>
            </a:extLst>
          </p:cNvPr>
          <p:cNvSpPr/>
          <p:nvPr/>
        </p:nvSpPr>
        <p:spPr>
          <a:xfrm>
            <a:off x="1555638" y="5049498"/>
            <a:ext cx="251546" cy="85788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MR10"/>
            </a:endParaRPr>
          </a:p>
        </p:txBody>
      </p:sp>
      <p:graphicFrame>
        <p:nvGraphicFramePr>
          <p:cNvPr id="33" name="Table 32">
            <a:extLst>
              <a:ext uri="{FF2B5EF4-FFF2-40B4-BE49-F238E27FC236}">
                <a16:creationId xmlns:a16="http://schemas.microsoft.com/office/drawing/2014/main" id="{B2973CB0-DFC5-61B5-6577-14316BD7F9EB}"/>
              </a:ext>
            </a:extLst>
          </p:cNvPr>
          <p:cNvGraphicFramePr>
            <a:graphicFrameLocks noGrp="1"/>
          </p:cNvGraphicFramePr>
          <p:nvPr>
            <p:extLst>
              <p:ext uri="{D42A27DB-BD31-4B8C-83A1-F6EECF244321}">
                <p14:modId xmlns:p14="http://schemas.microsoft.com/office/powerpoint/2010/main" val="3329698907"/>
              </p:ext>
            </p:extLst>
          </p:nvPr>
        </p:nvGraphicFramePr>
        <p:xfrm>
          <a:off x="1768002" y="5031888"/>
          <a:ext cx="3755607" cy="822960"/>
        </p:xfrm>
        <a:graphic>
          <a:graphicData uri="http://schemas.openxmlformats.org/drawingml/2006/table">
            <a:tbl>
              <a:tblPr firstRow="1" bandRow="1">
                <a:tableStyleId>{5C22544A-7EE6-4342-B048-85BDC9FD1C3A}</a:tableStyleId>
              </a:tblPr>
              <a:tblGrid>
                <a:gridCol w="3755607">
                  <a:extLst>
                    <a:ext uri="{9D8B030D-6E8A-4147-A177-3AD203B41FA5}">
                      <a16:colId xmlns:a16="http://schemas.microsoft.com/office/drawing/2014/main" val="3852930906"/>
                    </a:ext>
                  </a:extLst>
                </a:gridCol>
              </a:tblGrid>
              <a:tr h="727579">
                <a:tc>
                  <a:txBody>
                    <a:bodyPr/>
                    <a:lstStyle/>
                    <a:p>
                      <a:pPr marL="0" indent="0">
                        <a:spcBef>
                          <a:spcPts val="0"/>
                        </a:spcBef>
                        <a:buNone/>
                      </a:pPr>
                      <a:r>
                        <a:rPr lang="en-CH" sz="1600" b="0" dirty="0">
                          <a:solidFill>
                            <a:schemeClr val="tx1"/>
                          </a:solidFill>
                        </a:rPr>
                        <a:t>Status</a:t>
                      </a:r>
                    </a:p>
                    <a:p>
                      <a:pPr marL="0" indent="0">
                        <a:spcBef>
                          <a:spcPts val="0"/>
                        </a:spcBef>
                        <a:buNone/>
                      </a:pPr>
                      <a:r>
                        <a:rPr lang="en-CH" sz="1600" b="0" dirty="0">
                          <a:solidFill>
                            <a:schemeClr val="tx1"/>
                          </a:solidFill>
                        </a:rPr>
                        <a:t>Local</a:t>
                      </a:r>
                      <a:r>
                        <a:rPr lang="en-CH" sz="1600" b="0" baseline="0" dirty="0">
                          <a:solidFill>
                            <a:schemeClr val="tx1"/>
                          </a:solidFill>
                        </a:rPr>
                        <a:t> Key Version List</a:t>
                      </a:r>
                      <a:endParaRPr lang="en-CH" sz="1600" b="0" dirty="0">
                        <a:solidFill>
                          <a:schemeClr val="tx1"/>
                        </a:solidFill>
                      </a:endParaRPr>
                    </a:p>
                    <a:p>
                      <a:pPr marL="0" indent="0">
                        <a:spcBef>
                          <a:spcPts val="0"/>
                        </a:spcBef>
                        <a:buNone/>
                      </a:pPr>
                      <a:r>
                        <a:rPr lang="en-CH" sz="1600" b="0" dirty="0">
                          <a:solidFill>
                            <a:schemeClr val="tx1"/>
                          </a:solidFill>
                        </a:rPr>
                        <a:t>Local</a:t>
                      </a:r>
                      <a:r>
                        <a:rPr lang="en-CH" sz="1600" b="0" baseline="0" dirty="0">
                          <a:solidFill>
                            <a:schemeClr val="tx1"/>
                          </a:solidFill>
                        </a:rPr>
                        <a:t> Key Fingerprint</a:t>
                      </a:r>
                      <a:endParaRPr lang="de-CH" sz="1600" b="0" dirty="0">
                        <a:solidFill>
                          <a:schemeClr val="tx1"/>
                        </a:solidFill>
                      </a:endParaRPr>
                    </a:p>
                  </a:txBody>
                  <a:tcPr>
                    <a:solidFill>
                      <a:schemeClr val="bg2"/>
                    </a:solidFill>
                  </a:tcPr>
                </a:tc>
                <a:extLst>
                  <a:ext uri="{0D108BD9-81ED-4DB2-BD59-A6C34878D82A}">
                    <a16:rowId xmlns:a16="http://schemas.microsoft.com/office/drawing/2014/main" val="3393138995"/>
                  </a:ext>
                </a:extLst>
              </a:tr>
            </a:tbl>
          </a:graphicData>
        </a:graphic>
      </p:graphicFrame>
      <p:graphicFrame>
        <p:nvGraphicFramePr>
          <p:cNvPr id="34" name="Table 33">
            <a:extLst>
              <a:ext uri="{FF2B5EF4-FFF2-40B4-BE49-F238E27FC236}">
                <a16:creationId xmlns:a16="http://schemas.microsoft.com/office/drawing/2014/main" id="{60037F64-196C-C578-5773-2D5BB7B1DF84}"/>
              </a:ext>
            </a:extLst>
          </p:cNvPr>
          <p:cNvGraphicFramePr>
            <a:graphicFrameLocks noGrp="1"/>
          </p:cNvGraphicFramePr>
          <p:nvPr>
            <p:extLst>
              <p:ext uri="{D42A27DB-BD31-4B8C-83A1-F6EECF244321}">
                <p14:modId xmlns:p14="http://schemas.microsoft.com/office/powerpoint/2010/main" val="2232620314"/>
              </p:ext>
            </p:extLst>
          </p:nvPr>
        </p:nvGraphicFramePr>
        <p:xfrm>
          <a:off x="1768003" y="2803819"/>
          <a:ext cx="3755607" cy="822960"/>
        </p:xfrm>
        <a:graphic>
          <a:graphicData uri="http://schemas.openxmlformats.org/drawingml/2006/table">
            <a:tbl>
              <a:tblPr firstRow="1" bandRow="1">
                <a:tableStyleId>{5C22544A-7EE6-4342-B048-85BDC9FD1C3A}</a:tableStyleId>
              </a:tblPr>
              <a:tblGrid>
                <a:gridCol w="3755607">
                  <a:extLst>
                    <a:ext uri="{9D8B030D-6E8A-4147-A177-3AD203B41FA5}">
                      <a16:colId xmlns:a16="http://schemas.microsoft.com/office/drawing/2014/main" val="3852930906"/>
                    </a:ext>
                  </a:extLst>
                </a:gridCol>
              </a:tblGrid>
              <a:tr h="727579">
                <a:tc>
                  <a:txBody>
                    <a:bodyPr/>
                    <a:lstStyle/>
                    <a:p>
                      <a:pPr marL="0" indent="0">
                        <a:spcBef>
                          <a:spcPts val="0"/>
                        </a:spcBef>
                        <a:buNone/>
                      </a:pPr>
                      <a:r>
                        <a:rPr lang="en-CH" sz="1600" b="0" dirty="0">
                          <a:solidFill>
                            <a:schemeClr val="tx1"/>
                          </a:solidFill>
                        </a:rPr>
                        <a:t>Status</a:t>
                      </a:r>
                    </a:p>
                    <a:p>
                      <a:pPr marL="0" indent="0">
                        <a:spcBef>
                          <a:spcPts val="0"/>
                        </a:spcBef>
                        <a:buNone/>
                      </a:pPr>
                      <a:r>
                        <a:rPr lang="en-CH" sz="1600" b="0" dirty="0">
                          <a:solidFill>
                            <a:schemeClr val="tx1"/>
                          </a:solidFill>
                        </a:rPr>
                        <a:t>Sequence</a:t>
                      </a:r>
                      <a:r>
                        <a:rPr lang="en-CH" sz="1600" b="0" baseline="0" dirty="0">
                          <a:solidFill>
                            <a:schemeClr val="tx1"/>
                          </a:solidFill>
                        </a:rPr>
                        <a:t> Number (last sqn of client)</a:t>
                      </a:r>
                    </a:p>
                    <a:p>
                      <a:pPr marL="0" indent="0">
                        <a:spcBef>
                          <a:spcPts val="0"/>
                        </a:spcBef>
                        <a:buNone/>
                      </a:pPr>
                      <a:r>
                        <a:rPr lang="en-CH" sz="1600" b="0" dirty="0">
                          <a:solidFill>
                            <a:schemeClr val="tx1"/>
                          </a:solidFill>
                        </a:rPr>
                        <a:t>View</a:t>
                      </a:r>
                      <a:r>
                        <a:rPr lang="en-CH" sz="1600" b="0" baseline="0" dirty="0">
                          <a:solidFill>
                            <a:schemeClr val="tx1"/>
                          </a:solidFill>
                        </a:rPr>
                        <a:t> (of client on the kv-store)</a:t>
                      </a:r>
                      <a:endParaRPr lang="de-CH" sz="1600" b="0" dirty="0">
                        <a:solidFill>
                          <a:schemeClr val="tx1"/>
                        </a:solidFill>
                      </a:endParaRPr>
                    </a:p>
                  </a:txBody>
                  <a:tcPr>
                    <a:solidFill>
                      <a:schemeClr val="bg2"/>
                    </a:solidFill>
                  </a:tcPr>
                </a:tc>
                <a:extLst>
                  <a:ext uri="{0D108BD9-81ED-4DB2-BD59-A6C34878D82A}">
                    <a16:rowId xmlns:a16="http://schemas.microsoft.com/office/drawing/2014/main" val="3393138995"/>
                  </a:ext>
                </a:extLst>
              </a:tr>
            </a:tbl>
          </a:graphicData>
        </a:graphic>
      </p:graphicFrame>
      <p:pic>
        <p:nvPicPr>
          <p:cNvPr id="39" name="Picture 38" descr="Diagram&#10;&#10;Description automatically generated">
            <a:extLst>
              <a:ext uri="{FF2B5EF4-FFF2-40B4-BE49-F238E27FC236}">
                <a16:creationId xmlns:a16="http://schemas.microsoft.com/office/drawing/2014/main" id="{0DE6157C-F7D5-D9CF-1525-C5FFBDBBF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127" y="2154022"/>
            <a:ext cx="4448175" cy="3962400"/>
          </a:xfrm>
          <a:prstGeom prst="rect">
            <a:avLst/>
          </a:prstGeom>
        </p:spPr>
      </p:pic>
      <p:pic>
        <p:nvPicPr>
          <p:cNvPr id="37" name="Picture 36" descr="Diagram&#10;&#10;Description automatically generated">
            <a:extLst>
              <a:ext uri="{FF2B5EF4-FFF2-40B4-BE49-F238E27FC236}">
                <a16:creationId xmlns:a16="http://schemas.microsoft.com/office/drawing/2014/main" id="{431779FC-6B75-CF5C-1F32-48B74BE15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3610" y="2078318"/>
            <a:ext cx="2390775" cy="2438400"/>
          </a:xfrm>
          <a:prstGeom prst="rect">
            <a:avLst/>
          </a:prstGeom>
        </p:spPr>
      </p:pic>
      <p:sp>
        <p:nvSpPr>
          <p:cNvPr id="26" name="Inhaltsplatzhalter 2">
            <a:extLst>
              <a:ext uri="{FF2B5EF4-FFF2-40B4-BE49-F238E27FC236}">
                <a16:creationId xmlns:a16="http://schemas.microsoft.com/office/drawing/2014/main" id="{FBABF25E-747E-9FB9-5C9D-290D7BC7C71A}"/>
              </a:ext>
            </a:extLst>
          </p:cNvPr>
          <p:cNvSpPr txBox="1">
            <a:spLocks/>
          </p:cNvSpPr>
          <p:nvPr/>
        </p:nvSpPr>
        <p:spPr>
          <a:xfrm>
            <a:off x="731836" y="2325699"/>
            <a:ext cx="5255999" cy="1400643"/>
          </a:xfrm>
          <a:prstGeom prst="rect">
            <a:avLst/>
          </a:prstGeom>
        </p:spPr>
        <p:txBody>
          <a:bodyPr vert="horz" lIns="0" tIns="0" rIns="0" bIns="0" rtlCol="0">
            <a:noAutofit/>
          </a:bodyPr>
          <a:lst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CMR10"/>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CMR10"/>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CMR10"/>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CMR10"/>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CMR1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H" sz="1600" b="1" dirty="0"/>
              <a:t>Transaction Manager</a:t>
            </a:r>
          </a:p>
          <a:p>
            <a:pPr marL="0" indent="0">
              <a:buFont typeface="Arial" panose="020B0604020202020204" pitchFamily="34" charset="0"/>
              <a:buNone/>
            </a:pPr>
            <a:endParaRPr lang="en-US" sz="1600" dirty="0"/>
          </a:p>
          <a:p>
            <a:pPr marL="0" indent="0">
              <a:buFont typeface="Arial" panose="020B0604020202020204" pitchFamily="34" charset="0"/>
              <a:buNone/>
            </a:pPr>
            <a:r>
              <a:rPr lang="en-CH" sz="1600" dirty="0"/>
              <a:t>TM state          </a:t>
            </a: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One for each client.</a:t>
            </a:r>
            <a:endParaRPr lang="en-CH" sz="1600" dirty="0"/>
          </a:p>
        </p:txBody>
      </p:sp>
      <p:sp>
        <p:nvSpPr>
          <p:cNvPr id="40" name="Left Brace 39">
            <a:extLst>
              <a:ext uri="{FF2B5EF4-FFF2-40B4-BE49-F238E27FC236}">
                <a16:creationId xmlns:a16="http://schemas.microsoft.com/office/drawing/2014/main" id="{332F3C2B-E002-12F6-A3A6-2474BFE90F57}"/>
              </a:ext>
            </a:extLst>
          </p:cNvPr>
          <p:cNvSpPr/>
          <p:nvPr/>
        </p:nvSpPr>
        <p:spPr>
          <a:xfrm>
            <a:off x="1569136" y="2768898"/>
            <a:ext cx="251546" cy="85788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MR10"/>
            </a:endParaRPr>
          </a:p>
        </p:txBody>
      </p:sp>
      <p:sp>
        <p:nvSpPr>
          <p:cNvPr id="43" name="Slide Number Placeholder 42">
            <a:extLst>
              <a:ext uri="{FF2B5EF4-FFF2-40B4-BE49-F238E27FC236}">
                <a16:creationId xmlns:a16="http://schemas.microsoft.com/office/drawing/2014/main" id="{A04B811E-CF0C-E5D5-41A6-F15097F5859A}"/>
              </a:ext>
            </a:extLst>
          </p:cNvPr>
          <p:cNvSpPr>
            <a:spLocks noGrp="1"/>
          </p:cNvSpPr>
          <p:nvPr>
            <p:ph type="sldNum" sz="quarter" idx="12"/>
          </p:nvPr>
        </p:nvSpPr>
        <p:spPr/>
        <p:txBody>
          <a:bodyPr/>
          <a:lstStyle/>
          <a:p>
            <a:fld id="{5ACA52AF-F19D-405C-AD5F-7D94B96A5CC3}" type="slidenum">
              <a:rPr lang="de-CH" noProof="0" smtClean="0"/>
              <a:t>17</a:t>
            </a:fld>
            <a:endParaRPr lang="de-CH" noProof="0"/>
          </a:p>
        </p:txBody>
      </p:sp>
      <p:sp>
        <p:nvSpPr>
          <p:cNvPr id="6" name="PB">
            <a:extLst>
              <a:ext uri="{FF2B5EF4-FFF2-40B4-BE49-F238E27FC236}">
                <a16:creationId xmlns:a16="http://schemas.microsoft.com/office/drawing/2014/main" id="{5081DEDF-2D55-8007-846E-FC31BA8CAADE}"/>
              </a:ext>
            </a:extLst>
          </p:cNvPr>
          <p:cNvSpPr/>
          <p:nvPr/>
        </p:nvSpPr>
        <p:spPr>
          <a:xfrm>
            <a:off x="0" y="6794500"/>
            <a:ext cx="5911273"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222588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fade">
                                      <p:cBhvr>
                                        <p:cTn id="21" dur="500"/>
                                        <p:tgtEl>
                                          <p:spTgt spid="27">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xEl>
                                              <p:pRg st="2" end="2"/>
                                            </p:txEl>
                                          </p:spTgt>
                                        </p:tgtEl>
                                        <p:attrNameLst>
                                          <p:attrName>style.visibility</p:attrName>
                                        </p:attrNameLst>
                                      </p:cBhvr>
                                      <p:to>
                                        <p:strVal val="visible"/>
                                      </p:to>
                                    </p:set>
                                    <p:animEffect transition="in" filter="fade">
                                      <p:cBhvr>
                                        <p:cTn id="24" dur="500"/>
                                        <p:tgtEl>
                                          <p:spTgt spid="27">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xEl>
                                              <p:pRg st="4" end="4"/>
                                            </p:txEl>
                                          </p:spTgt>
                                        </p:tgtEl>
                                        <p:attrNameLst>
                                          <p:attrName>style.visibility</p:attrName>
                                        </p:attrNameLst>
                                      </p:cBhvr>
                                      <p:to>
                                        <p:strVal val="visible"/>
                                      </p:to>
                                    </p:set>
                                    <p:animEffect transition="in" filter="fade">
                                      <p:cBhvr>
                                        <p:cTn id="36"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P spid="32" grpId="0" animBg="1"/>
      <p:bldP spid="26" grpId="0"/>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CH" dirty="0">
                <a:solidFill>
                  <a:srgbClr val="007A96"/>
                </a:solidFill>
              </a:rPr>
              <a:t>Verifying 2PL + 2PC protocol satisfying SER</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371702"/>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731836" y="1369560"/>
                <a:ext cx="10632124" cy="4647782"/>
              </a:xfrm>
            </p:spPr>
            <p:txBody>
              <a:bodyPr/>
              <a:lstStyle/>
              <a:p>
                <a:pPr marL="0" indent="0">
                  <a:lnSpc>
                    <a:spcPct val="150000"/>
                  </a:lnSpc>
                  <a:buNone/>
                </a:pPr>
                <a:r>
                  <a:rPr lang="en-CH" dirty="0"/>
                  <a:t>The proof is done by </a:t>
                </a:r>
                <a:r>
                  <a:rPr lang="en-CH" b="1" dirty="0"/>
                  <a:t>refinement :</a:t>
                </a:r>
              </a:p>
              <a:p>
                <a:pPr marL="0" indent="0">
                  <a:lnSpc>
                    <a:spcPct val="150000"/>
                  </a:lnSpc>
                  <a:buNone/>
                </a:pPr>
                <a:r>
                  <a:rPr lang="en-CH" b="1" dirty="0"/>
                  <a:t>	The protocol refines the transaction commit under the </a:t>
                </a:r>
                <a:r>
                  <a:rPr lang="en-US" b="1" dirty="0"/>
                  <a:t>serializability </a:t>
                </a:r>
                <a:r>
                  <a:rPr lang="en-CH" b="1" dirty="0"/>
                  <a:t>execution test</a:t>
                </a:r>
              </a:p>
              <a:p>
                <a:pPr>
                  <a:lnSpc>
                    <a:spcPct val="150000"/>
                  </a:lnSpc>
                </a:pPr>
                <a:r>
                  <a:rPr lang="en-CH" b="1" dirty="0"/>
                  <a:t>Mediator function</a:t>
                </a:r>
                <a:r>
                  <a:rPr lang="en-CH" dirty="0"/>
                  <a:t>: </a:t>
                </a:r>
                <a14:m>
                  <m:oMath xmlns:m="http://schemas.openxmlformats.org/officeDocument/2006/math">
                    <m:r>
                      <a:rPr lang="en-US" b="0" i="1" smtClean="0">
                        <a:latin typeface="Cambria Math" panose="02040503050406030204" pitchFamily="18" charset="0"/>
                      </a:rPr>
                      <m:t>𝑇𝑀</m:t>
                    </m:r>
                    <m:r>
                      <a:rPr lang="en-US" b="0" i="1" smtClean="0">
                        <a:latin typeface="Cambria Math" panose="02040503050406030204" pitchFamily="18" charset="0"/>
                      </a:rPr>
                      <m:t>_</m:t>
                    </m:r>
                    <m:r>
                      <a:rPr lang="en-US" b="0" i="1" smtClean="0">
                        <a:latin typeface="Cambria Math" panose="02040503050406030204" pitchFamily="18" charset="0"/>
                      </a:rPr>
                      <m:t>𝑐𝑜𝑚𝑚𝑖𝑡</m:t>
                    </m:r>
                  </m:oMath>
                </a14:m>
                <a:r>
                  <a:rPr lang="en-US" dirty="0"/>
                  <a:t> refines</a:t>
                </a:r>
                <a:r>
                  <a:rPr lang="en-CH" dirty="0"/>
                  <a:t> the </a:t>
                </a:r>
                <a:r>
                  <a:rPr lang="en-CH" i="1" dirty="0"/>
                  <a:t>abstract commit</a:t>
                </a:r>
                <a:r>
                  <a:rPr lang="en-CH" dirty="0"/>
                  <a:t>, the rest of the events refine </a:t>
                </a:r>
                <a:r>
                  <a:rPr lang="en-CH" i="1" dirty="0"/>
                  <a:t>skip</a:t>
                </a:r>
              </a:p>
              <a:p>
                <a:pPr>
                  <a:lnSpc>
                    <a:spcPct val="150000"/>
                  </a:lnSpc>
                </a:pPr>
                <a:r>
                  <a:rPr lang="en-US" b="1" dirty="0"/>
                  <a:t>S</a:t>
                </a:r>
                <a:r>
                  <a:rPr lang="en-CH" b="1" dirty="0"/>
                  <a:t>imulation function </a:t>
                </a:r>
                <a:r>
                  <a:rPr lang="en-CH" dirty="0"/>
                  <a:t>(mapping the state):</a:t>
                </a:r>
              </a:p>
              <a:p>
                <a:pPr marL="266700" lvl="1" indent="0">
                  <a:lnSpc>
                    <a:spcPct val="150000"/>
                  </a:lnSpc>
                  <a:buNone/>
                </a:pPr>
                <a:r>
                  <a:rPr lang="en-CH" dirty="0"/>
                  <a:t>The state consists of the global </a:t>
                </a:r>
                <a:r>
                  <a:rPr lang="en-CH" dirty="0">
                    <a:solidFill>
                      <a:srgbClr val="007A96"/>
                    </a:solidFill>
                  </a:rPr>
                  <a:t>kv-store</a:t>
                </a:r>
                <a:r>
                  <a:rPr lang="en-CH" dirty="0"/>
                  <a:t> and a mapping from clients to their </a:t>
                </a:r>
                <a:r>
                  <a:rPr lang="en-CH" dirty="0">
                    <a:solidFill>
                      <a:srgbClr val="007A96"/>
                    </a:solidFill>
                  </a:rPr>
                  <a:t>views</a:t>
                </a:r>
              </a:p>
              <a:p>
                <a:pPr lvl="1">
                  <a:lnSpc>
                    <a:spcPct val="150000"/>
                  </a:lnSpc>
                </a:pPr>
                <a:r>
                  <a:rPr lang="en-CH" dirty="0">
                    <a:solidFill>
                      <a:srgbClr val="007A96"/>
                    </a:solidFill>
                  </a:rPr>
                  <a:t>KV-store</a:t>
                </a:r>
                <a:r>
                  <a:rPr lang="en-CH" dirty="0"/>
                  <a:t>: </a:t>
                </a:r>
                <a:r>
                  <a:rPr lang="en-US" dirty="0"/>
                  <a:t>A</a:t>
                </a:r>
                <a:r>
                  <a:rPr lang="en-CH" dirty="0"/>
                  <a:t> function that applies the </a:t>
                </a:r>
                <a:r>
                  <a:rPr lang="en-US" b="1" dirty="0"/>
                  <a:t>pending </a:t>
                </a:r>
                <a:r>
                  <a:rPr lang="en-CH" b="1" dirty="0"/>
                  <a:t>read and writes </a:t>
                </a:r>
                <a:r>
                  <a:rPr lang="en-CH" dirty="0"/>
                  <a:t>prematurely</a:t>
                </a:r>
                <a:r>
                  <a:rPr lang="en-US" dirty="0"/>
                  <a:t> to the </a:t>
                </a:r>
                <a:r>
                  <a:rPr lang="en-US" dirty="0" err="1"/>
                  <a:t>kv</a:t>
                </a:r>
                <a:r>
                  <a:rPr lang="en-US" dirty="0"/>
                  <a:t>-store</a:t>
                </a:r>
                <a:r>
                  <a:rPr lang="en-CH" dirty="0"/>
                  <a:t>, as soon as the KM is in one of the OK state</a:t>
                </a:r>
                <a:r>
                  <a:rPr lang="en-US" dirty="0"/>
                  <a:t>s</a:t>
                </a:r>
                <a:r>
                  <a:rPr lang="en-CH" dirty="0"/>
                  <a:t> and TM has committed, to simulate the effect of </a:t>
                </a:r>
                <a:r>
                  <a:rPr lang="en-US" dirty="0"/>
                  <a:t>these</a:t>
                </a:r>
                <a:r>
                  <a:rPr lang="en-CH" dirty="0"/>
                  <a:t> updates </a:t>
                </a:r>
                <a:r>
                  <a:rPr lang="en-US" dirty="0"/>
                  <a:t>on</a:t>
                </a:r>
                <a:r>
                  <a:rPr lang="en-CH" dirty="0"/>
                  <a:t> the kv-store</a:t>
                </a:r>
                <a:r>
                  <a:rPr lang="en-US" dirty="0"/>
                  <a:t>.</a:t>
                </a:r>
                <a:endParaRPr lang="en-CH" dirty="0"/>
              </a:p>
              <a:p>
                <a:pPr lvl="1">
                  <a:lnSpc>
                    <a:spcPct val="150000"/>
                  </a:lnSpc>
                </a:pPr>
                <a:r>
                  <a:rPr lang="en-CH" dirty="0">
                    <a:solidFill>
                      <a:srgbClr val="007A96"/>
                    </a:solidFill>
                  </a:rPr>
                  <a:t>Client views</a:t>
                </a:r>
                <a:r>
                  <a:rPr lang="en-CH" dirty="0"/>
                  <a:t>: We keep track of the view for each client as it grows and make sure it will be extended to the full (global) view after each commit</a:t>
                </a:r>
                <a:r>
                  <a:rPr lang="en-US" dirty="0"/>
                  <a:t>.</a:t>
                </a:r>
                <a:endParaRPr lang="en-CH" dirty="0">
                  <a:solidFill>
                    <a:srgbClr val="007A96"/>
                  </a:solidFill>
                </a:endParaRPr>
              </a:p>
              <a:p>
                <a:pPr lvl="1">
                  <a:lnSpc>
                    <a:spcPct val="150000"/>
                  </a:lnSpc>
                </a:pPr>
                <a:endParaRPr lang="en-CH"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731836" y="1369560"/>
                <a:ext cx="10632124" cy="4647782"/>
              </a:xfrm>
              <a:blipFill>
                <a:blip r:embed="rId3"/>
                <a:stretch>
                  <a:fillRect l="-1319" r="-1376"/>
                </a:stretch>
              </a:blipFill>
            </p:spPr>
            <p:txBody>
              <a:bodyPr/>
              <a:lstStyle/>
              <a:p>
                <a:r>
                  <a:rPr lang="en-CH">
                    <a:noFill/>
                  </a:rPr>
                  <a:t> </a:t>
                </a:r>
              </a:p>
            </p:txBody>
          </p:sp>
        </mc:Fallback>
      </mc:AlternateContent>
      <p:sp>
        <p:nvSpPr>
          <p:cNvPr id="24" name="Slide Number Placeholder 23">
            <a:extLst>
              <a:ext uri="{FF2B5EF4-FFF2-40B4-BE49-F238E27FC236}">
                <a16:creationId xmlns:a16="http://schemas.microsoft.com/office/drawing/2014/main" id="{2435FE21-E048-EF6D-3494-8D9142301FAC}"/>
              </a:ext>
            </a:extLst>
          </p:cNvPr>
          <p:cNvSpPr>
            <a:spLocks noGrp="1"/>
          </p:cNvSpPr>
          <p:nvPr>
            <p:ph type="sldNum" sz="quarter" idx="12"/>
          </p:nvPr>
        </p:nvSpPr>
        <p:spPr/>
        <p:txBody>
          <a:bodyPr/>
          <a:lstStyle/>
          <a:p>
            <a:fld id="{5ACA52AF-F19D-405C-AD5F-7D94B96A5CC3}" type="slidenum">
              <a:rPr lang="de-CH" noProof="0" smtClean="0"/>
              <a:t>18</a:t>
            </a:fld>
            <a:endParaRPr lang="de-CH" noProof="0"/>
          </a:p>
        </p:txBody>
      </p:sp>
      <p:sp>
        <p:nvSpPr>
          <p:cNvPr id="6" name="PB">
            <a:extLst>
              <a:ext uri="{FF2B5EF4-FFF2-40B4-BE49-F238E27FC236}">
                <a16:creationId xmlns:a16="http://schemas.microsoft.com/office/drawing/2014/main" id="{89EEED35-2BFC-59C9-DB19-B055E8E1BCC2}"/>
              </a:ext>
            </a:extLst>
          </p:cNvPr>
          <p:cNvSpPr/>
          <p:nvPr/>
        </p:nvSpPr>
        <p:spPr>
          <a:xfrm>
            <a:off x="0" y="6794500"/>
            <a:ext cx="6280727"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446003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US" dirty="0">
                <a:solidFill>
                  <a:srgbClr val="007A96"/>
                </a:solidFill>
              </a:rPr>
              <a:t>Proof obligations</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371702"/>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741996" y="1369559"/>
                <a:ext cx="10728326" cy="4911497"/>
              </a:xfrm>
            </p:spPr>
            <p:txBody>
              <a:bodyPr/>
              <a:lstStyle/>
              <a:p>
                <a:pPr>
                  <a:lnSpc>
                    <a:spcPct val="150000"/>
                  </a:lnSpc>
                </a:pPr>
                <a:r>
                  <a:rPr lang="en-CH" dirty="0"/>
                  <a:t>The desired consistency model is </a:t>
                </a:r>
                <a:r>
                  <a:rPr lang="en-CH" b="1" dirty="0"/>
                  <a:t>serializability</a:t>
                </a:r>
                <a:endParaRPr lang="en-US" b="1" dirty="0"/>
              </a:p>
              <a:p>
                <a:pPr>
                  <a:lnSpc>
                    <a:spcPct val="150000"/>
                  </a:lnSpc>
                </a:pPr>
                <a14:m>
                  <m:oMath xmlns:m="http://schemas.openxmlformats.org/officeDocument/2006/math">
                    <m:r>
                      <a:rPr lang="en-US" b="1" i="0" smtClean="0">
                        <a:latin typeface="Cambria Math" panose="02040503050406030204" pitchFamily="18" charset="0"/>
                      </a:rPr>
                      <m:t>𝐯𝐒𝐡𝐢𝐟</m:t>
                    </m:r>
                    <m:sSub>
                      <m:sSubPr>
                        <m:ctrlPr>
                          <a:rPr lang="en-US" b="1" i="1" smtClean="0">
                            <a:latin typeface="Cambria Math" panose="02040503050406030204" pitchFamily="18" charset="0"/>
                          </a:rPr>
                        </m:ctrlPr>
                      </m:sSubPr>
                      <m:e>
                        <m:r>
                          <a:rPr lang="en-US" b="1" i="0" smtClean="0">
                            <a:latin typeface="Cambria Math" panose="02040503050406030204" pitchFamily="18" charset="0"/>
                          </a:rPr>
                          <m:t>𝐭</m:t>
                        </m:r>
                      </m:e>
                      <m:sub>
                        <m:r>
                          <a:rPr lang="en-US" b="1" i="0" smtClean="0">
                            <a:latin typeface="Cambria Math" panose="02040503050406030204" pitchFamily="18" charset="0"/>
                          </a:rPr>
                          <m:t>𝐒𝐄𝐑</m:t>
                        </m:r>
                      </m:sub>
                    </m:sSub>
                    <m:r>
                      <a:rPr lang="en-US" b="1" i="0" smtClean="0">
                        <a:latin typeface="Cambria Math" panose="02040503050406030204" pitchFamily="18" charset="0"/>
                      </a:rPr>
                      <m:t>=</m:t>
                    </m:r>
                    <m:r>
                      <a:rPr lang="en-US" b="1" i="0" smtClean="0">
                        <a:latin typeface="Cambria Math" panose="02040503050406030204" pitchFamily="18" charset="0"/>
                      </a:rPr>
                      <m:t>𝐭𝐫𝐮𝐞</m:t>
                    </m:r>
                  </m:oMath>
                </a14:m>
                <a:endParaRPr lang="en-CH" b="1" dirty="0"/>
              </a:p>
              <a:p>
                <a:pPr>
                  <a:lnSpc>
                    <a:spcPct val="150000"/>
                  </a:lnSpc>
                </a:pPr>
                <a14:m>
                  <m:oMath xmlns:m="http://schemas.openxmlformats.org/officeDocument/2006/math">
                    <m:sSub>
                      <m:sSubPr>
                        <m:ctrlPr>
                          <a:rPr lang="en-CH" b="1" i="1">
                            <a:latin typeface="Cambria Math" panose="02040503050406030204" pitchFamily="18" charset="0"/>
                            <a:ea typeface="Cambria Math" panose="02040503050406030204" pitchFamily="18" charset="0"/>
                          </a:rPr>
                        </m:ctrlPr>
                      </m:sSubPr>
                      <m:e>
                        <m:r>
                          <a:rPr lang="en-CH" b="1">
                            <a:latin typeface="Cambria Math" panose="02040503050406030204" pitchFamily="18" charset="0"/>
                            <a:ea typeface="Cambria Math" panose="02040503050406030204" pitchFamily="18" charset="0"/>
                          </a:rPr>
                          <m:t>𝐜𝐚𝐧𝐂𝐨𝐦𝐦𝐢𝐭</m:t>
                        </m:r>
                      </m:e>
                      <m:sub>
                        <m:r>
                          <a:rPr lang="en-US" b="1">
                            <a:latin typeface="Cambria Math" panose="02040503050406030204" pitchFamily="18" charset="0"/>
                            <a:ea typeface="Cambria Math" panose="02040503050406030204" pitchFamily="18" charset="0"/>
                          </a:rPr>
                          <m:t>𝐒𝐄𝐑</m:t>
                        </m:r>
                      </m:sub>
                    </m:sSub>
                    <m:d>
                      <m:dPr>
                        <m:ctrlPr>
                          <a:rPr lang="en-CH" i="1">
                            <a:latin typeface="Cambria Math" panose="02040503050406030204" pitchFamily="18" charset="0"/>
                            <a:ea typeface="Cambria Math" panose="02040503050406030204" pitchFamily="18" charset="0"/>
                          </a:rPr>
                        </m:ctrlPr>
                      </m:dPr>
                      <m:e>
                        <m:r>
                          <a:rPr lang="en-CH" i="1">
                            <a:latin typeface="Cambria Math" panose="02040503050406030204" pitchFamily="18" charset="0"/>
                            <a:ea typeface="Cambria Math" panose="02040503050406030204" pitchFamily="18" charset="0"/>
                          </a:rPr>
                          <m:t>𝒦</m:t>
                        </m:r>
                        <m:r>
                          <a:rPr lang="en-CH" i="1">
                            <a:latin typeface="Cambria Math" panose="02040503050406030204" pitchFamily="18" charset="0"/>
                            <a:ea typeface="Cambria Math" panose="02040503050406030204" pitchFamily="18" charset="0"/>
                          </a:rPr>
                          <m:t>,</m:t>
                        </m:r>
                        <m:r>
                          <a:rPr lang="en-CH" i="1">
                            <a:latin typeface="Cambria Math" panose="02040503050406030204" pitchFamily="18" charset="0"/>
                            <a:ea typeface="Cambria Math" panose="02040503050406030204" pitchFamily="18" charset="0"/>
                          </a:rPr>
                          <m:t>𝑢</m:t>
                        </m:r>
                        <m:r>
                          <a:rPr lang="en-CH" i="1">
                            <a:latin typeface="Cambria Math" panose="02040503050406030204" pitchFamily="18" charset="0"/>
                            <a:ea typeface="Cambria Math" panose="02040503050406030204" pitchFamily="18" charset="0"/>
                          </a:rPr>
                          <m:t>,</m:t>
                        </m:r>
                        <m:r>
                          <a:rPr lang="en-CH" i="1">
                            <a:latin typeface="Cambria Math" panose="02040503050406030204" pitchFamily="18" charset="0"/>
                            <a:ea typeface="Cambria Math" panose="02040503050406030204" pitchFamily="18" charset="0"/>
                          </a:rPr>
                          <m:t>ℱ</m:t>
                        </m:r>
                      </m:e>
                    </m:d>
                    <m:r>
                      <a:rPr lang="en-CH" i="1">
                        <a:latin typeface="Cambria Math" panose="02040503050406030204" pitchFamily="18" charset="0"/>
                        <a:ea typeface="Cambria Math" panose="02040503050406030204" pitchFamily="18" charset="0"/>
                      </a:rPr>
                      <m:t>≜</m:t>
                    </m:r>
                    <m:r>
                      <a:rPr lang="en-CH" b="1">
                        <a:latin typeface="Cambria Math" panose="02040503050406030204" pitchFamily="18" charset="0"/>
                        <a:ea typeface="Cambria Math" panose="02040503050406030204" pitchFamily="18" charset="0"/>
                      </a:rPr>
                      <m:t>𝐜𝐥𝐨𝐬𝐞𝐝</m:t>
                    </m:r>
                    <m:r>
                      <a:rPr lang="en-CH">
                        <a:latin typeface="Cambria Math" panose="02040503050406030204" pitchFamily="18" charset="0"/>
                        <a:ea typeface="Cambria Math" panose="02040503050406030204" pitchFamily="18" charset="0"/>
                      </a:rPr>
                      <m:t>(</m:t>
                    </m:r>
                    <m:r>
                      <a:rPr lang="en-CH" i="1">
                        <a:latin typeface="Cambria Math" panose="02040503050406030204" pitchFamily="18" charset="0"/>
                        <a:ea typeface="Cambria Math" panose="02040503050406030204" pitchFamily="18" charset="0"/>
                      </a:rPr>
                      <m:t>𝒦</m:t>
                    </m:r>
                    <m:r>
                      <a:rPr lang="en-CH" i="1">
                        <a:latin typeface="Cambria Math" panose="02040503050406030204" pitchFamily="18" charset="0"/>
                        <a:ea typeface="Cambria Math" panose="02040503050406030204" pitchFamily="18" charset="0"/>
                      </a:rPr>
                      <m:t>,</m:t>
                    </m:r>
                    <m:r>
                      <a:rPr lang="en-CH" i="1">
                        <a:latin typeface="Cambria Math" panose="02040503050406030204" pitchFamily="18" charset="0"/>
                        <a:ea typeface="Cambria Math" panose="02040503050406030204" pitchFamily="18" charset="0"/>
                      </a:rPr>
                      <m:t>𝑢</m:t>
                    </m:r>
                    <m:r>
                      <a:rPr lang="en-CH" i="1">
                        <a:latin typeface="Cambria Math" panose="02040503050406030204" pitchFamily="18" charset="0"/>
                        <a:ea typeface="Cambria Math" panose="02040503050406030204" pitchFamily="18" charset="0"/>
                      </a:rPr>
                      <m:t>,</m:t>
                    </m:r>
                    <m:sSub>
                      <m:sSubPr>
                        <m:ctrlPr>
                          <a:rPr lang="en-CH" i="1">
                            <a:latin typeface="Cambria Math" panose="02040503050406030204" pitchFamily="18" charset="0"/>
                            <a:ea typeface="Cambria Math" panose="02040503050406030204" pitchFamily="18" charset="0"/>
                          </a:rPr>
                        </m:ctrlPr>
                      </m:sSubPr>
                      <m:e>
                        <m:r>
                          <a:rPr lang="en-CH" i="1">
                            <a:latin typeface="Cambria Math" panose="02040503050406030204" pitchFamily="18" charset="0"/>
                            <a:ea typeface="Cambria Math" panose="02040503050406030204" pitchFamily="18" charset="0"/>
                          </a:rPr>
                          <m:t>𝑅</m:t>
                        </m:r>
                      </m:e>
                      <m:sub>
                        <m:r>
                          <a:rPr lang="en-CH" i="1">
                            <a:latin typeface="Cambria Math" panose="02040503050406030204" pitchFamily="18" charset="0"/>
                            <a:ea typeface="Cambria Math" panose="02040503050406030204" pitchFamily="18" charset="0"/>
                          </a:rPr>
                          <m:t>𝑆𝐸𝑅</m:t>
                        </m:r>
                      </m:sub>
                    </m:sSub>
                    <m:r>
                      <a:rPr lang="en-CH">
                        <a:latin typeface="Cambria Math" panose="02040503050406030204" pitchFamily="18" charset="0"/>
                        <a:ea typeface="Cambria Math" panose="02040503050406030204" pitchFamily="18" charset="0"/>
                      </a:rPr>
                      <m:t>)</m:t>
                    </m:r>
                  </m:oMath>
                </a14:m>
                <a:r>
                  <a:rPr lang="en-US" dirty="0"/>
                  <a:t> where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𝑅</m:t>
                        </m:r>
                      </m:e>
                      <m:sub>
                        <m:r>
                          <a:rPr lang="en-CH" b="0" i="1" smtClean="0">
                            <a:latin typeface="Cambria Math" panose="02040503050406030204" pitchFamily="18" charset="0"/>
                          </a:rPr>
                          <m:t>𝑆𝐸𝑅</m:t>
                        </m:r>
                      </m:sub>
                    </m:sSub>
                    <m:r>
                      <a:rPr lang="en-CH" b="0" i="1" smtClean="0">
                        <a:latin typeface="Cambria Math" panose="02040503050406030204" pitchFamily="18" charset="0"/>
                      </a:rPr>
                      <m:t>≜</m:t>
                    </m:r>
                    <m:r>
                      <a:rPr lang="en-CH" b="0" i="1" smtClean="0">
                        <a:latin typeface="Cambria Math" panose="02040503050406030204" pitchFamily="18" charset="0"/>
                      </a:rPr>
                      <m:t>𝑊</m:t>
                    </m:r>
                    <m:sSubSup>
                      <m:sSubSupPr>
                        <m:ctrlPr>
                          <a:rPr lang="en-CH" b="0" i="1" smtClean="0">
                            <a:latin typeface="Cambria Math" panose="02040503050406030204" pitchFamily="18" charset="0"/>
                          </a:rPr>
                        </m:ctrlPr>
                      </m:sSubSupPr>
                      <m:e>
                        <m:r>
                          <a:rPr lang="en-CH" b="0" i="1" smtClean="0">
                            <a:latin typeface="Cambria Math" panose="02040503050406030204" pitchFamily="18" charset="0"/>
                          </a:rPr>
                          <m:t>𝑊</m:t>
                        </m:r>
                      </m:e>
                      <m:sub>
                        <m:r>
                          <a:rPr lang="en-CH" b="0" i="1" smtClean="0">
                            <a:latin typeface="Cambria Math" panose="02040503050406030204" pitchFamily="18" charset="0"/>
                          </a:rPr>
                          <m:t>𝐾</m:t>
                        </m:r>
                      </m:sub>
                      <m:sup>
                        <m:r>
                          <a:rPr lang="en-CH" b="0" i="1" smtClean="0">
                            <a:latin typeface="Cambria Math" panose="02040503050406030204" pitchFamily="18" charset="0"/>
                          </a:rPr>
                          <m:t>−1</m:t>
                        </m:r>
                      </m:sup>
                    </m:sSubSup>
                  </m:oMath>
                </a14:m>
                <a:endParaRPr lang="en-US" dirty="0"/>
              </a:p>
              <a:p>
                <a:pPr marL="268163" lvl="1" indent="0">
                  <a:lnSpc>
                    <a:spcPct val="150000"/>
                  </a:lnSpc>
                  <a:buNone/>
                </a:pPr>
                <a14:m>
                  <m:oMath xmlns:m="http://schemas.openxmlformats.org/officeDocument/2006/math">
                    <m:r>
                      <a:rPr lang="en-CH" i="1">
                        <a:latin typeface="Cambria Math" panose="02040503050406030204" pitchFamily="18" charset="0"/>
                        <a:ea typeface="Cambria Math" panose="02040503050406030204" pitchFamily="18" charset="0"/>
                      </a:rPr>
                      <m:t>⇔</m:t>
                    </m:r>
                    <m:r>
                      <a:rPr lang="en-CH">
                        <a:latin typeface="Cambria Math" panose="02040503050406030204" pitchFamily="18" charset="0"/>
                        <a:ea typeface="Cambria Math" panose="02040503050406030204" pitchFamily="18" charset="0"/>
                      </a:rPr>
                      <m:t> </m:t>
                    </m:r>
                    <m:r>
                      <a:rPr lang="en-CH" i="1">
                        <a:latin typeface="Cambria Math" panose="02040503050406030204" pitchFamily="18" charset="0"/>
                      </a:rPr>
                      <m:t>𝑣𝑖𝑠𝑇𝑥</m:t>
                    </m:r>
                    <m:d>
                      <m:dPr>
                        <m:ctrlPr>
                          <a:rPr lang="en-CH" i="1">
                            <a:latin typeface="Cambria Math" panose="02040503050406030204" pitchFamily="18" charset="0"/>
                          </a:rPr>
                        </m:ctrlPr>
                      </m:dPr>
                      <m:e>
                        <m:r>
                          <a:rPr lang="en-CH" i="1">
                            <a:latin typeface="Cambria Math" panose="02040503050406030204" pitchFamily="18" charset="0"/>
                          </a:rPr>
                          <m:t>𝒦</m:t>
                        </m:r>
                        <m:r>
                          <a:rPr lang="en-CH" i="1">
                            <a:latin typeface="Cambria Math" panose="02040503050406030204" pitchFamily="18" charset="0"/>
                          </a:rPr>
                          <m:t>,</m:t>
                        </m:r>
                        <m:r>
                          <a:rPr lang="en-CH" i="1">
                            <a:latin typeface="Cambria Math" panose="02040503050406030204" pitchFamily="18" charset="0"/>
                          </a:rPr>
                          <m:t>𝑢</m:t>
                        </m:r>
                      </m:e>
                    </m:d>
                    <m:r>
                      <a:rPr lang="en-CH" i="1">
                        <a:latin typeface="Cambria Math" panose="02040503050406030204" pitchFamily="18" charset="0"/>
                      </a:rPr>
                      <m:t>=</m:t>
                    </m:r>
                    <m:r>
                      <a:rPr lang="en-CH" i="1">
                        <a:latin typeface="Cambria Math" panose="02040503050406030204" pitchFamily="18" charset="0"/>
                      </a:rPr>
                      <m:t>𝑊</m:t>
                    </m:r>
                    <m:sSubSup>
                      <m:sSubSupPr>
                        <m:ctrlPr>
                          <a:rPr lang="en-US" b="0" i="1" smtClean="0">
                            <a:latin typeface="Cambria Math" panose="02040503050406030204" pitchFamily="18" charset="0"/>
                          </a:rPr>
                        </m:ctrlPr>
                      </m:sSubSupPr>
                      <m:e>
                        <m:r>
                          <a:rPr lang="en-CH" i="1">
                            <a:latin typeface="Cambria Math" panose="02040503050406030204" pitchFamily="18" charset="0"/>
                          </a:rPr>
                          <m:t>𝑊</m:t>
                        </m:r>
                      </m:e>
                      <m:sub>
                        <m:r>
                          <a:rPr lang="en-CH" i="1">
                            <a:latin typeface="Cambria Math" panose="02040503050406030204" pitchFamily="18" charset="0"/>
                          </a:rPr>
                          <m:t>𝒦</m:t>
                        </m:r>
                      </m:sub>
                      <m:sup>
                        <m:r>
                          <a:rPr lang="en-US" b="0" i="1" smtClean="0">
                            <a:latin typeface="Cambria Math" panose="02040503050406030204" pitchFamily="18" charset="0"/>
                          </a:rPr>
                          <m:t>∗</m:t>
                        </m:r>
                      </m:sup>
                    </m:sSubSup>
                    <m:r>
                      <a:rPr lang="en-CH" i="1">
                        <a:latin typeface="Cambria Math" panose="02040503050406030204" pitchFamily="18" charset="0"/>
                      </a:rPr>
                      <m:t> (</m:t>
                    </m:r>
                    <m:r>
                      <a:rPr lang="en-CH" i="1">
                        <a:latin typeface="Cambria Math" panose="02040503050406030204" pitchFamily="18" charset="0"/>
                      </a:rPr>
                      <m:t>𝑣𝑖𝑠𝑇𝑥</m:t>
                    </m:r>
                    <m:r>
                      <a:rPr lang="en-CH" i="1">
                        <a:latin typeface="Cambria Math" panose="02040503050406030204" pitchFamily="18" charset="0"/>
                      </a:rPr>
                      <m:t>(</m:t>
                    </m:r>
                    <m:r>
                      <a:rPr lang="en-CH" i="1">
                        <a:latin typeface="Cambria Math" panose="02040503050406030204" pitchFamily="18" charset="0"/>
                      </a:rPr>
                      <m:t>𝒦</m:t>
                    </m:r>
                    <m:r>
                      <a:rPr lang="en-CH" i="1">
                        <a:latin typeface="Cambria Math" panose="02040503050406030204" pitchFamily="18" charset="0"/>
                      </a:rPr>
                      <m:t>,</m:t>
                    </m:r>
                    <m:r>
                      <a:rPr lang="en-CH" i="1">
                        <a:latin typeface="Cambria Math" panose="02040503050406030204" pitchFamily="18" charset="0"/>
                      </a:rPr>
                      <m:t>𝑢</m:t>
                    </m:r>
                    <m:r>
                      <a:rPr lang="en-CH" i="1">
                        <a:latin typeface="Cambria Math" panose="02040503050406030204" pitchFamily="18" charset="0"/>
                      </a:rPr>
                      <m:t>))\</m:t>
                    </m:r>
                    <m:r>
                      <m:rPr>
                        <m:lit/>
                      </m:rPr>
                      <a:rPr lang="en-CH" i="1">
                        <a:latin typeface="Cambria Math" panose="02040503050406030204" pitchFamily="18" charset="0"/>
                      </a:rPr>
                      <m:t>(</m:t>
                    </m:r>
                  </m:oMath>
                </a14:m>
                <a:r>
                  <a:rPr lang="en-CH" dirty="0"/>
                  <a:t>read-only txns</a:t>
                </a:r>
                <a14:m>
                  <m:oMath xmlns:m="http://schemas.openxmlformats.org/officeDocument/2006/math">
                    <m:r>
                      <a:rPr lang="en-CH" i="1">
                        <a:latin typeface="Cambria Math" panose="02040503050406030204" pitchFamily="18" charset="0"/>
                      </a:rPr>
                      <m:t>)</m:t>
                    </m:r>
                  </m:oMath>
                </a14:m>
                <a:endParaRPr lang="en-CH" i="1" dirty="0">
                  <a:latin typeface="Cambria Math" panose="02040503050406030204" pitchFamily="18" charset="0"/>
                </a:endParaRPr>
              </a:p>
              <a:p>
                <a:pPr marL="268163" lvl="1" indent="0">
                  <a:lnSpc>
                    <a:spcPct val="150000"/>
                  </a:lnSpc>
                  <a:buNone/>
                </a:pPr>
                <a14:m>
                  <m:oMath xmlns:m="http://schemas.openxmlformats.org/officeDocument/2006/math">
                    <m:r>
                      <a:rPr lang="en-CH" i="1">
                        <a:latin typeface="Cambria Math" panose="02040503050406030204" pitchFamily="18" charset="0"/>
                        <a:ea typeface="Cambria Math" panose="02040503050406030204" pitchFamily="18" charset="0"/>
                      </a:rPr>
                      <m:t>⟹</m:t>
                    </m:r>
                    <m:r>
                      <a:rPr lang="en-CH" b="0" i="0" smtClean="0">
                        <a:latin typeface="Cambria Math" panose="02040503050406030204" pitchFamily="18" charset="0"/>
                        <a:ea typeface="Cambria Math" panose="02040503050406030204" pitchFamily="18" charset="0"/>
                      </a:rPr>
                      <m:t> </m:t>
                    </m:r>
                  </m:oMath>
                </a14:m>
                <a:r>
                  <a:rPr lang="en-US" i="1" dirty="0"/>
                  <a:t>Intuition</a:t>
                </a:r>
                <a:r>
                  <a:rPr lang="en-US" dirty="0"/>
                  <a:t>: </a:t>
                </a:r>
                <a:r>
                  <a:rPr lang="en-CH" dirty="0"/>
                  <a:t>All writes that are overwritten by the visible transactions, should be visible.</a:t>
                </a:r>
              </a:p>
              <a:p>
                <a:pPr marL="268163" lvl="1" indent="0">
                  <a:lnSpc>
                    <a:spcPct val="150000"/>
                  </a:lnSpc>
                  <a:buNone/>
                </a:pPr>
                <a14:m>
                  <m:oMath xmlns:m="http://schemas.openxmlformats.org/officeDocument/2006/math">
                    <m:r>
                      <a:rPr lang="en-CH" i="1">
                        <a:latin typeface="Cambria Math" panose="02040503050406030204" pitchFamily="18" charset="0"/>
                        <a:ea typeface="Cambria Math" panose="02040503050406030204" pitchFamily="18" charset="0"/>
                      </a:rPr>
                      <m:t>⟹</m:t>
                    </m:r>
                    <m:r>
                      <a:rPr lang="en-CH">
                        <a:latin typeface="Cambria Math" panose="02040503050406030204" pitchFamily="18" charset="0"/>
                        <a:ea typeface="Cambria Math" panose="02040503050406030204" pitchFamily="18" charset="0"/>
                      </a:rPr>
                      <m:t> </m:t>
                    </m:r>
                  </m:oMath>
                </a14:m>
                <a:r>
                  <a:rPr lang="en-CH" dirty="0"/>
                  <a:t>all writer transactions are visible </a:t>
                </a:r>
                <a14:m>
                  <m:oMath xmlns:m="http://schemas.openxmlformats.org/officeDocument/2006/math">
                    <m:r>
                      <a:rPr lang="en-CH" i="1">
                        <a:latin typeface="Cambria Math" panose="02040503050406030204" pitchFamily="18" charset="0"/>
                        <a:ea typeface="Cambria Math" panose="02040503050406030204" pitchFamily="18" charset="0"/>
                      </a:rPr>
                      <m:t>⟹</m:t>
                    </m:r>
                  </m:oMath>
                </a14:m>
                <a:r>
                  <a:rPr lang="en-CH" dirty="0"/>
                  <a:t> view is </a:t>
                </a:r>
                <a:r>
                  <a:rPr lang="de-DE" b="1" dirty="0"/>
                  <a:t>complete</a:t>
                </a:r>
                <a:r>
                  <a:rPr lang="de-DE" dirty="0"/>
                  <a:t>,</a:t>
                </a:r>
                <a:r>
                  <a:rPr lang="en-CH" dirty="0"/>
                  <a:t> and the client sees everything in the key-value store.</a:t>
                </a:r>
                <a:endParaRPr lang="en-US" dirty="0"/>
              </a:p>
              <a:p>
                <a:pPr marL="285750" indent="-285750">
                  <a:lnSpc>
                    <a:spcPct val="150000"/>
                  </a:lnSpc>
                </a:pPr>
                <a:r>
                  <a:rPr lang="en-US" dirty="0"/>
                  <a:t>For </a:t>
                </a:r>
                <a:r>
                  <a:rPr lang="en-US" b="1" dirty="0"/>
                  <a:t>view well-formedness </a:t>
                </a:r>
                <a:r>
                  <a:rPr lang="en-US" dirty="0"/>
                  <a:t>we show that a kv-store expansion preserves the view well-formedness.</a:t>
                </a:r>
              </a:p>
              <a:p>
                <a:pPr marL="285750" indent="-285750">
                  <a:lnSpc>
                    <a:spcPct val="150000"/>
                  </a:lnSpc>
                </a:pPr>
                <a:r>
                  <a:rPr lang="en-US" dirty="0"/>
                  <a:t>For the </a:t>
                </a:r>
                <a:r>
                  <a:rPr lang="en-US" b="1" dirty="0"/>
                  <a:t>fingerprint property </a:t>
                </a:r>
                <a:r>
                  <a:rPr lang="en-CH" dirty="0"/>
                  <a:t>and </a:t>
                </a:r>
                <a:r>
                  <a:rPr lang="en-US" b="1" dirty="0"/>
                  <a:t>transaction id freshness </a:t>
                </a:r>
                <a:r>
                  <a:rPr lang="en-US" dirty="0"/>
                  <a:t>we prove invariants.</a:t>
                </a:r>
              </a:p>
              <a:p>
                <a:pPr marL="285750" indent="-285750">
                  <a:lnSpc>
                    <a:spcPct val="150000"/>
                  </a:lnSpc>
                </a:pPr>
                <a:r>
                  <a:rPr lang="en-US" dirty="0"/>
                  <a:t>For the </a:t>
                </a:r>
                <a:r>
                  <a:rPr lang="en-CH" b="1" dirty="0"/>
                  <a:t>update</a:t>
                </a:r>
                <a:r>
                  <a:rPr lang="fa-IR" b="1" dirty="0"/>
                  <a:t> </a:t>
                </a:r>
                <a:r>
                  <a:rPr lang="en-US" dirty="0"/>
                  <a:t>to the kv-store (</a:t>
                </a:r>
                <a14:m>
                  <m:oMath xmlns:m="http://schemas.openxmlformats.org/officeDocument/2006/math">
                    <m:r>
                      <a:rPr lang="en-US" b="0" i="1" dirty="0" smtClean="0">
                        <a:latin typeface="Cambria Math" panose="02040503050406030204" pitchFamily="18" charset="0"/>
                      </a:rPr>
                      <m:t>𝑈𝑝𝑑𝑎𝑡𝑒𝐾𝑉</m:t>
                    </m:r>
                  </m:oMath>
                </a14:m>
                <a:r>
                  <a:rPr lang="en-US" dirty="0"/>
                  <a:t>) we show that </a:t>
                </a:r>
                <a:r>
                  <a:rPr lang="en-CH" dirty="0"/>
                  <a:t>the </a:t>
                </a:r>
                <a:r>
                  <a:rPr lang="en-US" dirty="0"/>
                  <a:t>protocol commit makes the same changes.</a:t>
                </a: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741996" y="1369559"/>
                <a:ext cx="10728326" cy="4911497"/>
              </a:xfrm>
              <a:blipFill>
                <a:blip r:embed="rId3"/>
                <a:stretch>
                  <a:fillRect l="-1250"/>
                </a:stretch>
              </a:blipFill>
            </p:spPr>
            <p:txBody>
              <a:bodyPr/>
              <a:lstStyle/>
              <a:p>
                <a:r>
                  <a:rPr lang="en-CH">
                    <a:noFill/>
                  </a:rPr>
                  <a:t> </a:t>
                </a:r>
              </a:p>
            </p:txBody>
          </p:sp>
        </mc:Fallback>
      </mc:AlternateContent>
      <p:sp>
        <p:nvSpPr>
          <p:cNvPr id="10" name="Slide Number Placeholder 9">
            <a:extLst>
              <a:ext uri="{FF2B5EF4-FFF2-40B4-BE49-F238E27FC236}">
                <a16:creationId xmlns:a16="http://schemas.microsoft.com/office/drawing/2014/main" id="{E116D712-CFDA-20DC-9E2C-3C382C895C91}"/>
              </a:ext>
            </a:extLst>
          </p:cNvPr>
          <p:cNvSpPr>
            <a:spLocks noGrp="1"/>
          </p:cNvSpPr>
          <p:nvPr>
            <p:ph type="sldNum" sz="quarter" idx="12"/>
          </p:nvPr>
        </p:nvSpPr>
        <p:spPr/>
        <p:txBody>
          <a:bodyPr/>
          <a:lstStyle/>
          <a:p>
            <a:fld id="{5ACA52AF-F19D-405C-AD5F-7D94B96A5CC3}" type="slidenum">
              <a:rPr lang="de-CH" noProof="0" smtClean="0"/>
              <a:t>19</a:t>
            </a:fld>
            <a:endParaRPr lang="de-CH" noProof="0"/>
          </a:p>
        </p:txBody>
      </p:sp>
      <p:sp>
        <p:nvSpPr>
          <p:cNvPr id="6" name="PB">
            <a:extLst>
              <a:ext uri="{FF2B5EF4-FFF2-40B4-BE49-F238E27FC236}">
                <a16:creationId xmlns:a16="http://schemas.microsoft.com/office/drawing/2014/main" id="{66BEE477-A268-5DCB-BD7A-492DFD2B8D31}"/>
              </a:ext>
            </a:extLst>
          </p:cNvPr>
          <p:cNvSpPr/>
          <p:nvPr/>
        </p:nvSpPr>
        <p:spPr>
          <a:xfrm>
            <a:off x="0" y="6794500"/>
            <a:ext cx="6650182"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774809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br>
              <a:rPr lang="en-CH" dirty="0"/>
            </a:br>
            <a:r>
              <a:rPr lang="en-CH" dirty="0">
                <a:solidFill>
                  <a:srgbClr val="007A96"/>
                </a:solidFill>
              </a:rPr>
              <a:t>Table of contents</a:t>
            </a:r>
            <a:endParaRPr lang="de-CH" dirty="0">
              <a:solidFill>
                <a:srgbClr val="007A96"/>
              </a:solidFill>
            </a:endParaRPr>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p:txBody>
          <a:bodyPr/>
          <a:lstStyle/>
          <a:p>
            <a:pPr>
              <a:lnSpc>
                <a:spcPct val="150000"/>
              </a:lnSpc>
              <a:buFont typeface="Arial" panose="020B0604020202020204" pitchFamily="34" charset="0"/>
              <a:buChar char="•"/>
            </a:pPr>
            <a:r>
              <a:rPr lang="en-US" sz="2400" dirty="0"/>
              <a:t>Preliminaries: Distributed database systems</a:t>
            </a:r>
          </a:p>
          <a:p>
            <a:pPr>
              <a:lnSpc>
                <a:spcPct val="150000"/>
              </a:lnSpc>
              <a:buFont typeface="Arial" panose="020B0604020202020204" pitchFamily="34" charset="0"/>
              <a:buChar char="•"/>
            </a:pPr>
            <a:r>
              <a:rPr lang="en-US" sz="2400" dirty="0"/>
              <a:t>The operational framework of consistency models</a:t>
            </a:r>
          </a:p>
          <a:p>
            <a:pPr>
              <a:lnSpc>
                <a:spcPct val="150000"/>
              </a:lnSpc>
              <a:buFont typeface="Arial" panose="020B0604020202020204" pitchFamily="34" charset="0"/>
              <a:buChar char="•"/>
            </a:pPr>
            <a:r>
              <a:rPr lang="en-US" sz="2400" dirty="0"/>
              <a:t>1</a:t>
            </a:r>
            <a:r>
              <a:rPr lang="en-US" sz="2400" baseline="30000" dirty="0"/>
              <a:t>st</a:t>
            </a:r>
            <a:r>
              <a:rPr lang="en-US" sz="2400" dirty="0"/>
              <a:t> verification: 2PL+2PC satisfies serializability</a:t>
            </a:r>
          </a:p>
          <a:p>
            <a:pPr>
              <a:lnSpc>
                <a:spcPct val="150000"/>
              </a:lnSpc>
              <a:buFont typeface="Arial" panose="020B0604020202020204" pitchFamily="34" charset="0"/>
              <a:buChar char="•"/>
            </a:pPr>
            <a:r>
              <a:rPr lang="en-US" sz="2400" dirty="0"/>
              <a:t>2</a:t>
            </a:r>
            <a:r>
              <a:rPr lang="en-US" sz="2400" baseline="30000" dirty="0"/>
              <a:t>nd</a:t>
            </a:r>
            <a:r>
              <a:rPr lang="en-US" sz="2400" dirty="0"/>
              <a:t> verification: Eiger-PORT+ satisfies causal+ consistency</a:t>
            </a:r>
          </a:p>
          <a:p>
            <a:pPr>
              <a:lnSpc>
                <a:spcPct val="150000"/>
              </a:lnSpc>
              <a:buFont typeface="Arial" panose="020B0604020202020204" pitchFamily="34" charset="0"/>
              <a:buChar char="•"/>
            </a:pPr>
            <a:r>
              <a:rPr lang="en-US" sz="2400" dirty="0"/>
              <a:t>Conclusions</a:t>
            </a:r>
          </a:p>
          <a:p>
            <a:pPr>
              <a:lnSpc>
                <a:spcPct val="150000"/>
              </a:lnSpc>
            </a:pPr>
            <a:endParaRPr lang="de-CH" dirty="0"/>
          </a:p>
        </p:txBody>
      </p:sp>
      <p:sp>
        <p:nvSpPr>
          <p:cNvPr id="5" name="Fußzeilenplatzhalter 4">
            <a:extLst>
              <a:ext uri="{FF2B5EF4-FFF2-40B4-BE49-F238E27FC236}">
                <a16:creationId xmlns:a16="http://schemas.microsoft.com/office/drawing/2014/main" id="{4A08BFF2-5DEB-4FE4-A3E3-C18FD3A38B4D}"/>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r>
              <a:rPr lang="en-CH" noProof="0" dirty="0"/>
              <a:t>09.11.2022</a:t>
            </a:r>
            <a:endParaRPr lang="de-CH" noProof="0" dirty="0"/>
          </a:p>
        </p:txBody>
      </p:sp>
      <p:sp>
        <p:nvSpPr>
          <p:cNvPr id="21" name="Slide Number Placeholder 20">
            <a:extLst>
              <a:ext uri="{FF2B5EF4-FFF2-40B4-BE49-F238E27FC236}">
                <a16:creationId xmlns:a16="http://schemas.microsoft.com/office/drawing/2014/main" id="{E2F40829-DB84-CF26-AB51-54095642303D}"/>
              </a:ext>
            </a:extLst>
          </p:cNvPr>
          <p:cNvSpPr>
            <a:spLocks noGrp="1"/>
          </p:cNvSpPr>
          <p:nvPr>
            <p:ph type="sldNum" sz="quarter" idx="12"/>
          </p:nvPr>
        </p:nvSpPr>
        <p:spPr/>
        <p:txBody>
          <a:bodyPr/>
          <a:lstStyle/>
          <a:p>
            <a:fld id="{5ACA52AF-F19D-405C-AD5F-7D94B96A5CC3}" type="slidenum">
              <a:rPr lang="de-CH" noProof="0" smtClean="0"/>
              <a:t>2</a:t>
            </a:fld>
            <a:endParaRPr lang="de-CH" noProof="0"/>
          </a:p>
        </p:txBody>
      </p:sp>
      <p:sp>
        <p:nvSpPr>
          <p:cNvPr id="7" name="PB">
            <a:extLst>
              <a:ext uri="{FF2B5EF4-FFF2-40B4-BE49-F238E27FC236}">
                <a16:creationId xmlns:a16="http://schemas.microsoft.com/office/drawing/2014/main" id="{E2502066-A442-ADCD-66C9-FA1E96ACC76E}"/>
              </a:ext>
            </a:extLst>
          </p:cNvPr>
          <p:cNvSpPr/>
          <p:nvPr/>
        </p:nvSpPr>
        <p:spPr>
          <a:xfrm>
            <a:off x="0" y="6794500"/>
            <a:ext cx="369455"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6905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CH" noProof="0" dirty="0"/>
              <a:t>09.11.2022</a:t>
            </a:r>
            <a:endParaRPr lang="de-CH" noProof="0"/>
          </a:p>
        </p:txBody>
      </p:sp>
      <p:sp>
        <p:nvSpPr>
          <p:cNvPr id="4" name="Footer Placeholder 3"/>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7" name="Rectangle 6"/>
          <p:cNvSpPr/>
          <p:nvPr/>
        </p:nvSpPr>
        <p:spPr>
          <a:xfrm>
            <a:off x="729673" y="498764"/>
            <a:ext cx="10945091" cy="5754254"/>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b="1" dirty="0">
                <a:latin typeface="CMR10"/>
              </a:rPr>
              <a:t>2</a:t>
            </a:r>
            <a:r>
              <a:rPr lang="en-US" sz="3800" b="1" baseline="30000" dirty="0">
                <a:latin typeface="CMR10"/>
              </a:rPr>
              <a:t>nd</a:t>
            </a:r>
            <a:r>
              <a:rPr lang="en-US" sz="3800" b="1" dirty="0">
                <a:latin typeface="CMR10"/>
              </a:rPr>
              <a:t> protocol verification</a:t>
            </a:r>
          </a:p>
          <a:p>
            <a:pPr algn="ctr"/>
            <a:r>
              <a:rPr lang="en-US" sz="3800" b="1" dirty="0">
                <a:latin typeface="CMR10"/>
              </a:rPr>
              <a:t>Eiger-PORT+ satisfying causal+ consistency</a:t>
            </a:r>
          </a:p>
        </p:txBody>
      </p:sp>
      <p:sp>
        <p:nvSpPr>
          <p:cNvPr id="20" name="Slide Number Placeholder 19">
            <a:extLst>
              <a:ext uri="{FF2B5EF4-FFF2-40B4-BE49-F238E27FC236}">
                <a16:creationId xmlns:a16="http://schemas.microsoft.com/office/drawing/2014/main" id="{4D3C6BF4-B265-D32C-2296-AC9FED88F151}"/>
              </a:ext>
            </a:extLst>
          </p:cNvPr>
          <p:cNvSpPr>
            <a:spLocks noGrp="1"/>
          </p:cNvSpPr>
          <p:nvPr>
            <p:ph type="sldNum" sz="quarter" idx="12"/>
          </p:nvPr>
        </p:nvSpPr>
        <p:spPr/>
        <p:txBody>
          <a:bodyPr/>
          <a:lstStyle/>
          <a:p>
            <a:fld id="{5ACA52AF-F19D-405C-AD5F-7D94B96A5CC3}" type="slidenum">
              <a:rPr lang="de-CH" noProof="0" smtClean="0"/>
              <a:t>20</a:t>
            </a:fld>
            <a:endParaRPr lang="de-CH" noProof="0"/>
          </a:p>
        </p:txBody>
      </p:sp>
      <p:sp>
        <p:nvSpPr>
          <p:cNvPr id="5" name="PB">
            <a:extLst>
              <a:ext uri="{FF2B5EF4-FFF2-40B4-BE49-F238E27FC236}">
                <a16:creationId xmlns:a16="http://schemas.microsoft.com/office/drawing/2014/main" id="{FEAF9B99-416F-DECF-1DAB-D00B0FB37541}"/>
              </a:ext>
            </a:extLst>
          </p:cNvPr>
          <p:cNvSpPr/>
          <p:nvPr/>
        </p:nvSpPr>
        <p:spPr>
          <a:xfrm>
            <a:off x="0" y="6794500"/>
            <a:ext cx="7019637"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755961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US" dirty="0">
                <a:solidFill>
                  <a:srgbClr val="007A96"/>
                </a:solidFill>
              </a:rPr>
              <a:t>The Eiger-PORT protocol</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371702"/>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4" name="Content Placeholder 13"/>
          <p:cNvSpPr>
            <a:spLocks noGrp="1"/>
          </p:cNvSpPr>
          <p:nvPr>
            <p:ph idx="1"/>
          </p:nvPr>
        </p:nvSpPr>
        <p:spPr>
          <a:xfrm>
            <a:off x="741996" y="1369559"/>
            <a:ext cx="10628370" cy="4911497"/>
          </a:xfrm>
        </p:spPr>
        <p:txBody>
          <a:bodyPr/>
          <a:lstStyle/>
          <a:p>
            <a:pPr algn="l">
              <a:lnSpc>
                <a:spcPct val="150000"/>
              </a:lnSpc>
            </a:pPr>
            <a:r>
              <a:rPr lang="en-US" sz="1800" b="0" i="0" u="none" strike="noStrike" baseline="0" dirty="0">
                <a:solidFill>
                  <a:srgbClr val="000000"/>
                </a:solidFill>
                <a:latin typeface="CMR10"/>
              </a:rPr>
              <a:t>The Eiger-PORT protocol is a performance</a:t>
            </a:r>
            <a:r>
              <a:rPr lang="en-CH" sz="1800" b="0" i="0" u="none" strike="noStrike" baseline="0" dirty="0">
                <a:solidFill>
                  <a:srgbClr val="000000"/>
                </a:solidFill>
                <a:latin typeface="CMR10"/>
              </a:rPr>
              <a:t>-</a:t>
            </a:r>
            <a:r>
              <a:rPr lang="en-US" sz="1800" b="0" i="0" u="none" strike="noStrike" baseline="0" dirty="0">
                <a:solidFill>
                  <a:srgbClr val="000000"/>
                </a:solidFill>
                <a:latin typeface="CMR10"/>
              </a:rPr>
              <a:t>optimized version of an older protocol </a:t>
            </a:r>
            <a:r>
              <a:rPr lang="en-US" sz="1800" b="0" i="0" u="none" strike="noStrike" baseline="0" dirty="0" err="1">
                <a:solidFill>
                  <a:srgbClr val="000000"/>
                </a:solidFill>
                <a:latin typeface="CMR10"/>
              </a:rPr>
              <a:t>Eiger</a:t>
            </a:r>
            <a:r>
              <a:rPr lang="en-US" sz="1800" b="0" i="0" u="none" strike="noStrike" baseline="0" dirty="0">
                <a:solidFill>
                  <a:srgbClr val="000000"/>
                </a:solidFill>
                <a:latin typeface="CMR10"/>
              </a:rPr>
              <a:t> [</a:t>
            </a:r>
            <a:r>
              <a:rPr lang="en-US" sz="1800" b="0" i="0" u="none" strike="noStrike" baseline="0" dirty="0">
                <a:solidFill>
                  <a:srgbClr val="007A96"/>
                </a:solidFill>
                <a:latin typeface="CMR10"/>
              </a:rPr>
              <a:t>22</a:t>
            </a:r>
            <a:r>
              <a:rPr lang="en-US" sz="1800" b="0" i="0" u="none" strike="noStrike" baseline="0" dirty="0">
                <a:solidFill>
                  <a:srgbClr val="000000"/>
                </a:solidFill>
                <a:latin typeface="CMR10"/>
              </a:rPr>
              <a:t>], that supports read-only</a:t>
            </a:r>
            <a:r>
              <a:rPr lang="en-US" dirty="0">
                <a:solidFill>
                  <a:srgbClr val="000000"/>
                </a:solidFill>
              </a:rPr>
              <a:t> </a:t>
            </a:r>
            <a:r>
              <a:rPr lang="en-US" sz="1800" b="0" i="0" u="none" strike="noStrike" baseline="0" dirty="0">
                <a:solidFill>
                  <a:srgbClr val="000000"/>
                </a:solidFill>
                <a:latin typeface="CMR10"/>
              </a:rPr>
              <a:t>and write-only transactions</a:t>
            </a:r>
            <a:r>
              <a:rPr lang="en-US" dirty="0">
                <a:solidFill>
                  <a:srgbClr val="000000"/>
                </a:solidFill>
              </a:rPr>
              <a:t>.</a:t>
            </a:r>
            <a:endParaRPr lang="en-US" sz="1800" b="0" i="0" u="none" strike="noStrike" baseline="0" dirty="0">
              <a:solidFill>
                <a:srgbClr val="000000"/>
              </a:solidFill>
              <a:latin typeface="CMR10"/>
            </a:endParaRPr>
          </a:p>
          <a:p>
            <a:pPr algn="l">
              <a:lnSpc>
                <a:spcPct val="150000"/>
              </a:lnSpc>
            </a:pPr>
            <a:r>
              <a:rPr lang="en-US" sz="1800" b="0" i="0" u="none" strike="noStrike" baseline="0" dirty="0">
                <a:solidFill>
                  <a:srgbClr val="000000"/>
                </a:solidFill>
                <a:latin typeface="CMR10"/>
              </a:rPr>
              <a:t>Eiger uses </a:t>
            </a:r>
            <a:r>
              <a:rPr lang="en-US" sz="1800" b="1" i="0" u="none" strike="noStrike" baseline="0" dirty="0">
                <a:solidFill>
                  <a:srgbClr val="000000"/>
                </a:solidFill>
                <a:latin typeface="CMR10"/>
              </a:rPr>
              <a:t>Lamport clock</a:t>
            </a:r>
            <a:r>
              <a:rPr lang="en-US" sz="1800" b="0" i="0" u="none" strike="noStrike" baseline="0" dirty="0">
                <a:solidFill>
                  <a:srgbClr val="000000"/>
                </a:solidFill>
                <a:latin typeface="CMR10"/>
              </a:rPr>
              <a:t>s [</a:t>
            </a:r>
            <a:r>
              <a:rPr lang="en-US" sz="1800" b="0" i="0" u="none" strike="noStrike" baseline="0" dirty="0">
                <a:solidFill>
                  <a:srgbClr val="007A96"/>
                </a:solidFill>
                <a:latin typeface="CMR10"/>
              </a:rPr>
              <a:t>17</a:t>
            </a:r>
            <a:r>
              <a:rPr lang="en-US" sz="1800" b="0" i="0" u="none" strike="noStrike" baseline="0" dirty="0">
                <a:solidFill>
                  <a:srgbClr val="000000"/>
                </a:solidFill>
                <a:latin typeface="CMR10"/>
              </a:rPr>
              <a:t>] to assign a timestamp to each committed write.</a:t>
            </a:r>
          </a:p>
          <a:p>
            <a:pPr algn="l">
              <a:lnSpc>
                <a:spcPct val="150000"/>
              </a:lnSpc>
            </a:pPr>
            <a:r>
              <a:rPr lang="en-US" b="1" dirty="0" err="1">
                <a:solidFill>
                  <a:srgbClr val="000000"/>
                </a:solidFill>
              </a:rPr>
              <a:t>Lamport</a:t>
            </a:r>
            <a:r>
              <a:rPr lang="en-US" b="1" dirty="0">
                <a:solidFill>
                  <a:srgbClr val="000000"/>
                </a:solidFill>
              </a:rPr>
              <a:t> clocks</a:t>
            </a:r>
            <a:r>
              <a:rPr lang="en-US" dirty="0">
                <a:solidFill>
                  <a:srgbClr val="000000"/>
                </a:solidFill>
              </a:rPr>
              <a:t> can create a partial order on events (used to capture causality relations).</a:t>
            </a:r>
            <a:endParaRPr lang="en-US" sz="1800" b="1" i="0" u="none" strike="noStrike" baseline="0" dirty="0">
              <a:solidFill>
                <a:srgbClr val="000000"/>
              </a:solidFill>
              <a:latin typeface="CMR10"/>
            </a:endParaRPr>
          </a:p>
          <a:p>
            <a:pPr algn="l">
              <a:lnSpc>
                <a:spcPct val="150000"/>
              </a:lnSpc>
            </a:pPr>
            <a:r>
              <a:rPr lang="en-US" sz="1800" b="1" i="1" u="none" strike="noStrike" baseline="0" dirty="0">
                <a:latin typeface="CMTI10"/>
              </a:rPr>
              <a:t>Write-only transactions </a:t>
            </a:r>
            <a:r>
              <a:rPr lang="en-US" sz="1800" b="0" i="0" u="none" strike="noStrike" baseline="0" dirty="0">
                <a:latin typeface="CMR10"/>
              </a:rPr>
              <a:t>in Eiger follow a variation of the </a:t>
            </a:r>
            <a:r>
              <a:rPr lang="en-US" sz="1800" b="1" i="1" u="none" strike="noStrike" baseline="0" dirty="0">
                <a:latin typeface="CMR10"/>
              </a:rPr>
              <a:t>2PC</a:t>
            </a:r>
            <a:r>
              <a:rPr lang="en-US" sz="1800" b="0" i="0" u="none" strike="noStrike" baseline="0" dirty="0">
                <a:latin typeface="CMR10"/>
              </a:rPr>
              <a:t> protocol that </a:t>
            </a:r>
            <a:r>
              <a:rPr lang="en-US" sz="1800" b="1" i="1" u="none" strike="noStrike" baseline="0" dirty="0">
                <a:latin typeface="CMR10"/>
              </a:rPr>
              <a:t>always commits</a:t>
            </a:r>
            <a:r>
              <a:rPr lang="en-US" sz="1800" b="0" i="0" u="none" strike="noStrike" baseline="0" dirty="0">
                <a:latin typeface="CMR10"/>
              </a:rPr>
              <a:t>.</a:t>
            </a:r>
          </a:p>
          <a:p>
            <a:pPr algn="l">
              <a:lnSpc>
                <a:spcPct val="150000"/>
              </a:lnSpc>
            </a:pPr>
            <a:r>
              <a:rPr lang="en-US" b="1" i="1" dirty="0"/>
              <a:t>Read-only transaction</a:t>
            </a:r>
            <a:r>
              <a:rPr lang="en-CH" b="1" i="1" dirty="0"/>
              <a:t>s</a:t>
            </a:r>
            <a:r>
              <a:rPr lang="en-US" b="1" i="1" dirty="0"/>
              <a:t> </a:t>
            </a:r>
            <a:r>
              <a:rPr lang="en-US" dirty="0"/>
              <a:t>are optimized in Eiger-PORT to be non-blocking, need one round of communication</a:t>
            </a:r>
            <a:r>
              <a:rPr lang="en-CH" dirty="0"/>
              <a:t>,</a:t>
            </a:r>
            <a:r>
              <a:rPr lang="en-US" dirty="0"/>
              <a:t> and have constant metadata.</a:t>
            </a:r>
          </a:p>
          <a:p>
            <a:pPr algn="l">
              <a:lnSpc>
                <a:spcPct val="150000"/>
              </a:lnSpc>
            </a:pPr>
            <a:r>
              <a:rPr lang="en-US" dirty="0" err="1"/>
              <a:t>Eiger</a:t>
            </a:r>
            <a:r>
              <a:rPr lang="en-US" dirty="0"/>
              <a:t>-PORT must also satisfy </a:t>
            </a:r>
            <a:r>
              <a:rPr lang="en-US" i="1" dirty="0"/>
              <a:t>Read Your Writes </a:t>
            </a:r>
            <a:r>
              <a:rPr lang="en-US" dirty="0"/>
              <a:t>(RYW)</a:t>
            </a:r>
            <a:r>
              <a:rPr lang="en-US" i="1" dirty="0"/>
              <a:t> </a:t>
            </a:r>
            <a:r>
              <a:rPr lang="en-US" dirty="0"/>
              <a:t>and </a:t>
            </a:r>
            <a:r>
              <a:rPr lang="en-US" i="1" dirty="0"/>
              <a:t>Read atomicity </a:t>
            </a:r>
            <a:r>
              <a:rPr lang="en-US" dirty="0"/>
              <a:t>(RA)</a:t>
            </a:r>
            <a:r>
              <a:rPr lang="en-US" i="1" dirty="0"/>
              <a:t> </a:t>
            </a:r>
            <a:r>
              <a:rPr lang="en-US" dirty="0"/>
              <a:t>as they are weaker than CC.</a:t>
            </a:r>
            <a:endParaRPr lang="en-US" i="1" dirty="0"/>
          </a:p>
        </p:txBody>
      </p:sp>
      <p:sp>
        <p:nvSpPr>
          <p:cNvPr id="3" name="Slide Number Placeholder 2">
            <a:extLst>
              <a:ext uri="{FF2B5EF4-FFF2-40B4-BE49-F238E27FC236}">
                <a16:creationId xmlns:a16="http://schemas.microsoft.com/office/drawing/2014/main" id="{B6000CCD-09F9-1C5A-591E-DF8288B0E131}"/>
              </a:ext>
            </a:extLst>
          </p:cNvPr>
          <p:cNvSpPr>
            <a:spLocks noGrp="1"/>
          </p:cNvSpPr>
          <p:nvPr>
            <p:ph type="sldNum" sz="quarter" idx="12"/>
          </p:nvPr>
        </p:nvSpPr>
        <p:spPr/>
        <p:txBody>
          <a:bodyPr/>
          <a:lstStyle/>
          <a:p>
            <a:fld id="{5ACA52AF-F19D-405C-AD5F-7D94B96A5CC3}" type="slidenum">
              <a:rPr lang="de-CH" noProof="0" smtClean="0"/>
              <a:t>21</a:t>
            </a:fld>
            <a:endParaRPr lang="de-CH" noProof="0"/>
          </a:p>
        </p:txBody>
      </p:sp>
      <p:sp>
        <p:nvSpPr>
          <p:cNvPr id="7" name="PB">
            <a:extLst>
              <a:ext uri="{FF2B5EF4-FFF2-40B4-BE49-F238E27FC236}">
                <a16:creationId xmlns:a16="http://schemas.microsoft.com/office/drawing/2014/main" id="{0FCA0856-FBC0-5ED2-C381-9E46035621D0}"/>
              </a:ext>
            </a:extLst>
          </p:cNvPr>
          <p:cNvSpPr/>
          <p:nvPr/>
        </p:nvSpPr>
        <p:spPr>
          <a:xfrm>
            <a:off x="0" y="6794500"/>
            <a:ext cx="7389091"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443598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fade">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fade">
                                      <p:cBhvr>
                                        <p:cTn id="22" dur="500"/>
                                        <p:tgtEl>
                                          <p:spTgt spid="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fade">
                                      <p:cBhvr>
                                        <p:cTn id="27"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US" dirty="0">
                <a:solidFill>
                  <a:srgbClr val="007A96"/>
                </a:solidFill>
              </a:rPr>
              <a:t>The Eiger-PORT protocol</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371702"/>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741996" y="1380192"/>
                <a:ext cx="10728326" cy="4911497"/>
              </a:xfrm>
            </p:spPr>
            <p:txBody>
              <a:bodyPr/>
              <a:lstStyle/>
              <a:p>
                <a:pPr marL="0" indent="0">
                  <a:lnSpc>
                    <a:spcPct val="150000"/>
                  </a:lnSpc>
                  <a:buNone/>
                </a:pPr>
                <a:r>
                  <a:rPr lang="en-US" dirty="0">
                    <a:solidFill>
                      <a:srgbClr val="000000"/>
                    </a:solidFill>
                  </a:rPr>
                  <a:t>A read-only transaction in </a:t>
                </a:r>
                <a:r>
                  <a:rPr lang="en-US" dirty="0" err="1">
                    <a:solidFill>
                      <a:srgbClr val="000000"/>
                    </a:solidFill>
                  </a:rPr>
                  <a:t>Eiger</a:t>
                </a:r>
                <a:r>
                  <a:rPr lang="en-US" dirty="0">
                    <a:solidFill>
                      <a:srgbClr val="000000"/>
                    </a:solidFill>
                  </a:rPr>
                  <a:t>-PORT:</a:t>
                </a:r>
                <a:endParaRPr lang="en-US" sz="1800" b="0" i="0" u="none" strike="noStrike" baseline="0" dirty="0">
                  <a:solidFill>
                    <a:srgbClr val="000000"/>
                  </a:solidFill>
                  <a:latin typeface="CMR10"/>
                </a:endParaRPr>
              </a:p>
              <a:p>
                <a:pPr>
                  <a:lnSpc>
                    <a:spcPct val="150000"/>
                  </a:lnSpc>
                </a:pPr>
                <a:r>
                  <a:rPr lang="en-US" dirty="0"/>
                  <a:t>Each server has a</a:t>
                </a:r>
                <a:r>
                  <a:rPr lang="en-US" i="1" dirty="0"/>
                  <a:t> local safe time </a:t>
                </a:r>
                <a:r>
                  <a:rPr lang="en-US" dirty="0"/>
                  <a:t>(</a:t>
                </a:r>
                <a14:m>
                  <m:oMath xmlns:m="http://schemas.openxmlformats.org/officeDocument/2006/math">
                    <m:r>
                      <a:rPr lang="en-US" b="0" i="1" smtClean="0">
                        <a:latin typeface="Cambria Math" panose="02040503050406030204" pitchFamily="18" charset="0"/>
                      </a:rPr>
                      <m:t>𝑙𝑠𝑡</m:t>
                    </m:r>
                  </m:oMath>
                </a14:m>
                <a:r>
                  <a:rPr lang="en-US" dirty="0"/>
                  <a:t>), and</a:t>
                </a:r>
                <a:r>
                  <a:rPr lang="de-DE" dirty="0"/>
                  <a:t> clients keep record of these </a:t>
                </a:r>
                <a14:m>
                  <m:oMath xmlns:m="http://schemas.openxmlformats.org/officeDocument/2006/math">
                    <m:r>
                      <a:rPr lang="de-DE" i="1" dirty="0" smtClean="0">
                        <a:latin typeface="Cambria Math" panose="02040503050406030204" pitchFamily="18" charset="0"/>
                      </a:rPr>
                      <m:t>𝑙𝑠𝑡</m:t>
                    </m:r>
                  </m:oMath>
                </a14:m>
                <a:r>
                  <a:rPr lang="de-DE" dirty="0"/>
                  <a:t>s in a </a:t>
                </a:r>
                <a14:m>
                  <m:oMath xmlns:m="http://schemas.openxmlformats.org/officeDocument/2006/math">
                    <m:r>
                      <a:rPr lang="en-US" b="0" i="1" smtClean="0">
                        <a:latin typeface="Cambria Math" panose="02040503050406030204" pitchFamily="18" charset="0"/>
                      </a:rPr>
                      <m:t>𝑙𝑠𝑡</m:t>
                    </m:r>
                    <m:r>
                      <a:rPr lang="en-US" b="0" i="1" smtClean="0">
                        <a:latin typeface="Cambria Math" panose="02040503050406030204" pitchFamily="18" charset="0"/>
                      </a:rPr>
                      <m:t>_</m:t>
                    </m:r>
                    <m:r>
                      <a:rPr lang="en-US" b="0" i="1" smtClean="0">
                        <a:latin typeface="Cambria Math" panose="02040503050406030204" pitchFamily="18" charset="0"/>
                      </a:rPr>
                      <m:t>𝑚𝑎𝑝</m:t>
                    </m:r>
                  </m:oMath>
                </a14:m>
                <a:r>
                  <a:rPr lang="en-US" dirty="0"/>
                  <a:t> and update their </a:t>
                </a:r>
                <a:r>
                  <a:rPr lang="en-US" i="1" dirty="0"/>
                  <a:t>global safe time </a:t>
                </a:r>
                <a:r>
                  <a:rPr lang="en-US" dirty="0"/>
                  <a:t>(</a:t>
                </a:r>
                <a14:m>
                  <m:oMath xmlns:m="http://schemas.openxmlformats.org/officeDocument/2006/math">
                    <m:r>
                      <a:rPr lang="en-US" b="0" i="1" smtClean="0">
                        <a:latin typeface="Cambria Math" panose="02040503050406030204" pitchFamily="18" charset="0"/>
                      </a:rPr>
                      <m:t>𝑔𝑠𝑡</m:t>
                    </m:r>
                  </m:oMath>
                </a14:m>
                <a:r>
                  <a:rPr lang="en-US" dirty="0"/>
                  <a:t>) to </a:t>
                </a:r>
                <a:r>
                  <a:rPr lang="en-CH" dirty="0"/>
                  <a:t>the </a:t>
                </a:r>
                <a:r>
                  <a:rPr lang="en-US" dirty="0"/>
                  <a:t>minimum of those each time before reading.</a:t>
                </a:r>
              </a:p>
              <a:p>
                <a:r>
                  <a:rPr lang="en-US" dirty="0"/>
                  <a:t> </a:t>
                </a:r>
                <a:r>
                  <a:rPr lang="en-CH" dirty="0"/>
                  <a:t>The steps for</a:t>
                </a:r>
                <a:r>
                  <a:rPr lang="en-US" dirty="0"/>
                  <a:t> reading a version at </a:t>
                </a:r>
                <a:r>
                  <a:rPr lang="en-CH" dirty="0"/>
                  <a:t>the read </a:t>
                </a:r>
                <a:r>
                  <a:rPr lang="en-US" dirty="0"/>
                  <a:t>timestamp </a:t>
                </a:r>
                <a14:m>
                  <m:oMath xmlns:m="http://schemas.openxmlformats.org/officeDocument/2006/math">
                    <m:r>
                      <a:rPr lang="en-CH" b="0" i="1" smtClean="0">
                        <a:latin typeface="Cambria Math" panose="02040503050406030204" pitchFamily="18" charset="0"/>
                      </a:rPr>
                      <m:t>𝑡𝑠</m:t>
                    </m:r>
                  </m:oMath>
                </a14:m>
                <a:r>
                  <a:rPr lang="en-CH" dirty="0"/>
                  <a:t> are as follows:</a:t>
                </a:r>
              </a:p>
              <a:p>
                <a:pPr marL="609600" lvl="1" indent="-342900">
                  <a:lnSpc>
                    <a:spcPct val="150000"/>
                  </a:lnSpc>
                  <a:buFont typeface="+mj-lt"/>
                  <a:buAutoNum type="arabicPeriod"/>
                </a:pPr>
                <a:r>
                  <a:rPr lang="en-CH" dirty="0"/>
                  <a:t>The </a:t>
                </a:r>
                <a:r>
                  <a:rPr lang="en-US" dirty="0"/>
                  <a:t>responsible </a:t>
                </a:r>
                <a:r>
                  <a:rPr lang="en-CH" dirty="0"/>
                  <a:t>server retrieves the last available version </a:t>
                </a:r>
                <a14:m>
                  <m:oMath xmlns:m="http://schemas.openxmlformats.org/officeDocument/2006/math">
                    <m:r>
                      <a:rPr lang="en-CH" b="0" i="1" smtClean="0">
                        <a:latin typeface="Cambria Math" panose="02040503050406030204" pitchFamily="18" charset="0"/>
                      </a:rPr>
                      <m:t>𝑣</m:t>
                    </m:r>
                    <m:r>
                      <a:rPr lang="en-CH" b="0" i="1" smtClean="0">
                        <a:latin typeface="Cambria Math" panose="02040503050406030204" pitchFamily="18" charset="0"/>
                      </a:rPr>
                      <m:t> </m:t>
                    </m:r>
                  </m:oMath>
                </a14:m>
                <a:r>
                  <a:rPr lang="en-CH" dirty="0"/>
                  <a:t>committed before or at the timestamp</a:t>
                </a:r>
                <a:r>
                  <a:rPr lang="en-US" dirty="0"/>
                  <a:t> </a:t>
                </a:r>
                <a14:m>
                  <m:oMath xmlns:m="http://schemas.openxmlformats.org/officeDocument/2006/math">
                    <m:r>
                      <a:rPr lang="en-US" b="0" i="1" smtClean="0">
                        <a:latin typeface="Cambria Math" panose="02040503050406030204" pitchFamily="18" charset="0"/>
                      </a:rPr>
                      <m:t>𝑡𝑠</m:t>
                    </m:r>
                  </m:oMath>
                </a14:m>
                <a:r>
                  <a:rPr lang="en-CH" dirty="0"/>
                  <a:t>.</a:t>
                </a:r>
              </a:p>
              <a:p>
                <a:pPr marL="609600" lvl="1" indent="-342900">
                  <a:lnSpc>
                    <a:spcPct val="150000"/>
                  </a:lnSpc>
                  <a:buFont typeface="+mj-lt"/>
                  <a:buAutoNum type="arabicPeriod"/>
                </a:pPr>
                <a:r>
                  <a:rPr lang="en-US" dirty="0"/>
                  <a:t>Then it </a:t>
                </a:r>
                <a:r>
                  <a:rPr lang="en-CH" dirty="0"/>
                  <a:t>scans all versions </a:t>
                </a:r>
                <a:r>
                  <a:rPr lang="en-CH" b="1" dirty="0"/>
                  <a:t>newer</a:t>
                </a:r>
                <a:r>
                  <a:rPr lang="en-CH" dirty="0"/>
                  <a:t> than </a:t>
                </a:r>
                <a14:m>
                  <m:oMath xmlns:m="http://schemas.openxmlformats.org/officeDocument/2006/math">
                    <m:r>
                      <a:rPr lang="en-CH" b="0" i="1" smtClean="0">
                        <a:latin typeface="Cambria Math" panose="02040503050406030204" pitchFamily="18" charset="0"/>
                      </a:rPr>
                      <m:t>𝑣</m:t>
                    </m:r>
                  </m:oMath>
                </a14:m>
                <a:r>
                  <a:rPr lang="en-CH" dirty="0"/>
                  <a:t> to find a version written by </a:t>
                </a:r>
                <a:r>
                  <a:rPr lang="en-CH" b="1" dirty="0"/>
                  <a:t>the same client</a:t>
                </a:r>
                <a:r>
                  <a:rPr lang="en-CH" dirty="0"/>
                  <a:t>.</a:t>
                </a:r>
              </a:p>
              <a:p>
                <a:pPr marL="609600" lvl="1" indent="-342900">
                  <a:lnSpc>
                    <a:spcPct val="150000"/>
                  </a:lnSpc>
                  <a:buFont typeface="+mj-lt"/>
                  <a:buAutoNum type="arabicPeriod"/>
                </a:pPr>
                <a:r>
                  <a:rPr lang="en-CH" dirty="0"/>
                  <a:t>If such a version is found it is returned to the client to satisfy </a:t>
                </a:r>
                <a:r>
                  <a:rPr lang="en-CH" b="1" dirty="0"/>
                  <a:t>RYW</a:t>
                </a:r>
                <a:r>
                  <a:rPr lang="en-CH" dirty="0"/>
                  <a:t>.</a:t>
                </a:r>
              </a:p>
              <a:p>
                <a:pPr marL="609600" lvl="1" indent="-342900">
                  <a:lnSpc>
                    <a:spcPct val="150000"/>
                  </a:lnSpc>
                  <a:buFont typeface="+mj-lt"/>
                  <a:buAutoNum type="arabicPeriod"/>
                </a:pPr>
                <a:r>
                  <a:rPr lang="en-CH" dirty="0"/>
                  <a:t>Otherwise, </a:t>
                </a:r>
                <a:r>
                  <a:rPr lang="en-US" dirty="0"/>
                  <a:t>the originally retrieved</a:t>
                </a:r>
                <a:r>
                  <a:rPr lang="en-CH" dirty="0"/>
                  <a:t> </a:t>
                </a:r>
                <a14:m>
                  <m:oMath xmlns:m="http://schemas.openxmlformats.org/officeDocument/2006/math">
                    <m:r>
                      <a:rPr lang="en-CH" b="0" i="1" smtClean="0">
                        <a:latin typeface="Cambria Math" panose="02040503050406030204" pitchFamily="18" charset="0"/>
                      </a:rPr>
                      <m:t>𝑣</m:t>
                    </m:r>
                  </m:oMath>
                </a14:m>
                <a:r>
                  <a:rPr lang="en-CH" dirty="0"/>
                  <a:t> </a:t>
                </a:r>
                <a:r>
                  <a:rPr lang="en-US" dirty="0"/>
                  <a:t>returned if it </a:t>
                </a:r>
                <a:r>
                  <a:rPr lang="en-CH" dirty="0"/>
                  <a:t>is </a:t>
                </a:r>
                <a:r>
                  <a:rPr lang="en-US" b="1" dirty="0"/>
                  <a:t>not </a:t>
                </a:r>
                <a:r>
                  <a:rPr lang="en-CH" b="1" dirty="0"/>
                  <a:t>written by the same client</a:t>
                </a:r>
                <a:r>
                  <a:rPr lang="en-CH" dirty="0"/>
                  <a:t>.</a:t>
                </a:r>
              </a:p>
              <a:p>
                <a:pPr marL="609600" lvl="1" indent="-342900">
                  <a:lnSpc>
                    <a:spcPct val="150000"/>
                  </a:lnSpc>
                  <a:buFont typeface="+mj-lt"/>
                  <a:buAutoNum type="arabicPeriod"/>
                </a:pPr>
                <a:r>
                  <a:rPr lang="en-CH" dirty="0"/>
                  <a:t>If </a:t>
                </a:r>
                <a14:m>
                  <m:oMath xmlns:m="http://schemas.openxmlformats.org/officeDocument/2006/math">
                    <m:r>
                      <a:rPr lang="en-CH" b="0" i="1" smtClean="0">
                        <a:latin typeface="Cambria Math" panose="02040503050406030204" pitchFamily="18" charset="0"/>
                      </a:rPr>
                      <m:t>𝑣</m:t>
                    </m:r>
                  </m:oMath>
                </a14:m>
                <a:r>
                  <a:rPr lang="en-CH" dirty="0"/>
                  <a:t> is written by the same client, a function </a:t>
                </a:r>
                <a:r>
                  <a:rPr lang="en-CH" b="1" i="1" dirty="0" err="1"/>
                  <a:t>find_isolation</a:t>
                </a:r>
                <a:r>
                  <a:rPr lang="en-CH" b="1" i="1" dirty="0"/>
                  <a:t> </a:t>
                </a:r>
                <a:r>
                  <a:rPr lang="en-CH" dirty="0"/>
                  <a:t>is called that looks for</a:t>
                </a:r>
                <a:r>
                  <a:rPr lang="en-US" dirty="0"/>
                  <a:t> </a:t>
                </a:r>
                <a:r>
                  <a:rPr lang="en-CH" dirty="0"/>
                  <a:t>any</a:t>
                </a:r>
                <a:endParaRPr lang="en-US" dirty="0"/>
              </a:p>
              <a:p>
                <a:pPr marL="266700" lvl="1" indent="0">
                  <a:spcBef>
                    <a:spcPts val="0"/>
                  </a:spcBef>
                  <a:buNone/>
                </a:pPr>
                <a:r>
                  <a:rPr lang="en-US" b="1" dirty="0"/>
                  <a:t>  </a:t>
                </a:r>
                <a:r>
                  <a:rPr lang="en-CH" b="1" dirty="0"/>
                  <a:t>older</a:t>
                </a:r>
                <a:r>
                  <a:rPr lang="en-CH" dirty="0"/>
                  <a:t> versions than </a:t>
                </a:r>
                <a14:m>
                  <m:oMath xmlns:m="http://schemas.openxmlformats.org/officeDocument/2006/math">
                    <m:r>
                      <a:rPr lang="en-CH" b="0" i="1" smtClean="0">
                        <a:latin typeface="Cambria Math" panose="02040503050406030204" pitchFamily="18" charset="0"/>
                      </a:rPr>
                      <m:t>𝑣</m:t>
                    </m:r>
                  </m:oMath>
                </a14:m>
                <a:r>
                  <a:rPr lang="en-CH" dirty="0"/>
                  <a:t> that </a:t>
                </a:r>
                <a:r>
                  <a:rPr lang="en-US" dirty="0"/>
                  <a:t>has been committed after the start of </a:t>
                </a:r>
                <a14:m>
                  <m:oMath xmlns:m="http://schemas.openxmlformats.org/officeDocument/2006/math">
                    <m:r>
                      <a:rPr lang="en-US" i="1">
                        <a:latin typeface="Cambria Math" panose="02040503050406030204" pitchFamily="18" charset="0"/>
                      </a:rPr>
                      <m:t>𝑣</m:t>
                    </m:r>
                  </m:oMath>
                </a14:m>
                <a:r>
                  <a:rPr lang="en-US" dirty="0"/>
                  <a:t> by </a:t>
                </a:r>
                <a:r>
                  <a:rPr lang="en-US" b="1" dirty="0"/>
                  <a:t>another client</a:t>
                </a:r>
              </a:p>
              <a:p>
                <a:pPr marL="266700" lvl="1" indent="0">
                  <a:spcBef>
                    <a:spcPts val="600"/>
                  </a:spcBef>
                  <a:buNone/>
                </a:pPr>
                <a:r>
                  <a:rPr lang="en-US" dirty="0"/>
                  <a:t>  and</a:t>
                </a:r>
                <a:r>
                  <a:rPr lang="en-CH" dirty="0"/>
                  <a:t> returns </a:t>
                </a:r>
                <a:r>
                  <a:rPr lang="en-US" dirty="0"/>
                  <a:t>it</a:t>
                </a:r>
                <a:r>
                  <a:rPr lang="en-CH" dirty="0"/>
                  <a:t> if found.</a:t>
                </a:r>
                <a:r>
                  <a:rPr lang="en-US" dirty="0"/>
                  <a:t> (intended for write-isolation)</a:t>
                </a:r>
                <a:endParaRPr lang="en-CH"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741996" y="1380192"/>
                <a:ext cx="10728326" cy="4911497"/>
              </a:xfrm>
              <a:blipFill>
                <a:blip r:embed="rId3"/>
                <a:stretch>
                  <a:fillRect l="-1364" r="-1477"/>
                </a:stretch>
              </a:blipFill>
            </p:spPr>
            <p:txBody>
              <a:bodyPr/>
              <a:lstStyle/>
              <a:p>
                <a:r>
                  <a:rPr lang="en-CH">
                    <a:noFill/>
                  </a:rPr>
                  <a:t> </a:t>
                </a:r>
              </a:p>
            </p:txBody>
          </p:sp>
        </mc:Fallback>
      </mc:AlternateContent>
      <p:sp>
        <p:nvSpPr>
          <p:cNvPr id="3" name="Slide Number Placeholder 2">
            <a:extLst>
              <a:ext uri="{FF2B5EF4-FFF2-40B4-BE49-F238E27FC236}">
                <a16:creationId xmlns:a16="http://schemas.microsoft.com/office/drawing/2014/main" id="{B6000CCD-09F9-1C5A-591E-DF8288B0E131}"/>
              </a:ext>
            </a:extLst>
          </p:cNvPr>
          <p:cNvSpPr>
            <a:spLocks noGrp="1"/>
          </p:cNvSpPr>
          <p:nvPr>
            <p:ph type="sldNum" sz="quarter" idx="12"/>
          </p:nvPr>
        </p:nvSpPr>
        <p:spPr/>
        <p:txBody>
          <a:bodyPr/>
          <a:lstStyle/>
          <a:p>
            <a:fld id="{5ACA52AF-F19D-405C-AD5F-7D94B96A5CC3}" type="slidenum">
              <a:rPr lang="de-CH" noProof="0" smtClean="0"/>
              <a:t>22</a:t>
            </a:fld>
            <a:endParaRPr lang="de-CH" noProof="0"/>
          </a:p>
        </p:txBody>
      </p:sp>
      <p:sp>
        <p:nvSpPr>
          <p:cNvPr id="7" name="PB">
            <a:extLst>
              <a:ext uri="{FF2B5EF4-FFF2-40B4-BE49-F238E27FC236}">
                <a16:creationId xmlns:a16="http://schemas.microsoft.com/office/drawing/2014/main" id="{CC2A0F95-2036-71F9-795F-FDC42E1EBD80}"/>
              </a:ext>
            </a:extLst>
          </p:cNvPr>
          <p:cNvSpPr/>
          <p:nvPr/>
        </p:nvSpPr>
        <p:spPr>
          <a:xfrm>
            <a:off x="0" y="6794500"/>
            <a:ext cx="7758546"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Picture 7" descr="Chart, diagram, histogram&#10;&#10;Description automatically generated">
            <a:extLst>
              <a:ext uri="{FF2B5EF4-FFF2-40B4-BE49-F238E27FC236}">
                <a16:creationId xmlns:a16="http://schemas.microsoft.com/office/drawing/2014/main" id="{7E4D8A21-FA9E-DA75-DFE5-323A88DAB7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5014" y="3930724"/>
            <a:ext cx="2162175" cy="2228850"/>
          </a:xfrm>
          <a:prstGeom prst="rect">
            <a:avLst/>
          </a:prstGeom>
        </p:spPr>
      </p:pic>
      <p:sp>
        <p:nvSpPr>
          <p:cNvPr id="9" name="Rectangle 8">
            <a:extLst>
              <a:ext uri="{FF2B5EF4-FFF2-40B4-BE49-F238E27FC236}">
                <a16:creationId xmlns:a16="http://schemas.microsoft.com/office/drawing/2014/main" id="{A3E231A6-6B28-8484-2271-7C4E254B10EA}"/>
              </a:ext>
            </a:extLst>
          </p:cNvPr>
          <p:cNvSpPr/>
          <p:nvPr/>
        </p:nvSpPr>
        <p:spPr>
          <a:xfrm>
            <a:off x="10281684" y="5326912"/>
            <a:ext cx="435935" cy="531628"/>
          </a:xfrm>
          <a:prstGeom prst="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CH"/>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EACE7B8-1784-7622-46B0-5F500348FFC9}"/>
                  </a:ext>
                </a:extLst>
              </p:cNvPr>
              <p:cNvSpPr txBox="1"/>
              <p:nvPr/>
            </p:nvSpPr>
            <p:spPr>
              <a:xfrm>
                <a:off x="10034817" y="5025878"/>
                <a:ext cx="3805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A96"/>
                          </a:solidFill>
                          <a:latin typeface="Cambria Math" panose="02040503050406030204" pitchFamily="18" charset="0"/>
                        </a:rPr>
                        <m:t>𝑣</m:t>
                      </m:r>
                    </m:oMath>
                  </m:oMathPara>
                </a14:m>
                <a:endParaRPr lang="en-CH" dirty="0">
                  <a:solidFill>
                    <a:srgbClr val="007A96"/>
                  </a:solidFill>
                </a:endParaRPr>
              </a:p>
            </p:txBody>
          </p:sp>
        </mc:Choice>
        <mc:Fallback xmlns="">
          <p:sp>
            <p:nvSpPr>
              <p:cNvPr id="10" name="TextBox 9">
                <a:extLst>
                  <a:ext uri="{FF2B5EF4-FFF2-40B4-BE49-F238E27FC236}">
                    <a16:creationId xmlns:a16="http://schemas.microsoft.com/office/drawing/2014/main" id="{AEACE7B8-1784-7622-46B0-5F500348FFC9}"/>
                  </a:ext>
                </a:extLst>
              </p:cNvPr>
              <p:cNvSpPr txBox="1">
                <a:spLocks noRot="1" noChangeAspect="1" noMove="1" noResize="1" noEditPoints="1" noAdjustHandles="1" noChangeArrowheads="1" noChangeShapeType="1" noTextEdit="1"/>
              </p:cNvSpPr>
              <p:nvPr/>
            </p:nvSpPr>
            <p:spPr>
              <a:xfrm>
                <a:off x="10034817" y="5025878"/>
                <a:ext cx="380552" cy="369332"/>
              </a:xfrm>
              <a:prstGeom prst="rect">
                <a:avLst/>
              </a:prstGeom>
              <a:blipFill>
                <a:blip r:embed="rId5"/>
                <a:stretch>
                  <a:fillRect/>
                </a:stretch>
              </a:blipFill>
            </p:spPr>
            <p:txBody>
              <a:bodyPr/>
              <a:lstStyle/>
              <a:p>
                <a:r>
                  <a:rPr lang="en-CH">
                    <a:noFill/>
                  </a:rPr>
                  <a:t> </a:t>
                </a:r>
              </a:p>
            </p:txBody>
          </p:sp>
        </mc:Fallback>
      </mc:AlternateContent>
      <p:sp>
        <p:nvSpPr>
          <p:cNvPr id="12" name="Rectangle 11">
            <a:extLst>
              <a:ext uri="{FF2B5EF4-FFF2-40B4-BE49-F238E27FC236}">
                <a16:creationId xmlns:a16="http://schemas.microsoft.com/office/drawing/2014/main" id="{A53AE0A2-8F8C-93CB-B04D-19620647BF5D}"/>
              </a:ext>
            </a:extLst>
          </p:cNvPr>
          <p:cNvSpPr/>
          <p:nvPr/>
        </p:nvSpPr>
        <p:spPr>
          <a:xfrm>
            <a:off x="11034387" y="3926627"/>
            <a:ext cx="435935" cy="67727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H"/>
          </a:p>
        </p:txBody>
      </p:sp>
      <p:pic>
        <p:nvPicPr>
          <p:cNvPr id="15" name="Picture 14" descr="Diagram&#10;&#10;Description automatically generated">
            <a:extLst>
              <a:ext uri="{FF2B5EF4-FFF2-40B4-BE49-F238E27FC236}">
                <a16:creationId xmlns:a16="http://schemas.microsoft.com/office/drawing/2014/main" id="{2B7E0042-3016-71C9-39B4-055B0E8A6D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4242" y="3886201"/>
            <a:ext cx="2232947" cy="2273374"/>
          </a:xfrm>
          <a:prstGeom prst="rect">
            <a:avLst/>
          </a:prstGeom>
        </p:spPr>
      </p:pic>
      <p:sp>
        <p:nvSpPr>
          <p:cNvPr id="16" name="Rectangle 15">
            <a:extLst>
              <a:ext uri="{FF2B5EF4-FFF2-40B4-BE49-F238E27FC236}">
                <a16:creationId xmlns:a16="http://schemas.microsoft.com/office/drawing/2014/main" id="{336155B7-EA26-4775-FF1D-577097D733BA}"/>
              </a:ext>
            </a:extLst>
          </p:cNvPr>
          <p:cNvSpPr/>
          <p:nvPr/>
        </p:nvSpPr>
        <p:spPr>
          <a:xfrm>
            <a:off x="10672870" y="4515648"/>
            <a:ext cx="423455" cy="86893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H"/>
          </a:p>
        </p:txBody>
      </p:sp>
      <p:sp>
        <p:nvSpPr>
          <p:cNvPr id="17" name="Arrow: Left 16">
            <a:extLst>
              <a:ext uri="{FF2B5EF4-FFF2-40B4-BE49-F238E27FC236}">
                <a16:creationId xmlns:a16="http://schemas.microsoft.com/office/drawing/2014/main" id="{4124758F-1A93-6E6D-83B2-1E4BEFE9389F}"/>
              </a:ext>
            </a:extLst>
          </p:cNvPr>
          <p:cNvSpPr/>
          <p:nvPr/>
        </p:nvSpPr>
        <p:spPr>
          <a:xfrm>
            <a:off x="11470322" y="5493846"/>
            <a:ext cx="151064" cy="45719"/>
          </a:xfrm>
          <a:prstGeom prst="lef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8" name="Rectangle 17">
            <a:extLst>
              <a:ext uri="{FF2B5EF4-FFF2-40B4-BE49-F238E27FC236}">
                <a16:creationId xmlns:a16="http://schemas.microsoft.com/office/drawing/2014/main" id="{76FD5F90-130F-8E7F-3346-93644C784C0A}"/>
              </a:ext>
            </a:extLst>
          </p:cNvPr>
          <p:cNvSpPr/>
          <p:nvPr/>
        </p:nvSpPr>
        <p:spPr>
          <a:xfrm>
            <a:off x="11055653" y="3907467"/>
            <a:ext cx="435935" cy="640079"/>
          </a:xfrm>
          <a:prstGeom prst="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CH"/>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0B4520F-0455-B7F7-2054-F5D0C1BCFC4C}"/>
                  </a:ext>
                </a:extLst>
              </p:cNvPr>
              <p:cNvSpPr txBox="1"/>
              <p:nvPr/>
            </p:nvSpPr>
            <p:spPr>
              <a:xfrm>
                <a:off x="10846089" y="3574665"/>
                <a:ext cx="3805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A96"/>
                          </a:solidFill>
                          <a:latin typeface="Cambria Math" panose="02040503050406030204" pitchFamily="18" charset="0"/>
                        </a:rPr>
                        <m:t>𝑣</m:t>
                      </m:r>
                    </m:oMath>
                  </m:oMathPara>
                </a14:m>
                <a:endParaRPr lang="en-CH" dirty="0">
                  <a:solidFill>
                    <a:srgbClr val="007A96"/>
                  </a:solidFill>
                </a:endParaRPr>
              </a:p>
            </p:txBody>
          </p:sp>
        </mc:Choice>
        <mc:Fallback xmlns="">
          <p:sp>
            <p:nvSpPr>
              <p:cNvPr id="19" name="TextBox 18">
                <a:extLst>
                  <a:ext uri="{FF2B5EF4-FFF2-40B4-BE49-F238E27FC236}">
                    <a16:creationId xmlns:a16="http://schemas.microsoft.com/office/drawing/2014/main" id="{50B4520F-0455-B7F7-2054-F5D0C1BCFC4C}"/>
                  </a:ext>
                </a:extLst>
              </p:cNvPr>
              <p:cNvSpPr txBox="1">
                <a:spLocks noRot="1" noChangeAspect="1" noMove="1" noResize="1" noEditPoints="1" noAdjustHandles="1" noChangeArrowheads="1" noChangeShapeType="1" noTextEdit="1"/>
              </p:cNvSpPr>
              <p:nvPr/>
            </p:nvSpPr>
            <p:spPr>
              <a:xfrm>
                <a:off x="10846089" y="3574665"/>
                <a:ext cx="380552" cy="369332"/>
              </a:xfrm>
              <a:prstGeom prst="rect">
                <a:avLst/>
              </a:prstGeom>
              <a:blipFill>
                <a:blip r:embed="rId7"/>
                <a:stretch>
                  <a:fillRect/>
                </a:stretch>
              </a:blipFill>
            </p:spPr>
            <p:txBody>
              <a:bodyPr/>
              <a:lstStyle/>
              <a:p>
                <a:r>
                  <a:rPr lang="en-CH">
                    <a:noFill/>
                  </a:rPr>
                  <a:t> </a:t>
                </a:r>
              </a:p>
            </p:txBody>
          </p:sp>
        </mc:Fallback>
      </mc:AlternateContent>
    </p:spTree>
    <p:extLst>
      <p:ext uri="{BB962C8B-B14F-4D97-AF65-F5344CB8AC3E}">
        <p14:creationId xmlns:p14="http://schemas.microsoft.com/office/powerpoint/2010/main" val="34550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Effect transition="in" filter="fade">
                                      <p:cBhvr>
                                        <p:cTn id="25" dur="500"/>
                                        <p:tgtEl>
                                          <p:spTgt spid="14">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xEl>
                                              <p:pRg st="4" end="4"/>
                                            </p:txEl>
                                          </p:spTgt>
                                        </p:tgtEl>
                                        <p:attrNameLst>
                                          <p:attrName>style.visibility</p:attrName>
                                        </p:attrNameLst>
                                      </p:cBhvr>
                                      <p:to>
                                        <p:strVal val="visible"/>
                                      </p:to>
                                    </p:set>
                                    <p:animEffect transition="in" filter="fade">
                                      <p:cBhvr>
                                        <p:cTn id="36" dur="500"/>
                                        <p:tgtEl>
                                          <p:spTgt spid="14">
                                            <p:txEl>
                                              <p:pRg st="4" end="4"/>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xEl>
                                              <p:pRg st="5" end="5"/>
                                            </p:txEl>
                                          </p:spTgt>
                                        </p:tgtEl>
                                        <p:attrNameLst>
                                          <p:attrName>style.visibility</p:attrName>
                                        </p:attrNameLst>
                                      </p:cBhvr>
                                      <p:to>
                                        <p:strVal val="visible"/>
                                      </p:to>
                                    </p:set>
                                    <p:animEffect transition="in" filter="fade">
                                      <p:cBhvr>
                                        <p:cTn id="44" dur="500"/>
                                        <p:tgtEl>
                                          <p:spTgt spid="1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animEffect transition="in" filter="fade">
                                      <p:cBhvr>
                                        <p:cTn id="49" dur="500"/>
                                        <p:tgtEl>
                                          <p:spTgt spid="14">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4">
                                            <p:txEl>
                                              <p:pRg st="7" end="7"/>
                                            </p:txEl>
                                          </p:spTgt>
                                        </p:tgtEl>
                                        <p:attrNameLst>
                                          <p:attrName>style.visibility</p:attrName>
                                        </p:attrNameLst>
                                      </p:cBhvr>
                                      <p:to>
                                        <p:strVal val="visible"/>
                                      </p:to>
                                    </p:set>
                                    <p:animEffect transition="in" filter="fade">
                                      <p:cBhvr>
                                        <p:cTn id="54" dur="500"/>
                                        <p:tgtEl>
                                          <p:spTgt spid="14">
                                            <p:txEl>
                                              <p:pRg st="7" end="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4">
                                            <p:txEl>
                                              <p:pRg st="8" end="8"/>
                                            </p:txEl>
                                          </p:spTgt>
                                        </p:tgtEl>
                                        <p:attrNameLst>
                                          <p:attrName>style.visibility</p:attrName>
                                        </p:attrNameLst>
                                      </p:cBhvr>
                                      <p:to>
                                        <p:strVal val="visible"/>
                                      </p:to>
                                    </p:set>
                                    <p:animEffect transition="in" filter="fade">
                                      <p:cBhvr>
                                        <p:cTn id="68" dur="500"/>
                                        <p:tgtEl>
                                          <p:spTgt spid="14">
                                            <p:txEl>
                                              <p:pRg st="8" end="8"/>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
                                            <p:txEl>
                                              <p:pRg st="9" end="9"/>
                                            </p:txEl>
                                          </p:spTgt>
                                        </p:tgtEl>
                                        <p:attrNameLst>
                                          <p:attrName>style.visibility</p:attrName>
                                        </p:attrNameLst>
                                      </p:cBhvr>
                                      <p:to>
                                        <p:strVal val="visible"/>
                                      </p:to>
                                    </p:set>
                                    <p:animEffect transition="in" filter="fade">
                                      <p:cBhvr>
                                        <p:cTn id="71" dur="500"/>
                                        <p:tgtEl>
                                          <p:spTgt spid="14">
                                            <p:txEl>
                                              <p:pRg st="9" end="9"/>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9" grpId="0" animBg="1"/>
      <p:bldP spid="10" grpId="0"/>
      <p:bldP spid="12" grpId="0" animBg="1"/>
      <p:bldP spid="16" grpId="0" animBg="1"/>
      <p:bldP spid="17" grpId="0" animBg="1"/>
      <p:bldP spid="18" grpId="0" animBg="1"/>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US" dirty="0">
                <a:solidFill>
                  <a:srgbClr val="007A96"/>
                </a:solidFill>
              </a:rPr>
              <a:t>The </a:t>
            </a:r>
            <a:r>
              <a:rPr lang="en-US" dirty="0" err="1">
                <a:solidFill>
                  <a:srgbClr val="007A96"/>
                </a:solidFill>
              </a:rPr>
              <a:t>Eiger</a:t>
            </a:r>
            <a:r>
              <a:rPr lang="en-US" dirty="0">
                <a:solidFill>
                  <a:srgbClr val="007A96"/>
                </a:solidFill>
              </a:rPr>
              <a:t>-PORT protocol</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14" name="Content Placeholder 13"/>
          <p:cNvSpPr>
            <a:spLocks noGrp="1"/>
          </p:cNvSpPr>
          <p:nvPr>
            <p:ph idx="1"/>
          </p:nvPr>
        </p:nvSpPr>
        <p:spPr>
          <a:xfrm>
            <a:off x="741996" y="1369559"/>
            <a:ext cx="10728326" cy="4911497"/>
          </a:xfrm>
        </p:spPr>
        <p:txBody>
          <a:bodyPr/>
          <a:lstStyle/>
          <a:p>
            <a:pPr marL="0" indent="0">
              <a:lnSpc>
                <a:spcPct val="150000"/>
              </a:lnSpc>
              <a:buNone/>
            </a:pPr>
            <a:r>
              <a:rPr lang="en-US" dirty="0"/>
              <a:t>The global state consists of </a:t>
            </a:r>
            <a:r>
              <a:rPr lang="en-CH" dirty="0"/>
              <a:t>the </a:t>
            </a:r>
            <a:r>
              <a:rPr lang="en-US" dirty="0"/>
              <a:t>client state and </a:t>
            </a:r>
            <a:r>
              <a:rPr lang="en-CH" dirty="0"/>
              <a:t>the </a:t>
            </a:r>
            <a:r>
              <a:rPr lang="en-US" dirty="0"/>
              <a:t>server state: (transition labels are events)</a:t>
            </a:r>
          </a:p>
          <a:p>
            <a:pPr marL="0" indent="0">
              <a:lnSpc>
                <a:spcPct val="150000"/>
              </a:lnSpc>
              <a:buNone/>
            </a:pPr>
            <a:r>
              <a:rPr lang="en-US" dirty="0">
                <a:solidFill>
                  <a:srgbClr val="007A96"/>
                </a:solidFill>
              </a:rPr>
              <a:t>Client</a:t>
            </a:r>
            <a:r>
              <a:rPr lang="en-US" dirty="0"/>
              <a:t> state:</a:t>
            </a:r>
          </a:p>
          <a:p>
            <a:pPr>
              <a:spcBef>
                <a:spcPts val="0"/>
              </a:spcBef>
            </a:pPr>
            <a:r>
              <a:rPr lang="en-US" b="1" i="0" dirty="0">
                <a:latin typeface="Consolas" panose="020B0609020204030204" pitchFamily="49" charset="0"/>
              </a:rPr>
              <a:t>txn_state</a:t>
            </a:r>
            <a:r>
              <a:rPr lang="en-US" b="1" dirty="0">
                <a:latin typeface="Consolas" panose="020B0609020204030204" pitchFamily="49" charset="0"/>
              </a:rPr>
              <a:t> </a:t>
            </a:r>
          </a:p>
          <a:p>
            <a:pPr>
              <a:spcBef>
                <a:spcPts val="0"/>
              </a:spcBef>
            </a:pPr>
            <a:r>
              <a:rPr lang="en-US" b="1" i="0" dirty="0">
                <a:latin typeface="Consolas" panose="020B0609020204030204" pitchFamily="49" charset="0"/>
              </a:rPr>
              <a:t>txn_sn</a:t>
            </a:r>
            <a:endParaRPr lang="en-US" b="1" dirty="0">
              <a:latin typeface="Consolas" panose="020B0609020204030204" pitchFamily="49" charset="0"/>
            </a:endParaRPr>
          </a:p>
          <a:p>
            <a:pPr>
              <a:spcBef>
                <a:spcPts val="0"/>
              </a:spcBef>
            </a:pPr>
            <a:r>
              <a:rPr lang="en-US" b="1" i="0" dirty="0">
                <a:latin typeface="Consolas" panose="020B0609020204030204" pitchFamily="49" charset="0"/>
              </a:rPr>
              <a:t>gst</a:t>
            </a:r>
            <a:endParaRPr lang="en-US" b="1" dirty="0">
              <a:latin typeface="Consolas" panose="020B0609020204030204" pitchFamily="49" charset="0"/>
            </a:endParaRPr>
          </a:p>
          <a:p>
            <a:pPr>
              <a:spcBef>
                <a:spcPts val="0"/>
              </a:spcBef>
            </a:pPr>
            <a:r>
              <a:rPr lang="en-US" b="1" i="0" dirty="0">
                <a:latin typeface="Consolas" panose="020B0609020204030204" pitchFamily="49" charset="0"/>
              </a:rPr>
              <a:t>lst_map</a:t>
            </a:r>
            <a:endParaRPr lang="en-US" b="1" dirty="0">
              <a:latin typeface="Consolas" panose="020B0609020204030204" pitchFamily="49" charset="0"/>
            </a:endParaRPr>
          </a:p>
          <a:p>
            <a:pPr>
              <a:spcBef>
                <a:spcPts val="0"/>
              </a:spcBef>
            </a:pPr>
            <a:r>
              <a:rPr lang="en-US" b="1" i="0" dirty="0">
                <a:latin typeface="Consolas" panose="020B0609020204030204" pitchFamily="49" charset="0"/>
              </a:rPr>
              <a:t>cl_view</a:t>
            </a:r>
          </a:p>
          <a:p>
            <a:pPr marL="0" indent="0">
              <a:lnSpc>
                <a:spcPct val="150000"/>
              </a:lnSpc>
              <a:spcBef>
                <a:spcPts val="0"/>
              </a:spcBef>
              <a:buNone/>
            </a:pPr>
            <a:r>
              <a:rPr lang="en-US" dirty="0"/>
              <a:t>One for each client.</a:t>
            </a:r>
            <a:endParaRPr lang="en-US" b="1" dirty="0"/>
          </a:p>
          <a:p>
            <a:pPr marL="0" indent="0">
              <a:lnSpc>
                <a:spcPct val="150000"/>
              </a:lnSpc>
              <a:spcBef>
                <a:spcPts val="0"/>
              </a:spcBef>
              <a:buNone/>
            </a:pPr>
            <a:r>
              <a:rPr lang="en-US" dirty="0">
                <a:solidFill>
                  <a:srgbClr val="007A96"/>
                </a:solidFill>
              </a:rPr>
              <a:t>Server</a:t>
            </a:r>
            <a:r>
              <a:rPr lang="en-US" dirty="0"/>
              <a:t> state:</a:t>
            </a:r>
          </a:p>
          <a:p>
            <a:pPr>
              <a:spcBef>
                <a:spcPts val="0"/>
              </a:spcBef>
            </a:pPr>
            <a:r>
              <a:rPr lang="en-US" b="1" i="0" dirty="0">
                <a:latin typeface="Consolas" panose="020B0609020204030204" pitchFamily="49" charset="0"/>
              </a:rPr>
              <a:t>wtxn_state</a:t>
            </a:r>
            <a:endParaRPr lang="en-US" b="1" dirty="0">
              <a:latin typeface="Consolas" panose="020B0609020204030204" pitchFamily="49" charset="0"/>
            </a:endParaRPr>
          </a:p>
          <a:p>
            <a:pPr>
              <a:spcBef>
                <a:spcPts val="0"/>
              </a:spcBef>
            </a:pPr>
            <a:r>
              <a:rPr lang="en-US" b="1" i="0" dirty="0">
                <a:latin typeface="Consolas" panose="020B0609020204030204" pitchFamily="49" charset="0"/>
              </a:rPr>
              <a:t>clock</a:t>
            </a:r>
            <a:endParaRPr lang="en-US" b="1" dirty="0">
              <a:latin typeface="Consolas" panose="020B0609020204030204" pitchFamily="49" charset="0"/>
            </a:endParaRPr>
          </a:p>
          <a:p>
            <a:pPr>
              <a:spcBef>
                <a:spcPts val="0"/>
              </a:spcBef>
            </a:pPr>
            <a:r>
              <a:rPr lang="en-US" b="1" i="0" dirty="0">
                <a:latin typeface="Consolas" panose="020B0609020204030204" pitchFamily="49" charset="0"/>
              </a:rPr>
              <a:t>lst</a:t>
            </a:r>
            <a:endParaRPr lang="en-US" b="1" dirty="0">
              <a:latin typeface="Consolas" panose="020B0609020204030204" pitchFamily="49" charset="0"/>
            </a:endParaRPr>
          </a:p>
          <a:p>
            <a:pPr>
              <a:spcBef>
                <a:spcPts val="0"/>
              </a:spcBef>
            </a:pPr>
            <a:r>
              <a:rPr lang="en-US" b="1" i="0" dirty="0">
                <a:latin typeface="Consolas" panose="020B0609020204030204" pitchFamily="49" charset="0"/>
              </a:rPr>
              <a:t>pending_wtxns</a:t>
            </a:r>
            <a:endParaRPr lang="en-US" b="1" dirty="0">
              <a:latin typeface="Consolas" panose="020B0609020204030204" pitchFamily="49" charset="0"/>
            </a:endParaRPr>
          </a:p>
          <a:p>
            <a:pPr>
              <a:spcBef>
                <a:spcPts val="0"/>
              </a:spcBef>
            </a:pPr>
            <a:r>
              <a:rPr lang="en-US" b="1" i="0" dirty="0">
                <a:latin typeface="Consolas" panose="020B0609020204030204" pitchFamily="49" charset="0"/>
              </a:rPr>
              <a:t>DS</a:t>
            </a:r>
          </a:p>
          <a:p>
            <a:pPr marL="0" indent="0">
              <a:lnSpc>
                <a:spcPct val="150000"/>
              </a:lnSpc>
              <a:spcBef>
                <a:spcPts val="0"/>
              </a:spcBef>
              <a:buNone/>
            </a:pPr>
            <a:r>
              <a:rPr lang="en-US" dirty="0"/>
              <a:t>One for each server(key) and transaction id pair.</a:t>
            </a:r>
          </a:p>
          <a:p>
            <a:pPr marL="0" indent="0">
              <a:spcBef>
                <a:spcPts val="0"/>
              </a:spcBef>
              <a:buNone/>
            </a:pPr>
            <a:endParaRPr lang="en-US" b="1" dirty="0"/>
          </a:p>
          <a:p>
            <a:pPr marL="0" indent="0">
              <a:lnSpc>
                <a:spcPct val="150000"/>
              </a:lnSpc>
              <a:buNone/>
            </a:pPr>
            <a:endParaRPr lang="en-CH" b="1" dirty="0"/>
          </a:p>
        </p:txBody>
      </p:sp>
      <p:sp>
        <p:nvSpPr>
          <p:cNvPr id="3" name="Slide Number Placeholder 2">
            <a:extLst>
              <a:ext uri="{FF2B5EF4-FFF2-40B4-BE49-F238E27FC236}">
                <a16:creationId xmlns:a16="http://schemas.microsoft.com/office/drawing/2014/main" id="{3EAFE0F1-1A80-0E94-9B06-13E6939F49DA}"/>
              </a:ext>
            </a:extLst>
          </p:cNvPr>
          <p:cNvSpPr>
            <a:spLocks noGrp="1"/>
          </p:cNvSpPr>
          <p:nvPr>
            <p:ph type="sldNum" sz="quarter" idx="12"/>
          </p:nvPr>
        </p:nvSpPr>
        <p:spPr/>
        <p:txBody>
          <a:bodyPr/>
          <a:lstStyle/>
          <a:p>
            <a:fld id="{5ACA52AF-F19D-405C-AD5F-7D94B96A5CC3}" type="slidenum">
              <a:rPr lang="de-CH" noProof="0" smtClean="0"/>
              <a:t>23</a:t>
            </a:fld>
            <a:endParaRPr lang="de-CH" noProof="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10710343-575A-F998-636B-F878015A6C8F}"/>
                  </a:ext>
                </a:extLst>
              </p:cNvPr>
              <p:cNvGraphicFramePr>
                <a:graphicFrameLocks noGrp="1"/>
              </p:cNvGraphicFramePr>
              <p:nvPr>
                <p:extLst>
                  <p:ext uri="{D42A27DB-BD31-4B8C-83A1-F6EECF244321}">
                    <p14:modId xmlns:p14="http://schemas.microsoft.com/office/powerpoint/2010/main" val="3423654419"/>
                  </p:ext>
                </p:extLst>
              </p:nvPr>
            </p:nvGraphicFramePr>
            <p:xfrm>
              <a:off x="2199269" y="1938217"/>
              <a:ext cx="2461128" cy="1061212"/>
            </p:xfrm>
            <a:graphic>
              <a:graphicData uri="http://schemas.openxmlformats.org/drawingml/2006/table">
                <a:tbl>
                  <a:tblPr firstRow="1" bandRow="1">
                    <a:tableStyleId>{5C22544A-7EE6-4342-B048-85BDC9FD1C3A}</a:tableStyleId>
                  </a:tblPr>
                  <a:tblGrid>
                    <a:gridCol w="2461128">
                      <a:extLst>
                        <a:ext uri="{9D8B030D-6E8A-4147-A177-3AD203B41FA5}">
                          <a16:colId xmlns:a16="http://schemas.microsoft.com/office/drawing/2014/main" val="3852930906"/>
                        </a:ext>
                      </a:extLst>
                    </a:gridCol>
                  </a:tblGrid>
                  <a:tr h="727579">
                    <a:tc>
                      <a:txBody>
                        <a:bodyPr/>
                        <a:lstStyle/>
                        <a:p>
                          <a:pPr marL="0" indent="0">
                            <a:spcBef>
                              <a:spcPts val="0"/>
                            </a:spcBef>
                            <a:buNone/>
                          </a:pPr>
                          <a14:m>
                            <m:oMathPara xmlns:m="http://schemas.openxmlformats.org/officeDocument/2006/math">
                              <m:oMathParaPr>
                                <m:jc m:val="left"/>
                              </m:oMathParaPr>
                              <m:oMath xmlns:m="http://schemas.openxmlformats.org/officeDocument/2006/math">
                                <m:r>
                                  <a:rPr lang="en-US" sz="1600" b="1" i="1" dirty="0" smtClean="0">
                                    <a:solidFill>
                                      <a:schemeClr val="tx1"/>
                                    </a:solidFill>
                                    <a:latin typeface="Cambria Math" panose="02040503050406030204" pitchFamily="18" charset="0"/>
                                  </a:rPr>
                                  <m:t>𝑰𝒅𝒍𝒆</m:t>
                                </m:r>
                              </m:oMath>
                            </m:oMathPara>
                          </a14:m>
                          <a:endParaRPr lang="en-US" sz="16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600" b="1" i="1" dirty="0" smtClean="0">
                                  <a:solidFill>
                                    <a:schemeClr val="tx1"/>
                                  </a:solidFill>
                                  <a:latin typeface="Cambria Math" panose="02040503050406030204" pitchFamily="18" charset="0"/>
                                </a:rPr>
                                <m:t>𝑹𝒕𝒙𝒏𝑰𝒏𝑷𝒓𝒐𝒈</m:t>
                              </m:r>
                            </m:oMath>
                          </a14:m>
                          <a:r>
                            <a:rPr lang="en-US" sz="1400" b="0" i="1" dirty="0">
                              <a:solidFill>
                                <a:schemeClr val="tx1"/>
                              </a:solidFill>
                              <a:latin typeface="Cambria Math" panose="02040503050406030204" pitchFamily="18" charset="0"/>
                            </a:rPr>
                            <a:t> </a:t>
                          </a:r>
                          <a14:m>
                            <m:oMath xmlns:m="http://schemas.openxmlformats.org/officeDocument/2006/math">
                              <m:r>
                                <a:rPr lang="en-US" sz="1400" b="0" i="1" dirty="0" smtClean="0">
                                  <a:solidFill>
                                    <a:schemeClr val="tx1"/>
                                  </a:solidFill>
                                  <a:latin typeface="Cambria Math" panose="02040503050406030204" pitchFamily="18" charset="0"/>
                                </a:rPr>
                                <m:t>𝑘𝑒𝑦𝑠</m:t>
                              </m:r>
                              <m:r>
                                <a:rPr lang="en-US" sz="1400" b="0" i="1" dirty="0" smtClean="0">
                                  <a:solidFill>
                                    <a:schemeClr val="tx1"/>
                                  </a:solidFill>
                                  <a:latin typeface="Cambria Math" panose="02040503050406030204" pitchFamily="18" charset="0"/>
                                </a:rPr>
                                <m:t> </m:t>
                              </m:r>
                              <m:r>
                                <a:rPr lang="en-US" sz="1400" b="0" i="1" dirty="0" smtClean="0">
                                  <a:solidFill>
                                    <a:schemeClr val="tx1"/>
                                  </a:solidFill>
                                  <a:latin typeface="Cambria Math" panose="02040503050406030204" pitchFamily="18" charset="0"/>
                                </a:rPr>
                                <m:t>𝑘𝑣</m:t>
                              </m:r>
                              <m:r>
                                <a:rPr lang="en-US" sz="1400" b="0" i="1" dirty="0" smtClean="0">
                                  <a:solidFill>
                                    <a:schemeClr val="tx1"/>
                                  </a:solidFill>
                                  <a:latin typeface="Cambria Math" panose="02040503050406030204" pitchFamily="18" charset="0"/>
                                </a:rPr>
                                <m:t>_</m:t>
                              </m:r>
                              <m:r>
                                <a:rPr lang="en-US" sz="1400" b="0" i="1" dirty="0" smtClean="0">
                                  <a:solidFill>
                                    <a:schemeClr val="tx1"/>
                                  </a:solidFill>
                                  <a:latin typeface="Cambria Math" panose="02040503050406030204" pitchFamily="18" charset="0"/>
                                </a:rPr>
                                <m:t>𝑚𝑎𝑝</m:t>
                              </m:r>
                            </m:oMath>
                          </a14:m>
                          <a:endParaRPr lang="en-US" sz="1400" b="0" i="1" dirty="0">
                            <a:solidFill>
                              <a:schemeClr val="tx1"/>
                            </a:solidFill>
                            <a:latin typeface="Cambria Math" panose="02040503050406030204" pitchFamily="18" charset="0"/>
                          </a:endParaRPr>
                        </a:p>
                        <a:p>
                          <a:pPr marL="0" indent="0">
                            <a:spcBef>
                              <a:spcPts val="0"/>
                            </a:spcBef>
                            <a:buNone/>
                          </a:pPr>
                          <a14:m>
                            <m:oMath xmlns:m="http://schemas.openxmlformats.org/officeDocument/2006/math">
                              <m:r>
                                <a:rPr lang="en-US" sz="1600" b="1" i="1" dirty="0" smtClean="0">
                                  <a:solidFill>
                                    <a:schemeClr val="tx1"/>
                                  </a:solidFill>
                                  <a:latin typeface="Cambria Math" panose="02040503050406030204" pitchFamily="18" charset="0"/>
                                </a:rPr>
                                <m:t>𝑾𝒕𝒙𝒏𝑷𝒓𝒆𝒑</m:t>
                              </m:r>
                            </m:oMath>
                          </a14:m>
                          <a:r>
                            <a:rPr lang="en-US" sz="1600" b="0" dirty="0">
                              <a:solidFill>
                                <a:schemeClr val="tx1"/>
                              </a:solidFill>
                            </a:rPr>
                            <a:t> </a:t>
                          </a:r>
                          <a14:m>
                            <m:oMath xmlns:m="http://schemas.openxmlformats.org/officeDocument/2006/math">
                              <m:r>
                                <a:rPr lang="en-US" sz="1400" b="0" i="1" dirty="0" smtClean="0">
                                  <a:solidFill>
                                    <a:schemeClr val="tx1"/>
                                  </a:solidFill>
                                  <a:latin typeface="Cambria Math" panose="02040503050406030204" pitchFamily="18" charset="0"/>
                                </a:rPr>
                                <m:t>𝑘𝑣</m:t>
                              </m:r>
                              <m:r>
                                <a:rPr lang="en-US" sz="1400" b="0" i="1" dirty="0" smtClean="0">
                                  <a:solidFill>
                                    <a:schemeClr val="tx1"/>
                                  </a:solidFill>
                                  <a:latin typeface="Cambria Math" panose="02040503050406030204" pitchFamily="18" charset="0"/>
                                </a:rPr>
                                <m:t>_</m:t>
                              </m:r>
                              <m:r>
                                <a:rPr lang="en-US" sz="1400" b="0" i="1" dirty="0" smtClean="0">
                                  <a:solidFill>
                                    <a:schemeClr val="tx1"/>
                                  </a:solidFill>
                                  <a:latin typeface="Cambria Math" panose="02040503050406030204" pitchFamily="18" charset="0"/>
                                </a:rPr>
                                <m:t>𝑚𝑎𝑝</m:t>
                              </m:r>
                            </m:oMath>
                          </a14:m>
                          <a:endParaRPr lang="en-US" sz="1600" b="0" dirty="0">
                            <a:solidFill>
                              <a:schemeClr val="tx1"/>
                            </a:solidFill>
                          </a:endParaRPr>
                        </a:p>
                        <a:p>
                          <a:pPr marL="0" indent="0">
                            <a:spcBef>
                              <a:spcPts val="0"/>
                            </a:spcBef>
                            <a:buNone/>
                          </a:pPr>
                          <a14:m>
                            <m:oMath xmlns:m="http://schemas.openxmlformats.org/officeDocument/2006/math">
                              <m:r>
                                <a:rPr lang="en-US" sz="1600" b="1" i="1" dirty="0" smtClean="0">
                                  <a:solidFill>
                                    <a:schemeClr val="tx1"/>
                                  </a:solidFill>
                                  <a:latin typeface="Cambria Math" panose="02040503050406030204" pitchFamily="18" charset="0"/>
                                </a:rPr>
                                <m:t>𝑾𝒕𝒙𝒏𝑪𝒐𝒎𝒎𝒊𝒕</m:t>
                              </m:r>
                            </m:oMath>
                          </a14:m>
                          <a:r>
                            <a:rPr lang="de-CH" sz="1600" b="1" dirty="0">
                              <a:solidFill>
                                <a:schemeClr val="tx1"/>
                              </a:solidFill>
                            </a:rPr>
                            <a:t> </a:t>
                          </a:r>
                          <a14:m>
                            <m:oMath xmlns:m="http://schemas.openxmlformats.org/officeDocument/2006/math">
                              <m:r>
                                <a:rPr lang="en-US" sz="1400" b="0" i="1" dirty="0" smtClean="0">
                                  <a:solidFill>
                                    <a:schemeClr val="tx1"/>
                                  </a:solidFill>
                                  <a:latin typeface="Cambria Math" panose="02040503050406030204" pitchFamily="18" charset="0"/>
                                </a:rPr>
                                <m:t>𝑡𝑠</m:t>
                              </m:r>
                              <m:r>
                                <a:rPr lang="en-US" sz="1400" b="0" i="1" dirty="0" smtClean="0">
                                  <a:solidFill>
                                    <a:schemeClr val="tx1"/>
                                  </a:solidFill>
                                  <a:latin typeface="Cambria Math" panose="02040503050406030204" pitchFamily="18" charset="0"/>
                                </a:rPr>
                                <m:t> </m:t>
                              </m:r>
                              <m:r>
                                <a:rPr lang="en-US" sz="1400" b="0" i="1" dirty="0" smtClean="0">
                                  <a:solidFill>
                                    <a:schemeClr val="tx1"/>
                                  </a:solidFill>
                                  <a:latin typeface="Cambria Math" panose="02040503050406030204" pitchFamily="18" charset="0"/>
                                </a:rPr>
                                <m:t>𝑘𝑣</m:t>
                              </m:r>
                              <m:r>
                                <a:rPr lang="en-US" sz="1400" b="0" i="1" dirty="0" smtClean="0">
                                  <a:solidFill>
                                    <a:schemeClr val="tx1"/>
                                  </a:solidFill>
                                  <a:latin typeface="Cambria Math" panose="02040503050406030204" pitchFamily="18" charset="0"/>
                                </a:rPr>
                                <m:t>_</m:t>
                              </m:r>
                              <m:r>
                                <a:rPr lang="en-US" sz="1400" b="0" i="1" dirty="0" smtClean="0">
                                  <a:solidFill>
                                    <a:schemeClr val="tx1"/>
                                  </a:solidFill>
                                  <a:latin typeface="Cambria Math" panose="02040503050406030204" pitchFamily="18" charset="0"/>
                                </a:rPr>
                                <m:t>𝑚𝑎𝑝</m:t>
                              </m:r>
                            </m:oMath>
                          </a14:m>
                          <a:endParaRPr lang="de-CH" sz="1600" b="0" dirty="0">
                            <a:solidFill>
                              <a:schemeClr val="tx1"/>
                            </a:solidFill>
                          </a:endParaRPr>
                        </a:p>
                      </a:txBody>
                      <a:tcPr>
                        <a:solidFill>
                          <a:schemeClr val="bg2"/>
                        </a:solidFill>
                      </a:tcPr>
                    </a:tc>
                    <a:extLst>
                      <a:ext uri="{0D108BD9-81ED-4DB2-BD59-A6C34878D82A}">
                        <a16:rowId xmlns:a16="http://schemas.microsoft.com/office/drawing/2014/main" val="3393138995"/>
                      </a:ext>
                    </a:extLst>
                  </a:tr>
                </a:tbl>
              </a:graphicData>
            </a:graphic>
          </p:graphicFrame>
        </mc:Choice>
        <mc:Fallback xmlns="">
          <p:graphicFrame>
            <p:nvGraphicFramePr>
              <p:cNvPr id="6" name="Table 5">
                <a:extLst>
                  <a:ext uri="{FF2B5EF4-FFF2-40B4-BE49-F238E27FC236}">
                    <a16:creationId xmlns:a16="http://schemas.microsoft.com/office/drawing/2014/main" id="{10710343-575A-F998-636B-F878015A6C8F}"/>
                  </a:ext>
                </a:extLst>
              </p:cNvPr>
              <p:cNvGraphicFramePr>
                <a:graphicFrameLocks noGrp="1"/>
              </p:cNvGraphicFramePr>
              <p:nvPr>
                <p:extLst>
                  <p:ext uri="{D42A27DB-BD31-4B8C-83A1-F6EECF244321}">
                    <p14:modId xmlns:p14="http://schemas.microsoft.com/office/powerpoint/2010/main" val="3423654419"/>
                  </p:ext>
                </p:extLst>
              </p:nvPr>
            </p:nvGraphicFramePr>
            <p:xfrm>
              <a:off x="2199269" y="1938217"/>
              <a:ext cx="2461128" cy="1061212"/>
            </p:xfrm>
            <a:graphic>
              <a:graphicData uri="http://schemas.openxmlformats.org/drawingml/2006/table">
                <a:tbl>
                  <a:tblPr firstRow="1" bandRow="1">
                    <a:tableStyleId>{5C22544A-7EE6-4342-B048-85BDC9FD1C3A}</a:tableStyleId>
                  </a:tblPr>
                  <a:tblGrid>
                    <a:gridCol w="2461128">
                      <a:extLst>
                        <a:ext uri="{9D8B030D-6E8A-4147-A177-3AD203B41FA5}">
                          <a16:colId xmlns:a16="http://schemas.microsoft.com/office/drawing/2014/main" val="3852930906"/>
                        </a:ext>
                      </a:extLst>
                    </a:gridCol>
                  </a:tblGrid>
                  <a:tr h="1061212">
                    <a:tc>
                      <a:txBody>
                        <a:bodyPr/>
                        <a:lstStyle/>
                        <a:p>
                          <a:endParaRPr lang="en-CH"/>
                        </a:p>
                      </a:txBody>
                      <a:tcPr>
                        <a:blipFill>
                          <a:blip r:embed="rId3"/>
                          <a:stretch>
                            <a:fillRect l="-247" t="-568" r="-988" b="-2273"/>
                          </a:stretch>
                        </a:blipFill>
                      </a:tcPr>
                    </a:tc>
                    <a:extLst>
                      <a:ext uri="{0D108BD9-81ED-4DB2-BD59-A6C34878D82A}">
                        <a16:rowId xmlns:a16="http://schemas.microsoft.com/office/drawing/2014/main" val="3393138995"/>
                      </a:ext>
                    </a:extLst>
                  </a:tr>
                </a:tbl>
              </a:graphicData>
            </a:graphic>
          </p:graphicFrame>
        </mc:Fallback>
      </mc:AlternateContent>
      <p:sp>
        <p:nvSpPr>
          <p:cNvPr id="9" name="Left Brace 8">
            <a:extLst>
              <a:ext uri="{FF2B5EF4-FFF2-40B4-BE49-F238E27FC236}">
                <a16:creationId xmlns:a16="http://schemas.microsoft.com/office/drawing/2014/main" id="{B8213F39-79F8-CB27-58D0-4B4D8036053C}"/>
              </a:ext>
            </a:extLst>
          </p:cNvPr>
          <p:cNvSpPr/>
          <p:nvPr/>
        </p:nvSpPr>
        <p:spPr>
          <a:xfrm>
            <a:off x="2171700" y="2039882"/>
            <a:ext cx="55138" cy="85788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MR10"/>
            </a:endParaRPr>
          </a:p>
        </p:txBody>
      </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FB06FA03-87C3-2504-1742-A063107A906F}"/>
                  </a:ext>
                </a:extLst>
              </p:cNvPr>
              <p:cNvGraphicFramePr>
                <a:graphicFrameLocks noGrp="1"/>
              </p:cNvGraphicFramePr>
              <p:nvPr>
                <p:extLst>
                  <p:ext uri="{D42A27DB-BD31-4B8C-83A1-F6EECF244321}">
                    <p14:modId xmlns:p14="http://schemas.microsoft.com/office/powerpoint/2010/main" val="2543619681"/>
                  </p:ext>
                </p:extLst>
              </p:nvPr>
            </p:nvGraphicFramePr>
            <p:xfrm>
              <a:off x="2377599" y="4269912"/>
              <a:ext cx="1194507" cy="817372"/>
            </p:xfrm>
            <a:graphic>
              <a:graphicData uri="http://schemas.openxmlformats.org/drawingml/2006/table">
                <a:tbl>
                  <a:tblPr firstRow="1" bandRow="1">
                    <a:tableStyleId>{5C22544A-7EE6-4342-B048-85BDC9FD1C3A}</a:tableStyleId>
                  </a:tblPr>
                  <a:tblGrid>
                    <a:gridCol w="1194507">
                      <a:extLst>
                        <a:ext uri="{9D8B030D-6E8A-4147-A177-3AD203B41FA5}">
                          <a16:colId xmlns:a16="http://schemas.microsoft.com/office/drawing/2014/main" val="3852930906"/>
                        </a:ext>
                      </a:extLst>
                    </a:gridCol>
                  </a:tblGrid>
                  <a:tr h="727579">
                    <a:tc>
                      <a:txBody>
                        <a:bodyPr/>
                        <a:lstStyle/>
                        <a:p>
                          <a:pPr marL="0" indent="0">
                            <a:spcBef>
                              <a:spcPts val="0"/>
                            </a:spcBef>
                            <a:buNone/>
                          </a:pPr>
                          <a14:m>
                            <m:oMathPara xmlns:m="http://schemas.openxmlformats.org/officeDocument/2006/math">
                              <m:oMathParaPr>
                                <m:jc m:val="left"/>
                              </m:oMathParaPr>
                              <m:oMath xmlns:m="http://schemas.openxmlformats.org/officeDocument/2006/math">
                                <m:r>
                                  <a:rPr lang="en-US" sz="1600" b="1" i="1" dirty="0" smtClean="0">
                                    <a:solidFill>
                                      <a:schemeClr val="tx1"/>
                                    </a:solidFill>
                                    <a:latin typeface="Cambria Math" panose="02040503050406030204" pitchFamily="18" charset="0"/>
                                  </a:rPr>
                                  <m:t>𝑹𝒆𝒂𝒅𝒚</m:t>
                                </m:r>
                              </m:oMath>
                            </m:oMathPara>
                          </a14:m>
                          <a:endParaRPr lang="en-US" sz="1600" b="1" i="1" dirty="0">
                            <a:solidFill>
                              <a:schemeClr val="tx1"/>
                            </a:solidFill>
                            <a:latin typeface="Cambria Math" panose="02040503050406030204" pitchFamily="18" charset="0"/>
                          </a:endParaRPr>
                        </a:p>
                        <a:p>
                          <a:pPr marL="0" indent="0">
                            <a:spcBef>
                              <a:spcPts val="0"/>
                            </a:spcBef>
                            <a:buNone/>
                          </a:pPr>
                          <a14:m>
                            <m:oMath xmlns:m="http://schemas.openxmlformats.org/officeDocument/2006/math">
                              <m:r>
                                <a:rPr lang="en-US" sz="1600" b="1" i="1" dirty="0" smtClean="0">
                                  <a:solidFill>
                                    <a:schemeClr val="tx1"/>
                                  </a:solidFill>
                                  <a:latin typeface="Cambria Math" panose="02040503050406030204" pitchFamily="18" charset="0"/>
                                </a:rPr>
                                <m:t>𝑷𝒓𝒆𝒑</m:t>
                              </m:r>
                            </m:oMath>
                          </a14:m>
                          <a:r>
                            <a:rPr lang="en-US" sz="1400" b="0" i="1" dirty="0">
                              <a:solidFill>
                                <a:schemeClr val="tx1"/>
                              </a:solidFill>
                              <a:latin typeface="Cambria Math" panose="02040503050406030204" pitchFamily="18" charset="0"/>
                            </a:rPr>
                            <a:t> ts</a:t>
                          </a:r>
                          <a14:m>
                            <m:oMath xmlns:m="http://schemas.openxmlformats.org/officeDocument/2006/math">
                              <m:r>
                                <a:rPr lang="en-US" sz="1400" b="0" i="1" dirty="0" smtClean="0">
                                  <a:solidFill>
                                    <a:schemeClr val="tx1"/>
                                  </a:solidFill>
                                  <a:latin typeface="Cambria Math" panose="02040503050406030204" pitchFamily="18" charset="0"/>
                                </a:rPr>
                                <m:t>  </m:t>
                              </m:r>
                              <m:sSub>
                                <m:sSubPr>
                                  <m:ctrlPr>
                                    <a:rPr lang="en-US" sz="1400" b="0" i="1" dirty="0" smtClean="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𝑣</m:t>
                                  </m:r>
                                </m:e>
                                <m:sub>
                                  <m:r>
                                    <a:rPr lang="en-US" sz="1400" b="0" i="1" dirty="0" smtClean="0">
                                      <a:solidFill>
                                        <a:schemeClr val="tx1"/>
                                      </a:solidFill>
                                      <a:latin typeface="Cambria Math" panose="02040503050406030204" pitchFamily="18" charset="0"/>
                                    </a:rPr>
                                    <m:t>𝑖𝑑</m:t>
                                  </m:r>
                                </m:sub>
                              </m:sSub>
                            </m:oMath>
                          </a14:m>
                          <a:endParaRPr lang="en-US" sz="1400" b="0" i="1" dirty="0">
                            <a:solidFill>
                              <a:schemeClr val="tx1"/>
                            </a:solidFill>
                            <a:latin typeface="Cambria Math" panose="02040503050406030204" pitchFamily="18" charset="0"/>
                          </a:endParaRPr>
                        </a:p>
                        <a:p>
                          <a:pPr marL="0" indent="0">
                            <a:spcBef>
                              <a:spcPts val="0"/>
                            </a:spcBef>
                            <a:buNone/>
                          </a:pPr>
                          <a14:m>
                            <m:oMathPara xmlns:m="http://schemas.openxmlformats.org/officeDocument/2006/math">
                              <m:oMathParaPr>
                                <m:jc m:val="left"/>
                              </m:oMathParaPr>
                              <m:oMath xmlns:m="http://schemas.openxmlformats.org/officeDocument/2006/math">
                                <m:r>
                                  <a:rPr lang="en-US" sz="1600" b="1" i="1" dirty="0" smtClean="0">
                                    <a:solidFill>
                                      <a:schemeClr val="tx1"/>
                                    </a:solidFill>
                                    <a:latin typeface="Cambria Math" panose="02040503050406030204" pitchFamily="18" charset="0"/>
                                  </a:rPr>
                                  <m:t>𝑪𝒐𝒎𝒎𝒊𝒕</m:t>
                                </m:r>
                              </m:oMath>
                            </m:oMathPara>
                          </a14:m>
                          <a:endParaRPr lang="de-CH" sz="1600" b="0" dirty="0">
                            <a:solidFill>
                              <a:schemeClr val="tx1"/>
                            </a:solidFill>
                          </a:endParaRPr>
                        </a:p>
                      </a:txBody>
                      <a:tcPr>
                        <a:solidFill>
                          <a:schemeClr val="bg2"/>
                        </a:solidFill>
                      </a:tcPr>
                    </a:tc>
                    <a:extLst>
                      <a:ext uri="{0D108BD9-81ED-4DB2-BD59-A6C34878D82A}">
                        <a16:rowId xmlns:a16="http://schemas.microsoft.com/office/drawing/2014/main" val="3393138995"/>
                      </a:ext>
                    </a:extLst>
                  </a:tr>
                </a:tbl>
              </a:graphicData>
            </a:graphic>
          </p:graphicFrame>
        </mc:Choice>
        <mc:Fallback xmlns="">
          <p:graphicFrame>
            <p:nvGraphicFramePr>
              <p:cNvPr id="12" name="Table 11">
                <a:extLst>
                  <a:ext uri="{FF2B5EF4-FFF2-40B4-BE49-F238E27FC236}">
                    <a16:creationId xmlns:a16="http://schemas.microsoft.com/office/drawing/2014/main" id="{FB06FA03-87C3-2504-1742-A063107A906F}"/>
                  </a:ext>
                </a:extLst>
              </p:cNvPr>
              <p:cNvGraphicFramePr>
                <a:graphicFrameLocks noGrp="1"/>
              </p:cNvGraphicFramePr>
              <p:nvPr>
                <p:extLst>
                  <p:ext uri="{D42A27DB-BD31-4B8C-83A1-F6EECF244321}">
                    <p14:modId xmlns:p14="http://schemas.microsoft.com/office/powerpoint/2010/main" val="2543619681"/>
                  </p:ext>
                </p:extLst>
              </p:nvPr>
            </p:nvGraphicFramePr>
            <p:xfrm>
              <a:off x="2377599" y="4269912"/>
              <a:ext cx="1194507" cy="817372"/>
            </p:xfrm>
            <a:graphic>
              <a:graphicData uri="http://schemas.openxmlformats.org/drawingml/2006/table">
                <a:tbl>
                  <a:tblPr firstRow="1" bandRow="1">
                    <a:tableStyleId>{5C22544A-7EE6-4342-B048-85BDC9FD1C3A}</a:tableStyleId>
                  </a:tblPr>
                  <a:tblGrid>
                    <a:gridCol w="1194507">
                      <a:extLst>
                        <a:ext uri="{9D8B030D-6E8A-4147-A177-3AD203B41FA5}">
                          <a16:colId xmlns:a16="http://schemas.microsoft.com/office/drawing/2014/main" val="3852930906"/>
                        </a:ext>
                      </a:extLst>
                    </a:gridCol>
                  </a:tblGrid>
                  <a:tr h="817372">
                    <a:tc>
                      <a:txBody>
                        <a:bodyPr/>
                        <a:lstStyle/>
                        <a:p>
                          <a:endParaRPr lang="en-CH"/>
                        </a:p>
                      </a:txBody>
                      <a:tcPr>
                        <a:blipFill>
                          <a:blip r:embed="rId4"/>
                          <a:stretch>
                            <a:fillRect l="-1020" t="-741" r="-2551" b="-2963"/>
                          </a:stretch>
                        </a:blipFill>
                      </a:tcPr>
                    </a:tc>
                    <a:extLst>
                      <a:ext uri="{0D108BD9-81ED-4DB2-BD59-A6C34878D82A}">
                        <a16:rowId xmlns:a16="http://schemas.microsoft.com/office/drawing/2014/main" val="3393138995"/>
                      </a:ext>
                    </a:extLst>
                  </a:tr>
                </a:tbl>
              </a:graphicData>
            </a:graphic>
          </p:graphicFrame>
        </mc:Fallback>
      </mc:AlternateContent>
      <p:sp>
        <p:nvSpPr>
          <p:cNvPr id="13" name="Left Brace 12">
            <a:extLst>
              <a:ext uri="{FF2B5EF4-FFF2-40B4-BE49-F238E27FC236}">
                <a16:creationId xmlns:a16="http://schemas.microsoft.com/office/drawing/2014/main" id="{C6701321-E5DE-1580-C654-143028D4A8EF}"/>
              </a:ext>
            </a:extLst>
          </p:cNvPr>
          <p:cNvSpPr/>
          <p:nvPr/>
        </p:nvSpPr>
        <p:spPr>
          <a:xfrm>
            <a:off x="2331880" y="4350972"/>
            <a:ext cx="45719" cy="6552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MR10"/>
            </a:endParaRPr>
          </a:p>
        </p:txBody>
      </p:sp>
      <p:pic>
        <p:nvPicPr>
          <p:cNvPr id="16" name="Picture 15">
            <a:extLst>
              <a:ext uri="{FF2B5EF4-FFF2-40B4-BE49-F238E27FC236}">
                <a16:creationId xmlns:a16="http://schemas.microsoft.com/office/drawing/2014/main" id="{0C611718-440B-E66B-EC5B-D055F0939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4901" y="2751685"/>
            <a:ext cx="2781300" cy="2628900"/>
          </a:xfrm>
          <a:prstGeom prst="rect">
            <a:avLst/>
          </a:prstGeom>
        </p:spPr>
      </p:pic>
      <p:pic>
        <p:nvPicPr>
          <p:cNvPr id="18" name="Picture 17">
            <a:extLst>
              <a:ext uri="{FF2B5EF4-FFF2-40B4-BE49-F238E27FC236}">
                <a16:creationId xmlns:a16="http://schemas.microsoft.com/office/drawing/2014/main" id="{5FF99034-1AE4-E0D6-45A2-4604FA22E0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5145" y="2751685"/>
            <a:ext cx="4448175" cy="2676525"/>
          </a:xfrm>
          <a:prstGeom prst="rect">
            <a:avLst/>
          </a:prstGeom>
        </p:spPr>
      </p:pic>
      <p:sp>
        <p:nvSpPr>
          <p:cNvPr id="27" name="TextBox 26">
            <a:extLst>
              <a:ext uri="{FF2B5EF4-FFF2-40B4-BE49-F238E27FC236}">
                <a16:creationId xmlns:a16="http://schemas.microsoft.com/office/drawing/2014/main" id="{CB005462-A86F-E29F-428A-6393E2BDCF6F}"/>
              </a:ext>
            </a:extLst>
          </p:cNvPr>
          <p:cNvSpPr txBox="1"/>
          <p:nvPr/>
        </p:nvSpPr>
        <p:spPr>
          <a:xfrm>
            <a:off x="9432913" y="5819391"/>
            <a:ext cx="2419351" cy="461665"/>
          </a:xfrm>
          <a:prstGeom prst="rect">
            <a:avLst/>
          </a:prstGeom>
          <a:noFill/>
        </p:spPr>
        <p:txBody>
          <a:bodyPr wrap="square" rtlCol="0">
            <a:spAutoFit/>
          </a:bodyPr>
          <a:lstStyle/>
          <a:p>
            <a:r>
              <a:rPr lang="en-US" sz="1200" dirty="0">
                <a:solidFill>
                  <a:srgbClr val="007A96"/>
                </a:solidFill>
              </a:rPr>
              <a:t>Not modeled by a state variable, but by a search </a:t>
            </a:r>
            <a:r>
              <a:rPr lang="en-US" sz="1200" dirty="0">
                <a:solidFill>
                  <a:srgbClr val="007A96"/>
                </a:solidFill>
                <a:latin typeface="CMR10"/>
              </a:rPr>
              <a:t>on the </a:t>
            </a:r>
            <a:r>
              <a:rPr lang="en-US" sz="1200" dirty="0" err="1">
                <a:solidFill>
                  <a:srgbClr val="007A96"/>
                </a:solidFill>
                <a:latin typeface="CMR10"/>
              </a:rPr>
              <a:t>kv</a:t>
            </a:r>
            <a:r>
              <a:rPr lang="en-US" sz="1200" dirty="0">
                <a:solidFill>
                  <a:srgbClr val="007A96"/>
                </a:solidFill>
                <a:latin typeface="CMR10"/>
              </a:rPr>
              <a:t>-store</a:t>
            </a:r>
            <a:endParaRPr lang="en-CH" sz="1200" b="1" dirty="0">
              <a:solidFill>
                <a:srgbClr val="007A96"/>
              </a:solidFill>
              <a:latin typeface="CMR10"/>
            </a:endParaRPr>
          </a:p>
        </p:txBody>
      </p:sp>
      <p:sp>
        <p:nvSpPr>
          <p:cNvPr id="44" name="Arrow: Down 43">
            <a:extLst>
              <a:ext uri="{FF2B5EF4-FFF2-40B4-BE49-F238E27FC236}">
                <a16:creationId xmlns:a16="http://schemas.microsoft.com/office/drawing/2014/main" id="{212D3540-987F-028C-9878-32F0B08011A6}"/>
              </a:ext>
            </a:extLst>
          </p:cNvPr>
          <p:cNvSpPr/>
          <p:nvPr/>
        </p:nvSpPr>
        <p:spPr>
          <a:xfrm>
            <a:off x="10473692" y="5273440"/>
            <a:ext cx="146683" cy="524585"/>
          </a:xfrm>
          <a:prstGeom prst="downArrow">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PB">
            <a:extLst>
              <a:ext uri="{FF2B5EF4-FFF2-40B4-BE49-F238E27FC236}">
                <a16:creationId xmlns:a16="http://schemas.microsoft.com/office/drawing/2014/main" id="{0AD85290-8709-316A-A82A-41A71F54BC9B}"/>
              </a:ext>
            </a:extLst>
          </p:cNvPr>
          <p:cNvSpPr/>
          <p:nvPr/>
        </p:nvSpPr>
        <p:spPr>
          <a:xfrm>
            <a:off x="0" y="6794500"/>
            <a:ext cx="8128000"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2048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Effect transition="in" filter="fade">
                                      <p:cBhvr>
                                        <p:cTn id="13" dur="500"/>
                                        <p:tgtEl>
                                          <p:spTgt spid="1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animEffect transition="in" filter="fade">
                                      <p:cBhvr>
                                        <p:cTn id="16" dur="500"/>
                                        <p:tgtEl>
                                          <p:spTgt spid="1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Effect transition="in" filter="fade">
                                      <p:cBhvr>
                                        <p:cTn id="19" dur="500"/>
                                        <p:tgtEl>
                                          <p:spTgt spid="14">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fade">
                                      <p:cBhvr>
                                        <p:cTn id="22" dur="500"/>
                                        <p:tgtEl>
                                          <p:spTgt spid="14">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animEffect transition="in" filter="fade">
                                      <p:cBhvr>
                                        <p:cTn id="25" dur="500"/>
                                        <p:tgtEl>
                                          <p:spTgt spid="14">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xEl>
                                              <p:pRg st="6" end="6"/>
                                            </p:txEl>
                                          </p:spTgt>
                                        </p:tgtEl>
                                        <p:attrNameLst>
                                          <p:attrName>style.visibility</p:attrName>
                                        </p:attrNameLst>
                                      </p:cBhvr>
                                      <p:to>
                                        <p:strVal val="visible"/>
                                      </p:to>
                                    </p:set>
                                    <p:animEffect transition="in" filter="fade">
                                      <p:cBhvr>
                                        <p:cTn id="28" dur="500"/>
                                        <p:tgtEl>
                                          <p:spTgt spid="1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animEffect transition="in" filter="fade">
                                      <p:cBhvr>
                                        <p:cTn id="31" dur="500"/>
                                        <p:tgtEl>
                                          <p:spTgt spid="14">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xEl>
                                              <p:pRg st="8" end="8"/>
                                            </p:txEl>
                                          </p:spTgt>
                                        </p:tgtEl>
                                        <p:attrNameLst>
                                          <p:attrName>style.visibility</p:attrName>
                                        </p:attrNameLst>
                                      </p:cBhvr>
                                      <p:to>
                                        <p:strVal val="visible"/>
                                      </p:to>
                                    </p:set>
                                    <p:animEffect transition="in" filter="fade">
                                      <p:cBhvr>
                                        <p:cTn id="39" dur="500"/>
                                        <p:tgtEl>
                                          <p:spTgt spid="14">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4">
                                            <p:txEl>
                                              <p:pRg st="9" end="9"/>
                                            </p:txEl>
                                          </p:spTgt>
                                        </p:tgtEl>
                                        <p:attrNameLst>
                                          <p:attrName>style.visibility</p:attrName>
                                        </p:attrNameLst>
                                      </p:cBhvr>
                                      <p:to>
                                        <p:strVal val="visible"/>
                                      </p:to>
                                    </p:set>
                                    <p:animEffect transition="in" filter="fade">
                                      <p:cBhvr>
                                        <p:cTn id="42" dur="500"/>
                                        <p:tgtEl>
                                          <p:spTgt spid="14">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xEl>
                                              <p:pRg st="10" end="10"/>
                                            </p:txEl>
                                          </p:spTgt>
                                        </p:tgtEl>
                                        <p:attrNameLst>
                                          <p:attrName>style.visibility</p:attrName>
                                        </p:attrNameLst>
                                      </p:cBhvr>
                                      <p:to>
                                        <p:strVal val="visible"/>
                                      </p:to>
                                    </p:set>
                                    <p:animEffect transition="in" filter="fade">
                                      <p:cBhvr>
                                        <p:cTn id="45" dur="500"/>
                                        <p:tgtEl>
                                          <p:spTgt spid="14">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4">
                                            <p:txEl>
                                              <p:pRg st="11" end="11"/>
                                            </p:txEl>
                                          </p:spTgt>
                                        </p:tgtEl>
                                        <p:attrNameLst>
                                          <p:attrName>style.visibility</p:attrName>
                                        </p:attrNameLst>
                                      </p:cBhvr>
                                      <p:to>
                                        <p:strVal val="visible"/>
                                      </p:to>
                                    </p:set>
                                    <p:animEffect transition="in" filter="fade">
                                      <p:cBhvr>
                                        <p:cTn id="48" dur="500"/>
                                        <p:tgtEl>
                                          <p:spTgt spid="14">
                                            <p:txEl>
                                              <p:pRg st="11" end="1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xEl>
                                              <p:pRg st="12" end="12"/>
                                            </p:txEl>
                                          </p:spTgt>
                                        </p:tgtEl>
                                        <p:attrNameLst>
                                          <p:attrName>style.visibility</p:attrName>
                                        </p:attrNameLst>
                                      </p:cBhvr>
                                      <p:to>
                                        <p:strVal val="visible"/>
                                      </p:to>
                                    </p:set>
                                    <p:animEffect transition="in" filter="fade">
                                      <p:cBhvr>
                                        <p:cTn id="51" dur="500"/>
                                        <p:tgtEl>
                                          <p:spTgt spid="14">
                                            <p:txEl>
                                              <p:pRg st="12" end="1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14">
                                            <p:txEl>
                                              <p:pRg st="13" end="13"/>
                                            </p:txEl>
                                          </p:spTgt>
                                        </p:tgtEl>
                                        <p:attrNameLst>
                                          <p:attrName>style.visibility</p:attrName>
                                        </p:attrNameLst>
                                      </p:cBhvr>
                                      <p:to>
                                        <p:strVal val="visible"/>
                                      </p:to>
                                    </p:set>
                                    <p:animEffect transition="in" filter="fade">
                                      <p:cBhvr>
                                        <p:cTn id="54" dur="500"/>
                                        <p:tgtEl>
                                          <p:spTgt spid="14">
                                            <p:txEl>
                                              <p:pRg st="13" end="1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14">
                                            <p:txEl>
                                              <p:pRg st="14" end="14"/>
                                            </p:txEl>
                                          </p:spTgt>
                                        </p:tgtEl>
                                        <p:attrNameLst>
                                          <p:attrName>style.visibility</p:attrName>
                                        </p:attrNameLst>
                                      </p:cBhvr>
                                      <p:to>
                                        <p:strVal val="visible"/>
                                      </p:to>
                                    </p:set>
                                    <p:animEffect transition="in" filter="fade">
                                      <p:cBhvr>
                                        <p:cTn id="57" dur="500"/>
                                        <p:tgtEl>
                                          <p:spTgt spid="14">
                                            <p:txEl>
                                              <p:pRg st="14" end="1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par>
                                <p:cTn id="64" presetID="10" presetClass="entr" presetSubtype="0" fill="hold"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500"/>
                                        <p:tgtEl>
                                          <p:spTgt spid="4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7" grpId="0"/>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US" dirty="0">
                <a:solidFill>
                  <a:srgbClr val="007A96"/>
                </a:solidFill>
              </a:rPr>
              <a:t>Protocol formalization overview</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371702"/>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4" name="Content Placeholder 13"/>
          <p:cNvSpPr>
            <a:spLocks noGrp="1"/>
          </p:cNvSpPr>
          <p:nvPr>
            <p:ph idx="1"/>
          </p:nvPr>
        </p:nvSpPr>
        <p:spPr>
          <a:xfrm>
            <a:off x="741996" y="1369559"/>
            <a:ext cx="10728326" cy="4911497"/>
          </a:xfrm>
        </p:spPr>
        <p:txBody>
          <a:bodyPr/>
          <a:lstStyle/>
          <a:p>
            <a:pPr>
              <a:lnSpc>
                <a:spcPct val="150000"/>
              </a:lnSpc>
            </a:pPr>
            <a:r>
              <a:rPr lang="en-US" dirty="0"/>
              <a:t>We noticed that Xiong et al.[</a:t>
            </a:r>
            <a:r>
              <a:rPr lang="en-US" dirty="0">
                <a:solidFill>
                  <a:srgbClr val="007A96"/>
                </a:solidFill>
              </a:rPr>
              <a:t>10</a:t>
            </a:r>
            <a:r>
              <a:rPr lang="en-US" dirty="0"/>
              <a:t>] framework implicitly assumes a </a:t>
            </a:r>
            <a:r>
              <a:rPr lang="en-US" b="1" dirty="0"/>
              <a:t>total order </a:t>
            </a:r>
            <a:r>
              <a:rPr lang="en-US" dirty="0"/>
              <a:t>on </a:t>
            </a:r>
            <a:r>
              <a:rPr lang="en-CH" dirty="0"/>
              <a:t>n</a:t>
            </a:r>
            <a:r>
              <a:rPr lang="en-US" dirty="0"/>
              <a:t>on-causally-ordered writes to a key,</a:t>
            </a:r>
            <a:r>
              <a:rPr lang="en-CH" dirty="0"/>
              <a:t> by having fixed version indices (identifiers) that denote order.</a:t>
            </a:r>
            <a:endParaRPr lang="en-US" dirty="0"/>
          </a:p>
          <a:p>
            <a:pPr>
              <a:lnSpc>
                <a:spcPct val="150000"/>
              </a:lnSpc>
            </a:pPr>
            <a:r>
              <a:rPr lang="en-US" dirty="0"/>
              <a:t>All clients see the versions of a key’s version list in the same order </a:t>
            </a:r>
            <a:r>
              <a:rPr kumimoji="0" lang="en-CH" sz="1400" b="0" i="0" u="none" strike="noStrike" kern="1200" cap="none" spc="0" normalizeH="0" baseline="0" noProof="0" dirty="0">
                <a:ln>
                  <a:noFill/>
                </a:ln>
                <a:solidFill>
                  <a:prstClr val="black"/>
                </a:solidFill>
                <a:effectLst/>
                <a:uLnTx/>
                <a:uFillTx/>
                <a:latin typeface="CMR10"/>
                <a:ea typeface="+mn-ea"/>
                <a:cs typeface="+mn-cs"/>
                <a:sym typeface="Wingdings" panose="05000000000000000000" pitchFamily="2" charset="2"/>
              </a:rPr>
              <a:t></a:t>
            </a:r>
            <a:r>
              <a:rPr kumimoji="0" lang="en-US" sz="1400" b="0" i="0" u="none" strike="noStrike" kern="1200" cap="none" spc="0" normalizeH="0" baseline="0" noProof="0" dirty="0">
                <a:ln>
                  <a:noFill/>
                </a:ln>
                <a:solidFill>
                  <a:prstClr val="black"/>
                </a:solidFill>
                <a:effectLst/>
                <a:uLnTx/>
                <a:uFillTx/>
                <a:latin typeface="CMR10"/>
                <a:ea typeface="+mn-ea"/>
                <a:cs typeface="+mn-cs"/>
                <a:sym typeface="Wingdings" panose="05000000000000000000" pitchFamily="2" charset="2"/>
              </a:rPr>
              <a:t> </a:t>
            </a:r>
            <a:r>
              <a:rPr kumimoji="0" lang="en-US" b="1" i="0" u="none" strike="noStrike" kern="1200" cap="none" spc="0" normalizeH="0" baseline="0" noProof="0" dirty="0">
                <a:ln>
                  <a:noFill/>
                </a:ln>
                <a:solidFill>
                  <a:prstClr val="black"/>
                </a:solidFill>
                <a:effectLst/>
                <a:uLnTx/>
                <a:uFillTx/>
                <a:latin typeface="CMR10"/>
                <a:ea typeface="+mn-ea"/>
                <a:cs typeface="+mn-cs"/>
                <a:sym typeface="Wingdings" panose="05000000000000000000" pitchFamily="2" charset="2"/>
              </a:rPr>
              <a:t>stronger</a:t>
            </a:r>
            <a:r>
              <a:rPr kumimoji="0" lang="en-US" b="0" i="0" u="none" strike="noStrike" kern="1200" cap="none" spc="0" normalizeH="0" baseline="0" noProof="0" dirty="0">
                <a:ln>
                  <a:noFill/>
                </a:ln>
                <a:solidFill>
                  <a:prstClr val="black"/>
                </a:solidFill>
                <a:effectLst/>
                <a:uLnTx/>
                <a:uFillTx/>
                <a:latin typeface="CMR10"/>
                <a:ea typeface="+mn-ea"/>
                <a:cs typeface="+mn-cs"/>
                <a:sym typeface="Wingdings" panose="05000000000000000000" pitchFamily="2" charset="2"/>
              </a:rPr>
              <a:t> than CC</a:t>
            </a:r>
            <a:r>
              <a:rPr kumimoji="0" lang="en-CH" b="0" i="0" u="none" strike="noStrike" kern="1200" cap="none" spc="0" normalizeH="0" baseline="0" noProof="0" dirty="0">
                <a:ln>
                  <a:noFill/>
                </a:ln>
                <a:solidFill>
                  <a:prstClr val="black"/>
                </a:solidFill>
                <a:effectLst/>
                <a:uLnTx/>
                <a:uFillTx/>
                <a:latin typeface="CMR10"/>
                <a:ea typeface="+mn-ea"/>
                <a:cs typeface="+mn-cs"/>
                <a:sym typeface="Wingdings" panose="05000000000000000000" pitchFamily="2" charset="2"/>
              </a:rPr>
              <a:t>.</a:t>
            </a:r>
            <a:endParaRPr kumimoji="0" lang="en-US" b="0" i="0" u="none" strike="noStrike" kern="1200" cap="none" spc="0" normalizeH="0" baseline="0" noProof="0" dirty="0">
              <a:ln>
                <a:noFill/>
              </a:ln>
              <a:solidFill>
                <a:prstClr val="black"/>
              </a:solidFill>
              <a:effectLst/>
              <a:uLnTx/>
              <a:uFillTx/>
              <a:latin typeface="CMR10"/>
              <a:ea typeface="+mn-ea"/>
              <a:cs typeface="+mn-cs"/>
              <a:sym typeface="Wingdings" panose="05000000000000000000" pitchFamily="2" charset="2"/>
            </a:endParaRPr>
          </a:p>
          <a:p>
            <a:pPr>
              <a:lnSpc>
                <a:spcPct val="150000"/>
              </a:lnSpc>
            </a:pPr>
            <a:r>
              <a:rPr lang="en-US" dirty="0">
                <a:solidFill>
                  <a:prstClr val="black"/>
                </a:solidFill>
                <a:sym typeface="Wingdings" panose="05000000000000000000" pitchFamily="2" charset="2"/>
              </a:rPr>
              <a:t>This is called </a:t>
            </a:r>
            <a:r>
              <a:rPr lang="en-US" b="1" dirty="0">
                <a:solidFill>
                  <a:prstClr val="black"/>
                </a:solidFill>
                <a:sym typeface="Wingdings" panose="05000000000000000000" pitchFamily="2" charset="2"/>
              </a:rPr>
              <a:t>causal+ consistency (CC+) </a:t>
            </a:r>
            <a:r>
              <a:rPr lang="en-US" dirty="0">
                <a:solidFill>
                  <a:prstClr val="black"/>
                </a:solidFill>
                <a:sym typeface="Wingdings" panose="05000000000000000000" pitchFamily="2" charset="2"/>
              </a:rPr>
              <a:t>or </a:t>
            </a:r>
            <a:r>
              <a:rPr lang="en-US" b="1" dirty="0">
                <a:solidFill>
                  <a:prstClr val="black"/>
                </a:solidFill>
                <a:sym typeface="Wingdings" panose="05000000000000000000" pitchFamily="2" charset="2"/>
              </a:rPr>
              <a:t>causal convergence (CCv) </a:t>
            </a:r>
            <a:r>
              <a:rPr lang="en-US" dirty="0">
                <a:solidFill>
                  <a:prstClr val="black"/>
                </a:solidFill>
                <a:sym typeface="Wingdings" panose="05000000000000000000" pitchFamily="2" charset="2"/>
              </a:rPr>
              <a:t>in</a:t>
            </a:r>
            <a:r>
              <a:rPr lang="en-CH" dirty="0">
                <a:solidFill>
                  <a:prstClr val="black"/>
                </a:solidFill>
                <a:sym typeface="Wingdings" panose="05000000000000000000" pitchFamily="2" charset="2"/>
              </a:rPr>
              <a:t> the</a:t>
            </a:r>
            <a:r>
              <a:rPr lang="en-US" dirty="0">
                <a:solidFill>
                  <a:prstClr val="black"/>
                </a:solidFill>
                <a:sym typeface="Wingdings" panose="05000000000000000000" pitchFamily="2" charset="2"/>
              </a:rPr>
              <a:t> literature</a:t>
            </a:r>
            <a:r>
              <a:rPr lang="en-CH" dirty="0">
                <a:solidFill>
                  <a:prstClr val="black"/>
                </a:solidFill>
                <a:sym typeface="Wingdings" panose="05000000000000000000" pitchFamily="2" charset="2"/>
              </a:rPr>
              <a:t>.</a:t>
            </a:r>
            <a:endParaRPr lang="en-US" dirty="0">
              <a:solidFill>
                <a:prstClr val="black"/>
              </a:solidFill>
              <a:sym typeface="Wingdings" panose="05000000000000000000" pitchFamily="2" charset="2"/>
            </a:endParaRPr>
          </a:p>
          <a:p>
            <a:pPr>
              <a:lnSpc>
                <a:spcPct val="150000"/>
              </a:lnSpc>
            </a:pPr>
            <a:r>
              <a:rPr lang="en-US" dirty="0">
                <a:solidFill>
                  <a:prstClr val="black"/>
                </a:solidFill>
                <a:sym typeface="Wingdings" panose="05000000000000000000" pitchFamily="2" charset="2"/>
              </a:rPr>
              <a:t>It is the </a:t>
            </a:r>
            <a:r>
              <a:rPr lang="en-US" i="1" dirty="0">
                <a:solidFill>
                  <a:prstClr val="black"/>
                </a:solidFill>
                <a:sym typeface="Wingdings" panose="05000000000000000000" pitchFamily="2" charset="2"/>
              </a:rPr>
              <a:t>de facto </a:t>
            </a:r>
            <a:r>
              <a:rPr lang="en-US" dirty="0">
                <a:solidFill>
                  <a:prstClr val="black"/>
                </a:solidFill>
                <a:sym typeface="Wingdings" panose="05000000000000000000" pitchFamily="2" charset="2"/>
              </a:rPr>
              <a:t>of production CC database systems, e.g., used in Cure [</a:t>
            </a:r>
            <a:r>
              <a:rPr lang="en-US" dirty="0">
                <a:solidFill>
                  <a:srgbClr val="007A96"/>
                </a:solidFill>
                <a:sym typeface="Wingdings" panose="05000000000000000000" pitchFamily="2" charset="2"/>
              </a:rPr>
              <a:t>23</a:t>
            </a:r>
            <a:r>
              <a:rPr lang="en-US" dirty="0">
                <a:solidFill>
                  <a:prstClr val="black"/>
                </a:solidFill>
                <a:sym typeface="Wingdings" panose="05000000000000000000" pitchFamily="2" charset="2"/>
              </a:rPr>
              <a:t>] and MongoDB [</a:t>
            </a:r>
            <a:r>
              <a:rPr lang="en-US" dirty="0">
                <a:solidFill>
                  <a:srgbClr val="007A96"/>
                </a:solidFill>
                <a:sym typeface="Wingdings" panose="05000000000000000000" pitchFamily="2" charset="2"/>
              </a:rPr>
              <a:t>24</a:t>
            </a:r>
            <a:r>
              <a:rPr lang="en-US" dirty="0">
                <a:solidFill>
                  <a:prstClr val="black"/>
                </a:solidFill>
                <a:sym typeface="Wingdings" panose="05000000000000000000" pitchFamily="2" charset="2"/>
              </a:rPr>
              <a:t>].</a:t>
            </a:r>
          </a:p>
          <a:p>
            <a:pPr>
              <a:lnSpc>
                <a:spcPct val="150000"/>
              </a:lnSpc>
            </a:pPr>
            <a:r>
              <a:rPr lang="fr-FR" sz="1800" b="0" i="0" u="none" strike="noStrike" baseline="0" dirty="0">
                <a:solidFill>
                  <a:srgbClr val="000000"/>
                </a:solidFill>
                <a:latin typeface="CMR10"/>
              </a:rPr>
              <a:t>The Eiger-PORT protocol [</a:t>
            </a:r>
            <a:r>
              <a:rPr lang="fr-FR" sz="1800" b="0" i="0" u="none" strike="noStrike" baseline="0" dirty="0">
                <a:solidFill>
                  <a:srgbClr val="007A96"/>
                </a:solidFill>
                <a:latin typeface="CMR10"/>
              </a:rPr>
              <a:t>7</a:t>
            </a:r>
            <a:r>
              <a:rPr lang="fr-FR" sz="1800" b="0" i="0" u="none" strike="noStrike" baseline="0" dirty="0">
                <a:solidFill>
                  <a:srgbClr val="000000"/>
                </a:solidFill>
                <a:latin typeface="CMR10"/>
              </a:rPr>
              <a:t>] satisfies plain CC, so we </a:t>
            </a:r>
            <a:r>
              <a:rPr lang="fr-FR" sz="1800" b="1" i="0" u="none" strike="noStrike" baseline="0" dirty="0">
                <a:solidFill>
                  <a:srgbClr val="000000"/>
                </a:solidFill>
                <a:latin typeface="CMR10"/>
              </a:rPr>
              <a:t>optimized</a:t>
            </a:r>
            <a:r>
              <a:rPr lang="fr-FR" sz="1800" b="0" i="0" u="none" strike="noStrike" baseline="0" dirty="0">
                <a:solidFill>
                  <a:srgbClr val="000000"/>
                </a:solidFill>
                <a:latin typeface="CMR10"/>
              </a:rPr>
              <a:t> it to satisfy CC+ instead.</a:t>
            </a:r>
          </a:p>
          <a:p>
            <a:pPr>
              <a:lnSpc>
                <a:spcPct val="150000"/>
              </a:lnSpc>
            </a:pPr>
            <a:r>
              <a:rPr lang="fr-FR" dirty="0">
                <a:solidFill>
                  <a:srgbClr val="000000"/>
                </a:solidFill>
              </a:rPr>
              <a:t>The optimization is also expected to </a:t>
            </a:r>
            <a:r>
              <a:rPr lang="en-US" dirty="0">
                <a:solidFill>
                  <a:srgbClr val="000000"/>
                </a:solidFill>
              </a:rPr>
              <a:t>improve</a:t>
            </a:r>
            <a:r>
              <a:rPr lang="fr-FR" dirty="0">
                <a:solidFill>
                  <a:srgbClr val="000000"/>
                </a:solidFill>
              </a:rPr>
              <a:t> performance by removing the usage of </a:t>
            </a:r>
            <a:r>
              <a:rPr lang="en-CH" dirty="0">
                <a:solidFill>
                  <a:srgbClr val="000000"/>
                </a:solidFill>
              </a:rPr>
              <a:t>the </a:t>
            </a:r>
            <a:r>
              <a:rPr lang="fr-FR" i="1" dirty="0" err="1">
                <a:solidFill>
                  <a:srgbClr val="000000"/>
                </a:solidFill>
              </a:rPr>
              <a:t>find_isolation</a:t>
            </a:r>
            <a:r>
              <a:rPr lang="fr-FR" i="1" dirty="0">
                <a:solidFill>
                  <a:srgbClr val="000000"/>
                </a:solidFill>
              </a:rPr>
              <a:t> </a:t>
            </a:r>
            <a:r>
              <a:rPr lang="fr-FR" dirty="0">
                <a:solidFill>
                  <a:srgbClr val="000000"/>
                </a:solidFill>
              </a:rPr>
              <a:t>function.</a:t>
            </a:r>
          </a:p>
          <a:p>
            <a:pPr>
              <a:lnSpc>
                <a:spcPct val="150000"/>
              </a:lnSpc>
            </a:pPr>
            <a:r>
              <a:rPr lang="fr-FR" dirty="0">
                <a:solidFill>
                  <a:srgbClr val="000000"/>
                </a:solidFill>
              </a:rPr>
              <a:t>This optimization does not break write isolation and preserves atomic visibility.</a:t>
            </a:r>
            <a:endParaRPr lang="en-CH" dirty="0"/>
          </a:p>
        </p:txBody>
      </p:sp>
      <p:sp>
        <p:nvSpPr>
          <p:cNvPr id="8" name="Slide Number Placeholder 7">
            <a:extLst>
              <a:ext uri="{FF2B5EF4-FFF2-40B4-BE49-F238E27FC236}">
                <a16:creationId xmlns:a16="http://schemas.microsoft.com/office/drawing/2014/main" id="{CF11EA85-6111-86D5-BD43-FB2FA7C77877}"/>
              </a:ext>
            </a:extLst>
          </p:cNvPr>
          <p:cNvSpPr>
            <a:spLocks noGrp="1"/>
          </p:cNvSpPr>
          <p:nvPr>
            <p:ph type="sldNum" sz="quarter" idx="12"/>
          </p:nvPr>
        </p:nvSpPr>
        <p:spPr/>
        <p:txBody>
          <a:bodyPr/>
          <a:lstStyle/>
          <a:p>
            <a:fld id="{5ACA52AF-F19D-405C-AD5F-7D94B96A5CC3}" type="slidenum">
              <a:rPr lang="de-CH" noProof="0" smtClean="0"/>
              <a:t>24</a:t>
            </a:fld>
            <a:endParaRPr lang="de-CH" noProof="0"/>
          </a:p>
        </p:txBody>
      </p:sp>
      <p:sp>
        <p:nvSpPr>
          <p:cNvPr id="6" name="PB">
            <a:extLst>
              <a:ext uri="{FF2B5EF4-FFF2-40B4-BE49-F238E27FC236}">
                <a16:creationId xmlns:a16="http://schemas.microsoft.com/office/drawing/2014/main" id="{B7AF4331-ACD6-DEA2-FE8F-3A88BA9551B9}"/>
              </a:ext>
            </a:extLst>
          </p:cNvPr>
          <p:cNvSpPr/>
          <p:nvPr/>
        </p:nvSpPr>
        <p:spPr>
          <a:xfrm>
            <a:off x="0" y="6794500"/>
            <a:ext cx="8497454"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132222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fade">
                                      <p:cBhvr>
                                        <p:cTn id="37"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US" dirty="0">
                <a:solidFill>
                  <a:srgbClr val="007A96"/>
                </a:solidFill>
              </a:rPr>
              <a:t>Fractured reads and atomic visibility</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371702"/>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741996" y="1369559"/>
                <a:ext cx="10728326" cy="4911497"/>
              </a:xfrm>
            </p:spPr>
            <p:txBody>
              <a:bodyPr/>
              <a:lstStyle/>
              <a:p>
                <a:pPr marL="0" indent="0">
                  <a:lnSpc>
                    <a:spcPct val="150000"/>
                  </a:lnSpc>
                  <a:buNone/>
                </a:pPr>
                <a:r>
                  <a:rPr lang="en-US" dirty="0"/>
                  <a:t>Let us review the definition </a:t>
                </a:r>
                <a:r>
                  <a:rPr lang="en-CH" dirty="0"/>
                  <a:t>of </a:t>
                </a:r>
                <a:r>
                  <a:rPr lang="en-US" dirty="0"/>
                  <a:t>atomic visibility based on the </a:t>
                </a:r>
                <a:r>
                  <a:rPr lang="en-US" i="1" dirty="0"/>
                  <a:t>anomaly </a:t>
                </a:r>
                <a:r>
                  <a:rPr lang="en-US" dirty="0"/>
                  <a:t>it avoids: (taken from [</a:t>
                </a:r>
                <a:r>
                  <a:rPr lang="en-US" dirty="0">
                    <a:solidFill>
                      <a:srgbClr val="007A96"/>
                    </a:solidFill>
                  </a:rPr>
                  <a:t>1</a:t>
                </a:r>
                <a:r>
                  <a:rPr lang="en-US" dirty="0"/>
                  <a:t>])</a:t>
                </a:r>
              </a:p>
              <a:p>
                <a:pPr marL="0" indent="0" algn="l">
                  <a:buNone/>
                </a:pPr>
                <a:r>
                  <a:rPr lang="en-US" sz="1800" b="0" i="0" u="none" strike="noStrike" baseline="0" dirty="0">
                    <a:solidFill>
                      <a:srgbClr val="007A96"/>
                    </a:solidFill>
                    <a:latin typeface="CMR10"/>
                  </a:rPr>
                  <a:t>Fractured Reads</a:t>
                </a:r>
                <a:r>
                  <a:rPr lang="en-US" sz="1800" b="0" i="0" u="none" strike="noStrike" baseline="0" dirty="0">
                    <a:latin typeface="CMR10"/>
                  </a:rPr>
                  <a:t>:</a:t>
                </a:r>
                <a:r>
                  <a:rPr lang="en-US" sz="1800" b="0" i="0" u="none" strike="noStrike" baseline="0" dirty="0">
                    <a:latin typeface="CMBX10"/>
                  </a:rPr>
                  <a:t> </a:t>
                </a:r>
                <a:r>
                  <a:rPr lang="en-US" sz="1800" b="0" i="0" u="none" strike="noStrike" baseline="0" dirty="0">
                    <a:latin typeface="CMR10"/>
                  </a:rPr>
                  <a:t>A transaction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𝑇</m:t>
                        </m:r>
                      </m:e>
                      <m:sub>
                        <m:r>
                          <a:rPr lang="en-US" sz="1800" b="0" i="1" u="none" strike="noStrike" baseline="0" smtClean="0">
                            <a:latin typeface="Cambria Math" panose="02040503050406030204" pitchFamily="18" charset="0"/>
                          </a:rPr>
                          <m:t>𝑗</m:t>
                        </m:r>
                      </m:sub>
                    </m:sSub>
                  </m:oMath>
                </a14:m>
                <a:r>
                  <a:rPr lang="en-US" sz="1800" b="0" i="0" u="none" strike="noStrike" baseline="0" dirty="0">
                    <a:latin typeface="CMMI7"/>
                  </a:rPr>
                  <a:t> </a:t>
                </a:r>
                <a:r>
                  <a:rPr lang="en-US" sz="1800" b="0" i="0" u="none" strike="noStrike" baseline="0" dirty="0">
                    <a:latin typeface="CMR10"/>
                  </a:rPr>
                  <a:t>exhibits the fractured reads phenomenon, if transaction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𝑇</m:t>
                        </m:r>
                      </m:e>
                      <m:sub>
                        <m:r>
                          <a:rPr lang="en-US" sz="1800" b="0" i="1" u="none" strike="noStrike" baseline="0" smtClean="0">
                            <a:latin typeface="Cambria Math" panose="02040503050406030204" pitchFamily="18" charset="0"/>
                          </a:rPr>
                          <m:t>𝑖</m:t>
                        </m:r>
                      </m:sub>
                    </m:sSub>
                  </m:oMath>
                </a14:m>
                <a:r>
                  <a:rPr lang="en-US" sz="1800" b="0" i="0" u="none" strike="noStrike" baseline="0" dirty="0">
                    <a:latin typeface="CMMI7"/>
                  </a:rPr>
                  <a:t> </a:t>
                </a:r>
                <a:r>
                  <a:rPr lang="en-US" sz="1800" b="0" i="0" u="none" strike="noStrike" baseline="0" dirty="0">
                    <a:latin typeface="CMR10"/>
                  </a:rPr>
                  <a:t>writes versions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𝑥</m:t>
                        </m:r>
                      </m:e>
                      <m:sub>
                        <m:r>
                          <a:rPr lang="en-US" sz="1800" b="0" i="1" u="none" strike="noStrike" baseline="0" smtClean="0">
                            <a:latin typeface="Cambria Math" panose="02040503050406030204" pitchFamily="18" charset="0"/>
                          </a:rPr>
                          <m:t>𝑎</m:t>
                        </m:r>
                      </m:sub>
                    </m:sSub>
                  </m:oMath>
                </a14:m>
                <a:r>
                  <a:rPr lang="en-US" sz="1800" b="0" i="0" u="none" strike="noStrike" baseline="0" dirty="0">
                    <a:latin typeface="CMMI10"/>
                  </a:rPr>
                  <a:t> </a:t>
                </a:r>
                <a:r>
                  <a:rPr lang="en-US" sz="1800" b="0" i="0" u="none" strike="noStrike" baseline="0" dirty="0">
                    <a:latin typeface="CMR10"/>
                  </a:rPr>
                  <a:t>of</a:t>
                </a:r>
                <a:r>
                  <a:rPr lang="en-US" dirty="0">
                    <a:latin typeface="CMMI10"/>
                  </a:rPr>
                  <a:t> </a:t>
                </a:r>
                <a14:m>
                  <m:oMath xmlns:m="http://schemas.openxmlformats.org/officeDocument/2006/math">
                    <m:r>
                      <a:rPr lang="en-US" b="0" i="1" smtClean="0">
                        <a:latin typeface="Cambria Math" panose="02040503050406030204" pitchFamily="18" charset="0"/>
                      </a:rPr>
                      <m:t>𝑥</m:t>
                    </m:r>
                  </m:oMath>
                </a14:m>
                <a:r>
                  <a:rPr lang="en-US" sz="1800" b="0" i="0" u="none" strike="noStrike" baseline="0" dirty="0">
                    <a:latin typeface="CMMI10"/>
                  </a:rPr>
                  <a:t> </a:t>
                </a:r>
                <a:r>
                  <a:rPr lang="en-US" sz="1800" b="0" i="0" u="none" strike="noStrike" baseline="0" dirty="0">
                    <a:latin typeface="CMR10"/>
                  </a:rPr>
                  <a:t>and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𝑦</m:t>
                        </m:r>
                      </m:e>
                      <m:sub>
                        <m:r>
                          <a:rPr lang="en-US" sz="1800" b="0" i="1" u="none" strike="noStrike" baseline="0" smtClean="0">
                            <a:latin typeface="Cambria Math" panose="02040503050406030204" pitchFamily="18" charset="0"/>
                          </a:rPr>
                          <m:t>𝑏</m:t>
                        </m:r>
                      </m:sub>
                    </m:sSub>
                  </m:oMath>
                </a14:m>
                <a:r>
                  <a:rPr lang="en-US" sz="1800" b="0" i="0" u="none" strike="noStrike" baseline="0" dirty="0">
                    <a:latin typeface="CMMI10"/>
                  </a:rPr>
                  <a:t> </a:t>
                </a:r>
                <a:r>
                  <a:rPr lang="en-US" sz="1800" b="0" i="0" u="none" strike="noStrike" baseline="0" dirty="0">
                    <a:latin typeface="CMR10"/>
                  </a:rPr>
                  <a:t>of </a:t>
                </a:r>
                <a14:m>
                  <m:oMath xmlns:m="http://schemas.openxmlformats.org/officeDocument/2006/math">
                    <m:r>
                      <a:rPr lang="en-US" sz="1800" b="0" i="1" u="none" strike="noStrike" baseline="0" smtClean="0">
                        <a:latin typeface="Cambria Math" panose="02040503050406030204" pitchFamily="18" charset="0"/>
                      </a:rPr>
                      <m:t>𝑦</m:t>
                    </m:r>
                  </m:oMath>
                </a14:m>
                <a:r>
                  <a:rPr lang="en-US" sz="1800" b="0" i="0" u="none" strike="noStrike" baseline="0" dirty="0">
                    <a:latin typeface="CMMI10"/>
                  </a:rPr>
                  <a:t>,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𝑇</m:t>
                        </m:r>
                      </m:e>
                      <m:sub>
                        <m:r>
                          <a:rPr lang="en-US" sz="1800" b="0" i="1" u="none" strike="noStrike" baseline="0" smtClean="0">
                            <a:latin typeface="Cambria Math" panose="02040503050406030204" pitchFamily="18" charset="0"/>
                          </a:rPr>
                          <m:t>𝑗</m:t>
                        </m:r>
                      </m:sub>
                    </m:sSub>
                  </m:oMath>
                </a14:m>
                <a:r>
                  <a:rPr lang="en-US" sz="1800" b="0" i="0" u="none" strike="noStrike" baseline="0" dirty="0">
                    <a:latin typeface="CMMI7"/>
                  </a:rPr>
                  <a:t> </a:t>
                </a:r>
                <a:r>
                  <a:rPr lang="en-US" sz="1800" b="0" i="0" u="none" strike="noStrike" baseline="0" dirty="0">
                    <a:latin typeface="CMR10"/>
                  </a:rPr>
                  <a:t>reads version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𝑥</m:t>
                        </m:r>
                      </m:e>
                      <m:sub>
                        <m:r>
                          <a:rPr lang="en-US" sz="1800" b="0" i="1" u="none" strike="noStrike" baseline="0" smtClean="0">
                            <a:latin typeface="Cambria Math" panose="02040503050406030204" pitchFamily="18" charset="0"/>
                          </a:rPr>
                          <m:t>𝑎</m:t>
                        </m:r>
                      </m:sub>
                    </m:sSub>
                  </m:oMath>
                </a14:m>
                <a:r>
                  <a:rPr lang="en-US" sz="1800" b="0" i="0" u="none" strike="noStrike" baseline="0" dirty="0">
                    <a:latin typeface="CMMI10"/>
                  </a:rPr>
                  <a:t> </a:t>
                </a:r>
                <a:r>
                  <a:rPr lang="en-US" sz="1800" b="0" i="0" u="none" strike="noStrike" baseline="0" dirty="0">
                    <a:latin typeface="CMR10"/>
                  </a:rPr>
                  <a:t>of </a:t>
                </a:r>
                <a14:m>
                  <m:oMath xmlns:m="http://schemas.openxmlformats.org/officeDocument/2006/math">
                    <m:r>
                      <a:rPr lang="en-US" sz="1800" b="0" i="1" u="none" strike="noStrike" baseline="0" smtClean="0">
                        <a:latin typeface="Cambria Math" panose="02040503050406030204" pitchFamily="18" charset="0"/>
                      </a:rPr>
                      <m:t>𝑥</m:t>
                    </m:r>
                  </m:oMath>
                </a14:m>
                <a:r>
                  <a:rPr lang="en-US" sz="1800" b="0" i="0" u="none" strike="noStrike" baseline="0" dirty="0">
                    <a:latin typeface="CMMI10"/>
                  </a:rPr>
                  <a:t> </a:t>
                </a:r>
                <a:r>
                  <a:rPr lang="en-US" sz="1800" b="0" i="0" u="none" strike="noStrike" baseline="0" dirty="0">
                    <a:latin typeface="CMR10"/>
                  </a:rPr>
                  <a:t>and version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𝑦</m:t>
                        </m:r>
                      </m:e>
                      <m:sub>
                        <m:r>
                          <a:rPr lang="en-US" sz="1800" b="0" i="1" u="none" strike="noStrike" baseline="0" smtClean="0">
                            <a:latin typeface="Cambria Math" panose="02040503050406030204" pitchFamily="18" charset="0"/>
                          </a:rPr>
                          <m:t>𝑐</m:t>
                        </m:r>
                      </m:sub>
                    </m:sSub>
                  </m:oMath>
                </a14:m>
                <a:r>
                  <a:rPr lang="en-US" sz="1800" b="0" i="0" u="none" strike="noStrike" baseline="0" dirty="0">
                    <a:latin typeface="CMMI10"/>
                  </a:rPr>
                  <a:t> </a:t>
                </a:r>
                <a:r>
                  <a:rPr lang="en-US" sz="1800" b="0" i="0" u="none" strike="noStrike" baseline="0" dirty="0">
                    <a:latin typeface="CMR10"/>
                  </a:rPr>
                  <a:t>of </a:t>
                </a:r>
                <a14:m>
                  <m:oMath xmlns:m="http://schemas.openxmlformats.org/officeDocument/2006/math">
                    <m:r>
                      <a:rPr lang="en-US" sz="1800" b="0" i="1" u="none" strike="noStrike" baseline="0" smtClean="0">
                        <a:latin typeface="Cambria Math" panose="02040503050406030204" pitchFamily="18" charset="0"/>
                      </a:rPr>
                      <m:t>𝑦</m:t>
                    </m:r>
                  </m:oMath>
                </a14:m>
                <a:r>
                  <a:rPr lang="en-US" sz="1800" b="0" i="0" u="none" strike="noStrike" baseline="0" dirty="0">
                    <a:latin typeface="CMR10"/>
                  </a:rPr>
                  <a:t>, and</a:t>
                </a:r>
                <a:r>
                  <a:rPr lang="en-US" sz="1800" b="0" i="0" u="none" strike="noStrike" dirty="0">
                    <a:latin typeface="CMR10"/>
                  </a:rPr>
                  <a:t> </a:t>
                </a:r>
                <a14:m>
                  <m:oMath xmlns:m="http://schemas.openxmlformats.org/officeDocument/2006/math">
                    <m:r>
                      <a:rPr lang="en-US" sz="1800" b="0" i="1" u="none" strike="noStrike" smtClean="0">
                        <a:latin typeface="Cambria Math" panose="02040503050406030204" pitchFamily="18" charset="0"/>
                      </a:rPr>
                      <m:t>𝑐</m:t>
                    </m:r>
                    <m:r>
                      <a:rPr lang="en-US" sz="1800" b="0" i="1" u="none" strike="noStrike" smtClean="0">
                        <a:latin typeface="Cambria Math" panose="02040503050406030204" pitchFamily="18" charset="0"/>
                      </a:rPr>
                      <m:t>&lt;</m:t>
                    </m:r>
                    <m:r>
                      <a:rPr lang="en-US" sz="1800" b="0" i="1" u="none" strike="noStrike" smtClean="0">
                        <a:latin typeface="Cambria Math" panose="02040503050406030204" pitchFamily="18" charset="0"/>
                      </a:rPr>
                      <m:t>𝑏</m:t>
                    </m:r>
                  </m:oMath>
                </a14:m>
                <a:r>
                  <a:rPr lang="en-US" sz="1800" b="0" i="0" u="none" strike="noStrike" baseline="0" dirty="0">
                    <a:latin typeface="CMR10"/>
                  </a:rPr>
                  <a:t> (</a:t>
                </a:r>
                <a14:m>
                  <m:oMath xmlns:m="http://schemas.openxmlformats.org/officeDocument/2006/math">
                    <m:sSub>
                      <m:sSubPr>
                        <m:ctrlPr>
                          <a:rPr lang="en-US" sz="1800" b="0" i="1" u="none" strike="noStrike" baseline="0" dirty="0" smtClean="0">
                            <a:latin typeface="Cambria Math" panose="02040503050406030204" pitchFamily="18" charset="0"/>
                          </a:rPr>
                        </m:ctrlPr>
                      </m:sSubPr>
                      <m:e>
                        <m:r>
                          <a:rPr lang="en-US" sz="1800" b="0" i="1" u="none" strike="noStrike" baseline="0" dirty="0" smtClean="0">
                            <a:latin typeface="Cambria Math" panose="02040503050406030204" pitchFamily="18" charset="0"/>
                          </a:rPr>
                          <m:t>𝑦</m:t>
                        </m:r>
                      </m:e>
                      <m:sub>
                        <m:r>
                          <a:rPr lang="en-US" sz="1800" b="0" i="1" u="none" strike="noStrike" baseline="0" dirty="0" smtClean="0">
                            <a:latin typeface="Cambria Math" panose="02040503050406030204" pitchFamily="18" charset="0"/>
                          </a:rPr>
                          <m:t>𝑐</m:t>
                        </m:r>
                      </m:sub>
                    </m:sSub>
                  </m:oMath>
                </a14:m>
                <a:r>
                  <a:rPr lang="en-US" sz="1800" b="0" i="0" u="none" strike="noStrike" baseline="0" dirty="0">
                    <a:latin typeface="CMR10"/>
                  </a:rPr>
                  <a:t> is older than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𝑦</m:t>
                        </m:r>
                      </m:e>
                      <m:sub>
                        <m:r>
                          <a:rPr lang="en-US" sz="1800" b="0" i="1" u="none" strike="noStrike" baseline="0" smtClean="0">
                            <a:latin typeface="Cambria Math" panose="02040503050406030204" pitchFamily="18" charset="0"/>
                          </a:rPr>
                          <m:t>𝑏</m:t>
                        </m:r>
                      </m:sub>
                    </m:sSub>
                  </m:oMath>
                </a14:m>
                <a:r>
                  <a:rPr lang="en-US" sz="1800" b="0" i="0" u="none" strike="noStrike" baseline="0" dirty="0">
                    <a:latin typeface="CMR10"/>
                  </a:rPr>
                  <a:t>).</a:t>
                </a:r>
              </a:p>
              <a:p>
                <a:pPr marL="0" indent="0" algn="l">
                  <a:buNone/>
                </a:pPr>
                <a:endParaRPr lang="en-US" dirty="0"/>
              </a:p>
              <a:p>
                <a:pPr marL="0" indent="0" algn="l">
                  <a:buNone/>
                </a:pPr>
                <a:r>
                  <a:rPr lang="en-US" dirty="0"/>
                  <a:t>For example, for two objects </a:t>
                </a:r>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oMath>
                </a14:m>
                <a:r>
                  <a:rPr lang="en-US" dirty="0"/>
                  <a:t> writes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a14:m>
                <a:r>
                  <a:rPr lang="en-US" dirty="0"/>
                  <a:t> writes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a14:m>
                <a:r>
                  <a:rPr lang="en-US" dirty="0"/>
                  <a:t> writes only </a:t>
                </a:r>
                <a14:m>
                  <m:oMath xmlns:m="http://schemas.openxmlformats.org/officeDocument/2006/math">
                    <m:sSub>
                      <m:sSubPr>
                        <m:ctrlPr>
                          <a:rPr lang="en-CH" b="0" i="1" smtClean="0">
                            <a:latin typeface="Cambria Math" panose="02040503050406030204" pitchFamily="18" charset="0"/>
                          </a:rPr>
                        </m:ctrlPr>
                      </m:sSubPr>
                      <m:e>
                        <m:r>
                          <a:rPr lang="en-CH" b="0" i="1" smtClean="0">
                            <a:latin typeface="Cambria Math" panose="02040503050406030204" pitchFamily="18" charset="0"/>
                          </a:rPr>
                          <m:t>𝑦</m:t>
                        </m:r>
                      </m:e>
                      <m:sub>
                        <m:r>
                          <a:rPr lang="en-CH" b="0" i="1" smtClean="0">
                            <a:latin typeface="Cambria Math" panose="02040503050406030204" pitchFamily="18" charset="0"/>
                          </a:rPr>
                          <m:t>2</m:t>
                        </m:r>
                      </m:sub>
                    </m:sSub>
                  </m:oMath>
                </a14:m>
                <a:r>
                  <a:rPr lang="en-CH" dirty="0"/>
                  <a:t>:</a:t>
                </a:r>
              </a:p>
              <a:p>
                <a:pPr marL="553913" lvl="1" indent="-285750"/>
                <a14:m>
                  <m:oMath xmlns:m="http://schemas.openxmlformats.org/officeDocument/2006/math">
                    <m:d>
                      <m:dPr>
                        <m:ctrlPr>
                          <a:rPr lang="en-CH" b="0" i="1" smtClean="0">
                            <a:latin typeface="Cambria Math" panose="02040503050406030204" pitchFamily="18" charset="0"/>
                          </a:rPr>
                        </m:ctrlPr>
                      </m:dPr>
                      <m:e>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0</m:t>
                            </m:r>
                          </m:sub>
                        </m:sSub>
                        <m:r>
                          <a:rPr lang="en-CH" b="0" i="1" smtClean="0">
                            <a:latin typeface="Cambria Math" panose="02040503050406030204" pitchFamily="18" charset="0"/>
                          </a:rPr>
                          <m:t>,</m:t>
                        </m:r>
                        <m:sSub>
                          <m:sSubPr>
                            <m:ctrlPr>
                              <a:rPr lang="en-CH" b="0" i="1" smtClean="0">
                                <a:latin typeface="Cambria Math" panose="02040503050406030204" pitchFamily="18" charset="0"/>
                              </a:rPr>
                            </m:ctrlPr>
                          </m:sSubPr>
                          <m:e>
                            <m:r>
                              <a:rPr lang="en-CH" b="0" i="1" smtClean="0">
                                <a:latin typeface="Cambria Math" panose="02040503050406030204" pitchFamily="18" charset="0"/>
                              </a:rPr>
                              <m:t>𝑦</m:t>
                            </m:r>
                          </m:e>
                          <m:sub>
                            <m:r>
                              <a:rPr lang="en-CH" b="0" i="1" smtClean="0">
                                <a:latin typeface="Cambria Math" panose="02040503050406030204" pitchFamily="18" charset="0"/>
                              </a:rPr>
                              <m:t>0</m:t>
                            </m:r>
                          </m:sub>
                        </m:sSub>
                      </m:e>
                    </m:d>
                  </m:oMath>
                </a14:m>
                <a:r>
                  <a:rPr lang="en-CH" dirty="0"/>
                  <a:t> is not a fractured read</a:t>
                </a:r>
              </a:p>
              <a:p>
                <a:pPr marL="553913" lvl="1" indent="-285750"/>
                <a14:m>
                  <m:oMath xmlns:m="http://schemas.openxmlformats.org/officeDocument/2006/math">
                    <m:d>
                      <m:dPr>
                        <m:ctrlPr>
                          <a:rPr lang="en-CH" b="0" i="1" smtClean="0">
                            <a:latin typeface="Cambria Math" panose="02040503050406030204" pitchFamily="18" charset="0"/>
                          </a:rPr>
                        </m:ctrlPr>
                      </m:dPr>
                      <m:e>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0</m:t>
                            </m:r>
                          </m:sub>
                        </m:sSub>
                        <m:r>
                          <a:rPr lang="en-CH" b="0" i="1" smtClean="0">
                            <a:latin typeface="Cambria Math" panose="02040503050406030204" pitchFamily="18" charset="0"/>
                          </a:rPr>
                          <m:t>,</m:t>
                        </m:r>
                        <m:sSub>
                          <m:sSubPr>
                            <m:ctrlPr>
                              <a:rPr lang="en-CH" b="0" i="1" smtClean="0">
                                <a:latin typeface="Cambria Math" panose="02040503050406030204" pitchFamily="18" charset="0"/>
                              </a:rPr>
                            </m:ctrlPr>
                          </m:sSubPr>
                          <m:e>
                            <m:r>
                              <a:rPr lang="en-CH" b="0" i="1" smtClean="0">
                                <a:latin typeface="Cambria Math" panose="02040503050406030204" pitchFamily="18" charset="0"/>
                              </a:rPr>
                              <m:t>𝑦</m:t>
                            </m:r>
                          </m:e>
                          <m:sub>
                            <m:r>
                              <a:rPr lang="en-CH" b="0" i="1" smtClean="0">
                                <a:latin typeface="Cambria Math" panose="02040503050406030204" pitchFamily="18" charset="0"/>
                              </a:rPr>
                              <m:t>1</m:t>
                            </m:r>
                          </m:sub>
                        </m:sSub>
                      </m:e>
                    </m:d>
                  </m:oMath>
                </a14:m>
                <a:r>
                  <a:rPr lang="en-CH" dirty="0"/>
                  <a:t> is a fractured read</a:t>
                </a:r>
              </a:p>
              <a:p>
                <a:pPr marL="553913" lvl="1" indent="-285750"/>
                <a14:m>
                  <m:oMath xmlns:m="http://schemas.openxmlformats.org/officeDocument/2006/math">
                    <m:d>
                      <m:dPr>
                        <m:ctrlPr>
                          <a:rPr lang="en-CH" b="0" i="1" smtClean="0">
                            <a:latin typeface="Cambria Math" panose="02040503050406030204" pitchFamily="18" charset="0"/>
                          </a:rPr>
                        </m:ctrlPr>
                      </m:dPr>
                      <m:e>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0</m:t>
                            </m:r>
                          </m:sub>
                        </m:sSub>
                        <m:r>
                          <a:rPr lang="en-CH" b="0" i="1" smtClean="0">
                            <a:latin typeface="Cambria Math" panose="02040503050406030204" pitchFamily="18" charset="0"/>
                          </a:rPr>
                          <m:t>,</m:t>
                        </m:r>
                        <m:sSub>
                          <m:sSubPr>
                            <m:ctrlPr>
                              <a:rPr lang="en-CH" b="0" i="1" smtClean="0">
                                <a:latin typeface="Cambria Math" panose="02040503050406030204" pitchFamily="18" charset="0"/>
                              </a:rPr>
                            </m:ctrlPr>
                          </m:sSubPr>
                          <m:e>
                            <m:r>
                              <a:rPr lang="en-CH" b="0" i="1" smtClean="0">
                                <a:latin typeface="Cambria Math" panose="02040503050406030204" pitchFamily="18" charset="0"/>
                              </a:rPr>
                              <m:t>𝑦</m:t>
                            </m:r>
                          </m:e>
                          <m:sub>
                            <m:r>
                              <a:rPr lang="en-CH" b="0" i="1" smtClean="0">
                                <a:latin typeface="Cambria Math" panose="02040503050406030204" pitchFamily="18" charset="0"/>
                              </a:rPr>
                              <m:t>2</m:t>
                            </m:r>
                          </m:sub>
                        </m:sSub>
                      </m:e>
                    </m:d>
                  </m:oMath>
                </a14:m>
                <a:r>
                  <a:rPr lang="en-CH" dirty="0"/>
                  <a:t> is </a:t>
                </a:r>
                <a:r>
                  <a:rPr lang="en-CH" b="1" dirty="0"/>
                  <a:t>not</a:t>
                </a:r>
                <a:r>
                  <a:rPr lang="en-CH" dirty="0"/>
                  <a:t> a fractured read</a:t>
                </a:r>
              </a:p>
              <a:p>
                <a:pPr marL="553913" lvl="1" indent="-285750"/>
                <a14:m>
                  <m:oMath xmlns:m="http://schemas.openxmlformats.org/officeDocument/2006/math">
                    <m:d>
                      <m:dPr>
                        <m:ctrlPr>
                          <a:rPr lang="en-CH" b="0" i="1" smtClean="0">
                            <a:latin typeface="Cambria Math" panose="02040503050406030204" pitchFamily="18" charset="0"/>
                          </a:rPr>
                        </m:ctrlPr>
                      </m:dPr>
                      <m:e>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1</m:t>
                            </m:r>
                          </m:sub>
                        </m:sSub>
                        <m:r>
                          <a:rPr lang="en-CH" b="0" i="1" smtClean="0">
                            <a:latin typeface="Cambria Math" panose="02040503050406030204" pitchFamily="18" charset="0"/>
                          </a:rPr>
                          <m:t>,</m:t>
                        </m:r>
                        <m:sSub>
                          <m:sSubPr>
                            <m:ctrlPr>
                              <a:rPr lang="en-CH" b="0" i="1" smtClean="0">
                                <a:latin typeface="Cambria Math" panose="02040503050406030204" pitchFamily="18" charset="0"/>
                              </a:rPr>
                            </m:ctrlPr>
                          </m:sSubPr>
                          <m:e>
                            <m:r>
                              <a:rPr lang="en-CH" b="0" i="1" smtClean="0">
                                <a:latin typeface="Cambria Math" panose="02040503050406030204" pitchFamily="18" charset="0"/>
                              </a:rPr>
                              <m:t>𝑦</m:t>
                            </m:r>
                          </m:e>
                          <m:sub>
                            <m:r>
                              <a:rPr lang="en-CH" b="0" i="1" smtClean="0">
                                <a:latin typeface="Cambria Math" panose="02040503050406030204" pitchFamily="18" charset="0"/>
                              </a:rPr>
                              <m:t>0</m:t>
                            </m:r>
                          </m:sub>
                        </m:sSub>
                      </m:e>
                    </m:d>
                  </m:oMath>
                </a14:m>
                <a:r>
                  <a:rPr lang="en-CH" dirty="0"/>
                  <a:t> is a fractured read</a:t>
                </a:r>
              </a:p>
              <a:p>
                <a:pPr marL="553913" lvl="1" indent="-285750"/>
                <a14:m>
                  <m:oMath xmlns:m="http://schemas.openxmlformats.org/officeDocument/2006/math">
                    <m:d>
                      <m:dPr>
                        <m:ctrlPr>
                          <a:rPr lang="en-CH" b="0" i="1" smtClean="0">
                            <a:latin typeface="Cambria Math" panose="02040503050406030204" pitchFamily="18" charset="0"/>
                          </a:rPr>
                        </m:ctrlPr>
                      </m:dPr>
                      <m:e>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1</m:t>
                            </m:r>
                          </m:sub>
                        </m:sSub>
                        <m:r>
                          <a:rPr lang="en-CH" b="0" i="1" smtClean="0">
                            <a:latin typeface="Cambria Math" panose="02040503050406030204" pitchFamily="18" charset="0"/>
                          </a:rPr>
                          <m:t>,</m:t>
                        </m:r>
                        <m:sSub>
                          <m:sSubPr>
                            <m:ctrlPr>
                              <a:rPr lang="en-CH" b="0" i="1" smtClean="0">
                                <a:latin typeface="Cambria Math" panose="02040503050406030204" pitchFamily="18" charset="0"/>
                              </a:rPr>
                            </m:ctrlPr>
                          </m:sSubPr>
                          <m:e>
                            <m:r>
                              <a:rPr lang="en-CH" b="0" i="1" smtClean="0">
                                <a:latin typeface="Cambria Math" panose="02040503050406030204" pitchFamily="18" charset="0"/>
                              </a:rPr>
                              <m:t>𝑦</m:t>
                            </m:r>
                          </m:e>
                          <m:sub>
                            <m:r>
                              <a:rPr lang="en-CH" b="0" i="1" smtClean="0">
                                <a:latin typeface="Cambria Math" panose="02040503050406030204" pitchFamily="18" charset="0"/>
                              </a:rPr>
                              <m:t>1</m:t>
                            </m:r>
                          </m:sub>
                        </m:sSub>
                      </m:e>
                    </m:d>
                  </m:oMath>
                </a14:m>
                <a:r>
                  <a:rPr lang="en-CH" dirty="0"/>
                  <a:t> is not a fractured read</a:t>
                </a:r>
              </a:p>
              <a:p>
                <a:pPr marL="553913" lvl="1" indent="-285750"/>
                <a14:m>
                  <m:oMath xmlns:m="http://schemas.openxmlformats.org/officeDocument/2006/math">
                    <m:d>
                      <m:dPr>
                        <m:ctrlPr>
                          <a:rPr lang="en-CH" b="0" i="1" smtClean="0">
                            <a:latin typeface="Cambria Math" panose="02040503050406030204" pitchFamily="18" charset="0"/>
                          </a:rPr>
                        </m:ctrlPr>
                      </m:dPr>
                      <m:e>
                        <m:sSub>
                          <m:sSubPr>
                            <m:ctrlPr>
                              <a:rPr lang="en-CH" b="0" i="1" smtClean="0">
                                <a:latin typeface="Cambria Math" panose="02040503050406030204" pitchFamily="18" charset="0"/>
                              </a:rPr>
                            </m:ctrlPr>
                          </m:sSubPr>
                          <m:e>
                            <m:r>
                              <a:rPr lang="en-CH" b="0" i="1" smtClean="0">
                                <a:latin typeface="Cambria Math" panose="02040503050406030204" pitchFamily="18" charset="0"/>
                              </a:rPr>
                              <m:t>𝑥</m:t>
                            </m:r>
                          </m:e>
                          <m:sub>
                            <m:r>
                              <a:rPr lang="en-CH" b="0" i="1" smtClean="0">
                                <a:latin typeface="Cambria Math" panose="02040503050406030204" pitchFamily="18" charset="0"/>
                              </a:rPr>
                              <m:t>1</m:t>
                            </m:r>
                          </m:sub>
                        </m:sSub>
                        <m:r>
                          <a:rPr lang="en-CH" b="0" i="1" smtClean="0">
                            <a:latin typeface="Cambria Math" panose="02040503050406030204" pitchFamily="18" charset="0"/>
                          </a:rPr>
                          <m:t>,</m:t>
                        </m:r>
                        <m:sSub>
                          <m:sSubPr>
                            <m:ctrlPr>
                              <a:rPr lang="en-CH" b="0" i="1" smtClean="0">
                                <a:latin typeface="Cambria Math" panose="02040503050406030204" pitchFamily="18" charset="0"/>
                              </a:rPr>
                            </m:ctrlPr>
                          </m:sSubPr>
                          <m:e>
                            <m:r>
                              <a:rPr lang="en-CH" b="0" i="1" smtClean="0">
                                <a:latin typeface="Cambria Math" panose="02040503050406030204" pitchFamily="18" charset="0"/>
                              </a:rPr>
                              <m:t>𝑦</m:t>
                            </m:r>
                          </m:e>
                          <m:sub>
                            <m:r>
                              <a:rPr lang="en-CH" b="0" i="1" smtClean="0">
                                <a:latin typeface="Cambria Math" panose="02040503050406030204" pitchFamily="18" charset="0"/>
                              </a:rPr>
                              <m:t>2</m:t>
                            </m:r>
                          </m:sub>
                        </m:sSub>
                      </m:e>
                    </m:d>
                  </m:oMath>
                </a14:m>
                <a:r>
                  <a:rPr lang="en-CH" dirty="0"/>
                  <a:t> is </a:t>
                </a:r>
                <a:r>
                  <a:rPr lang="en-CH" b="1" dirty="0"/>
                  <a:t>not</a:t>
                </a:r>
                <a:r>
                  <a:rPr lang="en-CH" dirty="0"/>
                  <a:t> a fractured read</a:t>
                </a: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741996" y="1369559"/>
                <a:ext cx="10728326" cy="4911497"/>
              </a:xfrm>
              <a:blipFill>
                <a:blip r:embed="rId3"/>
                <a:stretch>
                  <a:fillRect l="-1364" r="-398"/>
                </a:stretch>
              </a:blipFill>
            </p:spPr>
            <p:txBody>
              <a:bodyPr/>
              <a:lstStyle/>
              <a:p>
                <a:r>
                  <a:rPr lang="en-CH">
                    <a:noFill/>
                  </a:rPr>
                  <a:t> </a:t>
                </a:r>
              </a:p>
            </p:txBody>
          </p:sp>
        </mc:Fallback>
      </mc:AlternateContent>
      <p:sp>
        <p:nvSpPr>
          <p:cNvPr id="3" name="Slide Number Placeholder 2">
            <a:extLst>
              <a:ext uri="{FF2B5EF4-FFF2-40B4-BE49-F238E27FC236}">
                <a16:creationId xmlns:a16="http://schemas.microsoft.com/office/drawing/2014/main" id="{57016BB9-4383-0A68-05E2-8A1F8109C9F1}"/>
              </a:ext>
            </a:extLst>
          </p:cNvPr>
          <p:cNvSpPr>
            <a:spLocks noGrp="1"/>
          </p:cNvSpPr>
          <p:nvPr>
            <p:ph type="sldNum" sz="quarter" idx="12"/>
          </p:nvPr>
        </p:nvSpPr>
        <p:spPr/>
        <p:txBody>
          <a:bodyPr/>
          <a:lstStyle/>
          <a:p>
            <a:fld id="{5ACA52AF-F19D-405C-AD5F-7D94B96A5CC3}" type="slidenum">
              <a:rPr lang="de-CH" noProof="0" smtClean="0"/>
              <a:t>25</a:t>
            </a:fld>
            <a:endParaRPr lang="de-CH" noProof="0"/>
          </a:p>
        </p:txBody>
      </p:sp>
      <p:pic>
        <p:nvPicPr>
          <p:cNvPr id="8" name="Picture 7">
            <a:extLst>
              <a:ext uri="{FF2B5EF4-FFF2-40B4-BE49-F238E27FC236}">
                <a16:creationId xmlns:a16="http://schemas.microsoft.com/office/drawing/2014/main" id="{6B357358-060D-4917-0F2E-4E83BBBCC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0014" y="3926906"/>
            <a:ext cx="1583371" cy="2306639"/>
          </a:xfrm>
          <a:prstGeom prst="rect">
            <a:avLst/>
          </a:prstGeom>
        </p:spPr>
      </p:pic>
      <p:pic>
        <p:nvPicPr>
          <p:cNvPr id="10" name="Picture 9">
            <a:extLst>
              <a:ext uri="{FF2B5EF4-FFF2-40B4-BE49-F238E27FC236}">
                <a16:creationId xmlns:a16="http://schemas.microsoft.com/office/drawing/2014/main" id="{865755C3-5644-D347-1BAA-E90BB1D8FD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0014" y="3926905"/>
            <a:ext cx="1583371" cy="2306639"/>
          </a:xfrm>
          <a:prstGeom prst="rect">
            <a:avLst/>
          </a:prstGeom>
        </p:spPr>
      </p:pic>
      <p:pic>
        <p:nvPicPr>
          <p:cNvPr id="13" name="Picture 12">
            <a:extLst>
              <a:ext uri="{FF2B5EF4-FFF2-40B4-BE49-F238E27FC236}">
                <a16:creationId xmlns:a16="http://schemas.microsoft.com/office/drawing/2014/main" id="{0BB295B9-C22F-ACE5-6D21-A28C21E1E3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0014" y="3926903"/>
            <a:ext cx="1583371" cy="2306639"/>
          </a:xfrm>
          <a:prstGeom prst="rect">
            <a:avLst/>
          </a:prstGeom>
        </p:spPr>
      </p:pic>
      <p:pic>
        <p:nvPicPr>
          <p:cNvPr id="26" name="Picture 25">
            <a:extLst>
              <a:ext uri="{FF2B5EF4-FFF2-40B4-BE49-F238E27FC236}">
                <a16:creationId xmlns:a16="http://schemas.microsoft.com/office/drawing/2014/main" id="{B31D4697-F0F2-0DF8-DBCE-FBE2BDA462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80014" y="3926900"/>
            <a:ext cx="1583371" cy="2306639"/>
          </a:xfrm>
          <a:prstGeom prst="rect">
            <a:avLst/>
          </a:prstGeom>
        </p:spPr>
      </p:pic>
      <p:pic>
        <p:nvPicPr>
          <p:cNvPr id="28" name="Picture 27">
            <a:extLst>
              <a:ext uri="{FF2B5EF4-FFF2-40B4-BE49-F238E27FC236}">
                <a16:creationId xmlns:a16="http://schemas.microsoft.com/office/drawing/2014/main" id="{67E2623C-AA27-B52A-616A-D77C32DF81C1}"/>
              </a:ext>
            </a:extLst>
          </p:cNvPr>
          <p:cNvPicPr>
            <a:picLocks noChangeAspect="1"/>
          </p:cNvPicPr>
          <p:nvPr/>
        </p:nvPicPr>
        <p:blipFill>
          <a:blip r:embed="rId8"/>
          <a:stretch>
            <a:fillRect/>
          </a:stretch>
        </p:blipFill>
        <p:spPr>
          <a:xfrm>
            <a:off x="6780014" y="3926897"/>
            <a:ext cx="1581150" cy="2305050"/>
          </a:xfrm>
          <a:prstGeom prst="rect">
            <a:avLst/>
          </a:prstGeom>
        </p:spPr>
      </p:pic>
      <p:pic>
        <p:nvPicPr>
          <p:cNvPr id="30" name="Picture 29">
            <a:extLst>
              <a:ext uri="{FF2B5EF4-FFF2-40B4-BE49-F238E27FC236}">
                <a16:creationId xmlns:a16="http://schemas.microsoft.com/office/drawing/2014/main" id="{1B5401A9-27E5-9097-64FB-E72D8D75E61D}"/>
              </a:ext>
            </a:extLst>
          </p:cNvPr>
          <p:cNvPicPr>
            <a:picLocks noChangeAspect="1"/>
          </p:cNvPicPr>
          <p:nvPr/>
        </p:nvPicPr>
        <p:blipFill>
          <a:blip r:embed="rId9"/>
          <a:stretch>
            <a:fillRect/>
          </a:stretch>
        </p:blipFill>
        <p:spPr>
          <a:xfrm>
            <a:off x="6780014" y="3926897"/>
            <a:ext cx="1588671" cy="2316014"/>
          </a:xfrm>
          <a:prstGeom prst="rect">
            <a:avLst/>
          </a:prstGeom>
        </p:spPr>
      </p:pic>
      <p:pic>
        <p:nvPicPr>
          <p:cNvPr id="32" name="Picture 31">
            <a:extLst>
              <a:ext uri="{FF2B5EF4-FFF2-40B4-BE49-F238E27FC236}">
                <a16:creationId xmlns:a16="http://schemas.microsoft.com/office/drawing/2014/main" id="{B69219FF-6CAC-6734-4EA6-B2D418DBADEE}"/>
              </a:ext>
            </a:extLst>
          </p:cNvPr>
          <p:cNvPicPr>
            <a:picLocks noChangeAspect="1"/>
          </p:cNvPicPr>
          <p:nvPr/>
        </p:nvPicPr>
        <p:blipFill>
          <a:blip r:embed="rId10"/>
          <a:stretch>
            <a:fillRect/>
          </a:stretch>
        </p:blipFill>
        <p:spPr>
          <a:xfrm>
            <a:off x="6780014" y="3925305"/>
            <a:ext cx="1581150" cy="2305050"/>
          </a:xfrm>
          <a:prstGeom prst="rect">
            <a:avLst/>
          </a:prstGeom>
        </p:spPr>
      </p:pic>
      <p:sp>
        <p:nvSpPr>
          <p:cNvPr id="7" name="PB">
            <a:extLst>
              <a:ext uri="{FF2B5EF4-FFF2-40B4-BE49-F238E27FC236}">
                <a16:creationId xmlns:a16="http://schemas.microsoft.com/office/drawing/2014/main" id="{EC884E2E-4538-717C-3DEE-4F9F17E9B34E}"/>
              </a:ext>
            </a:extLst>
          </p:cNvPr>
          <p:cNvSpPr/>
          <p:nvPr/>
        </p:nvSpPr>
        <p:spPr>
          <a:xfrm>
            <a:off x="0" y="6794500"/>
            <a:ext cx="8866909"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553862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Effect transition="in" filter="fade">
                                      <p:cBhvr>
                                        <p:cTn id="7" dur="500"/>
                                        <p:tgtEl>
                                          <p:spTgt spid="1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animEffect transition="in" filter="fade">
                                      <p:cBhvr>
                                        <p:cTn id="15" dur="500"/>
                                        <p:tgtEl>
                                          <p:spTgt spid="1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animEffect transition="in" filter="fade">
                                      <p:cBhvr>
                                        <p:cTn id="23" dur="500"/>
                                        <p:tgtEl>
                                          <p:spTgt spid="14">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Effect transition="in" filter="fade">
                                      <p:cBhvr>
                                        <p:cTn id="31" dur="500"/>
                                        <p:tgtEl>
                                          <p:spTgt spid="1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Effect transition="in" filter="fade">
                                      <p:cBhvr>
                                        <p:cTn id="39" dur="500"/>
                                        <p:tgtEl>
                                          <p:spTgt spid="14">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fade">
                                      <p:cBhvr>
                                        <p:cTn id="47" dur="500"/>
                                        <p:tgtEl>
                                          <p:spTgt spid="14">
                                            <p:txEl>
                                              <p:pRg st="8" end="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4">
                                            <p:txEl>
                                              <p:pRg st="9" end="9"/>
                                            </p:txEl>
                                          </p:spTgt>
                                        </p:tgtEl>
                                        <p:attrNameLst>
                                          <p:attrName>style.visibility</p:attrName>
                                        </p:attrNameLst>
                                      </p:cBhvr>
                                      <p:to>
                                        <p:strVal val="visible"/>
                                      </p:to>
                                    </p:set>
                                    <p:animEffect transition="in" filter="fade">
                                      <p:cBhvr>
                                        <p:cTn id="55" dur="500"/>
                                        <p:tgtEl>
                                          <p:spTgt spid="14">
                                            <p:txEl>
                                              <p:pRg st="9" end="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US" dirty="0">
                <a:solidFill>
                  <a:srgbClr val="007A96"/>
                </a:solidFill>
              </a:rPr>
              <a:t>Example</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371702"/>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731836" y="1369560"/>
                <a:ext cx="10728326" cy="4842054"/>
              </a:xfrm>
            </p:spPr>
            <p:txBody>
              <a:bodyPr/>
              <a:lstStyle/>
              <a:p>
                <a:pPr>
                  <a:lnSpc>
                    <a:spcPct val="150000"/>
                  </a:lnSpc>
                </a:pPr>
                <a:r>
                  <a:rPr lang="en-US" dirty="0"/>
                  <a:t>Two servers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𝐴</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𝐵</m:t>
                        </m:r>
                      </m:sub>
                    </m:sSub>
                  </m:oMath>
                </a14:m>
                <a:r>
                  <a:rPr lang="en-US" dirty="0"/>
                  <a:t> each responsible for one key: </a:t>
                </a:r>
                <a14:m>
                  <m:oMath xmlns:m="http://schemas.openxmlformats.org/officeDocument/2006/math">
                    <m:r>
                      <a:rPr lang="en-US" b="0" i="1"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𝐵</m:t>
                    </m:r>
                  </m:oMath>
                </a14:m>
                <a:endParaRPr lang="en-CH"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731836" y="1369560"/>
                <a:ext cx="10728326" cy="4842054"/>
              </a:xfrm>
              <a:blipFill>
                <a:blip r:embed="rId3"/>
                <a:stretch>
                  <a:fillRect l="-1193"/>
                </a:stretch>
              </a:blipFill>
            </p:spPr>
            <p:txBody>
              <a:bodyPr/>
              <a:lstStyle/>
              <a:p>
                <a:r>
                  <a:rPr lang="en-CH">
                    <a:noFill/>
                  </a:rPr>
                  <a:t> </a:t>
                </a:r>
              </a:p>
            </p:txBody>
          </p:sp>
        </mc:Fallback>
      </mc:AlternateContent>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662" y="2023628"/>
            <a:ext cx="10001756" cy="3883185"/>
          </a:xfrm>
          <a:prstGeom prst="rect">
            <a:avLst/>
          </a:prstGeom>
        </p:spPr>
      </p:pic>
      <p:sp>
        <p:nvSpPr>
          <p:cNvPr id="25" name="Slide Number Placeholder 24">
            <a:extLst>
              <a:ext uri="{FF2B5EF4-FFF2-40B4-BE49-F238E27FC236}">
                <a16:creationId xmlns:a16="http://schemas.microsoft.com/office/drawing/2014/main" id="{DC2EB4A9-1765-4FD5-8E4C-5B8E7C7ADBDE}"/>
              </a:ext>
            </a:extLst>
          </p:cNvPr>
          <p:cNvSpPr>
            <a:spLocks noGrp="1"/>
          </p:cNvSpPr>
          <p:nvPr>
            <p:ph type="sldNum" sz="quarter" idx="12"/>
          </p:nvPr>
        </p:nvSpPr>
        <p:spPr/>
        <p:txBody>
          <a:bodyPr/>
          <a:lstStyle/>
          <a:p>
            <a:fld id="{5ACA52AF-F19D-405C-AD5F-7D94B96A5CC3}" type="slidenum">
              <a:rPr lang="de-CH" noProof="0" smtClean="0"/>
              <a:t>26</a:t>
            </a:fld>
            <a:endParaRPr lang="de-CH" noProof="0"/>
          </a:p>
        </p:txBody>
      </p:sp>
      <p:sp>
        <p:nvSpPr>
          <p:cNvPr id="7" name="PB">
            <a:extLst>
              <a:ext uri="{FF2B5EF4-FFF2-40B4-BE49-F238E27FC236}">
                <a16:creationId xmlns:a16="http://schemas.microsoft.com/office/drawing/2014/main" id="{3367737A-AC08-D651-7BD8-38733ED04E28}"/>
              </a:ext>
            </a:extLst>
          </p:cNvPr>
          <p:cNvSpPr/>
          <p:nvPr/>
        </p:nvSpPr>
        <p:spPr>
          <a:xfrm>
            <a:off x="0" y="6794500"/>
            <a:ext cx="9236363"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07256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US" dirty="0">
                    <a:solidFill>
                      <a:srgbClr val="007A96"/>
                    </a:solidFill>
                  </a:rPr>
                  <a:t>Eiger-PORT, client </a:t>
                </a:r>
                <a14:m>
                  <m:oMath xmlns:m="http://schemas.openxmlformats.org/officeDocument/2006/math">
                    <m:sSub>
                      <m:sSubPr>
                        <m:ctrlPr>
                          <a:rPr lang="en-CH" i="1" smtClean="0">
                            <a:solidFill>
                              <a:srgbClr val="007A96"/>
                            </a:solidFill>
                            <a:latin typeface="Cambria Math" panose="02040503050406030204" pitchFamily="18" charset="0"/>
                          </a:rPr>
                        </m:ctrlPr>
                      </m:sSubPr>
                      <m:e>
                        <m:r>
                          <a:rPr lang="en-US" b="0" i="1" smtClean="0">
                            <a:solidFill>
                              <a:srgbClr val="007A96"/>
                            </a:solidFill>
                            <a:latin typeface="Cambria Math" panose="02040503050406030204" pitchFamily="18" charset="0"/>
                          </a:rPr>
                          <m:t>𝑐𝑙</m:t>
                        </m:r>
                      </m:e>
                      <m:sub>
                        <m:r>
                          <a:rPr lang="en-US" b="0" i="1" smtClean="0">
                            <a:solidFill>
                              <a:srgbClr val="007A96"/>
                            </a:solidFill>
                            <a:latin typeface="Cambria Math" panose="02040503050406030204" pitchFamily="18" charset="0"/>
                          </a:rPr>
                          <m:t>2</m:t>
                        </m:r>
                      </m:sub>
                    </m:sSub>
                  </m:oMath>
                </a14:m>
                <a:r>
                  <a:rPr lang="en-US" dirty="0">
                    <a:solidFill>
                      <a:srgbClr val="007A96"/>
                    </a:solidFill>
                  </a:rPr>
                  <a:t>'s perspective of the example</a:t>
                </a:r>
                <a:endParaRPr lang="de-CH" dirty="0">
                  <a:solidFill>
                    <a:srgbClr val="007A96"/>
                  </a:solidFill>
                </a:endParaRPr>
              </a:p>
            </p:txBody>
          </p:sp>
        </mc:Choice>
        <mc:Fallback xmlns="">
          <p:sp>
            <p:nvSpPr>
              <p:cNvPr id="2" name="Titel 1">
                <a:extLst>
                  <a:ext uri="{FF2B5EF4-FFF2-40B4-BE49-F238E27FC236}">
                    <a16:creationId xmlns:a16="http://schemas.microsoft.com/office/drawing/2014/main" id="{E37DD576-086D-4B8E-8EA7-96DBD842881D}"/>
                  </a:ext>
                </a:extLst>
              </p:cNvPr>
              <p:cNvSpPr>
                <a:spLocks noGrp="1" noRot="1" noChangeAspect="1" noMove="1" noResize="1" noEditPoints="1" noAdjustHandles="1" noChangeArrowheads="1" noChangeShapeType="1" noTextEdit="1"/>
              </p:cNvSpPr>
              <p:nvPr>
                <p:ph type="title"/>
              </p:nvPr>
            </p:nvSpPr>
            <p:spPr>
              <a:xfrm>
                <a:off x="731837" y="220916"/>
                <a:ext cx="10728325" cy="900000"/>
              </a:xfrm>
              <a:blipFill>
                <a:blip r:embed="rId3"/>
                <a:stretch>
                  <a:fillRect l="-1875" b="-1351"/>
                </a:stretch>
              </a:blipFill>
            </p:spPr>
            <p:txBody>
              <a:bodyPr/>
              <a:lstStyle/>
              <a:p>
                <a:r>
                  <a:rPr lang="en-US">
                    <a:noFill/>
                  </a:rPr>
                  <a:t> </a:t>
                </a:r>
              </a:p>
            </p:txBody>
          </p:sp>
        </mc:Fallback>
      </mc:AlternateContent>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371702"/>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731836" y="1369560"/>
                <a:ext cx="10728326" cy="4842054"/>
              </a:xfrm>
            </p:spPr>
            <p:txBody>
              <a:bodyPr/>
              <a:lstStyle/>
              <a:p>
                <a:pPr>
                  <a:lnSpc>
                    <a:spcPct val="150000"/>
                  </a:lnSpc>
                </a:pPr>
                <a:r>
                  <a:rPr lang="en-US" dirty="0"/>
                  <a:t>Order of versions for client </a:t>
                </a:r>
                <a14:m>
                  <m:oMath xmlns:m="http://schemas.openxmlformats.org/officeDocument/2006/math">
                    <m:r>
                      <a:rPr lang="en-US" b="0" i="1" smtClean="0">
                        <a:latin typeface="Cambria Math" panose="02040503050406030204" pitchFamily="18" charset="0"/>
                      </a:rPr>
                      <m:t>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2</m:t>
                    </m:r>
                  </m:oMath>
                </a14:m>
                <a:r>
                  <a:rPr lang="en-US" dirty="0"/>
                  <a:t>, for client </a:t>
                </a:r>
                <a14:m>
                  <m:oMath xmlns:m="http://schemas.openxmlformats.org/officeDocument/2006/math">
                    <m:r>
                      <a:rPr lang="en-US" b="0" i="1" smtClean="0">
                        <a:latin typeface="Cambria Math" panose="02040503050406030204" pitchFamily="18" charset="0"/>
                      </a:rPr>
                      <m:t>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1</m:t>
                    </m:r>
                  </m:oMath>
                </a14:m>
                <a:r>
                  <a:rPr lang="en-US" dirty="0"/>
                  <a:t>.</a:t>
                </a:r>
                <a:endParaRPr lang="en-CH"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731836" y="1369560"/>
                <a:ext cx="10728326" cy="4842054"/>
              </a:xfrm>
              <a:blipFill>
                <a:blip r:embed="rId4"/>
                <a:stretch>
                  <a:fillRect l="-1193"/>
                </a:stretch>
              </a:blipFill>
            </p:spPr>
            <p:txBody>
              <a:bodyPr/>
              <a:lstStyle/>
              <a:p>
                <a:r>
                  <a:rPr lang="en-CH">
                    <a:noFill/>
                  </a:rPr>
                  <a:t> </a:t>
                </a:r>
              </a:p>
            </p:txBody>
          </p:sp>
        </mc:Fallback>
      </mc:AlternateContent>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662" y="2023627"/>
            <a:ext cx="10001756" cy="3883185"/>
          </a:xfrm>
          <a:prstGeom prst="rect">
            <a:avLst/>
          </a:prstGeom>
        </p:spPr>
      </p:pic>
      <p:sp>
        <p:nvSpPr>
          <p:cNvPr id="25" name="Slide Number Placeholder 24">
            <a:extLst>
              <a:ext uri="{FF2B5EF4-FFF2-40B4-BE49-F238E27FC236}">
                <a16:creationId xmlns:a16="http://schemas.microsoft.com/office/drawing/2014/main" id="{B4CE1793-BD10-4756-C804-C67685F7F3AB}"/>
              </a:ext>
            </a:extLst>
          </p:cNvPr>
          <p:cNvSpPr>
            <a:spLocks noGrp="1"/>
          </p:cNvSpPr>
          <p:nvPr>
            <p:ph type="sldNum" sz="quarter" idx="12"/>
          </p:nvPr>
        </p:nvSpPr>
        <p:spPr/>
        <p:txBody>
          <a:bodyPr/>
          <a:lstStyle/>
          <a:p>
            <a:fld id="{5ACA52AF-F19D-405C-AD5F-7D94B96A5CC3}" type="slidenum">
              <a:rPr lang="de-CH" noProof="0" smtClean="0"/>
              <a:t>27</a:t>
            </a:fld>
            <a:endParaRPr lang="de-CH" noProof="0"/>
          </a:p>
        </p:txBody>
      </p:sp>
      <p:sp>
        <p:nvSpPr>
          <p:cNvPr id="6" name="PB">
            <a:extLst>
              <a:ext uri="{FF2B5EF4-FFF2-40B4-BE49-F238E27FC236}">
                <a16:creationId xmlns:a16="http://schemas.microsoft.com/office/drawing/2014/main" id="{D4214821-61B1-4072-BEA1-D311364FBB40}"/>
              </a:ext>
            </a:extLst>
          </p:cNvPr>
          <p:cNvSpPr/>
          <p:nvPr/>
        </p:nvSpPr>
        <p:spPr>
          <a:xfrm>
            <a:off x="0" y="6794500"/>
            <a:ext cx="9605818"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531290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US" dirty="0">
                    <a:solidFill>
                      <a:srgbClr val="007A96"/>
                    </a:solidFill>
                  </a:rPr>
                  <a:t>Eiger-PORT+, client </a:t>
                </a:r>
                <a14:m>
                  <m:oMath xmlns:m="http://schemas.openxmlformats.org/officeDocument/2006/math">
                    <m:sSub>
                      <m:sSubPr>
                        <m:ctrlPr>
                          <a:rPr lang="en-CH" i="1">
                            <a:solidFill>
                              <a:srgbClr val="007A96"/>
                            </a:solidFill>
                            <a:latin typeface="Cambria Math" panose="02040503050406030204" pitchFamily="18" charset="0"/>
                          </a:rPr>
                        </m:ctrlPr>
                      </m:sSubPr>
                      <m:e>
                        <m:r>
                          <a:rPr lang="en-US" i="1">
                            <a:solidFill>
                              <a:srgbClr val="007A96"/>
                            </a:solidFill>
                            <a:latin typeface="Cambria Math" panose="02040503050406030204" pitchFamily="18" charset="0"/>
                          </a:rPr>
                          <m:t>𝑐𝑙</m:t>
                        </m:r>
                      </m:e>
                      <m:sub>
                        <m:r>
                          <a:rPr lang="en-US" i="1">
                            <a:solidFill>
                              <a:srgbClr val="007A96"/>
                            </a:solidFill>
                            <a:latin typeface="Cambria Math" panose="02040503050406030204" pitchFamily="18" charset="0"/>
                          </a:rPr>
                          <m:t>2</m:t>
                        </m:r>
                      </m:sub>
                    </m:sSub>
                  </m:oMath>
                </a14:m>
                <a:r>
                  <a:rPr lang="en-US" dirty="0">
                    <a:solidFill>
                      <a:srgbClr val="007A96"/>
                    </a:solidFill>
                  </a:rPr>
                  <a:t>'s perspective of the example</a:t>
                </a:r>
                <a:endParaRPr lang="de-CH" dirty="0">
                  <a:solidFill>
                    <a:srgbClr val="007A96"/>
                  </a:solidFill>
                </a:endParaRPr>
              </a:p>
            </p:txBody>
          </p:sp>
        </mc:Choice>
        <mc:Fallback xmlns="">
          <p:sp>
            <p:nvSpPr>
              <p:cNvPr id="2" name="Titel 1">
                <a:extLst>
                  <a:ext uri="{FF2B5EF4-FFF2-40B4-BE49-F238E27FC236}">
                    <a16:creationId xmlns:a16="http://schemas.microsoft.com/office/drawing/2014/main" id="{E37DD576-086D-4B8E-8EA7-96DBD842881D}"/>
                  </a:ext>
                </a:extLst>
              </p:cNvPr>
              <p:cNvSpPr>
                <a:spLocks noGrp="1" noRot="1" noChangeAspect="1" noMove="1" noResize="1" noEditPoints="1" noAdjustHandles="1" noChangeArrowheads="1" noChangeShapeType="1" noTextEdit="1"/>
              </p:cNvSpPr>
              <p:nvPr>
                <p:ph type="title"/>
              </p:nvPr>
            </p:nvSpPr>
            <p:spPr>
              <a:xfrm>
                <a:off x="731837" y="220916"/>
                <a:ext cx="10728325" cy="900000"/>
              </a:xfrm>
              <a:blipFill>
                <a:blip r:embed="rId3"/>
                <a:stretch>
                  <a:fillRect l="-1875" b="-1351"/>
                </a:stretch>
              </a:blipFill>
            </p:spPr>
            <p:txBody>
              <a:bodyPr/>
              <a:lstStyle/>
              <a:p>
                <a:r>
                  <a:rPr lang="en-US">
                    <a:noFill/>
                  </a:rPr>
                  <a:t> </a:t>
                </a:r>
              </a:p>
            </p:txBody>
          </p:sp>
        </mc:Fallback>
      </mc:AlternateContent>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371702"/>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731836" y="1369560"/>
                <a:ext cx="10728326" cy="4842054"/>
              </a:xfrm>
            </p:spPr>
            <p:txBody>
              <a:bodyPr/>
              <a:lstStyle/>
              <a:p>
                <a:pPr>
                  <a:lnSpc>
                    <a:spcPct val="150000"/>
                  </a:lnSpc>
                </a:pPr>
                <a:r>
                  <a:rPr lang="en-US" dirty="0"/>
                  <a:t>Order of versions for client </a:t>
                </a:r>
                <a14:m>
                  <m:oMath xmlns:m="http://schemas.openxmlformats.org/officeDocument/2006/math">
                    <m:r>
                      <a:rPr lang="en-US" b="0" i="1" smtClean="0">
                        <a:latin typeface="Cambria Math" panose="02040503050406030204" pitchFamily="18" charset="0"/>
                      </a:rPr>
                      <m:t>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0→</m:t>
                    </m:r>
                    <m:r>
                      <a:rPr lang="en-US" b="0" i="1" smtClean="0">
                        <a:latin typeface="Cambria Math" panose="02040503050406030204" pitchFamily="18" charset="0"/>
                      </a:rPr>
                      <m:t>𝐵</m:t>
                    </m:r>
                    <m:r>
                      <a:rPr lang="en-US" b="0" i="1" smtClean="0">
                        <a:latin typeface="Cambria Math" panose="02040503050406030204" pitchFamily="18" charset="0"/>
                      </a:rPr>
                      <m:t>1→</m:t>
                    </m:r>
                    <m:r>
                      <a:rPr lang="en-US" b="0" i="1" smtClean="0">
                        <a:latin typeface="Cambria Math" panose="02040503050406030204" pitchFamily="18" charset="0"/>
                      </a:rPr>
                      <m:t>𝐵</m:t>
                    </m:r>
                    <m:r>
                      <a:rPr lang="en-US" b="0" i="1" smtClean="0">
                        <a:latin typeface="Cambria Math" panose="02040503050406030204" pitchFamily="18" charset="0"/>
                      </a:rPr>
                      <m:t>2</m:t>
                    </m:r>
                  </m:oMath>
                </a14:m>
                <a:r>
                  <a:rPr lang="en-US" dirty="0"/>
                  <a:t>, for client </a:t>
                </a:r>
                <a14:m>
                  <m:oMath xmlns:m="http://schemas.openxmlformats.org/officeDocument/2006/math">
                    <m:r>
                      <a:rPr lang="en-US" b="0" i="1" smtClean="0">
                        <a:latin typeface="Cambria Math" panose="02040503050406030204" pitchFamily="18" charset="0"/>
                      </a:rPr>
                      <m:t>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0→</m:t>
                    </m:r>
                    <m:r>
                      <a:rPr lang="en-US" b="0" i="1" smtClean="0">
                        <a:latin typeface="Cambria Math" panose="02040503050406030204" pitchFamily="18" charset="0"/>
                      </a:rPr>
                      <m:t>𝐵</m:t>
                    </m:r>
                    <m:r>
                      <a:rPr lang="en-US" b="0" i="1" smtClean="0">
                        <a:latin typeface="Cambria Math" panose="02040503050406030204" pitchFamily="18" charset="0"/>
                      </a:rPr>
                      <m:t>2</m:t>
                    </m:r>
                  </m:oMath>
                </a14:m>
                <a:r>
                  <a:rPr lang="en-US" dirty="0"/>
                  <a:t>.</a:t>
                </a:r>
                <a:endParaRPr lang="en-CH"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731836" y="1369560"/>
                <a:ext cx="10728326" cy="4842054"/>
              </a:xfrm>
              <a:blipFill>
                <a:blip r:embed="rId4"/>
                <a:stretch>
                  <a:fillRect l="-1193"/>
                </a:stretch>
              </a:blipFill>
            </p:spPr>
            <p:txBody>
              <a:bodyPr/>
              <a:lstStyle/>
              <a:p>
                <a:r>
                  <a:rPr lang="en-CH">
                    <a:noFill/>
                  </a:rPr>
                  <a:t> </a:t>
                </a:r>
              </a:p>
            </p:txBody>
          </p:sp>
        </mc:Fallback>
      </mc:AlternateContent>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662" y="2023627"/>
            <a:ext cx="10001756" cy="388318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825" y="2020615"/>
            <a:ext cx="3621361" cy="3890084"/>
          </a:xfrm>
          <a:prstGeom prst="rect">
            <a:avLst/>
          </a:prstGeom>
        </p:spPr>
      </p:pic>
      <p:pic>
        <p:nvPicPr>
          <p:cNvPr id="15" name="Picture 14"/>
          <p:cNvPicPr>
            <a:picLocks noChangeAspect="1"/>
          </p:cNvPicPr>
          <p:nvPr/>
        </p:nvPicPr>
        <p:blipFill rotWithShape="1">
          <a:blip r:embed="rId7">
            <a:extLst>
              <a:ext uri="{28A0092B-C50C-407E-A947-70E740481C1C}">
                <a14:useLocalDpi xmlns:a14="http://schemas.microsoft.com/office/drawing/2010/main" val="0"/>
              </a:ext>
            </a:extLst>
          </a:blip>
          <a:srcRect l="71593" b="78492"/>
          <a:stretch/>
        </p:blipFill>
        <p:spPr>
          <a:xfrm>
            <a:off x="8303172" y="2023629"/>
            <a:ext cx="2841246" cy="835186"/>
          </a:xfrm>
          <a:prstGeom prst="rect">
            <a:avLst/>
          </a:prstGeom>
        </p:spPr>
      </p:pic>
      <p:sp>
        <p:nvSpPr>
          <p:cNvPr id="27" name="Slide Number Placeholder 26">
            <a:extLst>
              <a:ext uri="{FF2B5EF4-FFF2-40B4-BE49-F238E27FC236}">
                <a16:creationId xmlns:a16="http://schemas.microsoft.com/office/drawing/2014/main" id="{7BF00465-1B2F-CFE2-6D8A-873D08AB2FC5}"/>
              </a:ext>
            </a:extLst>
          </p:cNvPr>
          <p:cNvSpPr>
            <a:spLocks noGrp="1"/>
          </p:cNvSpPr>
          <p:nvPr>
            <p:ph type="sldNum" sz="quarter" idx="12"/>
          </p:nvPr>
        </p:nvSpPr>
        <p:spPr/>
        <p:txBody>
          <a:bodyPr/>
          <a:lstStyle/>
          <a:p>
            <a:fld id="{5ACA52AF-F19D-405C-AD5F-7D94B96A5CC3}" type="slidenum">
              <a:rPr lang="de-CH" noProof="0" smtClean="0"/>
              <a:t>28</a:t>
            </a:fld>
            <a:endParaRPr lang="de-CH" noProof="0"/>
          </a:p>
        </p:txBody>
      </p:sp>
      <p:sp>
        <p:nvSpPr>
          <p:cNvPr id="6" name="PB">
            <a:extLst>
              <a:ext uri="{FF2B5EF4-FFF2-40B4-BE49-F238E27FC236}">
                <a16:creationId xmlns:a16="http://schemas.microsoft.com/office/drawing/2014/main" id="{C5D7F509-1C83-1B18-FA9D-0467B87DCA85}"/>
              </a:ext>
            </a:extLst>
          </p:cNvPr>
          <p:cNvSpPr/>
          <p:nvPr/>
        </p:nvSpPr>
        <p:spPr>
          <a:xfrm>
            <a:off x="0" y="6794500"/>
            <a:ext cx="9975273"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80499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CH" dirty="0">
                <a:solidFill>
                  <a:srgbClr val="007A96"/>
                </a:solidFill>
              </a:rPr>
              <a:t>Verifying </a:t>
            </a:r>
            <a:r>
              <a:rPr lang="en-US" dirty="0" err="1">
                <a:solidFill>
                  <a:srgbClr val="007A96"/>
                </a:solidFill>
              </a:rPr>
              <a:t>Eiger</a:t>
            </a:r>
            <a:r>
              <a:rPr lang="en-US" dirty="0">
                <a:solidFill>
                  <a:srgbClr val="007A96"/>
                </a:solidFill>
              </a:rPr>
              <a:t>-PORT+ </a:t>
            </a:r>
            <a:r>
              <a:rPr lang="en-CH" dirty="0">
                <a:solidFill>
                  <a:srgbClr val="007A96"/>
                </a:solidFill>
              </a:rPr>
              <a:t>protocol satisfying </a:t>
            </a:r>
            <a:r>
              <a:rPr lang="en-US" dirty="0">
                <a:solidFill>
                  <a:srgbClr val="007A96"/>
                </a:solidFill>
              </a:rPr>
              <a:t>CC+</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371702"/>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731835" y="1369560"/>
                <a:ext cx="10728325" cy="4647782"/>
              </a:xfrm>
            </p:spPr>
            <p:txBody>
              <a:bodyPr/>
              <a:lstStyle/>
              <a:p>
                <a:pPr marL="0" indent="0">
                  <a:lnSpc>
                    <a:spcPct val="150000"/>
                  </a:lnSpc>
                  <a:buNone/>
                </a:pPr>
                <a:r>
                  <a:rPr lang="en-CH" dirty="0"/>
                  <a:t>The proof is done by </a:t>
                </a:r>
                <a:r>
                  <a:rPr lang="en-CH" b="1" dirty="0"/>
                  <a:t>refinement :</a:t>
                </a:r>
              </a:p>
              <a:p>
                <a:pPr marL="0" indent="0">
                  <a:lnSpc>
                    <a:spcPct val="150000"/>
                  </a:lnSpc>
                  <a:buNone/>
                </a:pPr>
                <a:r>
                  <a:rPr lang="en-CH" b="1" dirty="0"/>
                  <a:t>	The protocol refines the transaction commit under the </a:t>
                </a:r>
                <a:r>
                  <a:rPr lang="en-US" b="1" dirty="0"/>
                  <a:t>causal+ consistency </a:t>
                </a:r>
                <a:r>
                  <a:rPr lang="en-CH" b="1" dirty="0"/>
                  <a:t>execution test</a:t>
                </a:r>
              </a:p>
              <a:p>
                <a:pPr>
                  <a:lnSpc>
                    <a:spcPct val="150000"/>
                  </a:lnSpc>
                </a:pPr>
                <a:r>
                  <a:rPr lang="en-CH" b="1" dirty="0"/>
                  <a:t>Mediator function</a:t>
                </a:r>
                <a:r>
                  <a:rPr lang="en-CH" dirty="0"/>
                  <a:t>: </a:t>
                </a:r>
                <a14:m>
                  <m:oMath xmlns:m="http://schemas.openxmlformats.org/officeDocument/2006/math">
                    <m:r>
                      <a:rPr lang="en-US" b="0" i="1" smtClean="0">
                        <a:latin typeface="Cambria Math" panose="02040503050406030204" pitchFamily="18" charset="0"/>
                      </a:rPr>
                      <m:t>𝑟𝑒𝑎𝑑</m:t>
                    </m:r>
                    <m:r>
                      <a:rPr lang="en-US" b="0" i="1" smtClean="0">
                        <a:latin typeface="Cambria Math" panose="02040503050406030204" pitchFamily="18" charset="0"/>
                      </a:rPr>
                      <m:t>_</m:t>
                    </m:r>
                    <m:r>
                      <a:rPr lang="en-US" b="0" i="1" smtClean="0">
                        <a:latin typeface="Cambria Math" panose="02040503050406030204" pitchFamily="18" charset="0"/>
                      </a:rPr>
                      <m:t>𝑑𝑜𝑛𝑒</m:t>
                    </m:r>
                  </m:oMath>
                </a14:m>
                <a:r>
                  <a:rPr lang="en-US" dirty="0"/>
                  <a:t> and </a:t>
                </a:r>
                <a14:m>
                  <m:oMath xmlns:m="http://schemas.openxmlformats.org/officeDocument/2006/math">
                    <m:r>
                      <a:rPr lang="en-US" b="0" i="1" smtClean="0">
                        <a:latin typeface="Cambria Math" panose="02040503050406030204" pitchFamily="18" charset="0"/>
                      </a:rPr>
                      <m:t>𝑤𝑟𝑖𝑡𝑒</m:t>
                    </m:r>
                    <m:r>
                      <a:rPr lang="en-US" b="0" i="1" smtClean="0">
                        <a:latin typeface="Cambria Math" panose="02040503050406030204" pitchFamily="18" charset="0"/>
                      </a:rPr>
                      <m:t>_</m:t>
                    </m:r>
                    <m:r>
                      <a:rPr lang="en-US" b="0" i="1" smtClean="0">
                        <a:latin typeface="Cambria Math" panose="02040503050406030204" pitchFamily="18" charset="0"/>
                      </a:rPr>
                      <m:t>𝑐𝑜𝑚𝑚𝑖𝑡</m:t>
                    </m:r>
                  </m:oMath>
                </a14:m>
                <a:r>
                  <a:rPr lang="en-US" dirty="0"/>
                  <a:t> refine </a:t>
                </a:r>
                <a:r>
                  <a:rPr lang="en-CH" dirty="0"/>
                  <a:t>the </a:t>
                </a:r>
                <a:r>
                  <a:rPr lang="en-CH" i="1" dirty="0"/>
                  <a:t>abstract commit</a:t>
                </a:r>
                <a:r>
                  <a:rPr lang="en-CH" dirty="0"/>
                  <a:t>, the rest of the events refine </a:t>
                </a:r>
                <a:r>
                  <a:rPr lang="en-CH" i="1" dirty="0"/>
                  <a:t>skip</a:t>
                </a:r>
              </a:p>
              <a:p>
                <a:pPr>
                  <a:lnSpc>
                    <a:spcPct val="150000"/>
                  </a:lnSpc>
                </a:pPr>
                <a:r>
                  <a:rPr lang="en-US" b="1" dirty="0"/>
                  <a:t>S</a:t>
                </a:r>
                <a:r>
                  <a:rPr lang="en-CH" b="1" dirty="0"/>
                  <a:t>imulation function </a:t>
                </a:r>
                <a:r>
                  <a:rPr lang="en-CH" dirty="0"/>
                  <a:t>(mapping the state):</a:t>
                </a:r>
              </a:p>
              <a:p>
                <a:pPr marL="266700" lvl="1" indent="0">
                  <a:lnSpc>
                    <a:spcPct val="150000"/>
                  </a:lnSpc>
                  <a:buNone/>
                </a:pPr>
                <a:r>
                  <a:rPr lang="en-CH" dirty="0"/>
                  <a:t>The state consists of the global </a:t>
                </a:r>
                <a:r>
                  <a:rPr lang="en-CH" dirty="0">
                    <a:solidFill>
                      <a:srgbClr val="007A96"/>
                    </a:solidFill>
                  </a:rPr>
                  <a:t>kv-store</a:t>
                </a:r>
                <a:r>
                  <a:rPr lang="en-CH" dirty="0"/>
                  <a:t> and a mapping from clients to their </a:t>
                </a:r>
                <a:r>
                  <a:rPr lang="en-CH" dirty="0">
                    <a:solidFill>
                      <a:srgbClr val="007A96"/>
                    </a:solidFill>
                  </a:rPr>
                  <a:t>views</a:t>
                </a:r>
              </a:p>
              <a:p>
                <a:pPr lvl="1">
                  <a:lnSpc>
                    <a:spcPct val="150000"/>
                  </a:lnSpc>
                </a:pPr>
                <a:r>
                  <a:rPr lang="en-CH" dirty="0">
                    <a:solidFill>
                      <a:srgbClr val="007A96"/>
                    </a:solidFill>
                  </a:rPr>
                  <a:t>KV-store</a:t>
                </a:r>
                <a:r>
                  <a:rPr lang="en-CH" dirty="0"/>
                  <a:t>: </a:t>
                </a:r>
                <a:r>
                  <a:rPr lang="en-US" dirty="0"/>
                  <a:t>Two filters are used to remove </a:t>
                </a:r>
                <a:r>
                  <a:rPr lang="en-US" b="1" dirty="0"/>
                  <a:t>pending writes </a:t>
                </a:r>
                <a:r>
                  <a:rPr lang="en-US" dirty="0"/>
                  <a:t>unless the client indicates a </a:t>
                </a:r>
                <a:r>
                  <a:rPr lang="en-US" i="1" dirty="0"/>
                  <a:t>commit</a:t>
                </a:r>
                <a:r>
                  <a:rPr lang="en-US" dirty="0"/>
                  <a:t>, and </a:t>
                </a:r>
                <a:r>
                  <a:rPr lang="en-US" b="1" dirty="0"/>
                  <a:t>pending reads</a:t>
                </a:r>
                <a:r>
                  <a:rPr lang="en-US" dirty="0"/>
                  <a:t>.  Extra fields (version 𝑣_𝑖𝑠_𝑝𝑒𝑛𝑑𝑖𝑛𝑔, 𝑣_𝑡𝑠, and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_</m:t>
                    </m:r>
                    <m:r>
                      <a:rPr lang="en-US" b="0" i="1" smtClean="0">
                        <a:latin typeface="Cambria Math" panose="02040503050406030204" pitchFamily="18" charset="0"/>
                      </a:rPr>
                      <m:t>𝑔𝑠𝑡</m:t>
                    </m:r>
                  </m:oMath>
                </a14:m>
                <a:r>
                  <a:rPr lang="en-US" dirty="0"/>
                  <a:t>) are also removed.</a:t>
                </a:r>
              </a:p>
              <a:p>
                <a:pPr lvl="1">
                  <a:lnSpc>
                    <a:spcPct val="150000"/>
                  </a:lnSpc>
                </a:pPr>
                <a:r>
                  <a:rPr lang="en-CH" dirty="0">
                    <a:solidFill>
                      <a:srgbClr val="007A96"/>
                    </a:solidFill>
                  </a:rPr>
                  <a:t>Client views</a:t>
                </a:r>
                <a:r>
                  <a:rPr lang="en-CH" dirty="0"/>
                  <a:t>: We keep track of the view for each client as it grows and make sure it </a:t>
                </a:r>
                <a:r>
                  <a:rPr lang="en-US" dirty="0"/>
                  <a:t>corresponds to the abstract model client’s view</a:t>
                </a:r>
                <a:r>
                  <a:rPr lang="en-CH" dirty="0"/>
                  <a:t> after each commit</a:t>
                </a:r>
                <a:r>
                  <a:rPr lang="en-US" dirty="0"/>
                  <a:t>.</a:t>
                </a:r>
                <a:endParaRPr lang="en-CH" dirty="0">
                  <a:solidFill>
                    <a:srgbClr val="007A96"/>
                  </a:solidFill>
                </a:endParaRPr>
              </a:p>
              <a:p>
                <a:pPr lvl="1">
                  <a:lnSpc>
                    <a:spcPct val="150000"/>
                  </a:lnSpc>
                </a:pPr>
                <a:endParaRPr lang="en-CH"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731835" y="1369560"/>
                <a:ext cx="10728325" cy="4647782"/>
              </a:xfrm>
              <a:blipFill>
                <a:blip r:embed="rId3"/>
                <a:stretch>
                  <a:fillRect l="-1307" r="-1193"/>
                </a:stretch>
              </a:blipFill>
            </p:spPr>
            <p:txBody>
              <a:bodyPr/>
              <a:lstStyle/>
              <a:p>
                <a:r>
                  <a:rPr lang="en-CH">
                    <a:noFill/>
                  </a:rPr>
                  <a:t> </a:t>
                </a:r>
              </a:p>
            </p:txBody>
          </p:sp>
        </mc:Fallback>
      </mc:AlternateContent>
      <p:sp>
        <p:nvSpPr>
          <p:cNvPr id="24" name="Slide Number Placeholder 23">
            <a:extLst>
              <a:ext uri="{FF2B5EF4-FFF2-40B4-BE49-F238E27FC236}">
                <a16:creationId xmlns:a16="http://schemas.microsoft.com/office/drawing/2014/main" id="{2435FE21-E048-EF6D-3494-8D9142301FAC}"/>
              </a:ext>
            </a:extLst>
          </p:cNvPr>
          <p:cNvSpPr>
            <a:spLocks noGrp="1"/>
          </p:cNvSpPr>
          <p:nvPr>
            <p:ph type="sldNum" sz="quarter" idx="12"/>
          </p:nvPr>
        </p:nvSpPr>
        <p:spPr/>
        <p:txBody>
          <a:bodyPr/>
          <a:lstStyle/>
          <a:p>
            <a:fld id="{5ACA52AF-F19D-405C-AD5F-7D94B96A5CC3}" type="slidenum">
              <a:rPr lang="de-CH" noProof="0" smtClean="0"/>
              <a:t>29</a:t>
            </a:fld>
            <a:endParaRPr lang="de-CH" noProof="0"/>
          </a:p>
        </p:txBody>
      </p:sp>
      <p:sp>
        <p:nvSpPr>
          <p:cNvPr id="6" name="PB">
            <a:extLst>
              <a:ext uri="{FF2B5EF4-FFF2-40B4-BE49-F238E27FC236}">
                <a16:creationId xmlns:a16="http://schemas.microsoft.com/office/drawing/2014/main" id="{4C22440D-921A-7638-9D80-6A312634E253}"/>
              </a:ext>
            </a:extLst>
          </p:cNvPr>
          <p:cNvSpPr/>
          <p:nvPr/>
        </p:nvSpPr>
        <p:spPr>
          <a:xfrm>
            <a:off x="0" y="6794500"/>
            <a:ext cx="10344727"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214866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CH" noProof="0" dirty="0"/>
              <a:t>09.11.2022</a:t>
            </a:r>
            <a:endParaRPr lang="de-CH" noProof="0"/>
          </a:p>
        </p:txBody>
      </p:sp>
      <p:sp>
        <p:nvSpPr>
          <p:cNvPr id="4" name="Footer Placeholder 3"/>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7" name="Rectangle 6"/>
          <p:cNvSpPr/>
          <p:nvPr/>
        </p:nvSpPr>
        <p:spPr>
          <a:xfrm>
            <a:off x="729673" y="498764"/>
            <a:ext cx="10945091" cy="5754254"/>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CMR10"/>
              </a:rPr>
              <a:t>Preliminaries</a:t>
            </a:r>
            <a:endParaRPr lang="en-US" sz="4800" b="1" dirty="0">
              <a:latin typeface="CMR10"/>
            </a:endParaRPr>
          </a:p>
        </p:txBody>
      </p:sp>
      <p:sp>
        <p:nvSpPr>
          <p:cNvPr id="30" name="Slide Number Placeholder 29">
            <a:extLst>
              <a:ext uri="{FF2B5EF4-FFF2-40B4-BE49-F238E27FC236}">
                <a16:creationId xmlns:a16="http://schemas.microsoft.com/office/drawing/2014/main" id="{250B8DFF-9D1C-07A5-AD92-6459529EC4D5}"/>
              </a:ext>
            </a:extLst>
          </p:cNvPr>
          <p:cNvSpPr>
            <a:spLocks noGrp="1"/>
          </p:cNvSpPr>
          <p:nvPr>
            <p:ph type="sldNum" sz="quarter" idx="12"/>
          </p:nvPr>
        </p:nvSpPr>
        <p:spPr/>
        <p:txBody>
          <a:bodyPr/>
          <a:lstStyle/>
          <a:p>
            <a:fld id="{5ACA52AF-F19D-405C-AD5F-7D94B96A5CC3}" type="slidenum">
              <a:rPr lang="de-CH" noProof="0" smtClean="0"/>
              <a:t>3</a:t>
            </a:fld>
            <a:endParaRPr lang="de-CH" noProof="0"/>
          </a:p>
        </p:txBody>
      </p:sp>
      <p:sp>
        <p:nvSpPr>
          <p:cNvPr id="5" name="PB">
            <a:extLst>
              <a:ext uri="{FF2B5EF4-FFF2-40B4-BE49-F238E27FC236}">
                <a16:creationId xmlns:a16="http://schemas.microsoft.com/office/drawing/2014/main" id="{C5FFB6C0-BD83-5376-68AB-2E27715CC93F}"/>
              </a:ext>
            </a:extLst>
          </p:cNvPr>
          <p:cNvSpPr/>
          <p:nvPr/>
        </p:nvSpPr>
        <p:spPr>
          <a:xfrm>
            <a:off x="0" y="6794500"/>
            <a:ext cx="738909"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451913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CA13FE-7A13-4ED3-8196-74CAF963149C}"/>
              </a:ext>
            </a:extLst>
          </p:cNvPr>
          <p:cNvSpPr>
            <a:spLocks noGrp="1"/>
          </p:cNvSpPr>
          <p:nvPr>
            <p:ph type="title"/>
          </p:nvPr>
        </p:nvSpPr>
        <p:spPr/>
        <p:txBody>
          <a:bodyPr/>
          <a:lstStyle/>
          <a:p>
            <a:br>
              <a:rPr lang="en-CH" dirty="0">
                <a:solidFill>
                  <a:srgbClr val="007A96"/>
                </a:solidFill>
              </a:rPr>
            </a:br>
            <a:r>
              <a:rPr lang="en-US" dirty="0">
                <a:solidFill>
                  <a:srgbClr val="007A96"/>
                </a:solidFill>
              </a:rPr>
              <a:t>Invariants for the refinement proof</a:t>
            </a:r>
            <a:endParaRPr lang="de-CH" dirty="0">
              <a:solidFill>
                <a:srgbClr val="007A96"/>
              </a:solidFill>
            </a:endParaRPr>
          </a:p>
        </p:txBody>
      </p:sp>
      <p:sp>
        <p:nvSpPr>
          <p:cNvPr id="5" name="Fußzeilenplatzhalter 4">
            <a:extLst>
              <a:ext uri="{FF2B5EF4-FFF2-40B4-BE49-F238E27FC236}">
                <a16:creationId xmlns:a16="http://schemas.microsoft.com/office/drawing/2014/main" id="{0798D9FD-5DBA-48C4-9294-AA5A542A0A4E}"/>
              </a:ext>
            </a:extLst>
          </p:cNvPr>
          <p:cNvSpPr>
            <a:spLocks noGrp="1"/>
          </p:cNvSpPr>
          <p:nvPr>
            <p:ph type="ftr" sz="quarter" idx="11"/>
          </p:nvPr>
        </p:nvSpPr>
        <p:spPr/>
        <p:txBody>
          <a:bodyPr/>
          <a:lstStyle/>
          <a:p>
            <a:r>
              <a:rPr lang="en-US" noProof="0"/>
              <a:t>Shabnam Ghasemirad                                                 Towards Modular Reasoning about Distributed Systems in Igloo</a:t>
            </a:r>
            <a:endParaRPr lang="de-CH" noProof="0" dirty="0"/>
          </a:p>
        </p:txBody>
      </p:sp>
      <p:sp>
        <p:nvSpPr>
          <p:cNvPr id="4" name="Datumsplatzhalter 3">
            <a:extLst>
              <a:ext uri="{FF2B5EF4-FFF2-40B4-BE49-F238E27FC236}">
                <a16:creationId xmlns:a16="http://schemas.microsoft.com/office/drawing/2014/main" id="{D787F48E-4D49-40AE-A9FC-A27213E0B0E5}"/>
              </a:ext>
            </a:extLst>
          </p:cNvPr>
          <p:cNvSpPr>
            <a:spLocks noGrp="1"/>
          </p:cNvSpPr>
          <p:nvPr>
            <p:ph type="dt" sz="half" idx="10"/>
          </p:nvPr>
        </p:nvSpPr>
        <p:spPr/>
        <p:txBody>
          <a:bodyPr/>
          <a:lstStyle/>
          <a:p>
            <a:r>
              <a:rPr lang="en-US" noProof="0"/>
              <a:t>27.09.2021</a:t>
            </a:r>
            <a:endParaRPr lang="de-CH" noProof="0"/>
          </a:p>
        </p:txBody>
      </p:sp>
      <p:sp>
        <p:nvSpPr>
          <p:cNvPr id="6" name="Foliennummernplatzhalter 5">
            <a:extLst>
              <a:ext uri="{FF2B5EF4-FFF2-40B4-BE49-F238E27FC236}">
                <a16:creationId xmlns:a16="http://schemas.microsoft.com/office/drawing/2014/main" id="{08DF25AC-71F5-49EF-B424-0872223A925D}"/>
              </a:ext>
            </a:extLst>
          </p:cNvPr>
          <p:cNvSpPr>
            <a:spLocks noGrp="1"/>
          </p:cNvSpPr>
          <p:nvPr>
            <p:ph type="sldNum" sz="quarter" idx="12"/>
          </p:nvPr>
        </p:nvSpPr>
        <p:spPr/>
        <p:txBody>
          <a:bodyPr/>
          <a:lstStyle/>
          <a:p>
            <a:fld id="{5ACA52AF-F19D-405C-AD5F-7D94B96A5CC3}" type="slidenum">
              <a:rPr lang="de-CH" noProof="0" smtClean="0"/>
              <a:t>30</a:t>
            </a:fld>
            <a:endParaRPr lang="de-CH" noProof="0"/>
          </a:p>
        </p:txBody>
      </p:sp>
      <mc:AlternateContent xmlns:mc="http://schemas.openxmlformats.org/markup-compatibility/2006" xmlns:a14="http://schemas.microsoft.com/office/drawing/2010/main">
        <mc:Choice Requires="a14">
          <p:sp>
            <p:nvSpPr>
              <p:cNvPr id="13" name="Inhaltsplatzhalter 2">
                <a:extLst>
                  <a:ext uri="{FF2B5EF4-FFF2-40B4-BE49-F238E27FC236}">
                    <a16:creationId xmlns:a16="http://schemas.microsoft.com/office/drawing/2014/main" id="{E7FD6150-4476-428E-BB61-724E0142D925}"/>
                  </a:ext>
                </a:extLst>
              </p:cNvPr>
              <p:cNvSpPr txBox="1">
                <a:spLocks/>
              </p:cNvSpPr>
              <p:nvPr/>
            </p:nvSpPr>
            <p:spPr>
              <a:xfrm>
                <a:off x="731836" y="1407560"/>
                <a:ext cx="10621107" cy="473638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mn-cs"/>
                  </a:defRPr>
                </a:lvl1pPr>
                <a:lvl2pPr marL="266700" indent="0" algn="l" defTabSz="914400" rtl="0" eaLnBrk="1" latinLnBrk="0" hangingPunct="1">
                  <a:lnSpc>
                    <a:spcPct val="100000"/>
                  </a:lnSpc>
                  <a:spcBef>
                    <a:spcPts val="500"/>
                  </a:spcBef>
                  <a:buFont typeface="Symbol" panose="05050102010706020507" pitchFamily="18" charset="2"/>
                  <a:buNone/>
                  <a:defRPr sz="1800" b="1" kern="1200">
                    <a:solidFill>
                      <a:schemeClr val="tx1"/>
                    </a:solidFill>
                    <a:latin typeface="+mn-lt"/>
                    <a:ea typeface="+mn-ea"/>
                    <a:cs typeface="+mn-cs"/>
                  </a:defRPr>
                </a:lvl2pPr>
                <a:lvl3pPr marL="538163" indent="0" algn="l" defTabSz="914400" rtl="0" eaLnBrk="1" latinLnBrk="0" hangingPunct="1">
                  <a:lnSpc>
                    <a:spcPct val="100000"/>
                  </a:lnSpc>
                  <a:spcBef>
                    <a:spcPts val="500"/>
                  </a:spcBef>
                  <a:buFont typeface="Symbol" panose="05050102010706020507" pitchFamily="18" charset="2"/>
                  <a:buNone/>
                  <a:defRPr sz="1800" b="1" kern="1200">
                    <a:solidFill>
                      <a:schemeClr val="tx1"/>
                    </a:solidFill>
                    <a:latin typeface="+mn-lt"/>
                    <a:ea typeface="+mn-ea"/>
                    <a:cs typeface="+mn-cs"/>
                  </a:defRPr>
                </a:lvl3pPr>
                <a:lvl4pPr marL="804862" indent="0" algn="l" defTabSz="914400" rtl="0" eaLnBrk="1" latinLnBrk="0" hangingPunct="1">
                  <a:lnSpc>
                    <a:spcPct val="100000"/>
                  </a:lnSpc>
                  <a:spcBef>
                    <a:spcPts val="500"/>
                  </a:spcBef>
                  <a:buFont typeface="Symbol" panose="05050102010706020507" pitchFamily="18" charset="2"/>
                  <a:buNone/>
                  <a:defRPr sz="1800" b="1" kern="1200">
                    <a:solidFill>
                      <a:schemeClr val="tx1"/>
                    </a:solidFill>
                    <a:latin typeface="+mn-lt"/>
                    <a:ea typeface="+mn-ea"/>
                    <a:cs typeface="+mn-cs"/>
                  </a:defRPr>
                </a:lvl4pPr>
                <a:lvl5pPr marL="1076325" indent="0" algn="l" defTabSz="914400" rtl="0" eaLnBrk="1" latinLnBrk="0" hangingPunct="1">
                  <a:lnSpc>
                    <a:spcPct val="100000"/>
                  </a:lnSpc>
                  <a:spcBef>
                    <a:spcPts val="500"/>
                  </a:spcBef>
                  <a:buFont typeface="Symbol" panose="05050102010706020507" pitchFamily="18" charset="2"/>
                  <a:buNone/>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mj-lt"/>
                  <a:buAutoNum type="arabicPeriod"/>
                </a:pPr>
                <a:r>
                  <a:rPr lang="en-US" dirty="0">
                    <a:latin typeface="CMR10"/>
                  </a:rPr>
                  <a:t>Monotonicity lemmas: </a:t>
                </a:r>
                <a:r>
                  <a:rPr lang="en-US" b="0" i="1" dirty="0">
                    <a:latin typeface="CMR10"/>
                  </a:rPr>
                  <a:t>Lamport clocks , </a:t>
                </a:r>
                <a:r>
                  <a:rPr lang="en-CH" b="0" dirty="0">
                    <a:latin typeface="CMR10"/>
                  </a:rPr>
                  <a:t>l</a:t>
                </a:r>
                <a:r>
                  <a:rPr lang="de-CH" b="0" dirty="0">
                    <a:latin typeface="CMR10"/>
                  </a:rPr>
                  <a:t>ocal safe time (</a:t>
                </a:r>
                <a14:m>
                  <m:oMath xmlns:m="http://schemas.openxmlformats.org/officeDocument/2006/math">
                    <m:r>
                      <a:rPr lang="de-CH" b="0" i="1" dirty="0" smtClean="0">
                        <a:latin typeface="Cambria Math" panose="02040503050406030204" pitchFamily="18" charset="0"/>
                      </a:rPr>
                      <m:t>𝑙𝑠𝑡</m:t>
                    </m:r>
                  </m:oMath>
                </a14:m>
                <a:r>
                  <a:rPr lang="de-CH" b="0" dirty="0">
                    <a:latin typeface="CMR10"/>
                  </a:rPr>
                  <a:t>) of servers, the client’s </a:t>
                </a:r>
                <a14:m>
                  <m:oMath xmlns:m="http://schemas.openxmlformats.org/officeDocument/2006/math">
                    <m:r>
                      <a:rPr lang="de-CH" b="0" i="1" dirty="0" smtClean="0">
                        <a:latin typeface="Cambria Math" panose="02040503050406030204" pitchFamily="18" charset="0"/>
                      </a:rPr>
                      <m:t>𝑙𝑠𝑡</m:t>
                    </m:r>
                    <m:r>
                      <a:rPr lang="de-CH" b="0" i="1" dirty="0" smtClean="0">
                        <a:latin typeface="Cambria Math" panose="02040503050406030204" pitchFamily="18" charset="0"/>
                      </a:rPr>
                      <m:t>_</m:t>
                    </m:r>
                    <m:r>
                      <a:rPr lang="de-CH" b="0" i="1" dirty="0" smtClean="0">
                        <a:latin typeface="Cambria Math" panose="02040503050406030204" pitchFamily="18" charset="0"/>
                      </a:rPr>
                      <m:t>𝑚𝑎𝑝</m:t>
                    </m:r>
                  </m:oMath>
                </a14:m>
                <a:r>
                  <a:rPr lang="de-CH" b="0" dirty="0">
                    <a:latin typeface="CMR10"/>
                  </a:rPr>
                  <a:t> and </a:t>
                </a:r>
                <a14:m>
                  <m:oMath xmlns:m="http://schemas.openxmlformats.org/officeDocument/2006/math">
                    <m:r>
                      <a:rPr lang="en-US" b="0" i="1" smtClean="0">
                        <a:latin typeface="Cambria Math" panose="02040503050406030204" pitchFamily="18" charset="0"/>
                      </a:rPr>
                      <m:t>𝑔𝑠𝑡</m:t>
                    </m:r>
                  </m:oMath>
                </a14:m>
                <a:r>
                  <a:rPr lang="en-US" b="0" dirty="0">
                    <a:latin typeface="CMR10"/>
                  </a:rPr>
                  <a:t> all increase monotonically.</a:t>
                </a:r>
                <a:r>
                  <a:rPr lang="de-CH" dirty="0">
                    <a:latin typeface="CMR10"/>
                  </a:rPr>
                  <a:t> </a:t>
                </a:r>
                <a:r>
                  <a:rPr lang="de-CH" b="0" dirty="0">
                    <a:latin typeface="CMR10"/>
                  </a:rPr>
                  <a:t>It is given for clocks and all the others follow eachother in increasing.</a:t>
                </a:r>
                <a:endParaRPr lang="de-CH" dirty="0">
                  <a:latin typeface="CMR10"/>
                </a:endParaRPr>
              </a:p>
              <a:p>
                <a:pPr marL="342900" indent="-342900">
                  <a:lnSpc>
                    <a:spcPct val="150000"/>
                  </a:lnSpc>
                  <a:buFont typeface="+mj-lt"/>
                  <a:buAutoNum type="arabicPeriod"/>
                </a:pPr>
                <a:r>
                  <a:rPr lang="de-CH" dirty="0">
                    <a:latin typeface="CMR10"/>
                  </a:rPr>
                  <a:t>Timestamps inequality: </a:t>
                </a:r>
                <a:r>
                  <a:rPr lang="de-CH" b="0" dirty="0">
                    <a:latin typeface="CMR10"/>
                  </a:rPr>
                  <a:t>for a given client always holds:</a:t>
                </a:r>
                <a:r>
                  <a:rPr lang="en-US" dirty="0">
                    <a:latin typeface="CMR10"/>
                  </a:rPr>
                  <a:t> </a:t>
                </a:r>
                <a:endParaRPr lang="en-US" b="0" i="1" dirty="0">
                  <a:latin typeface="Cambria Math" panose="02040503050406030204" pitchFamily="18" charset="0"/>
                </a:endParaRPr>
              </a:p>
              <a:p>
                <a:pPr algn="ctr">
                  <a:lnSpc>
                    <a:spcPct val="150000"/>
                  </a:lnSpc>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𝑠𝑣𝑟</m:t>
                    </m:r>
                    <m:r>
                      <a:rPr lang="en-US" b="0" i="1" smtClean="0">
                        <a:latin typeface="Cambria Math" panose="02040503050406030204" pitchFamily="18" charset="0"/>
                      </a:rPr>
                      <m:t>. </m:t>
                    </m:r>
                    <m:r>
                      <a:rPr lang="en-US" b="0" i="1" smtClean="0">
                        <a:latin typeface="Cambria Math" panose="02040503050406030204" pitchFamily="18" charset="0"/>
                      </a:rPr>
                      <m:t>𝑔𝑠𝑡</m:t>
                    </m:r>
                    <m:d>
                      <m:dPr>
                        <m:ctrlPr>
                          <a:rPr lang="en-US" b="0" i="1" smtClean="0">
                            <a:latin typeface="Cambria Math" panose="02040503050406030204" pitchFamily="18" charset="0"/>
                          </a:rPr>
                        </m:ctrlPr>
                      </m:dPr>
                      <m:e>
                        <m:r>
                          <a:rPr lang="en-US" b="0" i="1" smtClean="0">
                            <a:latin typeface="Cambria Math" panose="02040503050406030204" pitchFamily="18" charset="0"/>
                          </a:rPr>
                          <m:t>𝑐𝑙</m:t>
                        </m:r>
                      </m:e>
                    </m:d>
                    <m:r>
                      <a:rPr lang="en-US" b="0" i="1" smtClean="0">
                        <a:latin typeface="Cambria Math" panose="02040503050406030204" pitchFamily="18" charset="0"/>
                      </a:rPr>
                      <m:t>≤</m:t>
                    </m:r>
                    <m:r>
                      <a:rPr lang="en-US" b="0" i="1" smtClean="0">
                        <a:latin typeface="Cambria Math" panose="02040503050406030204" pitchFamily="18" charset="0"/>
                      </a:rPr>
                      <m:t>𝑙𝑠𝑡</m:t>
                    </m:r>
                    <m:r>
                      <a:rPr lang="en-US" b="0" i="1" smtClean="0">
                        <a:latin typeface="Cambria Math" panose="02040503050406030204" pitchFamily="18" charset="0"/>
                      </a:rPr>
                      <m:t>_</m:t>
                    </m:r>
                    <m:r>
                      <a:rPr lang="en-US" b="0" i="1" smtClean="0">
                        <a:latin typeface="Cambria Math" panose="02040503050406030204" pitchFamily="18" charset="0"/>
                      </a:rPr>
                      <m:t>𝑚𝑎𝑝</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𝑠𝑣𝑟</m:t>
                        </m:r>
                      </m:e>
                    </m:d>
                    <m:d>
                      <m:dPr>
                        <m:ctrlPr>
                          <a:rPr lang="en-US" b="0" i="1" smtClean="0">
                            <a:latin typeface="Cambria Math" panose="02040503050406030204" pitchFamily="18" charset="0"/>
                          </a:rPr>
                        </m:ctrlPr>
                      </m:dPr>
                      <m:e>
                        <m:r>
                          <a:rPr lang="en-US" b="0" i="1" smtClean="0">
                            <a:latin typeface="Cambria Math" panose="02040503050406030204" pitchFamily="18" charset="0"/>
                          </a:rPr>
                          <m:t>𝑐𝑙</m:t>
                        </m:r>
                      </m:e>
                    </m:d>
                  </m:oMath>
                </a14:m>
                <a:r>
                  <a:rPr lang="de-CH" b="0" dirty="0">
                    <a:latin typeface="CMR10"/>
                  </a:rPr>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𝑙𝑠𝑡</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𝑠𝑣𝑟</m:t>
                        </m:r>
                      </m:e>
                    </m:d>
                    <m:r>
                      <a:rPr lang="en-US" b="0" i="1" dirty="0" smtClean="0">
                        <a:latin typeface="Cambria Math" panose="02040503050406030204" pitchFamily="18" charset="0"/>
                      </a:rPr>
                      <m:t>≤</m:t>
                    </m:r>
                    <m:r>
                      <a:rPr lang="en-US" b="0" i="1" dirty="0" smtClean="0">
                        <a:latin typeface="Cambria Math" panose="02040503050406030204" pitchFamily="18" charset="0"/>
                      </a:rPr>
                      <m:t>𝑐𝑙𝑜𝑐𝑘</m:t>
                    </m:r>
                    <m:r>
                      <a:rPr lang="en-US" b="0" i="1" dirty="0" smtClean="0">
                        <a:latin typeface="Cambria Math" panose="02040503050406030204" pitchFamily="18" charset="0"/>
                      </a:rPr>
                      <m:t>(</m:t>
                    </m:r>
                    <m:r>
                      <a:rPr lang="en-US" b="0" i="1" dirty="0" smtClean="0">
                        <a:latin typeface="Cambria Math" panose="02040503050406030204" pitchFamily="18" charset="0"/>
                      </a:rPr>
                      <m:t>𝑠𝑣𝑟</m:t>
                    </m:r>
                    <m:r>
                      <a:rPr lang="en-US" b="0" i="1" dirty="0" smtClean="0">
                        <a:latin typeface="Cambria Math" panose="02040503050406030204" pitchFamily="18" charset="0"/>
                      </a:rPr>
                      <m:t>)</m:t>
                    </m:r>
                  </m:oMath>
                </a14:m>
                <a:endParaRPr lang="de-CH" b="0" dirty="0">
                  <a:latin typeface="CMR10"/>
                </a:endParaRPr>
              </a:p>
              <a:p>
                <a:pPr marL="342900" indent="-342900">
                  <a:lnSpc>
                    <a:spcPct val="150000"/>
                  </a:lnSpc>
                  <a:buFont typeface="+mj-lt"/>
                  <a:buAutoNum type="arabicPeriod" startAt="3"/>
                </a:pPr>
                <a:r>
                  <a:rPr lang="de-CH" dirty="0">
                    <a:latin typeface="CMR10"/>
                  </a:rPr>
                  <a:t>KV-store invariants: </a:t>
                </a:r>
                <a:r>
                  <a:rPr lang="de-CH" b="0" dirty="0">
                    <a:latin typeface="CMR10"/>
                  </a:rPr>
                  <a:t>Establish that the kv-store is always non-empty and has at least one committed version.</a:t>
                </a:r>
              </a:p>
              <a:p>
                <a:pPr marL="342900" indent="-342900">
                  <a:lnSpc>
                    <a:spcPct val="150000"/>
                  </a:lnSpc>
                  <a:buFont typeface="+mj-lt"/>
                  <a:buAutoNum type="arabicPeriod" startAt="3"/>
                </a:pPr>
                <a:r>
                  <a:rPr lang="de-CH" dirty="0">
                    <a:latin typeface="CMR10"/>
                  </a:rPr>
                  <a:t>System state for past and future write TIDs: </a:t>
                </a:r>
                <a:r>
                  <a:rPr lang="de-CH" b="0" dirty="0">
                    <a:latin typeface="CMR10"/>
                  </a:rPr>
                  <a:t>Past transactions with a sequence number smaller than </a:t>
                </a:r>
                <a:r>
                  <a:rPr lang="de-CH" b="0" dirty="0">
                    <a:latin typeface="Consolas" panose="020B0609020204030204" pitchFamily="49" charset="0"/>
                  </a:rPr>
                  <a:t>txn_sn </a:t>
                </a:r>
                <a:r>
                  <a:rPr lang="de-CH" b="0" dirty="0">
                    <a:latin typeface="CMR10"/>
                  </a:rPr>
                  <a:t>are committed and future transactions with a larger sequence number than </a:t>
                </a:r>
                <a:r>
                  <a:rPr lang="de-CH" b="0" dirty="0">
                    <a:latin typeface="Consolas" panose="020B0609020204030204" pitchFamily="49" charset="0"/>
                  </a:rPr>
                  <a:t>txn_sn </a:t>
                </a:r>
                <a:r>
                  <a:rPr lang="de-CH" b="0" dirty="0">
                    <a:latin typeface="CMR10"/>
                  </a:rPr>
                  <a:t>are ready.</a:t>
                </a:r>
              </a:p>
              <a:p>
                <a:pPr>
                  <a:lnSpc>
                    <a:spcPct val="150000"/>
                  </a:lnSpc>
                </a:pPr>
                <a:r>
                  <a:rPr lang="de-CH" b="0" dirty="0">
                    <a:latin typeface="CMR10"/>
                  </a:rPr>
                  <a:t>A list of all invariants available on the code base of the thesis.</a:t>
                </a:r>
              </a:p>
            </p:txBody>
          </p:sp>
        </mc:Choice>
        <mc:Fallback xmlns="">
          <p:sp>
            <p:nvSpPr>
              <p:cNvPr id="13" name="Inhaltsplatzhalter 2">
                <a:extLst>
                  <a:ext uri="{FF2B5EF4-FFF2-40B4-BE49-F238E27FC236}">
                    <a16:creationId xmlns:a16="http://schemas.microsoft.com/office/drawing/2014/main" id="{E7FD6150-4476-428E-BB61-724E0142D925}"/>
                  </a:ext>
                </a:extLst>
              </p:cNvPr>
              <p:cNvSpPr txBox="1">
                <a:spLocks noRot="1" noChangeAspect="1" noMove="1" noResize="1" noEditPoints="1" noAdjustHandles="1" noChangeArrowheads="1" noChangeShapeType="1" noTextEdit="1"/>
              </p:cNvSpPr>
              <p:nvPr/>
            </p:nvSpPr>
            <p:spPr>
              <a:xfrm>
                <a:off x="731836" y="1407560"/>
                <a:ext cx="10621107" cy="4736386"/>
              </a:xfrm>
              <a:prstGeom prst="rect">
                <a:avLst/>
              </a:prstGeom>
              <a:blipFill>
                <a:blip r:embed="rId2"/>
                <a:stretch>
                  <a:fillRect l="-1320" r="-918"/>
                </a:stretch>
              </a:blipFill>
            </p:spPr>
            <p:txBody>
              <a:bodyPr/>
              <a:lstStyle/>
              <a:p>
                <a:r>
                  <a:rPr lang="en-CH">
                    <a:noFill/>
                  </a:rPr>
                  <a:t> </a:t>
                </a:r>
              </a:p>
            </p:txBody>
          </p:sp>
        </mc:Fallback>
      </mc:AlternateContent>
      <p:sp>
        <p:nvSpPr>
          <p:cNvPr id="15" name="PB">
            <a:extLst>
              <a:ext uri="{FF2B5EF4-FFF2-40B4-BE49-F238E27FC236}">
                <a16:creationId xmlns:a16="http://schemas.microsoft.com/office/drawing/2014/main" id="{40AD583F-F469-9E83-5A87-CFDA92141780}"/>
              </a:ext>
            </a:extLst>
          </p:cNvPr>
          <p:cNvSpPr/>
          <p:nvPr/>
        </p:nvSpPr>
        <p:spPr>
          <a:xfrm>
            <a:off x="0" y="6794500"/>
            <a:ext cx="10714182"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233146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500"/>
                                        <p:tgtEl>
                                          <p:spTgt spid="1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Effect transition="in" filter="fade">
                                      <p:cBhvr>
                                        <p:cTn id="25" dur="500"/>
                                        <p:tgtEl>
                                          <p:spTgt spid="1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xEl>
                                              <p:pRg st="5" end="5"/>
                                            </p:txEl>
                                          </p:spTgt>
                                        </p:tgtEl>
                                        <p:attrNameLst>
                                          <p:attrName>style.visibility</p:attrName>
                                        </p:attrNameLst>
                                      </p:cBhvr>
                                      <p:to>
                                        <p:strVal val="visible"/>
                                      </p:to>
                                    </p:set>
                                    <p:animEffect transition="in" filter="fade">
                                      <p:cBhvr>
                                        <p:cTn id="30"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CH" noProof="0" dirty="0"/>
              <a:t>09.11.2022</a:t>
            </a:r>
            <a:endParaRPr lang="de-CH" noProof="0"/>
          </a:p>
        </p:txBody>
      </p:sp>
      <p:sp>
        <p:nvSpPr>
          <p:cNvPr id="4" name="Footer Placeholder 3"/>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7" name="Rectangle 6"/>
          <p:cNvSpPr/>
          <p:nvPr/>
        </p:nvSpPr>
        <p:spPr>
          <a:xfrm>
            <a:off x="729673" y="498764"/>
            <a:ext cx="10945091" cy="5754254"/>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CMR10"/>
              </a:rPr>
              <a:t>Conclusions</a:t>
            </a:r>
            <a:endParaRPr lang="en-US" sz="4400" b="1" dirty="0">
              <a:latin typeface="CMR10"/>
            </a:endParaRPr>
          </a:p>
        </p:txBody>
      </p:sp>
      <p:sp>
        <p:nvSpPr>
          <p:cNvPr id="20" name="Slide Number Placeholder 19">
            <a:extLst>
              <a:ext uri="{FF2B5EF4-FFF2-40B4-BE49-F238E27FC236}">
                <a16:creationId xmlns:a16="http://schemas.microsoft.com/office/drawing/2014/main" id="{1A923670-7817-F170-DC39-14CB722E160D}"/>
              </a:ext>
            </a:extLst>
          </p:cNvPr>
          <p:cNvSpPr>
            <a:spLocks noGrp="1"/>
          </p:cNvSpPr>
          <p:nvPr>
            <p:ph type="sldNum" sz="quarter" idx="12"/>
          </p:nvPr>
        </p:nvSpPr>
        <p:spPr/>
        <p:txBody>
          <a:bodyPr/>
          <a:lstStyle/>
          <a:p>
            <a:fld id="{5ACA52AF-F19D-405C-AD5F-7D94B96A5CC3}" type="slidenum">
              <a:rPr lang="de-CH" noProof="0" smtClean="0"/>
              <a:t>31</a:t>
            </a:fld>
            <a:endParaRPr lang="de-CH" noProof="0"/>
          </a:p>
        </p:txBody>
      </p:sp>
      <p:sp>
        <p:nvSpPr>
          <p:cNvPr id="5" name="PB">
            <a:extLst>
              <a:ext uri="{FF2B5EF4-FFF2-40B4-BE49-F238E27FC236}">
                <a16:creationId xmlns:a16="http://schemas.microsoft.com/office/drawing/2014/main" id="{9CA54BAE-FF6D-37F2-00D9-BB69CB2199C8}"/>
              </a:ext>
            </a:extLst>
          </p:cNvPr>
          <p:cNvSpPr/>
          <p:nvPr/>
        </p:nvSpPr>
        <p:spPr>
          <a:xfrm>
            <a:off x="0" y="6794500"/>
            <a:ext cx="11083637"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37549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CH" dirty="0">
                <a:solidFill>
                  <a:srgbClr val="007A96"/>
                </a:solidFill>
              </a:rPr>
            </a:br>
            <a:r>
              <a:rPr lang="en-CH" dirty="0">
                <a:solidFill>
                  <a:srgbClr val="007A96"/>
                </a:solidFill>
              </a:rPr>
              <a:t>Conclusion</a:t>
            </a:r>
            <a:endParaRPr lang="en-US" dirty="0">
              <a:solidFill>
                <a:srgbClr val="007A96"/>
              </a:solidFill>
            </a:endParaRPr>
          </a:p>
        </p:txBody>
      </p:sp>
      <p:sp>
        <p:nvSpPr>
          <p:cNvPr id="3" name="Content Placeholder 2"/>
          <p:cNvSpPr>
            <a:spLocks noGrp="1"/>
          </p:cNvSpPr>
          <p:nvPr>
            <p:ph idx="1"/>
          </p:nvPr>
        </p:nvSpPr>
        <p:spPr>
          <a:xfrm>
            <a:off x="731838" y="1160351"/>
            <a:ext cx="10167390" cy="4932524"/>
          </a:xfrm>
        </p:spPr>
        <p:txBody>
          <a:bodyPr/>
          <a:lstStyle/>
          <a:p>
            <a:pPr marL="0" indent="0">
              <a:lnSpc>
                <a:spcPct val="200000"/>
              </a:lnSpc>
              <a:buNone/>
            </a:pPr>
            <a:r>
              <a:rPr lang="en-CH" sz="2000" b="1" dirty="0"/>
              <a:t>Contributions</a:t>
            </a:r>
            <a:endParaRPr lang="en-US" sz="2000" b="1" dirty="0"/>
          </a:p>
          <a:p>
            <a:pPr marL="285750" indent="-285750">
              <a:lnSpc>
                <a:spcPct val="150000"/>
              </a:lnSpc>
              <a:buFont typeface="Wingdings" panose="05000000000000000000" pitchFamily="2" charset="2"/>
              <a:buChar char="ü"/>
            </a:pPr>
            <a:r>
              <a:rPr lang="en-US" dirty="0"/>
              <a:t>Formalizing a general framework of consistency</a:t>
            </a:r>
            <a:r>
              <a:rPr lang="en-CH" dirty="0"/>
              <a:t> </a:t>
            </a:r>
            <a:r>
              <a:rPr lang="en-US" dirty="0"/>
              <a:t>models</a:t>
            </a:r>
          </a:p>
          <a:p>
            <a:pPr marL="285750" indent="-285750">
              <a:lnSpc>
                <a:spcPct val="150000"/>
              </a:lnSpc>
              <a:buFont typeface="Wingdings" panose="05000000000000000000" pitchFamily="2" charset="2"/>
              <a:buChar char="ü"/>
            </a:pPr>
            <a:r>
              <a:rPr lang="en-US" dirty="0"/>
              <a:t>Proving the assumptions of the framework as invariants in our model</a:t>
            </a:r>
            <a:endParaRPr lang="en-CH" dirty="0"/>
          </a:p>
          <a:p>
            <a:pPr marL="285750" indent="-285750">
              <a:lnSpc>
                <a:spcPct val="150000"/>
              </a:lnSpc>
              <a:buFont typeface="Wingdings" panose="05000000000000000000" pitchFamily="2" charset="2"/>
              <a:buChar char="ü"/>
            </a:pPr>
            <a:r>
              <a:rPr lang="en-US" dirty="0"/>
              <a:t>Using the framework for protocol verification: The first</a:t>
            </a:r>
            <a:r>
              <a:rPr lang="en-CH" dirty="0"/>
              <a:t> </a:t>
            </a:r>
            <a:r>
              <a:rPr lang="en-US" dirty="0"/>
              <a:t>general and fully mechanized correctness proof of a concurrency control</a:t>
            </a:r>
            <a:r>
              <a:rPr lang="en-CH" dirty="0"/>
              <a:t> </a:t>
            </a:r>
            <a:r>
              <a:rPr lang="en-US" dirty="0"/>
              <a:t>protocol in such a framework</a:t>
            </a:r>
          </a:p>
          <a:p>
            <a:pPr marL="285750" indent="-285750">
              <a:lnSpc>
                <a:spcPct val="150000"/>
              </a:lnSpc>
              <a:buFont typeface="Wingdings" panose="05000000000000000000" pitchFamily="2" charset="2"/>
              <a:buChar char="ü"/>
            </a:pPr>
            <a:r>
              <a:rPr lang="en-CH" dirty="0"/>
              <a:t>Verification of Two-Phase Locking</a:t>
            </a:r>
            <a:r>
              <a:rPr lang="en-US" dirty="0"/>
              <a:t> </a:t>
            </a:r>
            <a:r>
              <a:rPr lang="en-CH" dirty="0"/>
              <a:t>+ Two-Phase Commit protocol satisfying Serializability</a:t>
            </a:r>
          </a:p>
          <a:p>
            <a:pPr marL="285750" indent="-285750">
              <a:lnSpc>
                <a:spcPct val="150000"/>
              </a:lnSpc>
              <a:buFont typeface="Wingdings" panose="05000000000000000000" pitchFamily="2" charset="2"/>
              <a:buChar char="ü"/>
            </a:pPr>
            <a:r>
              <a:rPr lang="en-CH" dirty="0"/>
              <a:t>Formalizing</a:t>
            </a:r>
            <a:r>
              <a:rPr lang="en-US" dirty="0"/>
              <a:t> a candidate state-of-the-art </a:t>
            </a:r>
            <a:r>
              <a:rPr lang="en-CH" dirty="0"/>
              <a:t>protocol which is </a:t>
            </a:r>
            <a:r>
              <a:rPr lang="en-US" dirty="0"/>
              <a:t>the representative implementation of </a:t>
            </a:r>
            <a:r>
              <a:rPr lang="en-CH" dirty="0"/>
              <a:t>its </a:t>
            </a:r>
            <a:r>
              <a:rPr lang="en-US" dirty="0"/>
              <a:t>consistency model (</a:t>
            </a:r>
            <a:r>
              <a:rPr lang="en-CH" dirty="0" err="1"/>
              <a:t>Eiger</a:t>
            </a:r>
            <a:r>
              <a:rPr lang="en-CH" dirty="0"/>
              <a:t>-P</a:t>
            </a:r>
            <a:r>
              <a:rPr lang="en-US" dirty="0"/>
              <a:t>ORT </a:t>
            </a:r>
            <a:r>
              <a:rPr lang="en-CH" dirty="0"/>
              <a:t>for CC)</a:t>
            </a:r>
          </a:p>
          <a:p>
            <a:pPr marL="285750" indent="-285750">
              <a:lnSpc>
                <a:spcPct val="150000"/>
              </a:lnSpc>
              <a:buFont typeface="Wingdings" panose="05000000000000000000" pitchFamily="2" charset="2"/>
              <a:buChar char="ü"/>
            </a:pPr>
            <a:r>
              <a:rPr lang="en-US" dirty="0"/>
              <a:t>Optimizing the protocol (Eiger-PORT+) to satisfy a stronger consistency model CC+</a:t>
            </a:r>
            <a:endParaRPr lang="en-CH" dirty="0"/>
          </a:p>
        </p:txBody>
      </p:sp>
      <p:sp>
        <p:nvSpPr>
          <p:cNvPr id="4" name="Date Placeholder 3"/>
          <p:cNvSpPr>
            <a:spLocks noGrp="1"/>
          </p:cNvSpPr>
          <p:nvPr>
            <p:ph type="dt" sz="half" idx="10"/>
          </p:nvPr>
        </p:nvSpPr>
        <p:spPr/>
        <p:txBody>
          <a:bodyPr/>
          <a:lstStyle/>
          <a:p>
            <a:r>
              <a:rPr lang="en-CH" noProof="0" dirty="0"/>
              <a:t>09.11.2022</a:t>
            </a:r>
            <a:endParaRPr lang="de-CH" noProof="0"/>
          </a:p>
        </p:txBody>
      </p:sp>
      <p:sp>
        <p:nvSpPr>
          <p:cNvPr id="5" name="Footer Placeholder 4"/>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21" name="Slide Number Placeholder 20">
            <a:extLst>
              <a:ext uri="{FF2B5EF4-FFF2-40B4-BE49-F238E27FC236}">
                <a16:creationId xmlns:a16="http://schemas.microsoft.com/office/drawing/2014/main" id="{5FA29E74-13F0-B5CB-D0E9-752ED7223F92}"/>
              </a:ext>
            </a:extLst>
          </p:cNvPr>
          <p:cNvSpPr>
            <a:spLocks noGrp="1"/>
          </p:cNvSpPr>
          <p:nvPr>
            <p:ph type="sldNum" sz="quarter" idx="12"/>
          </p:nvPr>
        </p:nvSpPr>
        <p:spPr/>
        <p:txBody>
          <a:bodyPr/>
          <a:lstStyle/>
          <a:p>
            <a:fld id="{5ACA52AF-F19D-405C-AD5F-7D94B96A5CC3}" type="slidenum">
              <a:rPr lang="de-CH" noProof="0" smtClean="0"/>
              <a:t>32</a:t>
            </a:fld>
            <a:endParaRPr lang="de-CH" noProof="0"/>
          </a:p>
        </p:txBody>
      </p:sp>
      <p:sp>
        <p:nvSpPr>
          <p:cNvPr id="7" name="PB">
            <a:extLst>
              <a:ext uri="{FF2B5EF4-FFF2-40B4-BE49-F238E27FC236}">
                <a16:creationId xmlns:a16="http://schemas.microsoft.com/office/drawing/2014/main" id="{8A9E8C9A-0441-11A4-D040-960F96CAC442}"/>
              </a:ext>
            </a:extLst>
          </p:cNvPr>
          <p:cNvSpPr/>
          <p:nvPr/>
        </p:nvSpPr>
        <p:spPr>
          <a:xfrm>
            <a:off x="0" y="6794500"/>
            <a:ext cx="11453091"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286613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CH" dirty="0">
                <a:solidFill>
                  <a:srgbClr val="007A96"/>
                </a:solidFill>
              </a:rPr>
            </a:br>
            <a:r>
              <a:rPr lang="en-CH" dirty="0">
                <a:solidFill>
                  <a:srgbClr val="007A96"/>
                </a:solidFill>
              </a:rPr>
              <a:t>Conclusion</a:t>
            </a:r>
            <a:endParaRPr lang="en-US" dirty="0">
              <a:solidFill>
                <a:srgbClr val="007A96"/>
              </a:solidFill>
            </a:endParaRPr>
          </a:p>
        </p:txBody>
      </p:sp>
      <p:sp>
        <p:nvSpPr>
          <p:cNvPr id="3" name="Content Placeholder 2"/>
          <p:cNvSpPr>
            <a:spLocks noGrp="1"/>
          </p:cNvSpPr>
          <p:nvPr>
            <p:ph idx="1"/>
          </p:nvPr>
        </p:nvSpPr>
        <p:spPr>
          <a:xfrm>
            <a:off x="731837" y="1160351"/>
            <a:ext cx="10405747" cy="4932524"/>
          </a:xfrm>
        </p:spPr>
        <p:txBody>
          <a:bodyPr/>
          <a:lstStyle/>
          <a:p>
            <a:pPr marL="0" indent="0">
              <a:lnSpc>
                <a:spcPct val="200000"/>
              </a:lnSpc>
              <a:buNone/>
            </a:pPr>
            <a:r>
              <a:rPr lang="en-US" sz="2000" b="1" dirty="0"/>
              <a:t>Future Work</a:t>
            </a:r>
          </a:p>
          <a:p>
            <a:pPr>
              <a:buFont typeface="Wingdings" panose="05000000000000000000" pitchFamily="2" charset="2"/>
              <a:buChar char="Ø"/>
            </a:pPr>
            <a:r>
              <a:rPr lang="en-US" dirty="0"/>
              <a:t>Finishing the verification proof of the optimized Eiger-PORT+ protocol and analyzing the resulting performance improvement</a:t>
            </a:r>
          </a:p>
          <a:p>
            <a:pPr>
              <a:buFont typeface="Wingdings" panose="05000000000000000000" pitchFamily="2" charset="2"/>
              <a:buChar char="Ø"/>
            </a:pPr>
            <a:r>
              <a:rPr lang="en-US" dirty="0"/>
              <a:t>Developing a stronger and more generic operational framework of consistency models by relaxing some restrictions established by the framework of Xiong et al.[10], for example, by:</a:t>
            </a:r>
          </a:p>
          <a:p>
            <a:pPr lvl="1"/>
            <a:r>
              <a:rPr lang="en-US" dirty="0"/>
              <a:t>Relaxing the </a:t>
            </a:r>
            <a:r>
              <a:rPr lang="en-US" b="1" dirty="0"/>
              <a:t>snapshot property </a:t>
            </a:r>
            <a:r>
              <a:rPr lang="en-US" dirty="0"/>
              <a:t>to deal with:</a:t>
            </a:r>
          </a:p>
          <a:p>
            <a:pPr marL="1416050" lvl="2" indent="-342900">
              <a:buFont typeface="+mj-lt"/>
              <a:buAutoNum type="alphaLcParenR"/>
            </a:pPr>
            <a:r>
              <a:rPr lang="en-US" dirty="0"/>
              <a:t>Weaker consistency models: Monotonic Atomic View (MAV) and Read Committed (RC)</a:t>
            </a:r>
          </a:p>
          <a:p>
            <a:pPr marL="1416050" lvl="2" indent="-342900">
              <a:buFont typeface="+mj-lt"/>
              <a:buAutoNum type="alphaLcParenR"/>
            </a:pPr>
            <a:r>
              <a:rPr lang="en-US" dirty="0"/>
              <a:t>Recent transaction algorithms which allow reads to fetch prepared-only versions: RAMP or LORA</a:t>
            </a:r>
          </a:p>
          <a:p>
            <a:pPr lvl="1"/>
            <a:r>
              <a:rPr lang="en-US" dirty="0"/>
              <a:t>Relaxing the </a:t>
            </a:r>
            <a:r>
              <a:rPr lang="en-US" b="1" dirty="0"/>
              <a:t>last-write-wins</a:t>
            </a:r>
            <a:r>
              <a:rPr lang="en-US" dirty="0"/>
              <a:t> policy, to handle algorithms like RAMP-1PW.</a:t>
            </a:r>
          </a:p>
          <a:p>
            <a:pPr>
              <a:buFont typeface="Wingdings" panose="05000000000000000000" pitchFamily="2" charset="2"/>
              <a:buChar char="Ø"/>
            </a:pPr>
            <a:r>
              <a:rPr lang="en-US" dirty="0"/>
              <a:t>Refining the operational framework of consistency models to achieve a more generic (parameterized) distributed model.</a:t>
            </a:r>
          </a:p>
          <a:p>
            <a:pPr>
              <a:buFont typeface="Wingdings" panose="05000000000000000000" pitchFamily="2" charset="2"/>
              <a:buChar char="Ø"/>
            </a:pPr>
            <a:r>
              <a:rPr lang="en-US" dirty="0"/>
              <a:t>Continuing the refinement of the protocols in order to connect it to the Igloo framework and get further refinements into Igloo I/O specifications.</a:t>
            </a:r>
            <a:endParaRPr lang="en-CH" dirty="0"/>
          </a:p>
        </p:txBody>
      </p:sp>
      <p:sp>
        <p:nvSpPr>
          <p:cNvPr id="4" name="Date Placeholder 3"/>
          <p:cNvSpPr>
            <a:spLocks noGrp="1"/>
          </p:cNvSpPr>
          <p:nvPr>
            <p:ph type="dt" sz="half" idx="10"/>
          </p:nvPr>
        </p:nvSpPr>
        <p:spPr/>
        <p:txBody>
          <a:bodyPr/>
          <a:lstStyle/>
          <a:p>
            <a:r>
              <a:rPr lang="en-CH" noProof="0" dirty="0"/>
              <a:t>09.11.2022</a:t>
            </a:r>
            <a:endParaRPr lang="de-CH" noProof="0"/>
          </a:p>
        </p:txBody>
      </p:sp>
      <p:sp>
        <p:nvSpPr>
          <p:cNvPr id="5" name="Footer Placeholder 4"/>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21" name="Slide Number Placeholder 20">
            <a:extLst>
              <a:ext uri="{FF2B5EF4-FFF2-40B4-BE49-F238E27FC236}">
                <a16:creationId xmlns:a16="http://schemas.microsoft.com/office/drawing/2014/main" id="{C26F04B3-78B6-ACF1-DC63-DBD333933CB7}"/>
              </a:ext>
            </a:extLst>
          </p:cNvPr>
          <p:cNvSpPr>
            <a:spLocks noGrp="1"/>
          </p:cNvSpPr>
          <p:nvPr>
            <p:ph type="sldNum" sz="quarter" idx="12"/>
          </p:nvPr>
        </p:nvSpPr>
        <p:spPr/>
        <p:txBody>
          <a:bodyPr/>
          <a:lstStyle/>
          <a:p>
            <a:fld id="{5ACA52AF-F19D-405C-AD5F-7D94B96A5CC3}" type="slidenum">
              <a:rPr lang="de-CH" noProof="0" smtClean="0"/>
              <a:t>33</a:t>
            </a:fld>
            <a:endParaRPr lang="de-CH" noProof="0"/>
          </a:p>
        </p:txBody>
      </p:sp>
      <p:sp>
        <p:nvSpPr>
          <p:cNvPr id="7" name="PB">
            <a:extLst>
              <a:ext uri="{FF2B5EF4-FFF2-40B4-BE49-F238E27FC236}">
                <a16:creationId xmlns:a16="http://schemas.microsoft.com/office/drawing/2014/main" id="{C1FC5FE1-261A-463F-C7C1-8C543AA63AC4}"/>
              </a:ext>
            </a:extLst>
          </p:cNvPr>
          <p:cNvSpPr/>
          <p:nvPr/>
        </p:nvSpPr>
        <p:spPr>
          <a:xfrm>
            <a:off x="0" y="6794500"/>
            <a:ext cx="11822546"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648793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CH" noProof="0" dirty="0"/>
              <a:t>09.11.2022</a:t>
            </a:r>
            <a:endParaRPr lang="de-CH" noProof="0"/>
          </a:p>
        </p:txBody>
      </p:sp>
      <p:sp>
        <p:nvSpPr>
          <p:cNvPr id="4" name="Footer Placeholder 3"/>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7" name="Rectangle 6"/>
          <p:cNvSpPr/>
          <p:nvPr/>
        </p:nvSpPr>
        <p:spPr>
          <a:xfrm>
            <a:off x="729673" y="498764"/>
            <a:ext cx="10945091" cy="5754254"/>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2800" b="1" dirty="0">
                <a:latin typeface="CMR10"/>
              </a:rPr>
              <a:t>Thank you for your attention!</a:t>
            </a:r>
          </a:p>
          <a:p>
            <a:pPr algn="ctr"/>
            <a:endParaRPr lang="en-CH" sz="2400" b="1" dirty="0">
              <a:latin typeface="CMR10"/>
            </a:endParaRPr>
          </a:p>
          <a:p>
            <a:pPr algn="ctr"/>
            <a:r>
              <a:rPr lang="en-CH" sz="2000" b="1" dirty="0">
                <a:latin typeface="CMR10"/>
              </a:rPr>
              <a:t>Questions?</a:t>
            </a:r>
            <a:endParaRPr lang="en-US" b="1" dirty="0">
              <a:latin typeface="CMR10"/>
            </a:endParaRPr>
          </a:p>
        </p:txBody>
      </p:sp>
      <p:sp>
        <p:nvSpPr>
          <p:cNvPr id="20" name="Slide Number Placeholder 19">
            <a:extLst>
              <a:ext uri="{FF2B5EF4-FFF2-40B4-BE49-F238E27FC236}">
                <a16:creationId xmlns:a16="http://schemas.microsoft.com/office/drawing/2014/main" id="{CF7F5D66-BC6C-9A1E-2E73-D9940286E8C7}"/>
              </a:ext>
            </a:extLst>
          </p:cNvPr>
          <p:cNvSpPr>
            <a:spLocks noGrp="1"/>
          </p:cNvSpPr>
          <p:nvPr>
            <p:ph type="sldNum" sz="quarter" idx="12"/>
          </p:nvPr>
        </p:nvSpPr>
        <p:spPr/>
        <p:txBody>
          <a:bodyPr/>
          <a:lstStyle/>
          <a:p>
            <a:fld id="{5ACA52AF-F19D-405C-AD5F-7D94B96A5CC3}" type="slidenum">
              <a:rPr lang="de-CH" noProof="0" smtClean="0"/>
              <a:t>34</a:t>
            </a:fld>
            <a:endParaRPr lang="de-CH" noProof="0"/>
          </a:p>
        </p:txBody>
      </p:sp>
      <p:sp>
        <p:nvSpPr>
          <p:cNvPr id="5" name="PB">
            <a:extLst>
              <a:ext uri="{FF2B5EF4-FFF2-40B4-BE49-F238E27FC236}">
                <a16:creationId xmlns:a16="http://schemas.microsoft.com/office/drawing/2014/main" id="{F311CED1-32F4-BAB7-7F53-C87D5637B1A4}"/>
              </a:ext>
            </a:extLst>
          </p:cNvPr>
          <p:cNvSpPr/>
          <p:nvPr/>
        </p:nvSpPr>
        <p:spPr>
          <a:xfrm>
            <a:off x="0" y="6794500"/>
            <a:ext cx="12192000"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609268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CH" dirty="0">
                <a:solidFill>
                  <a:srgbClr val="007A96"/>
                </a:solidFill>
              </a:rPr>
            </a:br>
            <a:r>
              <a:rPr lang="en-CH" dirty="0">
                <a:solidFill>
                  <a:srgbClr val="007A96"/>
                </a:solidFill>
              </a:rPr>
              <a:t>References</a:t>
            </a:r>
            <a:endParaRPr lang="en-US" dirty="0">
              <a:solidFill>
                <a:srgbClr val="007A96"/>
              </a:solidFill>
            </a:endParaRPr>
          </a:p>
        </p:txBody>
      </p:sp>
      <p:sp>
        <p:nvSpPr>
          <p:cNvPr id="3" name="Date Placeholder 2"/>
          <p:cNvSpPr>
            <a:spLocks noGrp="1"/>
          </p:cNvSpPr>
          <p:nvPr>
            <p:ph type="dt" sz="half" idx="10"/>
          </p:nvPr>
        </p:nvSpPr>
        <p:spPr/>
        <p:txBody>
          <a:bodyPr/>
          <a:lstStyle/>
          <a:p>
            <a:r>
              <a:rPr lang="en-CH" noProof="0" dirty="0"/>
              <a:t>09.11.2022</a:t>
            </a:r>
            <a:endParaRPr lang="de-CH" noProof="0"/>
          </a:p>
        </p:txBody>
      </p:sp>
      <p:sp>
        <p:nvSpPr>
          <p:cNvPr id="4" name="Footer Placeholder 3"/>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9" name="Rectangle 8"/>
          <p:cNvSpPr/>
          <p:nvPr/>
        </p:nvSpPr>
        <p:spPr>
          <a:xfrm>
            <a:off x="632789" y="1051020"/>
            <a:ext cx="10827373" cy="5016758"/>
          </a:xfrm>
          <a:prstGeom prst="rect">
            <a:avLst/>
          </a:prstGeom>
        </p:spPr>
        <p:txBody>
          <a:bodyPr wrap="square">
            <a:spAutoFit/>
          </a:bodyPr>
          <a:lstStyle/>
          <a:p>
            <a:pPr marL="285750" indent="-285750" algn="just">
              <a:buFont typeface="Wingdings" panose="05000000000000000000" pitchFamily="2" charset="2"/>
              <a:buChar char="v"/>
            </a:pPr>
            <a:r>
              <a:rPr lang="en-US" sz="1700" dirty="0">
                <a:latin typeface="CMR10"/>
              </a:rPr>
              <a:t>[1] P. Bailis, A. Fekete, A. Ghodsi, J. M. Hellerstein, and I. Stoica, </a:t>
            </a:r>
            <a:r>
              <a:rPr lang="en-CH" sz="1700" dirty="0">
                <a:latin typeface="CMR10"/>
              </a:rPr>
              <a:t>"</a:t>
            </a:r>
            <a:r>
              <a:rPr lang="en-US" sz="1700" dirty="0">
                <a:latin typeface="CMR10"/>
              </a:rPr>
              <a:t>Scalable atomic visibility with ramp transactions," ACM Transactions on Database Systems (TODS), vol. 41, no. 3, pp. 1</a:t>
            </a:r>
            <a:r>
              <a:rPr lang="en-CH" sz="1700" dirty="0">
                <a:latin typeface="CMR10"/>
              </a:rPr>
              <a:t>-</a:t>
            </a:r>
            <a:r>
              <a:rPr lang="en-US" sz="1700" dirty="0">
                <a:latin typeface="CMR10"/>
              </a:rPr>
              <a:t>45, 2016.</a:t>
            </a:r>
          </a:p>
          <a:p>
            <a:pPr marL="285750" indent="-285750" algn="just">
              <a:buFont typeface="Wingdings" panose="05000000000000000000" pitchFamily="2" charset="2"/>
              <a:buChar char="v"/>
            </a:pPr>
            <a:r>
              <a:rPr lang="en-US" sz="1700" dirty="0">
                <a:latin typeface="CMR10"/>
              </a:rPr>
              <a:t>[2] W. Lloyd, M. J. Freedman, M. Kaminsky, and D. G. Andersen, </a:t>
            </a:r>
            <a:r>
              <a:rPr lang="en-CH" sz="1700" dirty="0">
                <a:latin typeface="CMR10"/>
              </a:rPr>
              <a:t>"</a:t>
            </a:r>
            <a:r>
              <a:rPr lang="en-US" sz="1700" dirty="0">
                <a:latin typeface="CMR10"/>
              </a:rPr>
              <a:t>Don't settle for eventual: Scalable causal consistency for wide-area storage with COPS," in Proceedings of the Twenty-Third ACM Symposium on Operating Systems Principles, 2011, pp. 401</a:t>
            </a:r>
            <a:r>
              <a:rPr lang="en-CH" sz="1700" dirty="0">
                <a:latin typeface="CMR10"/>
              </a:rPr>
              <a:t>-</a:t>
            </a:r>
            <a:r>
              <a:rPr lang="en-US" sz="1700" dirty="0">
                <a:latin typeface="CMR10"/>
              </a:rPr>
              <a:t>416.</a:t>
            </a:r>
          </a:p>
          <a:p>
            <a:pPr marL="285750" indent="-285750" algn="just">
              <a:buFont typeface="Wingdings" panose="05000000000000000000" pitchFamily="2" charset="2"/>
              <a:buChar char="v"/>
            </a:pPr>
            <a:r>
              <a:rPr lang="en-US" sz="1700" dirty="0">
                <a:latin typeface="CMR10"/>
              </a:rPr>
              <a:t>[3] Y. Sovran, R. Power, M. K. Aguilera, and J. Li, </a:t>
            </a:r>
            <a:r>
              <a:rPr lang="en-CH" sz="1700" dirty="0">
                <a:latin typeface="CMR10"/>
              </a:rPr>
              <a:t>"</a:t>
            </a:r>
            <a:r>
              <a:rPr lang="en-US" sz="1700" dirty="0">
                <a:latin typeface="CMR10"/>
              </a:rPr>
              <a:t>Transactional storage for geo-replicated systems," in Proceedings of the Twenty-Third ACM Symposium on Operating Systems Principles, 2011, pp. 385</a:t>
            </a:r>
            <a:r>
              <a:rPr lang="en-CH" sz="1700" dirty="0">
                <a:latin typeface="CMR10"/>
              </a:rPr>
              <a:t>-</a:t>
            </a:r>
            <a:r>
              <a:rPr lang="en-US" sz="1700" dirty="0">
                <a:latin typeface="CMR10"/>
              </a:rPr>
              <a:t>400.</a:t>
            </a:r>
          </a:p>
          <a:p>
            <a:pPr marL="285750" indent="-285750" algn="just">
              <a:buFont typeface="Wingdings" panose="05000000000000000000" pitchFamily="2" charset="2"/>
              <a:buChar char="v"/>
            </a:pPr>
            <a:r>
              <a:rPr lang="en-US" sz="1700" dirty="0">
                <a:latin typeface="CMR10"/>
              </a:rPr>
              <a:t>[4] H. Berenson, P. Bernstein, J. Gray, J. Melton, E. O'Neil, and P. O'Neil, </a:t>
            </a:r>
            <a:r>
              <a:rPr lang="en-CH" sz="1700" dirty="0">
                <a:latin typeface="CMR10"/>
              </a:rPr>
              <a:t>"</a:t>
            </a:r>
            <a:r>
              <a:rPr lang="en-US" sz="1700" dirty="0">
                <a:latin typeface="CMR10"/>
              </a:rPr>
              <a:t>A critique of ANSI SQL isolation levels," ACM SIGMOD Record, vol. 24, no. 2, pp. 1</a:t>
            </a:r>
            <a:r>
              <a:rPr lang="en-CH" sz="1700" dirty="0">
                <a:latin typeface="CMR10"/>
              </a:rPr>
              <a:t>-</a:t>
            </a:r>
            <a:r>
              <a:rPr lang="en-US" sz="1700" dirty="0">
                <a:latin typeface="CMR10"/>
              </a:rPr>
              <a:t>10, 1995.</a:t>
            </a:r>
          </a:p>
          <a:p>
            <a:pPr marL="285750" indent="-285750" algn="just">
              <a:buFont typeface="Wingdings" panose="05000000000000000000" pitchFamily="2" charset="2"/>
              <a:buChar char="v"/>
            </a:pPr>
            <a:r>
              <a:rPr lang="en-US" sz="1700" dirty="0">
                <a:latin typeface="CMR10"/>
              </a:rPr>
              <a:t>[5] C. H. Papadimitriou, </a:t>
            </a:r>
            <a:r>
              <a:rPr lang="en-CH" sz="1700" dirty="0">
                <a:latin typeface="CMR10"/>
              </a:rPr>
              <a:t>"</a:t>
            </a:r>
            <a:r>
              <a:rPr lang="en-US" sz="1700" dirty="0">
                <a:latin typeface="CMR10"/>
              </a:rPr>
              <a:t>The serializability of concurrent database updates," Journal of the </a:t>
            </a:r>
            <a:r>
              <a:rPr lang="pt-BR" sz="1700" dirty="0">
                <a:latin typeface="CMR10"/>
              </a:rPr>
              <a:t>ACM (JACM), vol. 26, no. 4, pp. 631</a:t>
            </a:r>
            <a:r>
              <a:rPr lang="en-CH" sz="1700" dirty="0">
                <a:latin typeface="CMR10"/>
              </a:rPr>
              <a:t>-</a:t>
            </a:r>
            <a:r>
              <a:rPr lang="pt-BR" sz="1700" dirty="0">
                <a:latin typeface="CMR10"/>
              </a:rPr>
              <a:t>653, 1979.</a:t>
            </a:r>
          </a:p>
          <a:p>
            <a:pPr marL="285750" indent="-285750" algn="just">
              <a:buFont typeface="Wingdings" panose="05000000000000000000" pitchFamily="2" charset="2"/>
              <a:buChar char="v"/>
            </a:pPr>
            <a:r>
              <a:rPr lang="en-US" sz="1700" dirty="0">
                <a:latin typeface="CMR10"/>
              </a:rPr>
              <a:t>[6] R. Rajan, J. Boyle, A. Sastry, R. Cohen, D. Durham, and S. Herzog, </a:t>
            </a:r>
            <a:r>
              <a:rPr lang="en-CH" sz="1700" dirty="0">
                <a:latin typeface="CMR10"/>
              </a:rPr>
              <a:t>"</a:t>
            </a:r>
            <a:r>
              <a:rPr lang="en-US" sz="1700" dirty="0">
                <a:latin typeface="CMR10"/>
              </a:rPr>
              <a:t>The COPS (Common Open Policy Service) Protocol," RFC 2748, Jan. 2000. [Online]. Available: https://www.rfc-editor.org/info/rfc2748</a:t>
            </a:r>
          </a:p>
          <a:p>
            <a:pPr marL="285750" indent="-285750" algn="just">
              <a:buFont typeface="Wingdings" panose="05000000000000000000" pitchFamily="2" charset="2"/>
              <a:buChar char="v"/>
            </a:pPr>
            <a:r>
              <a:rPr lang="en-US" sz="1700" dirty="0">
                <a:latin typeface="CMR10"/>
              </a:rPr>
              <a:t>[7] H. Lu, S. Sen, and W. Lloyd, </a:t>
            </a:r>
            <a:r>
              <a:rPr lang="en-CH" sz="1700" dirty="0">
                <a:latin typeface="CMR10"/>
              </a:rPr>
              <a:t>"</a:t>
            </a:r>
            <a:r>
              <a:rPr lang="en-US" sz="1700" dirty="0">
                <a:latin typeface="CMR10"/>
              </a:rPr>
              <a:t>Performance-Optimal Read-Only transactions,</a:t>
            </a:r>
            <a:r>
              <a:rPr lang="en-CH" sz="1700" dirty="0">
                <a:latin typeface="CMR10"/>
              </a:rPr>
              <a:t>” </a:t>
            </a:r>
            <a:r>
              <a:rPr lang="en-US" sz="1700" dirty="0">
                <a:latin typeface="CMR10"/>
              </a:rPr>
              <a:t>in 14th USENIX Symposium on Operating Systems Design and Implementation </a:t>
            </a:r>
            <a:r>
              <a:rPr lang="fr-FR" sz="1700" dirty="0">
                <a:latin typeface="CMR10"/>
              </a:rPr>
              <a:t>(OSDI 20). USENIX Association, Nov. 2020, pp. 333</a:t>
            </a:r>
            <a:r>
              <a:rPr lang="en-CH" sz="1700" dirty="0">
                <a:latin typeface="CMR10"/>
              </a:rPr>
              <a:t>-</a:t>
            </a:r>
            <a:r>
              <a:rPr lang="fr-FR" sz="1700" dirty="0">
                <a:latin typeface="CMR10"/>
              </a:rPr>
              <a:t>349. [Online]. Available: </a:t>
            </a:r>
            <a:r>
              <a:rPr lang="en-US" sz="1700" dirty="0">
                <a:latin typeface="CMR10"/>
                <a:hlinkClick r:id="rId2"/>
              </a:rPr>
              <a:t>https://www.usenix.org/conference/osdi20/presentation/lu</a:t>
            </a:r>
            <a:endParaRPr lang="en-US" sz="1700" dirty="0">
              <a:latin typeface="CMR10"/>
            </a:endParaRPr>
          </a:p>
          <a:p>
            <a:pPr marL="285750" indent="-285750" algn="just">
              <a:buFont typeface="Wingdings" panose="05000000000000000000" pitchFamily="2" charset="2"/>
              <a:buChar char="v"/>
            </a:pPr>
            <a:r>
              <a:rPr lang="en-US" sz="1700" dirty="0">
                <a:latin typeface="CMR10"/>
              </a:rPr>
              <a:t>[8] A. Adya, </a:t>
            </a:r>
            <a:r>
              <a:rPr lang="en-CH" sz="1700" dirty="0">
                <a:latin typeface="CMR10"/>
              </a:rPr>
              <a:t>"</a:t>
            </a:r>
            <a:r>
              <a:rPr lang="en-US" sz="1700" dirty="0">
                <a:latin typeface="CMR10"/>
              </a:rPr>
              <a:t>Weak consistency: a generalized theory and optimistic implementations for distributed transactions," Ph.D. dissertation, Massachusetts Institute of Technology, Department of Electrical Engineering and Computer Science, 1999.</a:t>
            </a:r>
          </a:p>
        </p:txBody>
      </p:sp>
      <p:sp>
        <p:nvSpPr>
          <p:cNvPr id="19" name="PB">
            <a:extLst>
              <a:ext uri="{FF2B5EF4-FFF2-40B4-BE49-F238E27FC236}">
                <a16:creationId xmlns:a16="http://schemas.microsoft.com/office/drawing/2014/main" id="{DD378D0F-5093-5C72-1678-45A668079CC5}"/>
              </a:ext>
            </a:extLst>
          </p:cNvPr>
          <p:cNvSpPr/>
          <p:nvPr/>
        </p:nvSpPr>
        <p:spPr>
          <a:xfrm>
            <a:off x="0" y="6794500"/>
            <a:ext cx="12192000"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0" name="Slide Number Placeholder 19">
            <a:extLst>
              <a:ext uri="{FF2B5EF4-FFF2-40B4-BE49-F238E27FC236}">
                <a16:creationId xmlns:a16="http://schemas.microsoft.com/office/drawing/2014/main" id="{76FFC84B-1256-00F1-03D9-6EE26B16829A}"/>
              </a:ext>
            </a:extLst>
          </p:cNvPr>
          <p:cNvSpPr>
            <a:spLocks noGrp="1"/>
          </p:cNvSpPr>
          <p:nvPr>
            <p:ph type="sldNum" sz="quarter" idx="12"/>
          </p:nvPr>
        </p:nvSpPr>
        <p:spPr/>
        <p:txBody>
          <a:bodyPr/>
          <a:lstStyle/>
          <a:p>
            <a:fld id="{5ACA52AF-F19D-405C-AD5F-7D94B96A5CC3}" type="slidenum">
              <a:rPr lang="de-CH" noProof="0" smtClean="0"/>
              <a:t>35</a:t>
            </a:fld>
            <a:endParaRPr lang="de-CH" noProof="0"/>
          </a:p>
        </p:txBody>
      </p:sp>
    </p:spTree>
    <p:extLst>
      <p:ext uri="{BB962C8B-B14F-4D97-AF65-F5344CB8AC3E}">
        <p14:creationId xmlns:p14="http://schemas.microsoft.com/office/powerpoint/2010/main" val="2793193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CH" dirty="0">
                <a:solidFill>
                  <a:srgbClr val="007A96"/>
                </a:solidFill>
              </a:rPr>
            </a:br>
            <a:r>
              <a:rPr lang="en-CH" dirty="0">
                <a:solidFill>
                  <a:srgbClr val="007A96"/>
                </a:solidFill>
              </a:rPr>
              <a:t>References</a:t>
            </a:r>
            <a:endParaRPr lang="en-US" dirty="0">
              <a:solidFill>
                <a:srgbClr val="007A96"/>
              </a:solidFill>
            </a:endParaRPr>
          </a:p>
        </p:txBody>
      </p:sp>
      <p:sp>
        <p:nvSpPr>
          <p:cNvPr id="3" name="Date Placeholder 2"/>
          <p:cNvSpPr>
            <a:spLocks noGrp="1"/>
          </p:cNvSpPr>
          <p:nvPr>
            <p:ph type="dt" sz="half" idx="10"/>
          </p:nvPr>
        </p:nvSpPr>
        <p:spPr/>
        <p:txBody>
          <a:bodyPr/>
          <a:lstStyle/>
          <a:p>
            <a:r>
              <a:rPr lang="en-CH" noProof="0" dirty="0"/>
              <a:t>09.11.2022</a:t>
            </a:r>
            <a:endParaRPr lang="de-CH" noProof="0"/>
          </a:p>
        </p:txBody>
      </p:sp>
      <p:sp>
        <p:nvSpPr>
          <p:cNvPr id="4" name="Footer Placeholder 3"/>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9" name="Rectangle 8"/>
          <p:cNvSpPr/>
          <p:nvPr/>
        </p:nvSpPr>
        <p:spPr>
          <a:xfrm>
            <a:off x="632789" y="1051020"/>
            <a:ext cx="10827373" cy="5324535"/>
          </a:xfrm>
          <a:prstGeom prst="rect">
            <a:avLst/>
          </a:prstGeom>
        </p:spPr>
        <p:txBody>
          <a:bodyPr wrap="square">
            <a:spAutoFit/>
          </a:bodyPr>
          <a:lstStyle/>
          <a:p>
            <a:pPr marL="285750" indent="-285750" algn="just">
              <a:buFont typeface="Wingdings" panose="05000000000000000000" pitchFamily="2" charset="2"/>
              <a:buChar char="v"/>
            </a:pPr>
            <a:r>
              <a:rPr lang="en-US" sz="1700" dirty="0">
                <a:latin typeface="CMR10"/>
              </a:rPr>
              <a:t>[9] A. Cerone, G. Bernardi, and A. Gotsman, </a:t>
            </a:r>
            <a:r>
              <a:rPr lang="en-CH" sz="1700" dirty="0">
                <a:latin typeface="CMR10"/>
              </a:rPr>
              <a:t>"</a:t>
            </a:r>
            <a:r>
              <a:rPr lang="en-US" sz="1700" dirty="0">
                <a:latin typeface="CMR10"/>
              </a:rPr>
              <a:t>A framework for transactional consistency models with atomic visibility," in 26th International Conference on Concurrency Theory, CONCUR 2015, Madrid, Spain, September 1.4, 2015, ser. LIPIcs, L. Aceto and D. de Frutos-Escrig, Eds., vol. 42. Schloss Dagstuhl - Leibniz-Zentrum f</a:t>
            </a:r>
            <a:r>
              <a:rPr lang="en-CH" sz="1700" dirty="0">
                <a:latin typeface="CMR10"/>
              </a:rPr>
              <a:t>ü</a:t>
            </a:r>
            <a:r>
              <a:rPr lang="en-US" sz="1700" dirty="0">
                <a:latin typeface="CMR10"/>
              </a:rPr>
              <a:t>r Informatik, </a:t>
            </a:r>
            <a:r>
              <a:rPr lang="fr-FR" sz="1700" dirty="0">
                <a:latin typeface="CMR10"/>
              </a:rPr>
              <a:t>2015, pp. 58</a:t>
            </a:r>
            <a:r>
              <a:rPr lang="en-CH" sz="1700" dirty="0">
                <a:latin typeface="CMR10"/>
              </a:rPr>
              <a:t>-</a:t>
            </a:r>
            <a:r>
              <a:rPr lang="fr-FR" sz="1700" dirty="0">
                <a:latin typeface="CMR10"/>
              </a:rPr>
              <a:t>71. [Online]. Available: https://doi.org/10.4230/LIPIcs.CONCUR.2015.58</a:t>
            </a:r>
          </a:p>
          <a:p>
            <a:pPr marL="285750" indent="-285750" algn="just">
              <a:buFont typeface="Wingdings" panose="05000000000000000000" pitchFamily="2" charset="2"/>
              <a:buChar char="v"/>
            </a:pPr>
            <a:r>
              <a:rPr lang="en-US" sz="1700" dirty="0">
                <a:latin typeface="CMR10"/>
              </a:rPr>
              <a:t>[10] S. Xiong, A. Cerone, A. Raad, and P. Gardner, </a:t>
            </a:r>
            <a:r>
              <a:rPr lang="en-CH" sz="1700" dirty="0">
                <a:latin typeface="CMR10"/>
              </a:rPr>
              <a:t>"</a:t>
            </a:r>
            <a:r>
              <a:rPr lang="en-US" sz="1700" dirty="0">
                <a:latin typeface="CMR10"/>
              </a:rPr>
              <a:t>Data consistency in transactional storage systems: A centralised semantics," in 34th European Conference on Object-Oriented Programming, ECOOP 2020, November 15-17, 2020, Berlin, Germany (Virtual Conference), ser. LIPIcs, R. Hirschfeld and T. Pape, Eds., vol. 166. Schloss Dagstuhl - Leibniz-Zentrum f</a:t>
            </a:r>
            <a:r>
              <a:rPr lang="en-CH" sz="1700" dirty="0">
                <a:latin typeface="CMR10"/>
              </a:rPr>
              <a:t>ü</a:t>
            </a:r>
            <a:r>
              <a:rPr lang="en-US" sz="1700" dirty="0">
                <a:latin typeface="CMR10"/>
              </a:rPr>
              <a:t>r Informatik, 2020, pp. 21:1</a:t>
            </a:r>
            <a:r>
              <a:rPr lang="en-CH" sz="1700" dirty="0">
                <a:latin typeface="CMR10"/>
              </a:rPr>
              <a:t>-</a:t>
            </a:r>
            <a:r>
              <a:rPr lang="en-US" sz="1700" dirty="0">
                <a:latin typeface="CMR10"/>
              </a:rPr>
              <a:t>21:31. [Online]. Available: https://doi.org/10.4230/LIPIcs.ECOOP.2020.21</a:t>
            </a:r>
          </a:p>
          <a:p>
            <a:pPr marL="285750" indent="-285750" algn="just">
              <a:buFont typeface="Wingdings" panose="05000000000000000000" pitchFamily="2" charset="2"/>
              <a:buChar char="v"/>
            </a:pPr>
            <a:r>
              <a:rPr lang="en-US" sz="1700" dirty="0">
                <a:latin typeface="CMR10"/>
              </a:rPr>
              <a:t>[11] C. Sprenger, T. Klenze, M. Eilers, F. Wolf, P. M</a:t>
            </a:r>
            <a:r>
              <a:rPr lang="en-CH" sz="1700" dirty="0">
                <a:latin typeface="CMR10"/>
              </a:rPr>
              <a:t>ü</a:t>
            </a:r>
            <a:r>
              <a:rPr lang="en-US" sz="1700" dirty="0">
                <a:latin typeface="CMR10"/>
              </a:rPr>
              <a:t>ller, M. Clochard, and D. Basin, </a:t>
            </a:r>
            <a:r>
              <a:rPr lang="en-CH" sz="1700" dirty="0">
                <a:latin typeface="CMR10"/>
              </a:rPr>
              <a:t>"</a:t>
            </a:r>
            <a:r>
              <a:rPr lang="en-US" sz="1700" dirty="0">
                <a:latin typeface="CMR10"/>
              </a:rPr>
              <a:t>Igloo: Soundly linking compositional refinement and separation logic for distributed systems verification," in ACM Program. Lang. 4, OOPSLA, Article 152, 2020. [Online]. Available: </a:t>
            </a:r>
            <a:r>
              <a:rPr lang="en-US" sz="1700" dirty="0">
                <a:latin typeface="CMR10"/>
                <a:hlinkClick r:id="rId2"/>
              </a:rPr>
              <a:t>https://doi.org/10.1145/3428220</a:t>
            </a:r>
            <a:endParaRPr lang="en-US" sz="1700" dirty="0">
              <a:latin typeface="CMR10"/>
            </a:endParaRPr>
          </a:p>
          <a:p>
            <a:pPr marL="285750" indent="-285750" algn="just">
              <a:buFont typeface="Wingdings" panose="05000000000000000000" pitchFamily="2" charset="2"/>
              <a:buChar char="v"/>
            </a:pPr>
            <a:r>
              <a:rPr lang="en-US" sz="1700" dirty="0">
                <a:latin typeface="CMR10"/>
              </a:rPr>
              <a:t>[12] S. Gilbert and N. Lynch, </a:t>
            </a:r>
            <a:r>
              <a:rPr lang="en-CH" sz="1700" dirty="0">
                <a:latin typeface="CMR10"/>
              </a:rPr>
              <a:t>"</a:t>
            </a:r>
            <a:r>
              <a:rPr lang="en-US" sz="1700" dirty="0">
                <a:latin typeface="CMR10"/>
              </a:rPr>
              <a:t>Brewer's conjecture and the feasibility of consistent, available, partition-tolerant web services," ACM Sigact News, vol. 33, no. 2, pp. 51</a:t>
            </a:r>
            <a:r>
              <a:rPr lang="en-CH" sz="1700" dirty="0">
                <a:latin typeface="CMR10"/>
              </a:rPr>
              <a:t>-</a:t>
            </a:r>
            <a:r>
              <a:rPr lang="en-US" sz="1700" dirty="0">
                <a:latin typeface="CMR10"/>
              </a:rPr>
              <a:t>59, 2002.</a:t>
            </a:r>
          </a:p>
          <a:p>
            <a:pPr marL="285750" indent="-285750" algn="just">
              <a:buFont typeface="Wingdings" panose="05000000000000000000" pitchFamily="2" charset="2"/>
              <a:buChar char="v"/>
            </a:pPr>
            <a:r>
              <a:rPr lang="en-US" sz="1700" dirty="0">
                <a:latin typeface="CMR10"/>
              </a:rPr>
              <a:t>[13] P. Bailis, A. Davidson, A. Fekete, A. Ghodsi, J. M. Hellerstein, and I. Stoica, </a:t>
            </a:r>
            <a:r>
              <a:rPr lang="en-CH" sz="1700" dirty="0">
                <a:latin typeface="CMR10"/>
              </a:rPr>
              <a:t>"</a:t>
            </a:r>
            <a:r>
              <a:rPr lang="en-US" sz="1700" dirty="0">
                <a:latin typeface="CMR10"/>
              </a:rPr>
              <a:t>Highly available transactions: Virtues and limitations," Proc. VLDB Endow., vol. 7, no. 3, p. </a:t>
            </a:r>
            <a:r>
              <a:rPr lang="fr-FR" sz="1700" dirty="0">
                <a:latin typeface="CMR10"/>
              </a:rPr>
              <a:t>181</a:t>
            </a:r>
            <a:r>
              <a:rPr lang="en-CH" sz="1700" dirty="0">
                <a:latin typeface="CMR10"/>
              </a:rPr>
              <a:t>-</a:t>
            </a:r>
            <a:r>
              <a:rPr lang="fr-FR" sz="1700" dirty="0">
                <a:latin typeface="CMR10"/>
              </a:rPr>
              <a:t>192, nov 2013. [Online]. Available: </a:t>
            </a:r>
            <a:r>
              <a:rPr lang="fr-FR" sz="1700" dirty="0">
                <a:latin typeface="CMR10"/>
                <a:hlinkClick r:id="rId3"/>
              </a:rPr>
              <a:t>https://doi.org/10.14778/2732232.2732237</a:t>
            </a:r>
            <a:endParaRPr lang="fr-FR" sz="1700" dirty="0">
              <a:latin typeface="CMR10"/>
            </a:endParaRPr>
          </a:p>
          <a:p>
            <a:pPr marL="285750" indent="-285750" algn="just">
              <a:buFont typeface="Wingdings" panose="05000000000000000000" pitchFamily="2" charset="2"/>
              <a:buChar char="v"/>
            </a:pPr>
            <a:r>
              <a:rPr lang="en-US" sz="1700" dirty="0">
                <a:latin typeface="CMR10"/>
              </a:rPr>
              <a:t>[14] ANSI X3.135-1992, American National Standard for Information Systems </a:t>
            </a:r>
            <a:r>
              <a:rPr lang="en-CH" sz="1700" dirty="0">
                <a:latin typeface="CMR10"/>
              </a:rPr>
              <a:t>--</a:t>
            </a:r>
            <a:r>
              <a:rPr lang="en-US" sz="1700" dirty="0">
                <a:latin typeface="CMR10"/>
              </a:rPr>
              <a:t> Database Language </a:t>
            </a:r>
            <a:r>
              <a:rPr lang="en-CH" sz="1700" dirty="0">
                <a:latin typeface="CMR10"/>
              </a:rPr>
              <a:t>--</a:t>
            </a:r>
            <a:r>
              <a:rPr lang="en-US" sz="1700" dirty="0">
                <a:latin typeface="CMR10"/>
              </a:rPr>
              <a:t> SQL (includes ANSI X3.168-1989). November, 1992.</a:t>
            </a:r>
          </a:p>
          <a:p>
            <a:pPr marL="285750" indent="-285750" algn="just">
              <a:buFont typeface="Wingdings" panose="05000000000000000000" pitchFamily="2" charset="2"/>
              <a:buChar char="v"/>
            </a:pPr>
            <a:r>
              <a:rPr lang="en-US" sz="1700" dirty="0">
                <a:latin typeface="CMR10"/>
              </a:rPr>
              <a:t>[15] S. Xiong, </a:t>
            </a:r>
            <a:r>
              <a:rPr lang="en-CH" sz="1700" dirty="0">
                <a:latin typeface="CMR10"/>
              </a:rPr>
              <a:t>"</a:t>
            </a:r>
            <a:r>
              <a:rPr lang="en-US" sz="1700" dirty="0">
                <a:latin typeface="CMR10"/>
              </a:rPr>
              <a:t>Parametric operational semantics for consistency models," Ph.D. dissertation, Imperial College London, 2019.</a:t>
            </a:r>
          </a:p>
        </p:txBody>
      </p:sp>
      <p:sp>
        <p:nvSpPr>
          <p:cNvPr id="19" name="PB">
            <a:extLst>
              <a:ext uri="{FF2B5EF4-FFF2-40B4-BE49-F238E27FC236}">
                <a16:creationId xmlns:a16="http://schemas.microsoft.com/office/drawing/2014/main" id="{BD34F402-5036-53AC-378D-974DF5D3728F}"/>
              </a:ext>
            </a:extLst>
          </p:cNvPr>
          <p:cNvSpPr/>
          <p:nvPr/>
        </p:nvSpPr>
        <p:spPr>
          <a:xfrm>
            <a:off x="0" y="6794500"/>
            <a:ext cx="12192000"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0" name="Slide Number Placeholder 19">
            <a:extLst>
              <a:ext uri="{FF2B5EF4-FFF2-40B4-BE49-F238E27FC236}">
                <a16:creationId xmlns:a16="http://schemas.microsoft.com/office/drawing/2014/main" id="{DC5B1F8D-47D3-65FB-27A6-6131148AEBA6}"/>
              </a:ext>
            </a:extLst>
          </p:cNvPr>
          <p:cNvSpPr>
            <a:spLocks noGrp="1"/>
          </p:cNvSpPr>
          <p:nvPr>
            <p:ph type="sldNum" sz="quarter" idx="12"/>
          </p:nvPr>
        </p:nvSpPr>
        <p:spPr/>
        <p:txBody>
          <a:bodyPr/>
          <a:lstStyle/>
          <a:p>
            <a:fld id="{5ACA52AF-F19D-405C-AD5F-7D94B96A5CC3}" type="slidenum">
              <a:rPr lang="de-CH" noProof="0" smtClean="0"/>
              <a:t>36</a:t>
            </a:fld>
            <a:endParaRPr lang="de-CH" noProof="0"/>
          </a:p>
        </p:txBody>
      </p:sp>
    </p:spTree>
    <p:extLst>
      <p:ext uri="{BB962C8B-B14F-4D97-AF65-F5344CB8AC3E}">
        <p14:creationId xmlns:p14="http://schemas.microsoft.com/office/powerpoint/2010/main" val="2391030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CH" dirty="0">
                <a:solidFill>
                  <a:srgbClr val="007A96"/>
                </a:solidFill>
              </a:rPr>
            </a:br>
            <a:r>
              <a:rPr lang="en-CH" dirty="0">
                <a:solidFill>
                  <a:srgbClr val="007A96"/>
                </a:solidFill>
              </a:rPr>
              <a:t>References</a:t>
            </a:r>
            <a:endParaRPr lang="en-US" dirty="0">
              <a:solidFill>
                <a:srgbClr val="007A96"/>
              </a:solidFill>
            </a:endParaRPr>
          </a:p>
        </p:txBody>
      </p:sp>
      <p:sp>
        <p:nvSpPr>
          <p:cNvPr id="3" name="Date Placeholder 2"/>
          <p:cNvSpPr>
            <a:spLocks noGrp="1"/>
          </p:cNvSpPr>
          <p:nvPr>
            <p:ph type="dt" sz="half" idx="10"/>
          </p:nvPr>
        </p:nvSpPr>
        <p:spPr/>
        <p:txBody>
          <a:bodyPr/>
          <a:lstStyle/>
          <a:p>
            <a:r>
              <a:rPr lang="en-CH" noProof="0" dirty="0"/>
              <a:t>09.11.2022</a:t>
            </a:r>
            <a:endParaRPr lang="de-CH" noProof="0"/>
          </a:p>
        </p:txBody>
      </p:sp>
      <p:sp>
        <p:nvSpPr>
          <p:cNvPr id="4" name="Footer Placeholder 3"/>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9" name="Rectangle 8"/>
          <p:cNvSpPr/>
          <p:nvPr/>
        </p:nvSpPr>
        <p:spPr>
          <a:xfrm>
            <a:off x="632789" y="1051020"/>
            <a:ext cx="10827373" cy="5293757"/>
          </a:xfrm>
          <a:prstGeom prst="rect">
            <a:avLst/>
          </a:prstGeom>
        </p:spPr>
        <p:txBody>
          <a:bodyPr wrap="square">
            <a:spAutoFit/>
          </a:bodyPr>
          <a:lstStyle/>
          <a:p>
            <a:pPr marL="285750" indent="-285750" algn="just">
              <a:buFont typeface="Wingdings" panose="05000000000000000000" pitchFamily="2" charset="2"/>
              <a:buChar char="v"/>
            </a:pPr>
            <a:r>
              <a:rPr lang="nl-NL" sz="1700" dirty="0">
                <a:latin typeface="CMR10"/>
              </a:rPr>
              <a:t>[16] M. Van Steen and A. S. Tanenbaum, Distributed systems. Maarten van Steen Leiden, The </a:t>
            </a:r>
            <a:r>
              <a:rPr lang="en-US" sz="1700" dirty="0">
                <a:latin typeface="CMR10"/>
              </a:rPr>
              <a:t>Netherlands, 2017.</a:t>
            </a:r>
          </a:p>
          <a:p>
            <a:pPr marL="285750" indent="-285750" algn="just">
              <a:buFont typeface="Wingdings" panose="05000000000000000000" pitchFamily="2" charset="2"/>
              <a:buChar char="v"/>
            </a:pPr>
            <a:r>
              <a:rPr lang="en-US" sz="1700" dirty="0">
                <a:latin typeface="CMR10"/>
              </a:rPr>
              <a:t>[17] L. Lamport, </a:t>
            </a:r>
            <a:r>
              <a:rPr lang="en-CH" sz="1700" dirty="0">
                <a:latin typeface="CMR10"/>
              </a:rPr>
              <a:t>"</a:t>
            </a:r>
            <a:r>
              <a:rPr lang="en-US" sz="1700" dirty="0">
                <a:latin typeface="CMR10"/>
              </a:rPr>
              <a:t>Time, clocks, and the ordering of events in a distributed system,"Commun. ACM, vol. 21, no. 7, p. 558</a:t>
            </a:r>
            <a:r>
              <a:rPr lang="en-CH" sz="1700" dirty="0">
                <a:latin typeface="CMR10"/>
              </a:rPr>
              <a:t>-</a:t>
            </a:r>
            <a:r>
              <a:rPr lang="en-US" sz="1700" dirty="0">
                <a:latin typeface="CMR10"/>
              </a:rPr>
              <a:t>565, jul 1978. [Online]. Available: https: //doi.org/10.1145/359545.359563</a:t>
            </a:r>
          </a:p>
          <a:p>
            <a:pPr marL="285750" indent="-285750" algn="just">
              <a:buFont typeface="Wingdings" panose="05000000000000000000" pitchFamily="2" charset="2"/>
              <a:buChar char="v"/>
            </a:pPr>
            <a:r>
              <a:rPr lang="en-US" sz="1700" dirty="0">
                <a:latin typeface="CMR10"/>
              </a:rPr>
              <a:t>[18] B. Liskov and R. Ladin, </a:t>
            </a:r>
            <a:r>
              <a:rPr lang="en-CH" sz="1700" dirty="0">
                <a:latin typeface="CMR10"/>
              </a:rPr>
              <a:t>"</a:t>
            </a:r>
            <a:r>
              <a:rPr lang="en-US" sz="1700" dirty="0">
                <a:latin typeface="CMR10"/>
              </a:rPr>
              <a:t>Highly available distributed services and fault-tolerant distributed garbage collection," in Proceedings of the fifth annual ACM symposium on Principles of distributed computing, 1986, pp. 29</a:t>
            </a:r>
            <a:r>
              <a:rPr lang="en-CH" sz="1700" dirty="0">
                <a:latin typeface="CMR10"/>
              </a:rPr>
              <a:t>-</a:t>
            </a:r>
            <a:r>
              <a:rPr lang="en-US" sz="1700" dirty="0">
                <a:latin typeface="CMR10"/>
              </a:rPr>
              <a:t>39.</a:t>
            </a:r>
          </a:p>
          <a:p>
            <a:pPr marL="285750" indent="-285750" algn="just">
              <a:buFont typeface="Wingdings" panose="05000000000000000000" pitchFamily="2" charset="2"/>
              <a:buChar char="v"/>
            </a:pPr>
            <a:r>
              <a:rPr lang="en-US" sz="1700" dirty="0">
                <a:latin typeface="CMR10"/>
              </a:rPr>
              <a:t>[19] T. Nipkow, M. Wenzel, and L. C. Paulson, Eds., Isabelle/HOL - A Proof Assistant for Higher-Order Logic. Springer Berlin Heidelberg, 2002. [Online]. Available: https://doi.org/10.1007%2F3-540-45949-9</a:t>
            </a:r>
          </a:p>
          <a:p>
            <a:pPr marL="285750" indent="-285750" algn="just">
              <a:buFont typeface="Wingdings" panose="05000000000000000000" pitchFamily="2" charset="2"/>
              <a:buChar char="v"/>
            </a:pPr>
            <a:r>
              <a:rPr lang="en-US" sz="1700" dirty="0">
                <a:latin typeface="CMR10"/>
              </a:rPr>
              <a:t>[20] T. Nipkow and G. Klein, Concrete semantics: with Isabelle/HOL. Springer, 2014. [Online]. Available: </a:t>
            </a:r>
            <a:r>
              <a:rPr lang="en-US" sz="1700" dirty="0">
                <a:latin typeface="CMR10"/>
                <a:hlinkClick r:id="rId2"/>
              </a:rPr>
              <a:t>https://doi.org/10.1007%2F978-3-319-10542-0</a:t>
            </a:r>
            <a:endParaRPr lang="en-US" sz="1700" dirty="0">
              <a:latin typeface="CMR10"/>
            </a:endParaRPr>
          </a:p>
          <a:p>
            <a:pPr marL="285750" indent="-285750" algn="just">
              <a:buFont typeface="Wingdings" panose="05000000000000000000" pitchFamily="2" charset="2"/>
              <a:buChar char="v"/>
            </a:pPr>
            <a:r>
              <a:rPr lang="en-US" sz="1700" dirty="0">
                <a:latin typeface="CMR10"/>
              </a:rPr>
              <a:t>[21] E. W. Weisstein, </a:t>
            </a:r>
            <a:r>
              <a:rPr lang="en-CH" sz="1700" dirty="0">
                <a:latin typeface="CMR10"/>
              </a:rPr>
              <a:t>"</a:t>
            </a:r>
            <a:r>
              <a:rPr lang="en-US" sz="1700" dirty="0">
                <a:latin typeface="CMR10"/>
              </a:rPr>
              <a:t>invariant." from mathworld</a:t>
            </a:r>
            <a:r>
              <a:rPr lang="en-CH" sz="1700" dirty="0">
                <a:latin typeface="CMR10"/>
              </a:rPr>
              <a:t>-</a:t>
            </a:r>
            <a:r>
              <a:rPr lang="en-US" sz="1700" dirty="0">
                <a:latin typeface="CMR10"/>
              </a:rPr>
              <a:t>a wolfram web resource," https://mathworld.wolfram.com/Invariant.html.</a:t>
            </a:r>
          </a:p>
          <a:p>
            <a:pPr marL="285750" indent="-285750" algn="just">
              <a:buFont typeface="Wingdings" panose="05000000000000000000" pitchFamily="2" charset="2"/>
              <a:buChar char="v"/>
            </a:pPr>
            <a:r>
              <a:rPr lang="en-US" sz="1700" dirty="0">
                <a:latin typeface="CMR10"/>
              </a:rPr>
              <a:t>[22] W. Lloyd, M. J. Freedman, M. Kaminsky, and D. G. Andersen, </a:t>
            </a:r>
            <a:r>
              <a:rPr lang="en-CH" sz="1700" dirty="0">
                <a:latin typeface="CMR10"/>
              </a:rPr>
              <a:t>"</a:t>
            </a:r>
            <a:r>
              <a:rPr lang="en-US" sz="1700" dirty="0">
                <a:latin typeface="CMR10"/>
              </a:rPr>
              <a:t>Stronger semantics for Low-Latency Geo-Replicated storage," in 10th USENIX Symposium on Networked Systems Design and Implementation (NSDI 13). Lombard, IL: USENIX Association, </a:t>
            </a:r>
            <a:r>
              <a:rPr lang="fr-FR" sz="1700" dirty="0">
                <a:latin typeface="CMR10"/>
              </a:rPr>
              <a:t>Apr. 2013, pp. 313</a:t>
            </a:r>
            <a:r>
              <a:rPr lang="en-CH" sz="1700" dirty="0">
                <a:latin typeface="CMR10"/>
              </a:rPr>
              <a:t>-</a:t>
            </a:r>
            <a:r>
              <a:rPr lang="fr-FR" sz="1700" dirty="0">
                <a:latin typeface="CMR10"/>
              </a:rPr>
              <a:t>328. [Online]. Available: </a:t>
            </a:r>
            <a:r>
              <a:rPr lang="fr-FR" sz="1700" dirty="0">
                <a:latin typeface="CMR10"/>
                <a:hlinkClick r:id="rId3"/>
              </a:rPr>
              <a:t>https://www.usenix.org/conference/nsdi13/</a:t>
            </a:r>
            <a:r>
              <a:rPr lang="en-US" sz="1700" dirty="0">
                <a:latin typeface="CMR10"/>
                <a:hlinkClick r:id="rId3"/>
              </a:rPr>
              <a:t>technical-sessions/presentation/lloyd</a:t>
            </a:r>
            <a:endParaRPr lang="en-US" sz="1700" dirty="0">
              <a:latin typeface="CMR10"/>
            </a:endParaRPr>
          </a:p>
          <a:p>
            <a:pPr marL="285750" indent="-285750" algn="just">
              <a:buFont typeface="Wingdings" panose="05000000000000000000" pitchFamily="2" charset="2"/>
              <a:buChar char="v"/>
            </a:pPr>
            <a:r>
              <a:rPr lang="it-IT" sz="1700" dirty="0">
                <a:latin typeface="CMR10"/>
              </a:rPr>
              <a:t>[23] D. D. Akkoorath, A. Z. Tomsic, M. Bravo, Z. Li, T. Crain, A. Bieniusa, N. Preguica, and </a:t>
            </a:r>
            <a:r>
              <a:rPr lang="en-US" sz="1700" dirty="0">
                <a:latin typeface="CMR10"/>
              </a:rPr>
              <a:t>M. Shapiro, </a:t>
            </a:r>
            <a:r>
              <a:rPr lang="en-CH" sz="1700" dirty="0">
                <a:latin typeface="CMR10"/>
              </a:rPr>
              <a:t>"</a:t>
            </a:r>
            <a:r>
              <a:rPr lang="en-US" sz="1700" dirty="0">
                <a:latin typeface="CMR10"/>
              </a:rPr>
              <a:t>Cure: Strong semantics meets high availability and low latency," in 2016 IEEE 36th International Conference on Distributed Computing Systems (ICDCS). IEEE, 2016, pp. 405</a:t>
            </a:r>
            <a:r>
              <a:rPr lang="en-CH" sz="1700" dirty="0">
                <a:latin typeface="CMR10"/>
              </a:rPr>
              <a:t>-</a:t>
            </a:r>
            <a:r>
              <a:rPr lang="en-US" sz="1700" dirty="0">
                <a:latin typeface="CMR10"/>
              </a:rPr>
              <a:t>414.</a:t>
            </a:r>
          </a:p>
          <a:p>
            <a:pPr marL="285750" indent="-285750" algn="just">
              <a:buFont typeface="Wingdings" panose="05000000000000000000" pitchFamily="2" charset="2"/>
              <a:buChar char="v"/>
            </a:pPr>
            <a:r>
              <a:rPr lang="en-US" sz="1700" dirty="0">
                <a:latin typeface="CMR10"/>
              </a:rPr>
              <a:t>[24] H. Ouyang, H. Wei, and Y. Huang, </a:t>
            </a:r>
            <a:r>
              <a:rPr lang="en-CH" sz="1700" dirty="0">
                <a:latin typeface="CMR10"/>
              </a:rPr>
              <a:t>"</a:t>
            </a:r>
            <a:r>
              <a:rPr lang="en-US" sz="1700" dirty="0">
                <a:latin typeface="CMR10"/>
              </a:rPr>
              <a:t>Checking causal consistency of mongodb," in Proceedings of the 12th Asia-Pacific Symposium on</a:t>
            </a:r>
            <a:r>
              <a:rPr lang="en-US" sz="1700" i="1" dirty="0">
                <a:latin typeface="CMR10"/>
              </a:rPr>
              <a:t> Internetware</a:t>
            </a:r>
            <a:r>
              <a:rPr lang="en-US" sz="1700" dirty="0">
                <a:latin typeface="CMR10"/>
              </a:rPr>
              <a:t>, 2020, pp. 209</a:t>
            </a:r>
            <a:r>
              <a:rPr lang="en-CH" sz="1700" dirty="0">
                <a:latin typeface="CMR10"/>
              </a:rPr>
              <a:t>-</a:t>
            </a:r>
            <a:r>
              <a:rPr lang="en-US" sz="1700" dirty="0">
                <a:latin typeface="CMR10"/>
              </a:rPr>
              <a:t>216.</a:t>
            </a:r>
          </a:p>
        </p:txBody>
      </p:sp>
      <p:sp>
        <p:nvSpPr>
          <p:cNvPr id="19" name="PB">
            <a:extLst>
              <a:ext uri="{FF2B5EF4-FFF2-40B4-BE49-F238E27FC236}">
                <a16:creationId xmlns:a16="http://schemas.microsoft.com/office/drawing/2014/main" id="{2A170316-3549-F23E-C2F6-6A71528185F1}"/>
              </a:ext>
            </a:extLst>
          </p:cNvPr>
          <p:cNvSpPr/>
          <p:nvPr/>
        </p:nvSpPr>
        <p:spPr>
          <a:xfrm>
            <a:off x="0" y="6794500"/>
            <a:ext cx="12192000"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0" name="Slide Number Placeholder 19">
            <a:extLst>
              <a:ext uri="{FF2B5EF4-FFF2-40B4-BE49-F238E27FC236}">
                <a16:creationId xmlns:a16="http://schemas.microsoft.com/office/drawing/2014/main" id="{D311A74A-9743-9C73-B0C0-09ED2FD3B2F0}"/>
              </a:ext>
            </a:extLst>
          </p:cNvPr>
          <p:cNvSpPr>
            <a:spLocks noGrp="1"/>
          </p:cNvSpPr>
          <p:nvPr>
            <p:ph type="sldNum" sz="quarter" idx="12"/>
          </p:nvPr>
        </p:nvSpPr>
        <p:spPr/>
        <p:txBody>
          <a:bodyPr/>
          <a:lstStyle/>
          <a:p>
            <a:fld id="{5ACA52AF-F19D-405C-AD5F-7D94B96A5CC3}" type="slidenum">
              <a:rPr lang="de-CH" noProof="0" smtClean="0"/>
              <a:t>37</a:t>
            </a:fld>
            <a:endParaRPr lang="de-CH" noProof="0"/>
          </a:p>
        </p:txBody>
      </p:sp>
    </p:spTree>
    <p:extLst>
      <p:ext uri="{BB962C8B-B14F-4D97-AF65-F5344CB8AC3E}">
        <p14:creationId xmlns:p14="http://schemas.microsoft.com/office/powerpoint/2010/main" val="2515309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CH" dirty="0">
                <a:solidFill>
                  <a:srgbClr val="007A96"/>
                </a:solidFill>
              </a:rPr>
            </a:br>
            <a:r>
              <a:rPr lang="en-CH" dirty="0">
                <a:solidFill>
                  <a:srgbClr val="007A96"/>
                </a:solidFill>
              </a:rPr>
              <a:t>References</a:t>
            </a:r>
            <a:endParaRPr lang="en-US" dirty="0">
              <a:solidFill>
                <a:srgbClr val="007A96"/>
              </a:solidFill>
            </a:endParaRPr>
          </a:p>
        </p:txBody>
      </p:sp>
      <p:sp>
        <p:nvSpPr>
          <p:cNvPr id="3" name="Date Placeholder 2"/>
          <p:cNvSpPr>
            <a:spLocks noGrp="1"/>
          </p:cNvSpPr>
          <p:nvPr>
            <p:ph type="dt" sz="half" idx="10"/>
          </p:nvPr>
        </p:nvSpPr>
        <p:spPr/>
        <p:txBody>
          <a:bodyPr/>
          <a:lstStyle/>
          <a:p>
            <a:r>
              <a:rPr lang="en-CH" noProof="0" dirty="0"/>
              <a:t>09.11.2022</a:t>
            </a:r>
            <a:endParaRPr lang="de-CH" noProof="0"/>
          </a:p>
        </p:txBody>
      </p:sp>
      <p:sp>
        <p:nvSpPr>
          <p:cNvPr id="4" name="Footer Placeholder 3"/>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9" name="Rectangle 8"/>
          <p:cNvSpPr/>
          <p:nvPr/>
        </p:nvSpPr>
        <p:spPr>
          <a:xfrm>
            <a:off x="632789" y="1051020"/>
            <a:ext cx="10827373" cy="5324535"/>
          </a:xfrm>
          <a:prstGeom prst="rect">
            <a:avLst/>
          </a:prstGeom>
        </p:spPr>
        <p:txBody>
          <a:bodyPr wrap="square">
            <a:spAutoFit/>
          </a:bodyPr>
          <a:lstStyle/>
          <a:p>
            <a:pPr marL="285750" indent="-285750" algn="just">
              <a:buFont typeface="Wingdings" panose="05000000000000000000" pitchFamily="2" charset="2"/>
              <a:buChar char="v"/>
            </a:pPr>
            <a:r>
              <a:rPr lang="en-US" sz="1700" dirty="0">
                <a:latin typeface="CMR10"/>
              </a:rPr>
              <a:t>[25] P. S. Group, </a:t>
            </a:r>
            <a:r>
              <a:rPr lang="en-CH" sz="1700" dirty="0">
                <a:latin typeface="CMR10"/>
              </a:rPr>
              <a:t>"</a:t>
            </a:r>
            <a:r>
              <a:rPr lang="en-US" sz="1700" dirty="0">
                <a:latin typeface="CMR10"/>
              </a:rPr>
              <a:t>Eiger-port," https://github.com/princeton-sns/Eiger-PORT, 2020.</a:t>
            </a:r>
          </a:p>
          <a:p>
            <a:pPr marL="285750" indent="-285750" algn="just">
              <a:buFont typeface="Wingdings" panose="05000000000000000000" pitchFamily="2" charset="2"/>
              <a:buChar char="v"/>
            </a:pPr>
            <a:r>
              <a:rPr lang="en-US" sz="1700" dirty="0">
                <a:latin typeface="CMR10"/>
              </a:rPr>
              <a:t>[26] S. Burckhardt, D. Leijen, M. F</a:t>
            </a:r>
            <a:r>
              <a:rPr lang="en-CH" sz="1700" dirty="0">
                <a:latin typeface="CMR10"/>
              </a:rPr>
              <a:t>ä</a:t>
            </a:r>
            <a:r>
              <a:rPr lang="en-US" sz="1700" dirty="0">
                <a:latin typeface="CMR10"/>
              </a:rPr>
              <a:t>hndrich, and M. Sagiv, </a:t>
            </a:r>
            <a:r>
              <a:rPr lang="en-CH" sz="1700" dirty="0">
                <a:latin typeface="CMR10"/>
              </a:rPr>
              <a:t>"</a:t>
            </a:r>
            <a:r>
              <a:rPr lang="en-US" sz="1700" dirty="0">
                <a:latin typeface="CMR10"/>
              </a:rPr>
              <a:t>Eventually consistent transactions,</a:t>
            </a:r>
            <a:r>
              <a:rPr lang="en-CH" sz="1700" dirty="0">
                <a:latin typeface="CMR10"/>
              </a:rPr>
              <a:t>” </a:t>
            </a:r>
            <a:r>
              <a:rPr lang="en-US" sz="1700" dirty="0">
                <a:latin typeface="CMR10"/>
              </a:rPr>
              <a:t>in Programming Languages and Systems, H. Seidl, Ed. Berlin, Heidelberg: Springer </a:t>
            </a:r>
            <a:r>
              <a:rPr lang="de-DE" sz="1700" dirty="0">
                <a:latin typeface="CMR10"/>
              </a:rPr>
              <a:t>Berlin Heidelberg, 2012, pp. 67</a:t>
            </a:r>
            <a:r>
              <a:rPr lang="en-CH" sz="1700" dirty="0">
                <a:latin typeface="CMR10"/>
              </a:rPr>
              <a:t>-</a:t>
            </a:r>
            <a:r>
              <a:rPr lang="de-DE" sz="1700" dirty="0">
                <a:latin typeface="CMR10"/>
              </a:rPr>
              <a:t>86.</a:t>
            </a:r>
            <a:endParaRPr lang="en-US" sz="1700" dirty="0">
              <a:latin typeface="CMR10"/>
            </a:endParaRPr>
          </a:p>
          <a:p>
            <a:pPr marL="285750" indent="-285750" algn="just">
              <a:buFont typeface="Wingdings" panose="05000000000000000000" pitchFamily="2" charset="2"/>
              <a:buChar char="v"/>
            </a:pPr>
            <a:r>
              <a:rPr lang="en-US" sz="1700" dirty="0">
                <a:latin typeface="CMR10"/>
              </a:rPr>
              <a:t>[27] P. A. Bernstein and N. Goodman, </a:t>
            </a:r>
            <a:r>
              <a:rPr lang="en-CH" sz="1700" dirty="0">
                <a:latin typeface="CMR10"/>
              </a:rPr>
              <a:t>"</a:t>
            </a:r>
            <a:r>
              <a:rPr lang="en-US" sz="1700" dirty="0">
                <a:latin typeface="CMR10"/>
              </a:rPr>
              <a:t>Concurrency control in distributed database systems,“</a:t>
            </a:r>
            <a:r>
              <a:rPr lang="en-CH" sz="1700" dirty="0">
                <a:latin typeface="CMR10"/>
              </a:rPr>
              <a:t> </a:t>
            </a:r>
            <a:r>
              <a:rPr lang="en-US" sz="1700" dirty="0">
                <a:latin typeface="CMR10"/>
              </a:rPr>
              <a:t>ACM Computing Surveys (CSUR), vol. 13, no. 2, pp. 185</a:t>
            </a:r>
            <a:r>
              <a:rPr lang="en-CH" sz="1700" dirty="0">
                <a:latin typeface="CMR10"/>
              </a:rPr>
              <a:t>-</a:t>
            </a:r>
            <a:r>
              <a:rPr lang="en-US" sz="1700" dirty="0">
                <a:latin typeface="CMR10"/>
              </a:rPr>
              <a:t>221, 1981.</a:t>
            </a:r>
          </a:p>
          <a:p>
            <a:pPr marL="285750" indent="-285750" algn="just">
              <a:buFont typeface="Wingdings" panose="05000000000000000000" pitchFamily="2" charset="2"/>
              <a:buChar char="v"/>
            </a:pPr>
            <a:r>
              <a:rPr lang="en-US" sz="1700" dirty="0">
                <a:latin typeface="CMR10"/>
              </a:rPr>
              <a:t>[28] A. Cerone, A. Gotsman, and H. Yang, </a:t>
            </a:r>
            <a:r>
              <a:rPr lang="en-CH" sz="1700" dirty="0">
                <a:latin typeface="CMR10"/>
              </a:rPr>
              <a:t>"</a:t>
            </a:r>
            <a:r>
              <a:rPr lang="en-US" sz="1700" dirty="0">
                <a:latin typeface="CMR10"/>
              </a:rPr>
              <a:t>Algebraic Laws for Weak Consistency," in 28th International Conference on Concurrency Theory (CONCUR 2017), ser. Leibniz International Proceedings in Informatics (LIPIcs), R. Meyer and U. Nestmann, Eds., vol. 85. Dagstuhl, Germany: Schloss Dagstuhl</a:t>
            </a:r>
            <a:r>
              <a:rPr lang="en-CH" sz="1700" dirty="0">
                <a:latin typeface="CMR10"/>
              </a:rPr>
              <a:t>-</a:t>
            </a:r>
            <a:r>
              <a:rPr lang="en-US" sz="1700" dirty="0">
                <a:latin typeface="CMR10"/>
              </a:rPr>
              <a:t>Leibniz-Zentrum fuer Informatik, 2017, </a:t>
            </a:r>
            <a:r>
              <a:rPr lang="fr-FR" sz="1700" dirty="0">
                <a:latin typeface="CMR10"/>
              </a:rPr>
              <a:t>pp. 26:1</a:t>
            </a:r>
            <a:r>
              <a:rPr lang="en-CH" sz="1700" dirty="0">
                <a:latin typeface="CMR10"/>
              </a:rPr>
              <a:t>-</a:t>
            </a:r>
            <a:r>
              <a:rPr lang="fr-FR" sz="1700" dirty="0">
                <a:latin typeface="CMR10"/>
              </a:rPr>
              <a:t>26:18. [Online]. Available: </a:t>
            </a:r>
            <a:r>
              <a:rPr lang="fr-FR" sz="1700" dirty="0">
                <a:latin typeface="CMR10"/>
                <a:hlinkClick r:id="rId2"/>
              </a:rPr>
              <a:t>http://drops.dagstuhl.de/opus/volltexte/2017/7794</a:t>
            </a:r>
            <a:r>
              <a:rPr lang="en-CH" sz="1700" dirty="0">
                <a:latin typeface="CMR10"/>
                <a:hlinkClick r:id="rId2"/>
              </a:rPr>
              <a:t>47</a:t>
            </a:r>
            <a:endParaRPr lang="en-CH" sz="1700" dirty="0">
              <a:latin typeface="CMR10"/>
            </a:endParaRPr>
          </a:p>
          <a:p>
            <a:pPr marL="285750" indent="-285750" algn="just">
              <a:buFont typeface="Wingdings" panose="05000000000000000000" pitchFamily="2" charset="2"/>
              <a:buChar char="v"/>
            </a:pPr>
            <a:r>
              <a:rPr lang="en-US" sz="1700" dirty="0">
                <a:latin typeface="CMR10"/>
              </a:rPr>
              <a:t>[29] N. Crooks, Y. Pu, L. Alvisi, and A. Clement, </a:t>
            </a:r>
            <a:r>
              <a:rPr lang="en-CH" sz="1700" dirty="0">
                <a:latin typeface="CMR10"/>
              </a:rPr>
              <a:t>"</a:t>
            </a:r>
            <a:r>
              <a:rPr lang="en-US" sz="1700" dirty="0">
                <a:latin typeface="CMR10"/>
              </a:rPr>
              <a:t>Seeing is believing: A client-centric</a:t>
            </a:r>
            <a:r>
              <a:rPr lang="en-CH" sz="1700" dirty="0">
                <a:latin typeface="CMR10"/>
              </a:rPr>
              <a:t> </a:t>
            </a:r>
            <a:r>
              <a:rPr lang="en-US" sz="1700" dirty="0">
                <a:latin typeface="CMR10"/>
              </a:rPr>
              <a:t>speci</a:t>
            </a:r>
            <a:r>
              <a:rPr lang="en-CH" sz="1700" dirty="0">
                <a:latin typeface="CMR10"/>
              </a:rPr>
              <a:t>fi</a:t>
            </a:r>
            <a:r>
              <a:rPr lang="en-US" sz="1700" dirty="0">
                <a:latin typeface="CMR10"/>
              </a:rPr>
              <a:t>cation of database isolation," in Proceedings of the ACM Symposium on Principles of</a:t>
            </a:r>
            <a:r>
              <a:rPr lang="en-CH" sz="1700" dirty="0">
                <a:latin typeface="CMR10"/>
              </a:rPr>
              <a:t> </a:t>
            </a:r>
            <a:r>
              <a:rPr lang="en-US" sz="1700" dirty="0">
                <a:latin typeface="CMR10"/>
              </a:rPr>
              <a:t>Distributed Computing, ser. PODC '17. New York, NY, USA: Association for Computing</a:t>
            </a:r>
            <a:r>
              <a:rPr lang="en-CH" sz="1700" dirty="0">
                <a:latin typeface="CMR10"/>
              </a:rPr>
              <a:t> </a:t>
            </a:r>
            <a:r>
              <a:rPr lang="en-US" sz="1700" dirty="0">
                <a:latin typeface="CMR10"/>
              </a:rPr>
              <a:t>Machinery, 2017, p. 73</a:t>
            </a:r>
            <a:r>
              <a:rPr lang="en-CH" sz="1700" dirty="0">
                <a:latin typeface="CMR10"/>
              </a:rPr>
              <a:t>-</a:t>
            </a:r>
            <a:r>
              <a:rPr lang="en-US" sz="1700" dirty="0">
                <a:latin typeface="CMR10"/>
              </a:rPr>
              <a:t>82. [Online]. Available: https://doi.org/10.1145/3087801.3087802</a:t>
            </a:r>
          </a:p>
          <a:p>
            <a:pPr marL="285750" indent="-285750" algn="just">
              <a:buFont typeface="Wingdings" panose="05000000000000000000" pitchFamily="2" charset="2"/>
              <a:buChar char="v"/>
            </a:pPr>
            <a:r>
              <a:rPr lang="en-US" sz="1700" dirty="0">
                <a:latin typeface="CMR10"/>
              </a:rPr>
              <a:t>[30] G. Kaki, K. Nagar, M. Najafzadeh, and S. Jagannathan, </a:t>
            </a:r>
            <a:r>
              <a:rPr lang="en-CH" sz="1700" dirty="0">
                <a:latin typeface="CMR10"/>
              </a:rPr>
              <a:t>"</a:t>
            </a:r>
            <a:r>
              <a:rPr lang="en-US" sz="1700" dirty="0">
                <a:latin typeface="CMR10"/>
              </a:rPr>
              <a:t>Alone together: Compositional</a:t>
            </a:r>
            <a:r>
              <a:rPr lang="en-CH" sz="1700" dirty="0">
                <a:latin typeface="CMR10"/>
              </a:rPr>
              <a:t> </a:t>
            </a:r>
            <a:r>
              <a:rPr lang="en-US" sz="1700" dirty="0">
                <a:latin typeface="CMR10"/>
              </a:rPr>
              <a:t>reasoning and inference for weak isolation," Proc. ACM Program. Lang., vol. 2, no.</a:t>
            </a:r>
            <a:r>
              <a:rPr lang="en-CH" sz="1700" dirty="0">
                <a:latin typeface="CMR10"/>
              </a:rPr>
              <a:t> </a:t>
            </a:r>
            <a:r>
              <a:rPr lang="en-US" sz="1700" dirty="0">
                <a:latin typeface="CMR10"/>
              </a:rPr>
              <a:t>POPL, dec 2017. [Online]. Available: </a:t>
            </a:r>
            <a:r>
              <a:rPr lang="en-US" sz="1700" dirty="0">
                <a:latin typeface="CMR10"/>
                <a:hlinkClick r:id="rId3"/>
              </a:rPr>
              <a:t>https://doi.org/10.1145/3158115</a:t>
            </a:r>
            <a:endParaRPr lang="en-US" sz="1700" dirty="0">
              <a:latin typeface="CMR10"/>
            </a:endParaRPr>
          </a:p>
          <a:p>
            <a:pPr marL="285750" indent="-285750" algn="just">
              <a:buFont typeface="Wingdings" panose="05000000000000000000" pitchFamily="2" charset="2"/>
              <a:buChar char="v"/>
            </a:pPr>
            <a:r>
              <a:rPr lang="en-US" sz="1700" dirty="0">
                <a:latin typeface="CMR10"/>
              </a:rPr>
              <a:t>[31] K. Nagar and S. Jagannathan, </a:t>
            </a:r>
            <a:r>
              <a:rPr lang="en-CH" sz="1700" dirty="0">
                <a:latin typeface="CMR10"/>
              </a:rPr>
              <a:t>"</a:t>
            </a:r>
            <a:r>
              <a:rPr lang="en-US" sz="1700" dirty="0">
                <a:latin typeface="CMR10"/>
              </a:rPr>
              <a:t>Automated Detection of Serializability Violations</a:t>
            </a:r>
            <a:r>
              <a:rPr lang="en-CH" sz="1700" dirty="0">
                <a:latin typeface="CMR10"/>
              </a:rPr>
              <a:t> </a:t>
            </a:r>
            <a:r>
              <a:rPr lang="en-US" sz="1700" dirty="0">
                <a:latin typeface="CMR10"/>
              </a:rPr>
              <a:t>Under Weak Consistency," in 29th International Conference on Concurrency Theory</a:t>
            </a:r>
            <a:r>
              <a:rPr lang="en-CH" sz="1700" dirty="0">
                <a:latin typeface="CMR10"/>
              </a:rPr>
              <a:t> </a:t>
            </a:r>
            <a:r>
              <a:rPr lang="en-US" sz="1700" dirty="0">
                <a:latin typeface="CMR10"/>
              </a:rPr>
              <a:t>(CONCUR 2018), ser. Leibniz International Proceedings in Informatics (LIPIcs),</a:t>
            </a:r>
            <a:r>
              <a:rPr lang="en-CH" sz="1700" dirty="0">
                <a:latin typeface="CMR10"/>
              </a:rPr>
              <a:t> </a:t>
            </a:r>
            <a:r>
              <a:rPr lang="en-US" sz="1700" dirty="0">
                <a:latin typeface="CMR10"/>
              </a:rPr>
              <a:t>S. Schewe and L. Zhang, Eds., vol. 118. Dagstuhl, Germany: Schloss Dagstuhl</a:t>
            </a:r>
            <a:r>
              <a:rPr lang="en-CH" sz="1700" dirty="0">
                <a:latin typeface="CMR10"/>
              </a:rPr>
              <a:t>-</a:t>
            </a:r>
            <a:r>
              <a:rPr lang="en-US" sz="1700" dirty="0">
                <a:latin typeface="CMR10"/>
              </a:rPr>
              <a:t>Leibniz-Zentrum fuer Informatik, 2018, pp. 41:1</a:t>
            </a:r>
            <a:r>
              <a:rPr lang="en-CH" sz="1700" dirty="0">
                <a:latin typeface="CMR10"/>
              </a:rPr>
              <a:t>-</a:t>
            </a:r>
            <a:r>
              <a:rPr lang="en-US" sz="1700" dirty="0">
                <a:latin typeface="CMR10"/>
              </a:rPr>
              <a:t>41:18. [Online]. Available: </a:t>
            </a:r>
            <a:r>
              <a:rPr lang="en-US" sz="1700" dirty="0">
                <a:latin typeface="CMR10"/>
                <a:hlinkClick r:id="rId4"/>
              </a:rPr>
              <a:t>http://drops.dagstuhl.de/opus/volltexte/2018/9579</a:t>
            </a:r>
            <a:endParaRPr lang="en-CH" sz="1700" dirty="0">
              <a:latin typeface="CMR10"/>
            </a:endParaRPr>
          </a:p>
          <a:p>
            <a:pPr marL="285750" indent="-285750" algn="just">
              <a:buFont typeface="Wingdings" panose="05000000000000000000" pitchFamily="2" charset="2"/>
              <a:buChar char="v"/>
            </a:pPr>
            <a:endParaRPr lang="en-US" sz="1700" dirty="0">
              <a:effectLst/>
              <a:latin typeface="CMR10"/>
            </a:endParaRPr>
          </a:p>
        </p:txBody>
      </p:sp>
      <p:sp>
        <p:nvSpPr>
          <p:cNvPr id="19" name="PB">
            <a:extLst>
              <a:ext uri="{FF2B5EF4-FFF2-40B4-BE49-F238E27FC236}">
                <a16:creationId xmlns:a16="http://schemas.microsoft.com/office/drawing/2014/main" id="{7C1938CC-DE3C-94CA-1173-D13294F0966C}"/>
              </a:ext>
            </a:extLst>
          </p:cNvPr>
          <p:cNvSpPr/>
          <p:nvPr/>
        </p:nvSpPr>
        <p:spPr>
          <a:xfrm>
            <a:off x="0" y="6794500"/>
            <a:ext cx="12192000"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0" name="Slide Number Placeholder 19">
            <a:extLst>
              <a:ext uri="{FF2B5EF4-FFF2-40B4-BE49-F238E27FC236}">
                <a16:creationId xmlns:a16="http://schemas.microsoft.com/office/drawing/2014/main" id="{2DA4F5E3-25FD-586B-F8E9-54C990C5F1B9}"/>
              </a:ext>
            </a:extLst>
          </p:cNvPr>
          <p:cNvSpPr>
            <a:spLocks noGrp="1"/>
          </p:cNvSpPr>
          <p:nvPr>
            <p:ph type="sldNum" sz="quarter" idx="12"/>
          </p:nvPr>
        </p:nvSpPr>
        <p:spPr/>
        <p:txBody>
          <a:bodyPr/>
          <a:lstStyle/>
          <a:p>
            <a:fld id="{5ACA52AF-F19D-405C-AD5F-7D94B96A5CC3}" type="slidenum">
              <a:rPr lang="de-CH" noProof="0" smtClean="0"/>
              <a:t>38</a:t>
            </a:fld>
            <a:endParaRPr lang="de-CH" noProof="0"/>
          </a:p>
        </p:txBody>
      </p:sp>
    </p:spTree>
    <p:extLst>
      <p:ext uri="{BB962C8B-B14F-4D97-AF65-F5344CB8AC3E}">
        <p14:creationId xmlns:p14="http://schemas.microsoft.com/office/powerpoint/2010/main" val="1289168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CH" dirty="0">
                <a:solidFill>
                  <a:srgbClr val="007A96"/>
                </a:solidFill>
              </a:rPr>
            </a:br>
            <a:r>
              <a:rPr lang="en-CH" dirty="0">
                <a:solidFill>
                  <a:srgbClr val="007A96"/>
                </a:solidFill>
              </a:rPr>
              <a:t>References</a:t>
            </a:r>
            <a:endParaRPr lang="en-US" dirty="0">
              <a:solidFill>
                <a:srgbClr val="007A96"/>
              </a:solidFill>
            </a:endParaRPr>
          </a:p>
        </p:txBody>
      </p:sp>
      <p:sp>
        <p:nvSpPr>
          <p:cNvPr id="3" name="Date Placeholder 2"/>
          <p:cNvSpPr>
            <a:spLocks noGrp="1"/>
          </p:cNvSpPr>
          <p:nvPr>
            <p:ph type="dt" sz="half" idx="10"/>
          </p:nvPr>
        </p:nvSpPr>
        <p:spPr/>
        <p:txBody>
          <a:bodyPr/>
          <a:lstStyle/>
          <a:p>
            <a:r>
              <a:rPr lang="en-CH" noProof="0" dirty="0"/>
              <a:t>09.11.2022</a:t>
            </a:r>
            <a:endParaRPr lang="de-CH" noProof="0"/>
          </a:p>
        </p:txBody>
      </p:sp>
      <p:sp>
        <p:nvSpPr>
          <p:cNvPr id="4" name="Footer Placeholder 3"/>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9" name="Rectangle 8"/>
          <p:cNvSpPr/>
          <p:nvPr/>
        </p:nvSpPr>
        <p:spPr>
          <a:xfrm>
            <a:off x="632789" y="1051020"/>
            <a:ext cx="10827373" cy="1400383"/>
          </a:xfrm>
          <a:prstGeom prst="rect">
            <a:avLst/>
          </a:prstGeom>
        </p:spPr>
        <p:txBody>
          <a:bodyPr wrap="square">
            <a:spAutoFit/>
          </a:bodyPr>
          <a:lstStyle/>
          <a:p>
            <a:pPr marL="285750" indent="-285750" algn="just">
              <a:buFont typeface="Wingdings" panose="05000000000000000000" pitchFamily="2" charset="2"/>
              <a:buChar char="v"/>
            </a:pPr>
            <a:r>
              <a:rPr lang="en-CH" sz="1700" dirty="0">
                <a:latin typeface="CMR10"/>
              </a:rPr>
              <a:t>[</a:t>
            </a:r>
            <a:r>
              <a:rPr lang="en-US" sz="1700" dirty="0">
                <a:latin typeface="CMR10"/>
              </a:rPr>
              <a:t>32] S. Liu, P. C. </a:t>
            </a:r>
            <a:r>
              <a:rPr lang="en-CH" sz="1700" dirty="0">
                <a:latin typeface="CMR10"/>
              </a:rPr>
              <a:t>Ö</a:t>
            </a:r>
            <a:r>
              <a:rPr lang="en-US" sz="1700" dirty="0">
                <a:latin typeface="CMR10"/>
              </a:rPr>
              <a:t>lveczky, M. Zhang, Q. Wang, and J. Meseguer, </a:t>
            </a:r>
            <a:r>
              <a:rPr lang="en-CH" sz="1700" dirty="0">
                <a:latin typeface="CMR10"/>
              </a:rPr>
              <a:t>"</a:t>
            </a:r>
            <a:r>
              <a:rPr lang="en-US" sz="1700" dirty="0">
                <a:latin typeface="CMR10"/>
              </a:rPr>
              <a:t>Automatic analysis of consistency</a:t>
            </a:r>
            <a:r>
              <a:rPr lang="en-CH" sz="1700" dirty="0">
                <a:latin typeface="CMR10"/>
              </a:rPr>
              <a:t> </a:t>
            </a:r>
            <a:r>
              <a:rPr lang="en-US" sz="1700" dirty="0">
                <a:latin typeface="CMR10"/>
              </a:rPr>
              <a:t>properties of distributed transaction systems in maude," in Tools and Algorithms</a:t>
            </a:r>
            <a:r>
              <a:rPr lang="en-CH" sz="1700" dirty="0">
                <a:latin typeface="CMR10"/>
              </a:rPr>
              <a:t> </a:t>
            </a:r>
            <a:r>
              <a:rPr lang="en-US" sz="1700" dirty="0">
                <a:latin typeface="CMR10"/>
              </a:rPr>
              <a:t>for the Construction and Analysis of Systems, T. Vojnar and L. Zhang, Eds. Cham:</a:t>
            </a:r>
            <a:r>
              <a:rPr lang="en-CH" sz="1700" dirty="0">
                <a:latin typeface="CMR10"/>
              </a:rPr>
              <a:t> </a:t>
            </a:r>
            <a:r>
              <a:rPr lang="en-US" sz="1700" dirty="0">
                <a:latin typeface="CMR10"/>
              </a:rPr>
              <a:t>Springer International Publishing, 2019, pp. 40</a:t>
            </a:r>
            <a:r>
              <a:rPr lang="en-CH" sz="1700" dirty="0">
                <a:latin typeface="CMR10"/>
              </a:rPr>
              <a:t>-</a:t>
            </a:r>
            <a:r>
              <a:rPr lang="en-US" sz="1700" dirty="0">
                <a:latin typeface="CMR10"/>
              </a:rPr>
              <a:t>57.</a:t>
            </a:r>
            <a:endParaRPr lang="en-CH" sz="1700" dirty="0">
              <a:latin typeface="CMR10"/>
            </a:endParaRPr>
          </a:p>
          <a:p>
            <a:pPr marL="285750" indent="-285750" algn="just">
              <a:buFont typeface="Wingdings" panose="05000000000000000000" pitchFamily="2" charset="2"/>
              <a:buChar char="v"/>
            </a:pPr>
            <a:r>
              <a:rPr lang="en-US" sz="1700" dirty="0">
                <a:latin typeface="CMR10"/>
              </a:rPr>
              <a:t>[33] S. Liu, </a:t>
            </a:r>
            <a:r>
              <a:rPr lang="en-CH" sz="1700" dirty="0">
                <a:latin typeface="CMR10"/>
              </a:rPr>
              <a:t>"</a:t>
            </a:r>
            <a:r>
              <a:rPr lang="en-US" sz="1700" dirty="0">
                <a:latin typeface="CMR10"/>
              </a:rPr>
              <a:t>All in one: Design, veri</a:t>
            </a:r>
            <a:r>
              <a:rPr lang="en-CH" sz="1700" dirty="0">
                <a:latin typeface="CMR10"/>
              </a:rPr>
              <a:t>fi</a:t>
            </a:r>
            <a:r>
              <a:rPr lang="en-US" sz="1700" dirty="0">
                <a:latin typeface="CMR10"/>
              </a:rPr>
              <a:t>cation, and implementation of snow-optimal read atomic</a:t>
            </a:r>
            <a:r>
              <a:rPr lang="en-CH" sz="1700" dirty="0">
                <a:latin typeface="CMR10"/>
              </a:rPr>
              <a:t> </a:t>
            </a:r>
            <a:r>
              <a:rPr lang="en-US" sz="1700" dirty="0">
                <a:latin typeface="CMR10"/>
              </a:rPr>
              <a:t>transactions," ACM Transactions on Software Engineering and Methodology (TOSEM),</a:t>
            </a:r>
            <a:r>
              <a:rPr lang="en-CH" sz="1700" dirty="0">
                <a:latin typeface="CMR10"/>
              </a:rPr>
              <a:t> </a:t>
            </a:r>
            <a:r>
              <a:rPr lang="en-US" sz="1700" dirty="0">
                <a:latin typeface="CMR10"/>
              </a:rPr>
              <a:t>vol. 31, no. 3, pp. 1</a:t>
            </a:r>
            <a:r>
              <a:rPr lang="en-CH" sz="1700" dirty="0">
                <a:latin typeface="CMR10"/>
              </a:rPr>
              <a:t>-</a:t>
            </a:r>
            <a:r>
              <a:rPr lang="en-US" sz="1700" dirty="0">
                <a:latin typeface="CMR10"/>
              </a:rPr>
              <a:t>44, 2022.</a:t>
            </a:r>
            <a:endParaRPr lang="en-US" sz="1700" dirty="0">
              <a:effectLst/>
              <a:latin typeface="CMR10"/>
            </a:endParaRPr>
          </a:p>
        </p:txBody>
      </p:sp>
      <p:sp>
        <p:nvSpPr>
          <p:cNvPr id="19" name="PB">
            <a:extLst>
              <a:ext uri="{FF2B5EF4-FFF2-40B4-BE49-F238E27FC236}">
                <a16:creationId xmlns:a16="http://schemas.microsoft.com/office/drawing/2014/main" id="{86288CAC-04FA-7EE2-7DEF-AC52E603A1C7}"/>
              </a:ext>
            </a:extLst>
          </p:cNvPr>
          <p:cNvSpPr/>
          <p:nvPr/>
        </p:nvSpPr>
        <p:spPr>
          <a:xfrm>
            <a:off x="0" y="6794500"/>
            <a:ext cx="12192000"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0" name="Slide Number Placeholder 19">
            <a:extLst>
              <a:ext uri="{FF2B5EF4-FFF2-40B4-BE49-F238E27FC236}">
                <a16:creationId xmlns:a16="http://schemas.microsoft.com/office/drawing/2014/main" id="{1747323C-16A4-846C-BDFE-3E47A47EFB9E}"/>
              </a:ext>
            </a:extLst>
          </p:cNvPr>
          <p:cNvSpPr>
            <a:spLocks noGrp="1"/>
          </p:cNvSpPr>
          <p:nvPr>
            <p:ph type="sldNum" sz="quarter" idx="12"/>
          </p:nvPr>
        </p:nvSpPr>
        <p:spPr/>
        <p:txBody>
          <a:bodyPr/>
          <a:lstStyle/>
          <a:p>
            <a:fld id="{5ACA52AF-F19D-405C-AD5F-7D94B96A5CC3}" type="slidenum">
              <a:rPr lang="de-CH" noProof="0" smtClean="0"/>
              <a:t>39</a:t>
            </a:fld>
            <a:endParaRPr lang="de-CH" noProof="0"/>
          </a:p>
        </p:txBody>
      </p:sp>
    </p:spTree>
    <p:extLst>
      <p:ext uri="{BB962C8B-B14F-4D97-AF65-F5344CB8AC3E}">
        <p14:creationId xmlns:p14="http://schemas.microsoft.com/office/powerpoint/2010/main" val="375778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US" dirty="0">
                <a:solidFill>
                  <a:srgbClr val="007A96"/>
                </a:solidFill>
              </a:rPr>
            </a:br>
            <a:r>
              <a:rPr lang="en-US" dirty="0">
                <a:solidFill>
                  <a:srgbClr val="007A96"/>
                </a:solidFill>
              </a:rPr>
              <a:t>Distributed database systems</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7" name="Rounded Rectangle 6"/>
          <p:cNvSpPr/>
          <p:nvPr/>
        </p:nvSpPr>
        <p:spPr>
          <a:xfrm>
            <a:off x="3399875" y="2397948"/>
            <a:ext cx="884903" cy="13371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8" name="Rounded Rectangle 7"/>
          <p:cNvSpPr/>
          <p:nvPr/>
        </p:nvSpPr>
        <p:spPr>
          <a:xfrm>
            <a:off x="2925279" y="2045110"/>
            <a:ext cx="1056786" cy="61297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2" name="Rounded Rectangle 11"/>
          <p:cNvSpPr/>
          <p:nvPr/>
        </p:nvSpPr>
        <p:spPr>
          <a:xfrm>
            <a:off x="4124960" y="2772999"/>
            <a:ext cx="320040" cy="113902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113280"/>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4" name="Content Placeholder 13"/>
          <p:cNvSpPr>
            <a:spLocks noGrp="1"/>
          </p:cNvSpPr>
          <p:nvPr>
            <p:ph idx="1"/>
          </p:nvPr>
        </p:nvSpPr>
        <p:spPr>
          <a:xfrm>
            <a:off x="731836" y="1369560"/>
            <a:ext cx="10728326" cy="4647782"/>
          </a:xfrm>
        </p:spPr>
        <p:txBody>
          <a:bodyPr/>
          <a:lstStyle/>
          <a:p>
            <a:pPr>
              <a:spcBef>
                <a:spcPts val="0"/>
              </a:spcBef>
            </a:pPr>
            <a:r>
              <a:rPr lang="en-US" dirty="0"/>
              <a:t>Consists of i</a:t>
            </a:r>
            <a:r>
              <a:rPr lang="en-US" sz="1800" b="0" i="0" u="none" strike="noStrike" baseline="0" dirty="0"/>
              <a:t>ndependent components,</a:t>
            </a:r>
          </a:p>
          <a:p>
            <a:pPr marL="0" indent="0">
              <a:spcBef>
                <a:spcPts val="0"/>
              </a:spcBef>
              <a:buNone/>
            </a:pPr>
            <a:r>
              <a:rPr lang="en-US" sz="1800" b="0" i="0" u="none" strike="noStrike" baseline="0" dirty="0"/>
              <a:t>     spread across different machines or locations.</a:t>
            </a:r>
          </a:p>
          <a:p>
            <a:pPr lvl="1">
              <a:lnSpc>
                <a:spcPct val="150000"/>
              </a:lnSpc>
              <a:spcBef>
                <a:spcPts val="1000"/>
              </a:spcBef>
            </a:pPr>
            <a:r>
              <a:rPr lang="en-US" dirty="0"/>
              <a:t>A common model:</a:t>
            </a:r>
          </a:p>
          <a:p>
            <a:pPr marL="266700" lvl="1" indent="0">
              <a:spcBef>
                <a:spcPts val="0"/>
              </a:spcBef>
              <a:buNone/>
            </a:pPr>
            <a:r>
              <a:rPr lang="en-US" dirty="0"/>
              <a:t>    Transaction Manager (TM) and Resource Managers (RM)</a:t>
            </a:r>
          </a:p>
          <a:p>
            <a:pPr lvl="1">
              <a:lnSpc>
                <a:spcPct val="150000"/>
              </a:lnSpc>
              <a:spcBef>
                <a:spcPts val="0"/>
              </a:spcBef>
            </a:pPr>
            <a:r>
              <a:rPr lang="en-US" dirty="0"/>
              <a:t>TM coordinates (sends commands to) RMs</a:t>
            </a:r>
          </a:p>
          <a:p>
            <a:pPr lvl="1">
              <a:lnSpc>
                <a:spcPct val="150000"/>
              </a:lnSpc>
              <a:spcBef>
                <a:spcPts val="0"/>
              </a:spcBef>
            </a:pPr>
            <a:r>
              <a:rPr lang="en-US" dirty="0"/>
              <a:t>Each RM has a shard of database or a log</a:t>
            </a:r>
          </a:p>
          <a:p>
            <a:pPr lvl="1">
              <a:lnSpc>
                <a:spcPct val="150000"/>
              </a:lnSpc>
              <a:spcBef>
                <a:spcPts val="0"/>
              </a:spcBef>
            </a:pPr>
            <a:r>
              <a:rPr lang="en-US" dirty="0"/>
              <a:t>Each RM responsible for a subset of keys</a:t>
            </a:r>
          </a:p>
          <a:p>
            <a:pPr>
              <a:spcBef>
                <a:spcPts val="1800"/>
              </a:spcBef>
            </a:pPr>
            <a:r>
              <a:rPr lang="en-US" dirty="0"/>
              <a:t>CAP theorem [12]: Distributed </a:t>
            </a:r>
            <a:r>
              <a:rPr lang="en-CH" dirty="0"/>
              <a:t>database systems </a:t>
            </a:r>
            <a:r>
              <a:rPr lang="en-US" dirty="0"/>
              <a:t>can only provide two of the following guarantees:</a:t>
            </a:r>
          </a:p>
          <a:p>
            <a:pPr lvl="1"/>
            <a:r>
              <a:rPr lang="en-US" dirty="0"/>
              <a:t>(strong) Consistency</a:t>
            </a:r>
          </a:p>
          <a:p>
            <a:pPr lvl="1"/>
            <a:r>
              <a:rPr lang="en-US" dirty="0"/>
              <a:t>Availability</a:t>
            </a:r>
          </a:p>
          <a:p>
            <a:pPr lvl="1"/>
            <a:r>
              <a:rPr lang="en-US" dirty="0"/>
              <a:t>Partition tolerance</a:t>
            </a:r>
            <a:endParaRPr lang="en-CH" dirty="0"/>
          </a:p>
          <a:p>
            <a:pPr>
              <a:spcBef>
                <a:spcPts val="1800"/>
              </a:spcBef>
            </a:pPr>
            <a:r>
              <a:rPr lang="en-US" dirty="0"/>
              <a:t>High</a:t>
            </a:r>
            <a:r>
              <a:rPr lang="en-CH" dirty="0"/>
              <a:t> </a:t>
            </a:r>
            <a:r>
              <a:rPr lang="en-US" dirty="0"/>
              <a:t>scalability and availability</a:t>
            </a:r>
            <a:r>
              <a:rPr lang="en-CH" dirty="0">
                <a:sym typeface="Wingdings" panose="05000000000000000000" pitchFamily="2" charset="2"/>
              </a:rPr>
              <a:t>  </a:t>
            </a:r>
            <a:r>
              <a:rPr lang="en-US" dirty="0">
                <a:sym typeface="Wingdings" panose="05000000000000000000" pitchFamily="2" charset="2"/>
              </a:rPr>
              <a:t>weaker </a:t>
            </a:r>
            <a:r>
              <a:rPr lang="en-US" dirty="0"/>
              <a:t>transactional consistency guarantees</a:t>
            </a:r>
            <a:r>
              <a:rPr lang="en-CH" dirty="0"/>
              <a:t> (</a:t>
            </a:r>
            <a:r>
              <a:rPr lang="en-US" dirty="0"/>
              <a:t>consistency models</a:t>
            </a:r>
            <a:r>
              <a:rPr lang="en-CH" dirty="0"/>
              <a:t>)</a:t>
            </a:r>
            <a:endParaRPr lang="en-US" dirty="0"/>
          </a:p>
          <a:p>
            <a:pPr marL="0" indent="0">
              <a:buNone/>
            </a:pPr>
            <a:endParaRPr lang="en-CH" dirty="0">
              <a:solidFill>
                <a:srgbClr val="007A96"/>
              </a:solidFill>
            </a:endParaRPr>
          </a:p>
        </p:txBody>
      </p:sp>
      <p:pic>
        <p:nvPicPr>
          <p:cNvPr id="3" name="Picture 2">
            <a:extLst>
              <a:ext uri="{FF2B5EF4-FFF2-40B4-BE49-F238E27FC236}">
                <a16:creationId xmlns:a16="http://schemas.microsoft.com/office/drawing/2014/main" id="{81EF82A2-B49F-E2FB-D7D3-8E8A71944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1701" y="805950"/>
            <a:ext cx="3466214" cy="3204754"/>
          </a:xfrm>
          <a:prstGeom prst="rect">
            <a:avLst/>
          </a:prstGeom>
        </p:spPr>
      </p:pic>
      <p:sp>
        <p:nvSpPr>
          <p:cNvPr id="28" name="Slide Number Placeholder 27">
            <a:extLst>
              <a:ext uri="{FF2B5EF4-FFF2-40B4-BE49-F238E27FC236}">
                <a16:creationId xmlns:a16="http://schemas.microsoft.com/office/drawing/2014/main" id="{3895F7D2-8D44-7929-93A1-43674C60D793}"/>
              </a:ext>
            </a:extLst>
          </p:cNvPr>
          <p:cNvSpPr>
            <a:spLocks noGrp="1"/>
          </p:cNvSpPr>
          <p:nvPr>
            <p:ph type="sldNum" sz="quarter" idx="12"/>
          </p:nvPr>
        </p:nvSpPr>
        <p:spPr/>
        <p:txBody>
          <a:bodyPr/>
          <a:lstStyle/>
          <a:p>
            <a:fld id="{5ACA52AF-F19D-405C-AD5F-7D94B96A5CC3}" type="slidenum">
              <a:rPr lang="de-CH" noProof="0" smtClean="0"/>
              <a:t>4</a:t>
            </a:fld>
            <a:endParaRPr lang="de-CH" noProof="0"/>
          </a:p>
        </p:txBody>
      </p:sp>
      <p:sp>
        <p:nvSpPr>
          <p:cNvPr id="9" name="PB">
            <a:extLst>
              <a:ext uri="{FF2B5EF4-FFF2-40B4-BE49-F238E27FC236}">
                <a16:creationId xmlns:a16="http://schemas.microsoft.com/office/drawing/2014/main" id="{CD571C05-8111-5C3C-1A3F-213CA579D30C}"/>
              </a:ext>
            </a:extLst>
          </p:cNvPr>
          <p:cNvSpPr/>
          <p:nvPr/>
        </p:nvSpPr>
        <p:spPr>
          <a:xfrm>
            <a:off x="0" y="6794500"/>
            <a:ext cx="1108364"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853487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fade">
                                      <p:cBhvr>
                                        <p:cTn id="22" dur="500"/>
                                        <p:tgtEl>
                                          <p:spTgt spid="1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fade">
                                      <p:cBhvr>
                                        <p:cTn id="25" dur="500"/>
                                        <p:tgtEl>
                                          <p:spTgt spid="1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
                                            <p:txEl>
                                              <p:pRg st="7" end="7"/>
                                            </p:txEl>
                                          </p:spTgt>
                                        </p:tgtEl>
                                        <p:attrNameLst>
                                          <p:attrName>style.visibility</p:attrName>
                                        </p:attrNameLst>
                                      </p:cBhvr>
                                      <p:to>
                                        <p:strVal val="visible"/>
                                      </p:to>
                                    </p:set>
                                    <p:animEffect transition="in" filter="fade">
                                      <p:cBhvr>
                                        <p:cTn id="33" dur="500"/>
                                        <p:tgtEl>
                                          <p:spTgt spid="14">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xEl>
                                              <p:pRg st="8" end="8"/>
                                            </p:txEl>
                                          </p:spTgt>
                                        </p:tgtEl>
                                        <p:attrNameLst>
                                          <p:attrName>style.visibility</p:attrName>
                                        </p:attrNameLst>
                                      </p:cBhvr>
                                      <p:to>
                                        <p:strVal val="visible"/>
                                      </p:to>
                                    </p:set>
                                    <p:animEffect transition="in" filter="fade">
                                      <p:cBhvr>
                                        <p:cTn id="36" dur="500"/>
                                        <p:tgtEl>
                                          <p:spTgt spid="14">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xEl>
                                              <p:pRg st="9" end="9"/>
                                            </p:txEl>
                                          </p:spTgt>
                                        </p:tgtEl>
                                        <p:attrNameLst>
                                          <p:attrName>style.visibility</p:attrName>
                                        </p:attrNameLst>
                                      </p:cBhvr>
                                      <p:to>
                                        <p:strVal val="visible"/>
                                      </p:to>
                                    </p:set>
                                    <p:animEffect transition="in" filter="fade">
                                      <p:cBhvr>
                                        <p:cTn id="39" dur="500"/>
                                        <p:tgtEl>
                                          <p:spTgt spid="14">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4">
                                            <p:txEl>
                                              <p:pRg st="10" end="10"/>
                                            </p:txEl>
                                          </p:spTgt>
                                        </p:tgtEl>
                                        <p:attrNameLst>
                                          <p:attrName>style.visibility</p:attrName>
                                        </p:attrNameLst>
                                      </p:cBhvr>
                                      <p:to>
                                        <p:strVal val="visible"/>
                                      </p:to>
                                    </p:set>
                                    <p:animEffect transition="in" filter="fade">
                                      <p:cBhvr>
                                        <p:cTn id="42" dur="500"/>
                                        <p:tgtEl>
                                          <p:spTgt spid="1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xEl>
                                              <p:pRg st="11" end="11"/>
                                            </p:txEl>
                                          </p:spTgt>
                                        </p:tgtEl>
                                        <p:attrNameLst>
                                          <p:attrName>style.visibility</p:attrName>
                                        </p:attrNameLst>
                                      </p:cBhvr>
                                      <p:to>
                                        <p:strVal val="visible"/>
                                      </p:to>
                                    </p:set>
                                    <p:animEffect transition="in" filter="fade">
                                      <p:cBhvr>
                                        <p:cTn id="47" dur="500"/>
                                        <p:tgtEl>
                                          <p:spTgt spid="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A2A71FBB-3009-40AD-979B-DB4E5F59289E}"/>
              </a:ext>
            </a:extLst>
          </p:cNvPr>
          <p:cNvSpPr>
            <a:spLocks noGrp="1"/>
          </p:cNvSpPr>
          <p:nvPr>
            <p:ph idx="1"/>
          </p:nvPr>
        </p:nvSpPr>
        <p:spPr/>
        <p:txBody>
          <a:bodyPr/>
          <a:lstStyle/>
          <a:p>
            <a:r>
              <a:rPr lang="en-CH" dirty="0"/>
              <a:t>Shabnam Ghasemirad</a:t>
            </a:r>
          </a:p>
          <a:p>
            <a:r>
              <a:rPr lang="en-CH" dirty="0"/>
              <a:t>Information Security Group</a:t>
            </a:r>
          </a:p>
          <a:p>
            <a:r>
              <a:rPr lang="en-CH" dirty="0">
                <a:hlinkClick r:id="rId2"/>
              </a:rPr>
              <a:t>sghasemirad@student.ethz.ch</a:t>
            </a:r>
            <a:endParaRPr lang="en-CH" dirty="0"/>
          </a:p>
          <a:p>
            <a:endParaRPr lang="en-CH" dirty="0"/>
          </a:p>
          <a:p>
            <a:r>
              <a:rPr lang="en-US" dirty="0"/>
              <a:t>Mechanized Data Consistency Models for</a:t>
            </a:r>
            <a:r>
              <a:rPr lang="en-CH" dirty="0"/>
              <a:t> </a:t>
            </a:r>
            <a:r>
              <a:rPr lang="en-US" dirty="0"/>
              <a:t>Distributed Database Transactions</a:t>
            </a:r>
            <a:endParaRPr lang="en-CH" dirty="0"/>
          </a:p>
          <a:p>
            <a:endParaRPr lang="en-CH" dirty="0"/>
          </a:p>
          <a:p>
            <a:r>
              <a:rPr lang="en-CH" dirty="0"/>
              <a:t>Supervisors:</a:t>
            </a:r>
          </a:p>
          <a:p>
            <a:r>
              <a:rPr lang="en-CH" dirty="0"/>
              <a:t>Dr. Christoph Sprenger</a:t>
            </a:r>
          </a:p>
          <a:p>
            <a:r>
              <a:rPr lang="en-CH" dirty="0"/>
              <a:t>Dr. Si Liu</a:t>
            </a:r>
          </a:p>
          <a:p>
            <a:endParaRPr lang="en-CH" dirty="0"/>
          </a:p>
          <a:p>
            <a:r>
              <a:rPr lang="en-CH" dirty="0"/>
              <a:t>Professor:</a:t>
            </a:r>
          </a:p>
          <a:p>
            <a:r>
              <a:rPr lang="en-CH" dirty="0"/>
              <a:t>Prof. Dr. David Basin</a:t>
            </a:r>
            <a:endParaRPr lang="de-DE" dirty="0"/>
          </a:p>
          <a:p>
            <a:endParaRPr lang="de-DE" dirty="0"/>
          </a:p>
          <a:p>
            <a:r>
              <a:rPr lang="de-DE" dirty="0"/>
              <a:t>ETH Z</a:t>
            </a:r>
            <a:r>
              <a:rPr lang="en-CH" dirty="0"/>
              <a:t>ü</a:t>
            </a:r>
            <a:r>
              <a:rPr lang="de-DE" dirty="0"/>
              <a:t>rich</a:t>
            </a:r>
            <a:endParaRPr lang="de-CH" dirty="0"/>
          </a:p>
        </p:txBody>
      </p:sp>
      <p:sp>
        <p:nvSpPr>
          <p:cNvPr id="14" name="PB">
            <a:extLst>
              <a:ext uri="{FF2B5EF4-FFF2-40B4-BE49-F238E27FC236}">
                <a16:creationId xmlns:a16="http://schemas.microsoft.com/office/drawing/2014/main" id="{832D7F39-7396-94C5-21E1-82D97BE6F898}"/>
              </a:ext>
            </a:extLst>
          </p:cNvPr>
          <p:cNvSpPr/>
          <p:nvPr/>
        </p:nvSpPr>
        <p:spPr>
          <a:xfrm>
            <a:off x="0" y="6794500"/>
            <a:ext cx="12192000"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Tree>
    <p:extLst>
      <p:ext uri="{BB962C8B-B14F-4D97-AF65-F5344CB8AC3E}">
        <p14:creationId xmlns:p14="http://schemas.microsoft.com/office/powerpoint/2010/main" val="128426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US" dirty="0">
                <a:solidFill>
                  <a:srgbClr val="007A96"/>
                </a:solidFill>
              </a:rPr>
              <a:t>Data consistency models</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7" name="Rounded Rectangle 6"/>
          <p:cNvSpPr/>
          <p:nvPr/>
        </p:nvSpPr>
        <p:spPr>
          <a:xfrm>
            <a:off x="3399875" y="2397948"/>
            <a:ext cx="884903" cy="13371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8" name="Rounded Rectangle 7"/>
          <p:cNvSpPr/>
          <p:nvPr/>
        </p:nvSpPr>
        <p:spPr>
          <a:xfrm>
            <a:off x="2925279" y="2045110"/>
            <a:ext cx="1056786" cy="61297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2" name="Rounded Rectangle 11"/>
          <p:cNvSpPr/>
          <p:nvPr/>
        </p:nvSpPr>
        <p:spPr>
          <a:xfrm>
            <a:off x="4124960" y="2772999"/>
            <a:ext cx="320040" cy="113902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113280"/>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964" y="865326"/>
            <a:ext cx="4959512" cy="5127347"/>
          </a:xfrm>
          <a:prstGeom prst="rect">
            <a:avLst/>
          </a:prstGeom>
        </p:spPr>
      </p:pic>
      <p:sp>
        <p:nvSpPr>
          <p:cNvPr id="14" name="Content Placeholder 13"/>
          <p:cNvSpPr>
            <a:spLocks noGrp="1"/>
          </p:cNvSpPr>
          <p:nvPr>
            <p:ph idx="1"/>
          </p:nvPr>
        </p:nvSpPr>
        <p:spPr>
          <a:xfrm>
            <a:off x="731836" y="1369560"/>
            <a:ext cx="6183971" cy="4647782"/>
          </a:xfrm>
        </p:spPr>
        <p:txBody>
          <a:bodyPr/>
          <a:lstStyle/>
          <a:p>
            <a:pPr marL="0" indent="0">
              <a:buNone/>
            </a:pPr>
            <a:r>
              <a:rPr lang="en-US" b="1" dirty="0">
                <a:solidFill>
                  <a:srgbClr val="007A96"/>
                </a:solidFill>
              </a:rPr>
              <a:t>Definition</a:t>
            </a:r>
            <a:r>
              <a:rPr lang="en-US" dirty="0">
                <a:solidFill>
                  <a:srgbClr val="007A96"/>
                </a:solidFill>
              </a:rPr>
              <a:t>: </a:t>
            </a:r>
            <a:r>
              <a:rPr lang="en-US" dirty="0"/>
              <a:t>A contract between a distributed data store and user processes with certain transactional consistency guarantees.</a:t>
            </a:r>
            <a:endParaRPr lang="en-CH" dirty="0"/>
          </a:p>
          <a:p>
            <a:pPr marL="0" indent="0">
              <a:spcBef>
                <a:spcPts val="1800"/>
              </a:spcBef>
              <a:buNone/>
            </a:pPr>
            <a:r>
              <a:rPr lang="en-CH" b="1" dirty="0">
                <a:solidFill>
                  <a:srgbClr val="007A96"/>
                </a:solidFill>
              </a:rPr>
              <a:t>Some of the most widely used Consistency Models</a:t>
            </a:r>
            <a:endParaRPr lang="en-CH" b="1" dirty="0"/>
          </a:p>
          <a:p>
            <a:r>
              <a:rPr lang="en-US" dirty="0"/>
              <a:t>Read Atomicity</a:t>
            </a:r>
          </a:p>
          <a:p>
            <a:pPr lvl="1"/>
            <a:r>
              <a:rPr lang="en-US" dirty="0"/>
              <a:t>a transaction’s writes become visible atomically</a:t>
            </a:r>
          </a:p>
          <a:p>
            <a:r>
              <a:rPr lang="en-CH" dirty="0"/>
              <a:t>Causal Consistency</a:t>
            </a:r>
            <a:endParaRPr lang="en-US" dirty="0"/>
          </a:p>
          <a:p>
            <a:pPr lvl="1"/>
            <a:r>
              <a:rPr lang="en-US" dirty="0"/>
              <a:t>Causal relationships between transactions are preserved.</a:t>
            </a:r>
            <a:endParaRPr lang="en-CH" dirty="0"/>
          </a:p>
          <a:p>
            <a:pPr lvl="1"/>
            <a:r>
              <a:rPr lang="en-CH" dirty="0"/>
              <a:t>t </a:t>
            </a:r>
            <a:r>
              <a:rPr lang="en-US" dirty="0"/>
              <a:t>visible</a:t>
            </a:r>
            <a:r>
              <a:rPr lang="en-CH" dirty="0"/>
              <a:t> </a:t>
            </a:r>
            <a:r>
              <a:rPr lang="en-CH" sz="1400" dirty="0">
                <a:sym typeface="Wingdings" panose="05000000000000000000" pitchFamily="2" charset="2"/>
              </a:rPr>
              <a:t> </a:t>
            </a:r>
            <a:r>
              <a:rPr lang="en-CH" dirty="0">
                <a:sym typeface="Wingdings" panose="05000000000000000000" pitchFamily="2" charset="2"/>
              </a:rPr>
              <a:t>what t </a:t>
            </a:r>
            <a:r>
              <a:rPr lang="en-US" dirty="0">
                <a:sym typeface="Wingdings" panose="05000000000000000000" pitchFamily="2" charset="2"/>
              </a:rPr>
              <a:t>sees</a:t>
            </a:r>
            <a:r>
              <a:rPr lang="en-CH" dirty="0">
                <a:sym typeface="Wingdings" panose="05000000000000000000" pitchFamily="2" charset="2"/>
              </a:rPr>
              <a:t> also </a:t>
            </a:r>
            <a:r>
              <a:rPr lang="en-US" dirty="0">
                <a:sym typeface="Wingdings" panose="05000000000000000000" pitchFamily="2" charset="2"/>
              </a:rPr>
              <a:t>visible.</a:t>
            </a:r>
            <a:endParaRPr lang="en-CH" dirty="0"/>
          </a:p>
          <a:p>
            <a:r>
              <a:rPr lang="en-CH" dirty="0"/>
              <a:t>Parallel Snapshot Isolation</a:t>
            </a:r>
          </a:p>
          <a:p>
            <a:pPr lvl="1"/>
            <a:r>
              <a:rPr lang="en-CH" dirty="0"/>
              <a:t>CC + no write conflicts</a:t>
            </a:r>
            <a:r>
              <a:rPr lang="en-US" dirty="0"/>
              <a:t>.</a:t>
            </a:r>
          </a:p>
          <a:p>
            <a:r>
              <a:rPr lang="en-CH" dirty="0"/>
              <a:t>(Strict) Serializability</a:t>
            </a:r>
          </a:p>
          <a:p>
            <a:pPr lvl="1"/>
            <a:r>
              <a:rPr lang="en-US" dirty="0"/>
              <a:t>Transactions are totally ordered, mimicking sequential execution.</a:t>
            </a:r>
          </a:p>
        </p:txBody>
      </p:sp>
      <p:sp>
        <p:nvSpPr>
          <p:cNvPr id="28" name="Slide Number Placeholder 27">
            <a:extLst>
              <a:ext uri="{FF2B5EF4-FFF2-40B4-BE49-F238E27FC236}">
                <a16:creationId xmlns:a16="http://schemas.microsoft.com/office/drawing/2014/main" id="{D670FF71-DB58-BB8B-3D9E-60D6D7687F49}"/>
              </a:ext>
            </a:extLst>
          </p:cNvPr>
          <p:cNvSpPr>
            <a:spLocks noGrp="1"/>
          </p:cNvSpPr>
          <p:nvPr>
            <p:ph type="sldNum" sz="quarter" idx="12"/>
          </p:nvPr>
        </p:nvSpPr>
        <p:spPr/>
        <p:txBody>
          <a:bodyPr/>
          <a:lstStyle/>
          <a:p>
            <a:fld id="{5ACA52AF-F19D-405C-AD5F-7D94B96A5CC3}" type="slidenum">
              <a:rPr lang="de-CH" noProof="0" smtClean="0"/>
              <a:t>5</a:t>
            </a:fld>
            <a:endParaRPr lang="de-CH" noProof="0"/>
          </a:p>
        </p:txBody>
      </p:sp>
      <p:sp>
        <p:nvSpPr>
          <p:cNvPr id="9" name="PB">
            <a:extLst>
              <a:ext uri="{FF2B5EF4-FFF2-40B4-BE49-F238E27FC236}">
                <a16:creationId xmlns:a16="http://schemas.microsoft.com/office/drawing/2014/main" id="{147FB06E-042C-5024-2CCB-73B0E25518B8}"/>
              </a:ext>
            </a:extLst>
          </p:cNvPr>
          <p:cNvSpPr/>
          <p:nvPr/>
        </p:nvSpPr>
        <p:spPr>
          <a:xfrm>
            <a:off x="0" y="6794500"/>
            <a:ext cx="1477818"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594102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fade">
                                      <p:cBhvr>
                                        <p:cTn id="15" dur="500"/>
                                        <p:tgtEl>
                                          <p:spTgt spid="1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fade">
                                      <p:cBhvr>
                                        <p:cTn id="18" dur="500"/>
                                        <p:tgtEl>
                                          <p:spTgt spid="1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500"/>
                                        <p:tgtEl>
                                          <p:spTgt spid="1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fade">
                                      <p:cBhvr>
                                        <p:cTn id="24" dur="500"/>
                                        <p:tgtEl>
                                          <p:spTgt spid="1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fade">
                                      <p:cBhvr>
                                        <p:cTn id="27" dur="500"/>
                                        <p:tgtEl>
                                          <p:spTgt spid="1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xEl>
                                              <p:pRg st="7" end="7"/>
                                            </p:txEl>
                                          </p:spTgt>
                                        </p:tgtEl>
                                        <p:attrNameLst>
                                          <p:attrName>style.visibility</p:attrName>
                                        </p:attrNameLst>
                                      </p:cBhvr>
                                      <p:to>
                                        <p:strVal val="visible"/>
                                      </p:to>
                                    </p:set>
                                    <p:animEffect transition="in" filter="fade">
                                      <p:cBhvr>
                                        <p:cTn id="30" dur="500"/>
                                        <p:tgtEl>
                                          <p:spTgt spid="1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xEl>
                                              <p:pRg st="8" end="8"/>
                                            </p:txEl>
                                          </p:spTgt>
                                        </p:tgtEl>
                                        <p:attrNameLst>
                                          <p:attrName>style.visibility</p:attrName>
                                        </p:attrNameLst>
                                      </p:cBhvr>
                                      <p:to>
                                        <p:strVal val="visible"/>
                                      </p:to>
                                    </p:set>
                                    <p:animEffect transition="in" filter="fade">
                                      <p:cBhvr>
                                        <p:cTn id="33" dur="500"/>
                                        <p:tgtEl>
                                          <p:spTgt spid="1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xEl>
                                              <p:pRg st="9" end="9"/>
                                            </p:txEl>
                                          </p:spTgt>
                                        </p:tgtEl>
                                        <p:attrNameLst>
                                          <p:attrName>style.visibility</p:attrName>
                                        </p:attrNameLst>
                                      </p:cBhvr>
                                      <p:to>
                                        <p:strVal val="visible"/>
                                      </p:to>
                                    </p:set>
                                    <p:animEffect transition="in" filter="fade">
                                      <p:cBhvr>
                                        <p:cTn id="36" dur="500"/>
                                        <p:tgtEl>
                                          <p:spTgt spid="1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xEl>
                                              <p:pRg st="10" end="10"/>
                                            </p:txEl>
                                          </p:spTgt>
                                        </p:tgtEl>
                                        <p:attrNameLst>
                                          <p:attrName>style.visibility</p:attrName>
                                        </p:attrNameLst>
                                      </p:cBhvr>
                                      <p:to>
                                        <p:strVal val="visible"/>
                                      </p:to>
                                    </p:set>
                                    <p:animEffect transition="in" filter="fade">
                                      <p:cBhvr>
                                        <p:cTn id="39" dur="500"/>
                                        <p:tgtEl>
                                          <p:spTgt spid="1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US" dirty="0">
                <a:solidFill>
                  <a:srgbClr val="007A96"/>
                </a:solidFill>
              </a:rPr>
              <a:t>Data consistency models</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7" name="Rounded Rectangle 6"/>
          <p:cNvSpPr/>
          <p:nvPr/>
        </p:nvSpPr>
        <p:spPr>
          <a:xfrm>
            <a:off x="3399875" y="2397948"/>
            <a:ext cx="884903" cy="13371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8" name="Rounded Rectangle 7"/>
          <p:cNvSpPr/>
          <p:nvPr/>
        </p:nvSpPr>
        <p:spPr>
          <a:xfrm>
            <a:off x="2925279" y="2045110"/>
            <a:ext cx="1056786" cy="61297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2" name="Rounded Rectangle 11"/>
          <p:cNvSpPr/>
          <p:nvPr/>
        </p:nvSpPr>
        <p:spPr>
          <a:xfrm>
            <a:off x="4124960" y="2772999"/>
            <a:ext cx="320040" cy="113902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113280"/>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4" name="Content Placeholder 13"/>
          <p:cNvSpPr>
            <a:spLocks noGrp="1"/>
          </p:cNvSpPr>
          <p:nvPr>
            <p:ph idx="1"/>
          </p:nvPr>
        </p:nvSpPr>
        <p:spPr>
          <a:xfrm>
            <a:off x="731836" y="1369560"/>
            <a:ext cx="10728326" cy="4647782"/>
          </a:xfrm>
        </p:spPr>
        <p:txBody>
          <a:bodyPr/>
          <a:lstStyle/>
          <a:p>
            <a:r>
              <a:rPr lang="en-CH" dirty="0"/>
              <a:t>Originally defined by engineers and quite informal</a:t>
            </a:r>
          </a:p>
          <a:p>
            <a:pPr marL="0" indent="0">
              <a:buNone/>
            </a:pPr>
            <a:endParaRPr lang="en-US" dirty="0"/>
          </a:p>
          <a:p>
            <a:r>
              <a:rPr lang="en-CH" dirty="0"/>
              <a:t>General definitions</a:t>
            </a:r>
            <a:r>
              <a:rPr lang="en-US" dirty="0"/>
              <a:t>,</a:t>
            </a:r>
            <a:r>
              <a:rPr lang="en-CH" dirty="0"/>
              <a:t> independent of a </a:t>
            </a:r>
            <a:r>
              <a:rPr lang="en-US" dirty="0"/>
              <a:t>p</a:t>
            </a:r>
            <a:r>
              <a:rPr lang="en-CH" dirty="0"/>
              <a:t>articular implementation</a:t>
            </a:r>
            <a:endParaRPr lang="en-US" dirty="0"/>
          </a:p>
          <a:p>
            <a:pPr lvl="1">
              <a:lnSpc>
                <a:spcPct val="150000"/>
              </a:lnSpc>
              <a:buFont typeface="Courier New" panose="02070309020205020404" pitchFamily="49" charset="0"/>
              <a:buChar char="o"/>
            </a:pPr>
            <a:r>
              <a:rPr lang="en-CH" dirty="0"/>
              <a:t>Declarative semantics</a:t>
            </a:r>
          </a:p>
          <a:p>
            <a:pPr lvl="2"/>
            <a:r>
              <a:rPr lang="en-CH" dirty="0"/>
              <a:t>dependency graphs [</a:t>
            </a:r>
            <a:r>
              <a:rPr lang="en-US" dirty="0">
                <a:solidFill>
                  <a:srgbClr val="007A96"/>
                </a:solidFill>
              </a:rPr>
              <a:t>8</a:t>
            </a:r>
            <a:r>
              <a:rPr lang="en-CH" dirty="0"/>
              <a:t>]</a:t>
            </a:r>
          </a:p>
          <a:p>
            <a:pPr lvl="2"/>
            <a:r>
              <a:rPr lang="en-CH" dirty="0"/>
              <a:t>abstract executions [</a:t>
            </a:r>
            <a:r>
              <a:rPr lang="en-US" dirty="0">
                <a:solidFill>
                  <a:srgbClr val="007A96"/>
                </a:solidFill>
              </a:rPr>
              <a:t>9</a:t>
            </a:r>
            <a:r>
              <a:rPr lang="en-CH" dirty="0"/>
              <a:t>]</a:t>
            </a:r>
          </a:p>
          <a:p>
            <a:pPr marL="540000" lvl="2" indent="0">
              <a:buNone/>
            </a:pPr>
            <a:endParaRPr lang="en-US" dirty="0"/>
          </a:p>
          <a:p>
            <a:pPr lvl="1">
              <a:buFont typeface="Courier New" panose="02070309020205020404" pitchFamily="49" charset="0"/>
              <a:buChar char="o"/>
            </a:pPr>
            <a:r>
              <a:rPr lang="en-CH" dirty="0"/>
              <a:t>Operational semantics: </a:t>
            </a:r>
            <a:r>
              <a:rPr lang="en-CH" dirty="0">
                <a:solidFill>
                  <a:srgbClr val="007A96"/>
                </a:solidFill>
              </a:rPr>
              <a:t>Xiong et al.</a:t>
            </a:r>
            <a:r>
              <a:rPr lang="en-US" dirty="0">
                <a:solidFill>
                  <a:srgbClr val="007A96"/>
                </a:solidFill>
              </a:rPr>
              <a:t> </a:t>
            </a:r>
            <a:r>
              <a:rPr lang="en-CH" dirty="0">
                <a:solidFill>
                  <a:srgbClr val="007A96"/>
                </a:solidFill>
              </a:rPr>
              <a:t>[</a:t>
            </a:r>
            <a:r>
              <a:rPr lang="en-US" dirty="0">
                <a:solidFill>
                  <a:srgbClr val="007A96"/>
                </a:solidFill>
              </a:rPr>
              <a:t>10</a:t>
            </a:r>
            <a:r>
              <a:rPr lang="en-CH" dirty="0">
                <a:solidFill>
                  <a:srgbClr val="007A96"/>
                </a:solidFill>
              </a:rPr>
              <a:t>] </a:t>
            </a:r>
            <a:r>
              <a:rPr lang="en-CH" dirty="0">
                <a:sym typeface="Wingdings" panose="05000000000000000000" pitchFamily="2" charset="2"/>
              </a:rPr>
              <a:t></a:t>
            </a:r>
            <a:r>
              <a:rPr lang="en-CH" dirty="0"/>
              <a:t> centralized model: key-value store</a:t>
            </a:r>
            <a:endParaRPr lang="en-US" dirty="0"/>
          </a:p>
          <a:p>
            <a:pPr lvl="2"/>
            <a:r>
              <a:rPr lang="en-CH" dirty="0"/>
              <a:t>General semantics for weak consistency models</a:t>
            </a:r>
            <a:endParaRPr lang="en-US" dirty="0"/>
          </a:p>
          <a:p>
            <a:pPr lvl="2"/>
            <a:r>
              <a:rPr lang="en-US" dirty="0"/>
              <a:t>V</a:t>
            </a:r>
            <a:r>
              <a:rPr lang="en-CH" dirty="0"/>
              <a:t>erify reference implementations</a:t>
            </a:r>
            <a:endParaRPr lang="en-US" dirty="0"/>
          </a:p>
          <a:p>
            <a:pPr lvl="2"/>
            <a:r>
              <a:rPr lang="en-CH" dirty="0"/>
              <a:t>Analyse the </a:t>
            </a:r>
            <a:r>
              <a:rPr lang="en-CH" dirty="0" err="1"/>
              <a:t>behavior</a:t>
            </a:r>
            <a:r>
              <a:rPr lang="en-CH" dirty="0"/>
              <a:t> of client programs with respect to a particular consistency model</a:t>
            </a:r>
            <a:endParaRPr lang="en-US" dirty="0"/>
          </a:p>
          <a:p>
            <a:endParaRPr lang="en-US" dirty="0"/>
          </a:p>
        </p:txBody>
      </p:sp>
      <p:sp>
        <p:nvSpPr>
          <p:cNvPr id="27" name="Slide Number Placeholder 26">
            <a:extLst>
              <a:ext uri="{FF2B5EF4-FFF2-40B4-BE49-F238E27FC236}">
                <a16:creationId xmlns:a16="http://schemas.microsoft.com/office/drawing/2014/main" id="{BA2AFCF2-DF93-80CD-960C-798D0E1BCCEA}"/>
              </a:ext>
            </a:extLst>
          </p:cNvPr>
          <p:cNvSpPr>
            <a:spLocks noGrp="1"/>
          </p:cNvSpPr>
          <p:nvPr>
            <p:ph type="sldNum" sz="quarter" idx="12"/>
          </p:nvPr>
        </p:nvSpPr>
        <p:spPr/>
        <p:txBody>
          <a:bodyPr/>
          <a:lstStyle/>
          <a:p>
            <a:fld id="{5ACA52AF-F19D-405C-AD5F-7D94B96A5CC3}" type="slidenum">
              <a:rPr lang="de-CH" noProof="0" smtClean="0"/>
              <a:t>6</a:t>
            </a:fld>
            <a:endParaRPr lang="de-CH" noProof="0"/>
          </a:p>
        </p:txBody>
      </p:sp>
      <p:sp>
        <p:nvSpPr>
          <p:cNvPr id="6" name="PB">
            <a:extLst>
              <a:ext uri="{FF2B5EF4-FFF2-40B4-BE49-F238E27FC236}">
                <a16:creationId xmlns:a16="http://schemas.microsoft.com/office/drawing/2014/main" id="{4E30491C-C4A1-A946-271D-DD1291484304}"/>
              </a:ext>
            </a:extLst>
          </p:cNvPr>
          <p:cNvSpPr/>
          <p:nvPr/>
        </p:nvSpPr>
        <p:spPr>
          <a:xfrm>
            <a:off x="0" y="6794500"/>
            <a:ext cx="1847273"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703496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fade">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3" end="3"/>
                                            </p:txEl>
                                          </p:spTgt>
                                        </p:tgtEl>
                                        <p:attrNameLst>
                                          <p:attrName>style.visibility</p:attrName>
                                        </p:attrNameLst>
                                      </p:cBhvr>
                                      <p:to>
                                        <p:strVal val="visible"/>
                                      </p:to>
                                    </p:set>
                                    <p:animEffect transition="in" filter="fade">
                                      <p:cBhvr>
                                        <p:cTn id="12" dur="500"/>
                                        <p:tgtEl>
                                          <p:spTgt spid="14">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animEffect transition="in" filter="fade">
                                      <p:cBhvr>
                                        <p:cTn id="15" dur="500"/>
                                        <p:tgtEl>
                                          <p:spTgt spid="1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xEl>
                                              <p:pRg st="5" end="5"/>
                                            </p:txEl>
                                          </p:spTgt>
                                        </p:tgtEl>
                                        <p:attrNameLst>
                                          <p:attrName>style.visibility</p:attrName>
                                        </p:attrNameLst>
                                      </p:cBhvr>
                                      <p:to>
                                        <p:strVal val="visible"/>
                                      </p:to>
                                    </p:set>
                                    <p:animEffect transition="in" filter="fade">
                                      <p:cBhvr>
                                        <p:cTn id="18" dur="500"/>
                                        <p:tgtEl>
                                          <p:spTgt spid="1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animEffect transition="in" filter="fade">
                                      <p:cBhvr>
                                        <p:cTn id="23" dur="500"/>
                                        <p:tgtEl>
                                          <p:spTgt spid="14">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xEl>
                                              <p:pRg st="8" end="8"/>
                                            </p:txEl>
                                          </p:spTgt>
                                        </p:tgtEl>
                                        <p:attrNameLst>
                                          <p:attrName>style.visibility</p:attrName>
                                        </p:attrNameLst>
                                      </p:cBhvr>
                                      <p:to>
                                        <p:strVal val="visible"/>
                                      </p:to>
                                    </p:set>
                                    <p:animEffect transition="in" filter="fade">
                                      <p:cBhvr>
                                        <p:cTn id="26" dur="500"/>
                                        <p:tgtEl>
                                          <p:spTgt spid="14">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xEl>
                                              <p:pRg st="9" end="9"/>
                                            </p:txEl>
                                          </p:spTgt>
                                        </p:tgtEl>
                                        <p:attrNameLst>
                                          <p:attrName>style.visibility</p:attrName>
                                        </p:attrNameLst>
                                      </p:cBhvr>
                                      <p:to>
                                        <p:strVal val="visible"/>
                                      </p:to>
                                    </p:set>
                                    <p:animEffect transition="in" filter="fade">
                                      <p:cBhvr>
                                        <p:cTn id="29" dur="500"/>
                                        <p:tgtEl>
                                          <p:spTgt spid="14">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xEl>
                                              <p:pRg st="10" end="10"/>
                                            </p:txEl>
                                          </p:spTgt>
                                        </p:tgtEl>
                                        <p:attrNameLst>
                                          <p:attrName>style.visibility</p:attrName>
                                        </p:attrNameLst>
                                      </p:cBhvr>
                                      <p:to>
                                        <p:strVal val="visible"/>
                                      </p:to>
                                    </p:set>
                                    <p:animEffect transition="in" filter="fade">
                                      <p:cBhvr>
                                        <p:cTn id="32"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US" dirty="0">
                <a:solidFill>
                  <a:srgbClr val="007A96"/>
                </a:solidFill>
              </a:rPr>
              <a:t>Dependency relations</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7" name="Rounded Rectangle 6"/>
          <p:cNvSpPr/>
          <p:nvPr/>
        </p:nvSpPr>
        <p:spPr>
          <a:xfrm>
            <a:off x="3399875" y="2397948"/>
            <a:ext cx="884903" cy="13371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8" name="Rounded Rectangle 7"/>
          <p:cNvSpPr/>
          <p:nvPr/>
        </p:nvSpPr>
        <p:spPr>
          <a:xfrm>
            <a:off x="2925279" y="2045110"/>
            <a:ext cx="1056786" cy="61297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2" name="Rounded Rectangle 11"/>
          <p:cNvSpPr/>
          <p:nvPr/>
        </p:nvSpPr>
        <p:spPr>
          <a:xfrm>
            <a:off x="4124960" y="2772999"/>
            <a:ext cx="320040" cy="113902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113280"/>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702658" y="3797084"/>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731836" y="1369560"/>
                <a:ext cx="10728326" cy="4647782"/>
              </a:xfrm>
            </p:spPr>
            <p:txBody>
              <a:bodyPr/>
              <a:lstStyle/>
              <a:p>
                <a:pPr>
                  <a:lnSpc>
                    <a:spcPct val="150000"/>
                  </a:lnSpc>
                </a:pPr>
                <a:r>
                  <a:rPr lang="en-US" dirty="0"/>
                  <a:t>Proposed by Adya's PhD thesis [</a:t>
                </a:r>
                <a:r>
                  <a:rPr lang="en-US" dirty="0">
                    <a:solidFill>
                      <a:srgbClr val="007A96"/>
                    </a:solidFill>
                  </a:rPr>
                  <a:t>8</a:t>
                </a:r>
                <a:r>
                  <a:rPr lang="en-US" dirty="0"/>
                  <a:t>] and used for dependency graphs in distributed database transactions.</a:t>
                </a:r>
              </a:p>
              <a:p>
                <a:pPr>
                  <a:lnSpc>
                    <a:spcPct val="150000"/>
                  </a:lnSpc>
                </a:pPr>
                <a:r>
                  <a:rPr lang="en-US" dirty="0"/>
                  <a:t>Dependency relations are a basis for </a:t>
                </a:r>
                <a:r>
                  <a:rPr lang="en-US" b="1" dirty="0"/>
                  <a:t>formalizing </a:t>
                </a:r>
                <a:r>
                  <a:rPr lang="de-DE" b="1" dirty="0"/>
                  <a:t>consistency models</a:t>
                </a:r>
                <a:r>
                  <a:rPr lang="de-DE" dirty="0"/>
                  <a:t>.</a:t>
                </a:r>
              </a:p>
              <a:p>
                <a:pPr>
                  <a:lnSpc>
                    <a:spcPct val="150000"/>
                  </a:lnSpc>
                </a:pPr>
                <a:r>
                  <a:rPr lang="de-DE" dirty="0"/>
                  <a:t>Three possible dependency relations between two transactions </a:t>
                </a:r>
                <a:r>
                  <a:rPr lang="en-US" dirty="0"/>
                  <a:t>in kv-store </a:t>
                </a:r>
                <a14:m>
                  <m:oMath xmlns:m="http://schemas.openxmlformats.org/officeDocument/2006/math">
                    <m:r>
                      <a:rPr lang="en-US" i="1">
                        <a:latin typeface="Cambria Math" panose="02040503050406030204" pitchFamily="18" charset="0"/>
                        <a:ea typeface="Cambria Math" panose="02040503050406030204" pitchFamily="18" charset="0"/>
                      </a:rPr>
                      <m:t>𝒦</m:t>
                    </m:r>
                  </m:oMath>
                </a14:m>
                <a:r>
                  <a:rPr lang="en-US" dirty="0"/>
                  <a:t> on key </a:t>
                </a:r>
                <a14:m>
                  <m:oMath xmlns:m="http://schemas.openxmlformats.org/officeDocument/2006/math">
                    <m:r>
                      <a:rPr lang="en-US" b="0" i="1" smtClean="0">
                        <a:latin typeface="Cambria Math" panose="02040503050406030204" pitchFamily="18" charset="0"/>
                      </a:rPr>
                      <m:t>𝑘</m:t>
                    </m:r>
                  </m:oMath>
                </a14:m>
                <a:r>
                  <a:rPr lang="de-DE" dirty="0"/>
                  <a:t>:</a:t>
                </a:r>
              </a:p>
              <a:p>
                <a:pPr marL="611063" lvl="1" indent="-342900">
                  <a:lnSpc>
                    <a:spcPct val="150000"/>
                  </a:lnSpc>
                  <a:buFont typeface="+mj-lt"/>
                  <a:buAutoNum type="arabicPeriod"/>
                </a:pPr>
                <a:r>
                  <a:rPr lang="de-DE" b="1" dirty="0"/>
                  <a:t>write-read (WR)</a:t>
                </a:r>
                <a:r>
                  <a:rPr lang="en-US" dirty="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reads a version of </a:t>
                </a:r>
                <a14:m>
                  <m:oMath xmlns:m="http://schemas.openxmlformats.org/officeDocument/2006/math">
                    <m:r>
                      <a:rPr lang="en-US" b="0" i="1" smtClean="0">
                        <a:latin typeface="Cambria Math" panose="02040503050406030204" pitchFamily="18" charset="0"/>
                      </a:rPr>
                      <m:t>𝑘</m:t>
                    </m:r>
                  </m:oMath>
                </a14:m>
                <a:r>
                  <a:rPr lang="en-US" dirty="0"/>
                  <a:t> written by </a:t>
                </a:r>
                <a14:m>
                  <m:oMath xmlns:m="http://schemas.openxmlformats.org/officeDocument/2006/math">
                    <m:r>
                      <a:rPr lang="en-US" b="0" i="1" smtClean="0">
                        <a:latin typeface="Cambria Math" panose="02040503050406030204" pitchFamily="18" charset="0"/>
                      </a:rPr>
                      <m:t>𝑡</m:t>
                    </m:r>
                  </m:oMath>
                </a14:m>
                <a:endParaRPr lang="en-US" dirty="0"/>
              </a:p>
              <a:p>
                <a:pPr marL="611063" lvl="1" indent="-342900">
                  <a:lnSpc>
                    <a:spcPct val="150000"/>
                  </a:lnSpc>
                  <a:buFont typeface="+mj-lt"/>
                  <a:buAutoNum type="arabicPeriod" startAt="2"/>
                </a:pPr>
                <a:r>
                  <a:rPr lang="en-US" b="1" dirty="0"/>
                  <a:t>write-write (WW):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oMath>
                </a14:m>
                <a:r>
                  <a:rPr lang="en-US" dirty="0"/>
                  <a:t> writes a newer version of </a:t>
                </a:r>
                <a14:m>
                  <m:oMath xmlns:m="http://schemas.openxmlformats.org/officeDocument/2006/math">
                    <m:r>
                      <a:rPr lang="en-US" i="1">
                        <a:latin typeface="Cambria Math" panose="02040503050406030204" pitchFamily="18" charset="0"/>
                      </a:rPr>
                      <m:t>𝑘</m:t>
                    </m:r>
                  </m:oMath>
                </a14:m>
                <a:r>
                  <a:rPr lang="en-US" dirty="0"/>
                  <a:t> written by </a:t>
                </a:r>
                <a14:m>
                  <m:oMath xmlns:m="http://schemas.openxmlformats.org/officeDocument/2006/math">
                    <m:r>
                      <a:rPr lang="en-US" i="1">
                        <a:latin typeface="Cambria Math" panose="02040503050406030204" pitchFamily="18" charset="0"/>
                      </a:rPr>
                      <m:t>𝑡</m:t>
                    </m:r>
                  </m:oMath>
                </a14:m>
                <a:r>
                  <a:rPr lang="en-US" dirty="0"/>
                  <a:t> </a:t>
                </a:r>
                <a:endParaRPr lang="en-US" i="1" dirty="0"/>
              </a:p>
              <a:p>
                <a:pPr marL="611063" lvl="1" indent="-342900">
                  <a:lnSpc>
                    <a:spcPct val="150000"/>
                  </a:lnSpc>
                  <a:buFont typeface="+mj-lt"/>
                  <a:buAutoNum type="arabicPeriod" startAt="3"/>
                </a:pPr>
                <a:r>
                  <a:rPr lang="en-US" b="1" dirty="0"/>
                  <a:t>read-write (RW):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oMath>
                </a14:m>
                <a:r>
                  <a:rPr lang="en-US" dirty="0"/>
                  <a:t> writes a version of </a:t>
                </a:r>
                <a14:m>
                  <m:oMath xmlns:m="http://schemas.openxmlformats.org/officeDocument/2006/math">
                    <m:r>
                      <a:rPr lang="en-US" i="1">
                        <a:latin typeface="Cambria Math" panose="02040503050406030204" pitchFamily="18" charset="0"/>
                      </a:rPr>
                      <m:t>𝑘</m:t>
                    </m:r>
                  </m:oMath>
                </a14:m>
                <a:r>
                  <a:rPr lang="en-US" dirty="0"/>
                  <a:t> and </a:t>
                </a:r>
                <a14:m>
                  <m:oMath xmlns:m="http://schemas.openxmlformats.org/officeDocument/2006/math">
                    <m:r>
                      <a:rPr lang="en-US" i="1">
                        <a:latin typeface="Cambria Math" panose="02040503050406030204" pitchFamily="18" charset="0"/>
                      </a:rPr>
                      <m:t>𝑡</m:t>
                    </m:r>
                  </m:oMath>
                </a14:m>
                <a:r>
                  <a:rPr lang="en-US" dirty="0"/>
                  <a:t> reads an older version (anti-dependency)</a:t>
                </a: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731836" y="1369560"/>
                <a:ext cx="10728326" cy="4647782"/>
              </a:xfrm>
              <a:blipFill>
                <a:blip r:embed="rId3"/>
                <a:stretch>
                  <a:fillRect l="-1193"/>
                </a:stretch>
              </a:blipFill>
            </p:spPr>
            <p:txBody>
              <a:bodyPr/>
              <a:lstStyle/>
              <a:p>
                <a:r>
                  <a:rPr lang="en-CH">
                    <a:noFill/>
                  </a:rPr>
                  <a:t> </a:t>
                </a:r>
              </a:p>
            </p:txBody>
          </p:sp>
        </mc:Fallback>
      </mc:AlternateContent>
      <p:pic>
        <p:nvPicPr>
          <p:cNvPr id="47" name="Picture 46" descr="Diagram&#10;&#10;Description automatically generated">
            <a:extLst>
              <a:ext uri="{FF2B5EF4-FFF2-40B4-BE49-F238E27FC236}">
                <a16:creationId xmlns:a16="http://schemas.microsoft.com/office/drawing/2014/main" id="{57CCC79C-1140-6A2F-BF9D-B3EEFB22BF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8774" y="4508877"/>
            <a:ext cx="5724525" cy="1133475"/>
          </a:xfrm>
          <a:prstGeom prst="rect">
            <a:avLst/>
          </a:prstGeom>
        </p:spPr>
      </p:pic>
      <p:sp>
        <p:nvSpPr>
          <p:cNvPr id="24" name="Oval 23">
            <a:extLst>
              <a:ext uri="{FF2B5EF4-FFF2-40B4-BE49-F238E27FC236}">
                <a16:creationId xmlns:a16="http://schemas.microsoft.com/office/drawing/2014/main" id="{594E2C6A-274D-8F3F-FB68-B9B65B6A8730}"/>
              </a:ext>
            </a:extLst>
          </p:cNvPr>
          <p:cNvSpPr/>
          <p:nvPr/>
        </p:nvSpPr>
        <p:spPr>
          <a:xfrm>
            <a:off x="5465999" y="5369795"/>
            <a:ext cx="216131" cy="216000"/>
          </a:xfrm>
          <a:prstGeom prst="ellipse">
            <a:avLst/>
          </a:prstGeom>
          <a:noFill/>
          <a:ln>
            <a:solidFill>
              <a:srgbClr val="C0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H" dirty="0">
              <a:latin typeface="CMR10"/>
            </a:endParaRPr>
          </a:p>
        </p:txBody>
      </p:sp>
      <p:sp>
        <p:nvSpPr>
          <p:cNvPr id="25" name="Oval 24">
            <a:extLst>
              <a:ext uri="{FF2B5EF4-FFF2-40B4-BE49-F238E27FC236}">
                <a16:creationId xmlns:a16="http://schemas.microsoft.com/office/drawing/2014/main" id="{8ECFE91B-E757-C2EC-9D88-3A6228F86B2B}"/>
              </a:ext>
            </a:extLst>
          </p:cNvPr>
          <p:cNvSpPr/>
          <p:nvPr/>
        </p:nvSpPr>
        <p:spPr>
          <a:xfrm>
            <a:off x="5450871" y="5085896"/>
            <a:ext cx="216131" cy="216000"/>
          </a:xfrm>
          <a:prstGeom prst="ellipse">
            <a:avLst/>
          </a:prstGeom>
          <a:noFill/>
          <a:ln>
            <a:solidFill>
              <a:srgbClr val="C0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H" dirty="0">
              <a:latin typeface="CMR10"/>
            </a:endParaRPr>
          </a:p>
        </p:txBody>
      </p:sp>
      <p:cxnSp>
        <p:nvCxnSpPr>
          <p:cNvPr id="26" name="Connector: Curved 25">
            <a:extLst>
              <a:ext uri="{FF2B5EF4-FFF2-40B4-BE49-F238E27FC236}">
                <a16:creationId xmlns:a16="http://schemas.microsoft.com/office/drawing/2014/main" id="{A3AE84FE-1DEF-24B2-99BB-B23FCE76A00D}"/>
              </a:ext>
            </a:extLst>
          </p:cNvPr>
          <p:cNvCxnSpPr>
            <a:cxnSpLocks/>
            <a:stCxn id="24" idx="6"/>
            <a:endCxn id="29" idx="6"/>
          </p:cNvCxnSpPr>
          <p:nvPr/>
        </p:nvCxnSpPr>
        <p:spPr>
          <a:xfrm flipH="1" flipV="1">
            <a:off x="5674566" y="5195053"/>
            <a:ext cx="7564" cy="282742"/>
          </a:xfrm>
          <a:prstGeom prst="curvedConnector3">
            <a:avLst>
              <a:gd name="adj1" fmla="val -3022210"/>
            </a:avLst>
          </a:prstGeom>
          <a:ln w="12700">
            <a:solidFill>
              <a:srgbClr val="C00000"/>
            </a:solidFill>
            <a:tailEnd type="triangle"/>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654B4B-C572-E178-015D-C2F87CD2628C}"/>
                  </a:ext>
                </a:extLst>
              </p:cNvPr>
              <p:cNvSpPr txBox="1"/>
              <p:nvPr/>
            </p:nvSpPr>
            <p:spPr>
              <a:xfrm>
                <a:off x="5835840" y="5190231"/>
                <a:ext cx="550279"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C00000"/>
                          </a:solidFill>
                          <a:latin typeface="Cambria Math" panose="02040503050406030204" pitchFamily="18" charset="0"/>
                        </a:rPr>
                        <m:t>𝑊</m:t>
                      </m:r>
                      <m:sSub>
                        <m:sSubPr>
                          <m:ctrlPr>
                            <a:rPr lang="en-US" sz="1100" b="0" i="1" smtClean="0">
                              <a:solidFill>
                                <a:srgbClr val="C00000"/>
                              </a:solidFill>
                              <a:latin typeface="Cambria Math" panose="02040503050406030204" pitchFamily="18" charset="0"/>
                            </a:rPr>
                          </m:ctrlPr>
                        </m:sSubPr>
                        <m:e>
                          <m:r>
                            <a:rPr lang="en-US" sz="1100" b="0" i="1" smtClean="0">
                              <a:solidFill>
                                <a:srgbClr val="C00000"/>
                              </a:solidFill>
                              <a:latin typeface="Cambria Math" panose="02040503050406030204" pitchFamily="18" charset="0"/>
                            </a:rPr>
                            <m:t>𝑅</m:t>
                          </m:r>
                        </m:e>
                        <m:sub>
                          <m:r>
                            <a:rPr lang="en-US" sz="1100" b="0" i="1" smtClean="0">
                              <a:solidFill>
                                <a:srgbClr val="C00000"/>
                              </a:solidFill>
                              <a:latin typeface="Cambria Math" panose="02040503050406030204" pitchFamily="18" charset="0"/>
                              <a:ea typeface="Cambria Math" panose="02040503050406030204" pitchFamily="18" charset="0"/>
                            </a:rPr>
                            <m:t>𝒦</m:t>
                          </m:r>
                        </m:sub>
                      </m:sSub>
                    </m:oMath>
                  </m:oMathPara>
                </a14:m>
                <a:endParaRPr lang="en-US" sz="1100" b="0" dirty="0">
                  <a:solidFill>
                    <a:srgbClr val="C00000"/>
                  </a:solidFill>
                  <a:latin typeface="CMR10"/>
                </a:endParaRPr>
              </a:p>
            </p:txBody>
          </p:sp>
        </mc:Choice>
        <mc:Fallback xmlns="">
          <p:sp>
            <p:nvSpPr>
              <p:cNvPr id="27" name="TextBox 26">
                <a:extLst>
                  <a:ext uri="{FF2B5EF4-FFF2-40B4-BE49-F238E27FC236}">
                    <a16:creationId xmlns:a16="http://schemas.microsoft.com/office/drawing/2014/main" id="{F4654B4B-C572-E178-015D-C2F87CD2628C}"/>
                  </a:ext>
                </a:extLst>
              </p:cNvPr>
              <p:cNvSpPr txBox="1">
                <a:spLocks noRot="1" noChangeAspect="1" noMove="1" noResize="1" noEditPoints="1" noAdjustHandles="1" noChangeArrowheads="1" noChangeShapeType="1" noTextEdit="1"/>
              </p:cNvSpPr>
              <p:nvPr/>
            </p:nvSpPr>
            <p:spPr>
              <a:xfrm>
                <a:off x="5835840" y="5190231"/>
                <a:ext cx="550279" cy="261610"/>
              </a:xfrm>
              <a:prstGeom prst="rect">
                <a:avLst/>
              </a:prstGeom>
              <a:blipFill>
                <a:blip r:embed="rId5"/>
                <a:stretch>
                  <a:fillRect/>
                </a:stretch>
              </a:blipFill>
            </p:spPr>
            <p:txBody>
              <a:bodyPr/>
              <a:lstStyle/>
              <a:p>
                <a:r>
                  <a:rPr lang="en-CH">
                    <a:noFill/>
                  </a:rPr>
                  <a:t> </a:t>
                </a:r>
              </a:p>
            </p:txBody>
          </p:sp>
        </mc:Fallback>
      </mc:AlternateContent>
      <p:sp>
        <p:nvSpPr>
          <p:cNvPr id="28" name="Oval 27">
            <a:extLst>
              <a:ext uri="{FF2B5EF4-FFF2-40B4-BE49-F238E27FC236}">
                <a16:creationId xmlns:a16="http://schemas.microsoft.com/office/drawing/2014/main" id="{619D1C37-84F4-D166-67F9-730AFBFC364A}"/>
              </a:ext>
            </a:extLst>
          </p:cNvPr>
          <p:cNvSpPr/>
          <p:nvPr/>
        </p:nvSpPr>
        <p:spPr>
          <a:xfrm>
            <a:off x="7446347" y="5075614"/>
            <a:ext cx="216131" cy="216000"/>
          </a:xfrm>
          <a:prstGeom prst="ellipse">
            <a:avLst/>
          </a:prstGeom>
          <a:noFill/>
          <a:ln>
            <a:solidFill>
              <a:srgbClr val="C0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H" dirty="0">
              <a:latin typeface="CMR10"/>
            </a:endParaRPr>
          </a:p>
        </p:txBody>
      </p:sp>
      <p:sp>
        <p:nvSpPr>
          <p:cNvPr id="29" name="Oval 28">
            <a:extLst>
              <a:ext uri="{FF2B5EF4-FFF2-40B4-BE49-F238E27FC236}">
                <a16:creationId xmlns:a16="http://schemas.microsoft.com/office/drawing/2014/main" id="{8BA09D51-ABA1-F65A-D57A-D109D00A1329}"/>
              </a:ext>
            </a:extLst>
          </p:cNvPr>
          <p:cNvSpPr/>
          <p:nvPr/>
        </p:nvSpPr>
        <p:spPr>
          <a:xfrm>
            <a:off x="5458435" y="5087053"/>
            <a:ext cx="216131" cy="216000"/>
          </a:xfrm>
          <a:prstGeom prst="ellipse">
            <a:avLst/>
          </a:prstGeom>
          <a:noFill/>
          <a:ln>
            <a:solidFill>
              <a:srgbClr val="C0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H" dirty="0">
              <a:latin typeface="CMR10"/>
            </a:endParaRPr>
          </a:p>
        </p:txBody>
      </p:sp>
      <p:cxnSp>
        <p:nvCxnSpPr>
          <p:cNvPr id="30" name="Connector: Curved 29">
            <a:extLst>
              <a:ext uri="{FF2B5EF4-FFF2-40B4-BE49-F238E27FC236}">
                <a16:creationId xmlns:a16="http://schemas.microsoft.com/office/drawing/2014/main" id="{66A25DFE-F1E9-7F3B-A69F-70468FDFAE76}"/>
              </a:ext>
            </a:extLst>
          </p:cNvPr>
          <p:cNvCxnSpPr>
            <a:cxnSpLocks/>
            <a:stCxn id="28" idx="1"/>
            <a:endCxn id="29" idx="7"/>
          </p:cNvCxnSpPr>
          <p:nvPr/>
        </p:nvCxnSpPr>
        <p:spPr>
          <a:xfrm rot="16200000" flipH="1" flipV="1">
            <a:off x="6554737" y="4195422"/>
            <a:ext cx="11439" cy="1835085"/>
          </a:xfrm>
          <a:prstGeom prst="curvedConnector3">
            <a:avLst>
              <a:gd name="adj1" fmla="val -2274954"/>
            </a:avLst>
          </a:prstGeom>
          <a:ln w="12700">
            <a:solidFill>
              <a:srgbClr val="C00000"/>
            </a:solidFill>
            <a:tailEnd type="triangle"/>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1DEBBDF-E97E-21FD-204A-3DA72DC1D806}"/>
                  </a:ext>
                </a:extLst>
              </p:cNvPr>
              <p:cNvSpPr txBox="1"/>
              <p:nvPr/>
            </p:nvSpPr>
            <p:spPr>
              <a:xfrm>
                <a:off x="5967703" y="4602144"/>
                <a:ext cx="578876"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C00000"/>
                          </a:solidFill>
                          <a:latin typeface="Cambria Math" panose="02040503050406030204" pitchFamily="18" charset="0"/>
                        </a:rPr>
                        <m:t>𝑊</m:t>
                      </m:r>
                      <m:sSub>
                        <m:sSubPr>
                          <m:ctrlPr>
                            <a:rPr lang="en-US" sz="1100" b="0" i="1" smtClean="0">
                              <a:solidFill>
                                <a:srgbClr val="C00000"/>
                              </a:solidFill>
                              <a:latin typeface="Cambria Math" panose="02040503050406030204" pitchFamily="18" charset="0"/>
                            </a:rPr>
                          </m:ctrlPr>
                        </m:sSubPr>
                        <m:e>
                          <m:r>
                            <a:rPr lang="en-US" sz="1100" b="0" i="1" smtClean="0">
                              <a:solidFill>
                                <a:srgbClr val="C00000"/>
                              </a:solidFill>
                              <a:latin typeface="Cambria Math" panose="02040503050406030204" pitchFamily="18" charset="0"/>
                            </a:rPr>
                            <m:t>𝑊</m:t>
                          </m:r>
                        </m:e>
                        <m:sub>
                          <m:r>
                            <a:rPr lang="en-US" sz="1100" b="0" i="1" smtClean="0">
                              <a:solidFill>
                                <a:srgbClr val="C00000"/>
                              </a:solidFill>
                              <a:latin typeface="Cambria Math" panose="02040503050406030204" pitchFamily="18" charset="0"/>
                              <a:ea typeface="Cambria Math" panose="02040503050406030204" pitchFamily="18" charset="0"/>
                            </a:rPr>
                            <m:t>𝒦</m:t>
                          </m:r>
                        </m:sub>
                      </m:sSub>
                    </m:oMath>
                  </m:oMathPara>
                </a14:m>
                <a:endParaRPr lang="en-CH" sz="1100" dirty="0">
                  <a:solidFill>
                    <a:srgbClr val="C00000"/>
                  </a:solidFill>
                  <a:latin typeface="CMR10"/>
                </a:endParaRPr>
              </a:p>
            </p:txBody>
          </p:sp>
        </mc:Choice>
        <mc:Fallback xmlns="">
          <p:sp>
            <p:nvSpPr>
              <p:cNvPr id="45" name="TextBox 44">
                <a:extLst>
                  <a:ext uri="{FF2B5EF4-FFF2-40B4-BE49-F238E27FC236}">
                    <a16:creationId xmlns:a16="http://schemas.microsoft.com/office/drawing/2014/main" id="{91DEBBDF-E97E-21FD-204A-3DA72DC1D806}"/>
                  </a:ext>
                </a:extLst>
              </p:cNvPr>
              <p:cNvSpPr txBox="1">
                <a:spLocks noRot="1" noChangeAspect="1" noMove="1" noResize="1" noEditPoints="1" noAdjustHandles="1" noChangeArrowheads="1" noChangeShapeType="1" noTextEdit="1"/>
              </p:cNvSpPr>
              <p:nvPr/>
            </p:nvSpPr>
            <p:spPr>
              <a:xfrm>
                <a:off x="5967703" y="4602144"/>
                <a:ext cx="578876" cy="261610"/>
              </a:xfrm>
              <a:prstGeom prst="rect">
                <a:avLst/>
              </a:prstGeom>
              <a:blipFill>
                <a:blip r:embed="rId6"/>
                <a:stretch>
                  <a:fillRect/>
                </a:stretch>
              </a:blipFill>
            </p:spPr>
            <p:txBody>
              <a:bodyPr/>
              <a:lstStyle/>
              <a:p>
                <a:r>
                  <a:rPr lang="en-CH">
                    <a:noFill/>
                  </a:rPr>
                  <a:t> </a:t>
                </a:r>
              </a:p>
            </p:txBody>
          </p:sp>
        </mc:Fallback>
      </mc:AlternateContent>
      <p:sp>
        <p:nvSpPr>
          <p:cNvPr id="50" name="Oval 49">
            <a:extLst>
              <a:ext uri="{FF2B5EF4-FFF2-40B4-BE49-F238E27FC236}">
                <a16:creationId xmlns:a16="http://schemas.microsoft.com/office/drawing/2014/main" id="{3A99C3AF-82F4-84B7-62F3-7A7FD1758C35}"/>
              </a:ext>
            </a:extLst>
          </p:cNvPr>
          <p:cNvSpPr/>
          <p:nvPr/>
        </p:nvSpPr>
        <p:spPr>
          <a:xfrm>
            <a:off x="7432042" y="5082059"/>
            <a:ext cx="216131" cy="216000"/>
          </a:xfrm>
          <a:prstGeom prst="ellipse">
            <a:avLst/>
          </a:prstGeom>
          <a:noFill/>
          <a:ln>
            <a:solidFill>
              <a:srgbClr val="C0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H" dirty="0">
              <a:latin typeface="CMR10"/>
            </a:endParaRPr>
          </a:p>
        </p:txBody>
      </p:sp>
      <p:sp>
        <p:nvSpPr>
          <p:cNvPr id="51" name="Oval 50">
            <a:extLst>
              <a:ext uri="{FF2B5EF4-FFF2-40B4-BE49-F238E27FC236}">
                <a16:creationId xmlns:a16="http://schemas.microsoft.com/office/drawing/2014/main" id="{3E0E57C5-F708-BEB5-9444-52BC7277CD04}"/>
              </a:ext>
            </a:extLst>
          </p:cNvPr>
          <p:cNvSpPr/>
          <p:nvPr/>
        </p:nvSpPr>
        <p:spPr>
          <a:xfrm>
            <a:off x="5612970" y="5369795"/>
            <a:ext cx="216131" cy="216000"/>
          </a:xfrm>
          <a:prstGeom prst="ellipse">
            <a:avLst/>
          </a:prstGeom>
          <a:noFill/>
          <a:ln>
            <a:solidFill>
              <a:srgbClr val="C0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H" dirty="0">
              <a:latin typeface="CMR10"/>
            </a:endParaRPr>
          </a:p>
        </p:txBody>
      </p:sp>
      <p:cxnSp>
        <p:nvCxnSpPr>
          <p:cNvPr id="52" name="Connector: Curved 51">
            <a:extLst>
              <a:ext uri="{FF2B5EF4-FFF2-40B4-BE49-F238E27FC236}">
                <a16:creationId xmlns:a16="http://schemas.microsoft.com/office/drawing/2014/main" id="{E4B57850-E85C-0101-50B0-C4B977A4271F}"/>
              </a:ext>
            </a:extLst>
          </p:cNvPr>
          <p:cNvCxnSpPr>
            <a:cxnSpLocks/>
            <a:stCxn id="50" idx="4"/>
            <a:endCxn id="51" idx="6"/>
          </p:cNvCxnSpPr>
          <p:nvPr/>
        </p:nvCxnSpPr>
        <p:spPr>
          <a:xfrm rot="5400000">
            <a:off x="6594737" y="4532424"/>
            <a:ext cx="179736" cy="1711007"/>
          </a:xfrm>
          <a:prstGeom prst="curvedConnector2">
            <a:avLst/>
          </a:prstGeom>
          <a:ln w="12700">
            <a:solidFill>
              <a:srgbClr val="C00000"/>
            </a:solidFill>
            <a:tailEnd type="triangle"/>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31AF8A1-9EDD-226F-1F3D-3B28D954192A}"/>
                  </a:ext>
                </a:extLst>
              </p:cNvPr>
              <p:cNvSpPr txBox="1"/>
              <p:nvPr/>
            </p:nvSpPr>
            <p:spPr>
              <a:xfrm>
                <a:off x="6298292" y="5402299"/>
                <a:ext cx="56419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C00000"/>
                          </a:solidFill>
                          <a:latin typeface="Cambria Math" panose="02040503050406030204" pitchFamily="18" charset="0"/>
                        </a:rPr>
                        <m:t>𝑅</m:t>
                      </m:r>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𝑊</m:t>
                          </m:r>
                        </m:e>
                        <m:sub>
                          <m:r>
                            <a:rPr lang="en-US" sz="1200" b="0" i="1" smtClean="0">
                              <a:solidFill>
                                <a:srgbClr val="C00000"/>
                              </a:solidFill>
                              <a:latin typeface="Cambria Math" panose="02040503050406030204" pitchFamily="18" charset="0"/>
                              <a:ea typeface="Cambria Math" panose="02040503050406030204" pitchFamily="18" charset="0"/>
                            </a:rPr>
                            <m:t>𝒦</m:t>
                          </m:r>
                        </m:sub>
                      </m:sSub>
                    </m:oMath>
                  </m:oMathPara>
                </a14:m>
                <a:endParaRPr lang="en-CH" sz="1200" dirty="0">
                  <a:solidFill>
                    <a:srgbClr val="C00000"/>
                  </a:solidFill>
                  <a:latin typeface="CMR10"/>
                </a:endParaRPr>
              </a:p>
            </p:txBody>
          </p:sp>
        </mc:Choice>
        <mc:Fallback xmlns="">
          <p:sp>
            <p:nvSpPr>
              <p:cNvPr id="58" name="TextBox 57">
                <a:extLst>
                  <a:ext uri="{FF2B5EF4-FFF2-40B4-BE49-F238E27FC236}">
                    <a16:creationId xmlns:a16="http://schemas.microsoft.com/office/drawing/2014/main" id="{731AF8A1-9EDD-226F-1F3D-3B28D954192A}"/>
                  </a:ext>
                </a:extLst>
              </p:cNvPr>
              <p:cNvSpPr txBox="1">
                <a:spLocks noRot="1" noChangeAspect="1" noMove="1" noResize="1" noEditPoints="1" noAdjustHandles="1" noChangeArrowheads="1" noChangeShapeType="1" noTextEdit="1"/>
              </p:cNvSpPr>
              <p:nvPr/>
            </p:nvSpPr>
            <p:spPr>
              <a:xfrm>
                <a:off x="6298292" y="5402299"/>
                <a:ext cx="564192" cy="276999"/>
              </a:xfrm>
              <a:prstGeom prst="rect">
                <a:avLst/>
              </a:prstGeom>
              <a:blipFill>
                <a:blip r:embed="rId7"/>
                <a:stretch>
                  <a:fillRect/>
                </a:stretch>
              </a:blipFill>
            </p:spPr>
            <p:txBody>
              <a:bodyPr/>
              <a:lstStyle/>
              <a:p>
                <a:r>
                  <a:rPr lang="en-CH">
                    <a:noFill/>
                  </a:rPr>
                  <a:t> </a:t>
                </a:r>
              </a:p>
            </p:txBody>
          </p:sp>
        </mc:Fallback>
      </mc:AlternateContent>
      <p:sp>
        <p:nvSpPr>
          <p:cNvPr id="64" name="Slide Number Placeholder 63">
            <a:extLst>
              <a:ext uri="{FF2B5EF4-FFF2-40B4-BE49-F238E27FC236}">
                <a16:creationId xmlns:a16="http://schemas.microsoft.com/office/drawing/2014/main" id="{344EF054-51EE-9252-4A0B-66C651814B54}"/>
              </a:ext>
            </a:extLst>
          </p:cNvPr>
          <p:cNvSpPr>
            <a:spLocks noGrp="1"/>
          </p:cNvSpPr>
          <p:nvPr>
            <p:ph type="sldNum" sz="quarter" idx="12"/>
          </p:nvPr>
        </p:nvSpPr>
        <p:spPr/>
        <p:txBody>
          <a:bodyPr/>
          <a:lstStyle/>
          <a:p>
            <a:fld id="{5ACA52AF-F19D-405C-AD5F-7D94B96A5CC3}" type="slidenum">
              <a:rPr lang="de-CH" noProof="0" smtClean="0"/>
              <a:t>7</a:t>
            </a:fld>
            <a:endParaRPr lang="de-CH" noProof="0"/>
          </a:p>
        </p:txBody>
      </p:sp>
      <p:sp>
        <p:nvSpPr>
          <p:cNvPr id="6" name="PB">
            <a:extLst>
              <a:ext uri="{FF2B5EF4-FFF2-40B4-BE49-F238E27FC236}">
                <a16:creationId xmlns:a16="http://schemas.microsoft.com/office/drawing/2014/main" id="{B9CFFCB6-1DCB-46C5-9584-5A99B2B418F9}"/>
              </a:ext>
            </a:extLst>
          </p:cNvPr>
          <p:cNvSpPr/>
          <p:nvPr/>
        </p:nvSpPr>
        <p:spPr>
          <a:xfrm>
            <a:off x="0" y="6794500"/>
            <a:ext cx="2216727"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771968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fade">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3" end="3"/>
                                            </p:txEl>
                                          </p:spTgt>
                                        </p:tgtEl>
                                        <p:attrNameLst>
                                          <p:attrName>style.visibility</p:attrName>
                                        </p:attrNameLst>
                                      </p:cBhvr>
                                      <p:to>
                                        <p:strVal val="visible"/>
                                      </p:to>
                                    </p:set>
                                    <p:animEffect transition="in" filter="fade">
                                      <p:cBhvr>
                                        <p:cTn id="12" dur="500"/>
                                        <p:tgtEl>
                                          <p:spTgt spid="14">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xEl>
                                              <p:pRg st="4" end="4"/>
                                            </p:txEl>
                                          </p:spTgt>
                                        </p:tgtEl>
                                        <p:attrNameLst>
                                          <p:attrName>style.visibility</p:attrName>
                                        </p:attrNameLst>
                                      </p:cBhvr>
                                      <p:to>
                                        <p:strVal val="visible"/>
                                      </p:to>
                                    </p:set>
                                    <p:animEffect transition="in" filter="fade">
                                      <p:cBhvr>
                                        <p:cTn id="34" dur="500"/>
                                        <p:tgtEl>
                                          <p:spTgt spid="1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43" presetID="10"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par>
                                <p:cTn id="46" presetID="10"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4">
                                            <p:txEl>
                                              <p:pRg st="5" end="5"/>
                                            </p:txEl>
                                          </p:spTgt>
                                        </p:tgtEl>
                                        <p:attrNameLst>
                                          <p:attrName>style.visibility</p:attrName>
                                        </p:attrNameLst>
                                      </p:cBhvr>
                                      <p:to>
                                        <p:strVal val="visible"/>
                                      </p:to>
                                    </p:set>
                                    <p:animEffect transition="in" filter="fade">
                                      <p:cBhvr>
                                        <p:cTn id="53" dur="500"/>
                                        <p:tgtEl>
                                          <p:spTgt spid="14">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500"/>
                                        <p:tgtEl>
                                          <p:spTgt spid="5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p:bldP spid="28" grpId="0" animBg="1"/>
      <p:bldP spid="29" grpId="0" animBg="1"/>
      <p:bldP spid="45" grpId="0"/>
      <p:bldP spid="50" grpId="0" animBg="1"/>
      <p:bldP spid="51" grpId="0" animBg="1"/>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CH" noProof="0" dirty="0"/>
              <a:t>09.11.2022</a:t>
            </a:r>
            <a:endParaRPr lang="de-CH" noProof="0"/>
          </a:p>
        </p:txBody>
      </p:sp>
      <p:sp>
        <p:nvSpPr>
          <p:cNvPr id="4" name="Footer Placeholder 3"/>
          <p:cNvSpPr>
            <a:spLocks noGrp="1"/>
          </p:cNvSpPr>
          <p:nvPr>
            <p:ph type="ftr" sz="quarter" idx="11"/>
          </p:nvPr>
        </p:nvSpPr>
        <p:spPr/>
        <p:txBody>
          <a:bodyPr/>
          <a:lstStyle/>
          <a:p>
            <a:r>
              <a:rPr lang="en-US" dirty="0"/>
              <a:t>Shabnam Ghasemirad                               Mechanized Data Consistency Models for Distributed Database Transactions</a:t>
            </a:r>
            <a:endParaRPr lang="de-CH" dirty="0"/>
          </a:p>
        </p:txBody>
      </p:sp>
      <p:sp>
        <p:nvSpPr>
          <p:cNvPr id="7" name="Rectangle 6"/>
          <p:cNvSpPr/>
          <p:nvPr/>
        </p:nvSpPr>
        <p:spPr>
          <a:xfrm>
            <a:off x="729673" y="498764"/>
            <a:ext cx="10945091" cy="5754254"/>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MR10"/>
              </a:rPr>
              <a:t>The operational framework of</a:t>
            </a:r>
          </a:p>
          <a:p>
            <a:pPr algn="ctr"/>
            <a:r>
              <a:rPr lang="en-US" sz="4400" b="1" dirty="0">
                <a:latin typeface="CMR10"/>
              </a:rPr>
              <a:t>consistency models</a:t>
            </a:r>
          </a:p>
        </p:txBody>
      </p:sp>
      <p:sp>
        <p:nvSpPr>
          <p:cNvPr id="20" name="Slide Number Placeholder 19">
            <a:extLst>
              <a:ext uri="{FF2B5EF4-FFF2-40B4-BE49-F238E27FC236}">
                <a16:creationId xmlns:a16="http://schemas.microsoft.com/office/drawing/2014/main" id="{BC97357E-209F-FF3B-87A5-34BE2EAB3275}"/>
              </a:ext>
            </a:extLst>
          </p:cNvPr>
          <p:cNvSpPr>
            <a:spLocks noGrp="1"/>
          </p:cNvSpPr>
          <p:nvPr>
            <p:ph type="sldNum" sz="quarter" idx="12"/>
          </p:nvPr>
        </p:nvSpPr>
        <p:spPr/>
        <p:txBody>
          <a:bodyPr/>
          <a:lstStyle/>
          <a:p>
            <a:fld id="{5ACA52AF-F19D-405C-AD5F-7D94B96A5CC3}" type="slidenum">
              <a:rPr lang="de-CH" noProof="0" smtClean="0"/>
              <a:t>8</a:t>
            </a:fld>
            <a:endParaRPr lang="de-CH" noProof="0"/>
          </a:p>
        </p:txBody>
      </p:sp>
      <p:sp>
        <p:nvSpPr>
          <p:cNvPr id="5" name="PB">
            <a:extLst>
              <a:ext uri="{FF2B5EF4-FFF2-40B4-BE49-F238E27FC236}">
                <a16:creationId xmlns:a16="http://schemas.microsoft.com/office/drawing/2014/main" id="{3932D2AC-E01A-A09D-2691-7DAE788D67AE}"/>
              </a:ext>
            </a:extLst>
          </p:cNvPr>
          <p:cNvSpPr/>
          <p:nvPr/>
        </p:nvSpPr>
        <p:spPr>
          <a:xfrm>
            <a:off x="0" y="6794500"/>
            <a:ext cx="2586182"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144489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DD576-086D-4B8E-8EA7-96DBD842881D}"/>
              </a:ext>
            </a:extLst>
          </p:cNvPr>
          <p:cNvSpPr>
            <a:spLocks noGrp="1"/>
          </p:cNvSpPr>
          <p:nvPr>
            <p:ph type="title"/>
          </p:nvPr>
        </p:nvSpPr>
        <p:spPr>
          <a:xfrm>
            <a:off x="731837" y="220916"/>
            <a:ext cx="10728325" cy="900000"/>
          </a:xfrm>
        </p:spPr>
        <p:txBody>
          <a:bodyPr>
            <a:normAutofit/>
          </a:bodyPr>
          <a:lstStyle/>
          <a:p>
            <a:br>
              <a:rPr lang="en-CH" dirty="0">
                <a:solidFill>
                  <a:srgbClr val="007A96"/>
                </a:solidFill>
              </a:rPr>
            </a:br>
            <a:r>
              <a:rPr lang="en-CH" dirty="0">
                <a:solidFill>
                  <a:srgbClr val="007A96"/>
                </a:solidFill>
              </a:rPr>
              <a:t>Centralized Operational Semantics</a:t>
            </a:r>
            <a:endParaRPr lang="de-CH" dirty="0">
              <a:solidFill>
                <a:srgbClr val="007A96"/>
              </a:solidFill>
            </a:endParaRPr>
          </a:p>
        </p:txBody>
      </p:sp>
      <p:sp>
        <p:nvSpPr>
          <p:cNvPr id="5" name="Fußzeilenplatzhalter 4">
            <a:extLst>
              <a:ext uri="{FF2B5EF4-FFF2-40B4-BE49-F238E27FC236}">
                <a16:creationId xmlns:a16="http://schemas.microsoft.com/office/drawing/2014/main" id="{361F9BBF-6392-4D0B-BC48-EA50450A25D5}"/>
              </a:ext>
            </a:extLst>
          </p:cNvPr>
          <p:cNvSpPr>
            <a:spLocks noGrp="1"/>
          </p:cNvSpPr>
          <p:nvPr>
            <p:ph type="ftr" sz="quarter" idx="11"/>
          </p:nvPr>
        </p:nvSpPr>
        <p:spPr/>
        <p:txBody>
          <a:bodyPr/>
          <a:lstStyle/>
          <a:p>
            <a:r>
              <a:rPr lang="en-US" noProof="0" dirty="0"/>
              <a:t>Shabnam Ghasemirad                               Mechanized Data Consistency Models for Distributed Database Transactions</a:t>
            </a:r>
            <a:endParaRPr lang="de-CH" noProof="0" dirty="0"/>
          </a:p>
        </p:txBody>
      </p:sp>
      <p:sp>
        <p:nvSpPr>
          <p:cNvPr id="4" name="Datumsplatzhalter 3">
            <a:extLst>
              <a:ext uri="{FF2B5EF4-FFF2-40B4-BE49-F238E27FC236}">
                <a16:creationId xmlns:a16="http://schemas.microsoft.com/office/drawing/2014/main" id="{4C113A63-4145-4707-821A-FA76EE3B17E3}"/>
              </a:ext>
            </a:extLst>
          </p:cNvPr>
          <p:cNvSpPr>
            <a:spLocks noGrp="1"/>
          </p:cNvSpPr>
          <p:nvPr>
            <p:ph type="dt" sz="half" idx="10"/>
          </p:nvPr>
        </p:nvSpPr>
        <p:spPr/>
        <p:txBody>
          <a:bodyPr/>
          <a:lstStyle/>
          <a:p>
            <a:r>
              <a:rPr lang="en-CH" noProof="0" dirty="0"/>
              <a:t>09.11.2022</a:t>
            </a:r>
            <a:endParaRPr lang="de-CH" noProof="0"/>
          </a:p>
        </p:txBody>
      </p:sp>
      <p:sp>
        <p:nvSpPr>
          <p:cNvPr id="7" name="Rounded Rectangle 6"/>
          <p:cNvSpPr/>
          <p:nvPr/>
        </p:nvSpPr>
        <p:spPr>
          <a:xfrm>
            <a:off x="3399875" y="2397948"/>
            <a:ext cx="884903" cy="133718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8" name="Rounded Rectangle 7"/>
          <p:cNvSpPr/>
          <p:nvPr/>
        </p:nvSpPr>
        <p:spPr>
          <a:xfrm>
            <a:off x="2925279" y="2045110"/>
            <a:ext cx="1056786" cy="61297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1" name="Rounded Rectangle 10"/>
          <p:cNvSpPr/>
          <p:nvPr/>
        </p:nvSpPr>
        <p:spPr>
          <a:xfrm>
            <a:off x="3738880" y="3698240"/>
            <a:ext cx="320040" cy="787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12" name="Rounded Rectangle 11"/>
          <p:cNvSpPr/>
          <p:nvPr/>
        </p:nvSpPr>
        <p:spPr>
          <a:xfrm>
            <a:off x="4124960" y="2772999"/>
            <a:ext cx="320040" cy="113902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1" name="Rounded Rectangle 20"/>
          <p:cNvSpPr/>
          <p:nvPr/>
        </p:nvSpPr>
        <p:spPr>
          <a:xfrm>
            <a:off x="2829560" y="2113280"/>
            <a:ext cx="213360" cy="5588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p:sp>
        <p:nvSpPr>
          <p:cNvPr id="22" name="Rounded Rectangle 21"/>
          <p:cNvSpPr/>
          <p:nvPr/>
        </p:nvSpPr>
        <p:spPr>
          <a:xfrm>
            <a:off x="3611880" y="4389120"/>
            <a:ext cx="447040" cy="1371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MR10"/>
            </a:endParaRP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731836" y="1369560"/>
                <a:ext cx="10728326" cy="4647782"/>
              </a:xfrm>
            </p:spPr>
            <p:txBody>
              <a:bodyPr/>
              <a:lstStyle/>
              <a:p>
                <a:pPr>
                  <a:lnSpc>
                    <a:spcPct val="150000"/>
                  </a:lnSpc>
                </a:pPr>
                <a:r>
                  <a:rPr lang="en-CH" dirty="0"/>
                  <a:t>One global </a:t>
                </a:r>
                <a:r>
                  <a:rPr lang="en-CH" dirty="0">
                    <a:solidFill>
                      <a:srgbClr val="007A96"/>
                    </a:solidFill>
                  </a:rPr>
                  <a:t>Key-Value store</a:t>
                </a:r>
                <a:r>
                  <a:rPr lang="en-US" dirty="0">
                    <a:solidFill>
                      <a:srgbClr val="007A96"/>
                    </a:solidFill>
                  </a:rPr>
                  <a:t>: </a:t>
                </a:r>
                <a14:m>
                  <m:oMath xmlns:m="http://schemas.openxmlformats.org/officeDocument/2006/math">
                    <m:r>
                      <a:rPr lang="en-US" b="0" i="1" smtClean="0">
                        <a:solidFill>
                          <a:srgbClr val="007A96"/>
                        </a:solidFill>
                        <a:latin typeface="Cambria Math" panose="02040503050406030204" pitchFamily="18" charset="0"/>
                      </a:rPr>
                      <m:t>𝒦</m:t>
                    </m:r>
                    <m:r>
                      <a:rPr lang="en-US" b="0" i="1" smtClean="0">
                        <a:solidFill>
                          <a:srgbClr val="007A96"/>
                        </a:solidFill>
                        <a:latin typeface="Cambria Math" panose="02040503050406030204" pitchFamily="18" charset="0"/>
                      </a:rPr>
                      <m:t>:</m:t>
                    </m:r>
                    <m:r>
                      <a:rPr lang="en-US" b="0" i="1" smtClean="0">
                        <a:solidFill>
                          <a:srgbClr val="007A96"/>
                        </a:solidFill>
                        <a:latin typeface="Cambria Math" panose="02040503050406030204" pitchFamily="18" charset="0"/>
                      </a:rPr>
                      <m:t>𝐾𝐸𝑌</m:t>
                    </m:r>
                    <m:r>
                      <a:rPr lang="en-US" b="0" i="1" smtClean="0">
                        <a:solidFill>
                          <a:srgbClr val="007A96"/>
                        </a:solidFill>
                        <a:latin typeface="Cambria Math" panose="02040503050406030204" pitchFamily="18" charset="0"/>
                      </a:rPr>
                      <m:t>→</m:t>
                    </m:r>
                    <m:r>
                      <a:rPr lang="en-US" b="0" i="1" smtClean="0">
                        <a:solidFill>
                          <a:srgbClr val="007A96"/>
                        </a:solidFill>
                        <a:latin typeface="Cambria Math" panose="02040503050406030204" pitchFamily="18" charset="0"/>
                      </a:rPr>
                      <m:t>𝐿𝑖𝑠𝑡</m:t>
                    </m:r>
                    <m:r>
                      <a:rPr lang="en-US" b="0" i="1" smtClean="0">
                        <a:solidFill>
                          <a:srgbClr val="007A96"/>
                        </a:solidFill>
                        <a:latin typeface="Cambria Math" panose="02040503050406030204" pitchFamily="18" charset="0"/>
                      </a:rPr>
                      <m:t> (</m:t>
                    </m:r>
                    <m:r>
                      <a:rPr lang="en-US" b="0" i="1" smtClean="0">
                        <a:solidFill>
                          <a:srgbClr val="007A96"/>
                        </a:solidFill>
                        <a:latin typeface="Cambria Math" panose="02040503050406030204" pitchFamily="18" charset="0"/>
                      </a:rPr>
                      <m:t>𝑉𝐸𝑅𝑆𝐼𝑂𝑁</m:t>
                    </m:r>
                    <m:r>
                      <a:rPr lang="en-US" b="0" i="1" smtClean="0">
                        <a:solidFill>
                          <a:srgbClr val="007A96"/>
                        </a:solidFill>
                        <a:latin typeface="Cambria Math" panose="02040503050406030204" pitchFamily="18" charset="0"/>
                      </a:rPr>
                      <m:t>)</m:t>
                    </m:r>
                  </m:oMath>
                </a14:m>
                <a:endParaRPr lang="en-CH" dirty="0">
                  <a:solidFill>
                    <a:srgbClr val="007A96"/>
                  </a:solidFill>
                </a:endParaRPr>
              </a:p>
              <a:p>
                <a:pPr lvl="1">
                  <a:buFont typeface="Courier New" panose="02070309020205020404" pitchFamily="49" charset="0"/>
                  <a:buChar char="o"/>
                </a:pPr>
                <a:r>
                  <a:rPr lang="en-CH" dirty="0"/>
                  <a:t>A mapping from keys to version lists (a value, a writer, and a reader-set for each version)</a:t>
                </a:r>
              </a:p>
              <a:p>
                <a:pPr lvl="1">
                  <a:buFont typeface="Courier New" panose="02070309020205020404" pitchFamily="49" charset="0"/>
                  <a:buChar char="o"/>
                </a:pPr>
                <a:r>
                  <a:rPr lang="en-US" dirty="0"/>
                  <a:t>In reality, the database may be </a:t>
                </a:r>
                <a:r>
                  <a:rPr lang="en-US" dirty="0">
                    <a:solidFill>
                      <a:srgbClr val="007A96"/>
                    </a:solidFill>
                  </a:rPr>
                  <a:t>sharded</a:t>
                </a:r>
                <a:r>
                  <a:rPr lang="en-US" dirty="0"/>
                  <a:t> and</a:t>
                </a:r>
                <a:r>
                  <a:rPr lang="en-CH" dirty="0"/>
                  <a:t> </a:t>
                </a:r>
                <a:r>
                  <a:rPr lang="en-US" dirty="0">
                    <a:solidFill>
                      <a:srgbClr val="007A96"/>
                    </a:solidFill>
                  </a:rPr>
                  <a:t>replicated</a:t>
                </a:r>
                <a:endParaRPr lang="en-CH" dirty="0"/>
              </a:p>
              <a:p>
                <a:pPr lvl="1">
                  <a:buFont typeface="Courier New" panose="02070309020205020404" pitchFamily="49" charset="0"/>
                  <a:buChar char="o"/>
                </a:pPr>
                <a:r>
                  <a:rPr lang="en-CH" dirty="0"/>
                  <a:t>E</a:t>
                </a:r>
                <a:r>
                  <a:rPr lang="en-US" dirty="0"/>
                  <a:t>ach client may have a different </a:t>
                </a:r>
                <a:r>
                  <a:rPr lang="en-US" dirty="0">
                    <a:solidFill>
                      <a:srgbClr val="007A96"/>
                    </a:solidFill>
                  </a:rPr>
                  <a:t>view</a:t>
                </a:r>
                <a:r>
                  <a:rPr lang="en-US" dirty="0"/>
                  <a:t> on its current content</a:t>
                </a:r>
                <a:endParaRPr lang="en-CH" dirty="0"/>
              </a:p>
              <a:p>
                <a:pPr>
                  <a:lnSpc>
                    <a:spcPct val="150000"/>
                  </a:lnSpc>
                </a:pPr>
                <a:r>
                  <a:rPr lang="en-CH" dirty="0"/>
                  <a:t>Client </a:t>
                </a:r>
                <a:r>
                  <a:rPr lang="en-CH" dirty="0">
                    <a:solidFill>
                      <a:srgbClr val="007A96"/>
                    </a:solidFill>
                  </a:rPr>
                  <a:t>view</a:t>
                </a:r>
                <a:r>
                  <a:rPr lang="en-CH" dirty="0"/>
                  <a:t>:</a:t>
                </a:r>
                <a:r>
                  <a:rPr lang="en-US" dirty="0"/>
                  <a:t> </a:t>
                </a:r>
                <a14:m>
                  <m:oMath xmlns:m="http://schemas.openxmlformats.org/officeDocument/2006/math">
                    <m:r>
                      <a:rPr lang="en-US" b="0" i="1" smtClean="0">
                        <a:solidFill>
                          <a:srgbClr val="007A96"/>
                        </a:solidFill>
                        <a:latin typeface="Cambria Math" panose="02040503050406030204" pitchFamily="18" charset="0"/>
                      </a:rPr>
                      <m:t>𝑢</m:t>
                    </m:r>
                    <m:r>
                      <a:rPr lang="en-US" b="0" i="1" smtClean="0">
                        <a:solidFill>
                          <a:srgbClr val="007A96"/>
                        </a:solidFill>
                        <a:latin typeface="Cambria Math" panose="02040503050406030204" pitchFamily="18" charset="0"/>
                      </a:rPr>
                      <m:t>∈</m:t>
                    </m:r>
                    <m:r>
                      <a:rPr lang="en-US" b="0" i="1" smtClean="0">
                        <a:solidFill>
                          <a:srgbClr val="007A96"/>
                        </a:solidFill>
                        <a:latin typeface="Cambria Math" panose="02040503050406030204" pitchFamily="18" charset="0"/>
                      </a:rPr>
                      <m:t>𝑉𝐼𝐸𝑊𝑆</m:t>
                    </m:r>
                    <m:d>
                      <m:dPr>
                        <m:ctrlPr>
                          <a:rPr lang="en-US" b="0" i="1" smtClean="0">
                            <a:solidFill>
                              <a:srgbClr val="007A96"/>
                            </a:solidFill>
                            <a:latin typeface="Cambria Math" panose="02040503050406030204" pitchFamily="18" charset="0"/>
                          </a:rPr>
                        </m:ctrlPr>
                      </m:dPr>
                      <m:e>
                        <m:r>
                          <a:rPr lang="en-US" b="0" i="1" smtClean="0">
                            <a:solidFill>
                              <a:srgbClr val="007A96"/>
                            </a:solidFill>
                            <a:latin typeface="Cambria Math" panose="02040503050406030204" pitchFamily="18" charset="0"/>
                          </a:rPr>
                          <m:t>𝒦</m:t>
                        </m:r>
                      </m:e>
                    </m:d>
                    <m:r>
                      <a:rPr lang="en-US" b="0" i="1" smtClean="0">
                        <a:solidFill>
                          <a:srgbClr val="007A96"/>
                        </a:solidFill>
                        <a:latin typeface="Cambria Math" panose="02040503050406030204" pitchFamily="18" charset="0"/>
                      </a:rPr>
                      <m:t>≜</m:t>
                    </m:r>
                    <m:r>
                      <a:rPr lang="en-US" b="0" i="1" smtClean="0">
                        <a:solidFill>
                          <a:srgbClr val="007A96"/>
                        </a:solidFill>
                        <a:latin typeface="Cambria Math" panose="02040503050406030204" pitchFamily="18" charset="0"/>
                      </a:rPr>
                      <m:t>𝐾𝐸𝑌</m:t>
                    </m:r>
                    <m:r>
                      <a:rPr lang="en-US" b="0" i="1" smtClean="0">
                        <a:solidFill>
                          <a:srgbClr val="007A96"/>
                        </a:solidFill>
                        <a:latin typeface="Cambria Math" panose="02040503050406030204" pitchFamily="18" charset="0"/>
                      </a:rPr>
                      <m:t>→</m:t>
                    </m:r>
                    <m:r>
                      <a:rPr lang="en-US" b="0" i="1" smtClean="0">
                        <a:solidFill>
                          <a:srgbClr val="007A96"/>
                        </a:solidFill>
                        <a:latin typeface="Cambria Math" panose="02040503050406030204" pitchFamily="18" charset="0"/>
                      </a:rPr>
                      <m:t>𝒫</m:t>
                    </m:r>
                    <m:r>
                      <a:rPr lang="en-US" b="0" i="1" smtClean="0">
                        <a:solidFill>
                          <a:srgbClr val="007A96"/>
                        </a:solidFill>
                        <a:latin typeface="Cambria Math" panose="02040503050406030204" pitchFamily="18" charset="0"/>
                      </a:rPr>
                      <m:t>(</m:t>
                    </m:r>
                    <m:r>
                      <a:rPr lang="en-US" b="0" i="1" smtClean="0">
                        <a:solidFill>
                          <a:srgbClr val="007A96"/>
                        </a:solidFill>
                        <a:latin typeface="Cambria Math" panose="02040503050406030204" pitchFamily="18" charset="0"/>
                        <a:ea typeface="Cambria Math" panose="02040503050406030204" pitchFamily="18" charset="0"/>
                      </a:rPr>
                      <m:t>ℕ</m:t>
                    </m:r>
                    <m:r>
                      <a:rPr lang="en-US" b="0" i="1" smtClean="0">
                        <a:solidFill>
                          <a:srgbClr val="007A96"/>
                        </a:solidFill>
                        <a:latin typeface="Cambria Math" panose="02040503050406030204" pitchFamily="18" charset="0"/>
                      </a:rPr>
                      <m:t>)</m:t>
                    </m:r>
                  </m:oMath>
                </a14:m>
                <a:endParaRPr lang="en-CH" dirty="0">
                  <a:solidFill>
                    <a:srgbClr val="007A96"/>
                  </a:solidFill>
                </a:endParaRPr>
              </a:p>
              <a:p>
                <a:pPr lvl="1">
                  <a:buFont typeface="Courier New" panose="02070309020205020404" pitchFamily="49" charset="0"/>
                  <a:buChar char="o"/>
                </a:pPr>
                <a:r>
                  <a:rPr lang="en-US" dirty="0"/>
                  <a:t>Subset of versions of each key</a:t>
                </a:r>
                <a:r>
                  <a:rPr lang="en-CH" dirty="0"/>
                  <a:t> </a:t>
                </a:r>
                <a:r>
                  <a:rPr lang="en-US" dirty="0"/>
                  <a:t>that a given client sees</a:t>
                </a:r>
                <a:endParaRPr lang="en-CH" dirty="0"/>
              </a:p>
              <a:p>
                <a:pPr lvl="1">
                  <a:buFont typeface="Courier New" panose="02070309020205020404" pitchFamily="49" charset="0"/>
                  <a:buChar char="o"/>
                </a:pPr>
                <a:r>
                  <a:rPr lang="en-US" dirty="0"/>
                  <a:t>Explicitly represented in the centralized model</a:t>
                </a:r>
              </a:p>
              <a:p>
                <a:pPr>
                  <a:lnSpc>
                    <a:spcPct val="150000"/>
                  </a:lnSpc>
                  <a:buClr>
                    <a:schemeClr val="tx1"/>
                  </a:buClr>
                </a:pPr>
                <a:r>
                  <a:rPr lang="en-US" dirty="0">
                    <a:solidFill>
                      <a:srgbClr val="007A96"/>
                    </a:solidFill>
                  </a:rPr>
                  <a:t>Configuration</a:t>
                </a:r>
                <a:r>
                  <a:rPr lang="en-US" dirty="0"/>
                  <a:t>:</a:t>
                </a:r>
              </a:p>
              <a:p>
                <a:pPr lvl="1">
                  <a:buFont typeface="Courier New" panose="02070309020205020404" pitchFamily="49" charset="0"/>
                  <a:buChar char="o"/>
                </a:pPr>
                <a:r>
                  <a:rPr lang="en-US" dirty="0"/>
                  <a:t>A pair (</a:t>
                </a:r>
                <a14:m>
                  <m:oMath xmlns:m="http://schemas.openxmlformats.org/officeDocument/2006/math">
                    <m:r>
                      <a:rPr lang="en-US" i="1" smtClean="0">
                        <a:latin typeface="Cambria Math" panose="02040503050406030204" pitchFamily="18" charset="0"/>
                        <a:ea typeface="Cambria Math" panose="02040503050406030204" pitchFamily="18" charset="0"/>
                      </a:rPr>
                      <m:t>𝒦</m:t>
                    </m:r>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𝒰</m:t>
                    </m:r>
                  </m:oMath>
                </a14:m>
                <a:r>
                  <a:rPr lang="en-US" dirty="0"/>
                  <a:t>) where </a:t>
                </a:r>
                <a14:m>
                  <m:oMath xmlns:m="http://schemas.openxmlformats.org/officeDocument/2006/math">
                    <m:r>
                      <a:rPr lang="en-US" i="1">
                        <a:latin typeface="Cambria Math" panose="02040503050406030204" pitchFamily="18" charset="0"/>
                        <a:ea typeface="Cambria Math" panose="02040503050406030204" pitchFamily="18" charset="0"/>
                      </a:rPr>
                      <m:t>𝒦</m:t>
                    </m:r>
                  </m:oMath>
                </a14:m>
                <a:r>
                  <a:rPr lang="en-US" dirty="0"/>
                  <a:t> is a key-value store and </a:t>
                </a:r>
                <a14:m>
                  <m:oMath xmlns:m="http://schemas.openxmlformats.org/officeDocument/2006/math">
                    <m:r>
                      <a:rPr lang="en-US" i="1">
                        <a:latin typeface="Cambria Math" panose="02040503050406030204" pitchFamily="18" charset="0"/>
                        <a:ea typeface="Cambria Math" panose="02040503050406030204" pitchFamily="18" charset="0"/>
                      </a:rPr>
                      <m:t>𝒰</m:t>
                    </m:r>
                  </m:oMath>
                </a14:m>
                <a:r>
                  <a:rPr lang="en-US" dirty="0"/>
                  <a:t> is a function from clients to their views</a:t>
                </a:r>
              </a:p>
              <a:p>
                <a:pPr>
                  <a:lnSpc>
                    <a:spcPct val="150000"/>
                  </a:lnSpc>
                  <a:buClr>
                    <a:schemeClr val="tx1"/>
                  </a:buClr>
                </a:pPr>
                <a:r>
                  <a:rPr lang="en-CH" dirty="0">
                    <a:solidFill>
                      <a:srgbClr val="007A96"/>
                    </a:solidFill>
                  </a:rPr>
                  <a:t>Transactions:</a:t>
                </a:r>
              </a:p>
              <a:p>
                <a:pPr lvl="1">
                  <a:buFont typeface="Courier New" panose="02070309020205020404" pitchFamily="49" charset="0"/>
                  <a:buChar char="o"/>
                </a:pPr>
                <a:r>
                  <a:rPr lang="en-US" dirty="0"/>
                  <a:t>Update the </a:t>
                </a:r>
                <a:r>
                  <a:rPr lang="en-US" dirty="0" err="1"/>
                  <a:t>kv</a:t>
                </a:r>
                <a:r>
                  <a:rPr lang="en-US" dirty="0"/>
                  <a:t>-store and client view using an </a:t>
                </a:r>
                <a:r>
                  <a:rPr lang="en-US" dirty="0">
                    <a:solidFill>
                      <a:srgbClr val="007A96"/>
                    </a:solidFill>
                  </a:rPr>
                  <a:t>atomic transaction</a:t>
                </a:r>
                <a:r>
                  <a:rPr lang="en-CH" dirty="0">
                    <a:solidFill>
                      <a:srgbClr val="007A96"/>
                    </a:solidFill>
                  </a:rPr>
                  <a:t> </a:t>
                </a:r>
                <a:r>
                  <a:rPr lang="en-CH" dirty="0">
                    <a:sym typeface="Wingdings" panose="05000000000000000000" pitchFamily="2" charset="2"/>
                  </a:rPr>
                  <a:t> subject to </a:t>
                </a:r>
                <a:r>
                  <a:rPr lang="en-CH" dirty="0">
                    <a:solidFill>
                      <a:srgbClr val="007A96"/>
                    </a:solidFill>
                    <a:sym typeface="Wingdings" panose="05000000000000000000" pitchFamily="2" charset="2"/>
                  </a:rPr>
                  <a:t>execution test</a:t>
                </a:r>
                <a:endParaRPr lang="en-CH" dirty="0"/>
              </a:p>
              <a:p>
                <a:pPr marL="0" indent="-1463">
                  <a:buNone/>
                </a:pPr>
                <a:endParaRPr lang="en-US"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731836" y="1369560"/>
                <a:ext cx="10728326" cy="4647782"/>
              </a:xfrm>
              <a:blipFill>
                <a:blip r:embed="rId3"/>
                <a:stretch>
                  <a:fillRect l="-1193"/>
                </a:stretch>
              </a:blipFill>
            </p:spPr>
            <p:txBody>
              <a:bodyPr/>
              <a:lstStyle/>
              <a:p>
                <a:r>
                  <a:rPr lang="en-CH">
                    <a:noFill/>
                  </a:rPr>
                  <a:t> </a:t>
                </a:r>
              </a:p>
            </p:txBody>
          </p:sp>
        </mc:Fallback>
      </mc:AlternateContent>
      <p:sp>
        <p:nvSpPr>
          <p:cNvPr id="27" name="Slide Number Placeholder 26">
            <a:extLst>
              <a:ext uri="{FF2B5EF4-FFF2-40B4-BE49-F238E27FC236}">
                <a16:creationId xmlns:a16="http://schemas.microsoft.com/office/drawing/2014/main" id="{0196A90A-9123-8E01-B2B9-241D3C91CA6D}"/>
              </a:ext>
            </a:extLst>
          </p:cNvPr>
          <p:cNvSpPr>
            <a:spLocks noGrp="1"/>
          </p:cNvSpPr>
          <p:nvPr>
            <p:ph type="sldNum" sz="quarter" idx="12"/>
          </p:nvPr>
        </p:nvSpPr>
        <p:spPr/>
        <p:txBody>
          <a:bodyPr/>
          <a:lstStyle/>
          <a:p>
            <a:fld id="{5ACA52AF-F19D-405C-AD5F-7D94B96A5CC3}" type="slidenum">
              <a:rPr lang="de-CH" noProof="0" smtClean="0"/>
              <a:t>9</a:t>
            </a:fld>
            <a:endParaRPr lang="de-CH" noProof="0"/>
          </a:p>
        </p:txBody>
      </p:sp>
      <p:sp>
        <p:nvSpPr>
          <p:cNvPr id="6" name="PB">
            <a:extLst>
              <a:ext uri="{FF2B5EF4-FFF2-40B4-BE49-F238E27FC236}">
                <a16:creationId xmlns:a16="http://schemas.microsoft.com/office/drawing/2014/main" id="{1DE1F105-0A1C-3532-963A-01768C8AB335}"/>
              </a:ext>
            </a:extLst>
          </p:cNvPr>
          <p:cNvSpPr/>
          <p:nvPr/>
        </p:nvSpPr>
        <p:spPr>
          <a:xfrm>
            <a:off x="0" y="6794500"/>
            <a:ext cx="2955636" cy="63500"/>
          </a:xfrm>
          <a:prstGeom prst="rect">
            <a:avLst/>
          </a:prstGeom>
          <a:solidFill>
            <a:srgbClr val="007A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3" name="Picture 12" descr="Table&#10;&#10;Description automatically generated">
            <a:extLst>
              <a:ext uri="{FF2B5EF4-FFF2-40B4-BE49-F238E27FC236}">
                <a16:creationId xmlns:a16="http://schemas.microsoft.com/office/drawing/2014/main" id="{F072021C-DD54-7E55-CF94-C1EC6E8D6E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5712" y="1606960"/>
            <a:ext cx="1095375" cy="876300"/>
          </a:xfrm>
          <a:prstGeom prst="rect">
            <a:avLst/>
          </a:prstGeom>
        </p:spPr>
      </p:pic>
      <p:sp>
        <p:nvSpPr>
          <p:cNvPr id="3" name="TextBox 2">
            <a:extLst>
              <a:ext uri="{FF2B5EF4-FFF2-40B4-BE49-F238E27FC236}">
                <a16:creationId xmlns:a16="http://schemas.microsoft.com/office/drawing/2014/main" id="{77DFE9DD-CEB4-83F6-C11A-EEDC08AC1971}"/>
              </a:ext>
            </a:extLst>
          </p:cNvPr>
          <p:cNvSpPr txBox="1"/>
          <p:nvPr/>
        </p:nvSpPr>
        <p:spPr>
          <a:xfrm>
            <a:off x="10041426" y="1256686"/>
            <a:ext cx="864532" cy="369332"/>
          </a:xfrm>
          <a:prstGeom prst="rect">
            <a:avLst/>
          </a:prstGeom>
          <a:noFill/>
        </p:spPr>
        <p:txBody>
          <a:bodyPr wrap="none" rtlCol="0">
            <a:spAutoFit/>
          </a:bodyPr>
          <a:lstStyle/>
          <a:p>
            <a:r>
              <a:rPr lang="en-US" dirty="0">
                <a:latin typeface="CMR10"/>
              </a:rPr>
              <a:t>version</a:t>
            </a:r>
            <a:endParaRPr lang="en-CH" dirty="0">
              <a:latin typeface="CMR10"/>
            </a:endParaRPr>
          </a:p>
        </p:txBody>
      </p:sp>
    </p:spTree>
    <p:extLst>
      <p:ext uri="{BB962C8B-B14F-4D97-AF65-F5344CB8AC3E}">
        <p14:creationId xmlns:p14="http://schemas.microsoft.com/office/powerpoint/2010/main" val="3958143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xEl>
                                              <p:pRg st="5" end="5"/>
                                            </p:txEl>
                                          </p:spTgt>
                                        </p:tgtEl>
                                        <p:attrNameLst>
                                          <p:attrName>style.visibility</p:attrName>
                                        </p:attrNameLst>
                                      </p:cBhvr>
                                      <p:to>
                                        <p:strVal val="visible"/>
                                      </p:to>
                                    </p:set>
                                    <p:animEffect transition="in" filter="fade">
                                      <p:cBhvr>
                                        <p:cTn id="30" dur="500"/>
                                        <p:tgtEl>
                                          <p:spTgt spid="14">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animEffect transition="in" filter="fade">
                                      <p:cBhvr>
                                        <p:cTn id="33" dur="500"/>
                                        <p:tgtEl>
                                          <p:spTgt spid="1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xEl>
                                              <p:pRg st="7" end="7"/>
                                            </p:txEl>
                                          </p:spTgt>
                                        </p:tgtEl>
                                        <p:attrNameLst>
                                          <p:attrName>style.visibility</p:attrName>
                                        </p:attrNameLst>
                                      </p:cBhvr>
                                      <p:to>
                                        <p:strVal val="visible"/>
                                      </p:to>
                                    </p:set>
                                    <p:animEffect transition="in" filter="fade">
                                      <p:cBhvr>
                                        <p:cTn id="38" dur="500"/>
                                        <p:tgtEl>
                                          <p:spTgt spid="14">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xEl>
                                              <p:pRg st="8" end="8"/>
                                            </p:txEl>
                                          </p:spTgt>
                                        </p:tgtEl>
                                        <p:attrNameLst>
                                          <p:attrName>style.visibility</p:attrName>
                                        </p:attrNameLst>
                                      </p:cBhvr>
                                      <p:to>
                                        <p:strVal val="visible"/>
                                      </p:to>
                                    </p:set>
                                    <p:animEffect transition="in" filter="fade">
                                      <p:cBhvr>
                                        <p:cTn id="41" dur="500"/>
                                        <p:tgtEl>
                                          <p:spTgt spid="1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xEl>
                                              <p:pRg st="9" end="9"/>
                                            </p:txEl>
                                          </p:spTgt>
                                        </p:tgtEl>
                                        <p:attrNameLst>
                                          <p:attrName>style.visibility</p:attrName>
                                        </p:attrNameLst>
                                      </p:cBhvr>
                                      <p:to>
                                        <p:strVal val="visible"/>
                                      </p:to>
                                    </p:set>
                                    <p:animEffect transition="in" filter="fade">
                                      <p:cBhvr>
                                        <p:cTn id="46" dur="500"/>
                                        <p:tgtEl>
                                          <p:spTgt spid="14">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4">
                                            <p:txEl>
                                              <p:pRg st="10" end="10"/>
                                            </p:txEl>
                                          </p:spTgt>
                                        </p:tgtEl>
                                        <p:attrNameLst>
                                          <p:attrName>style.visibility</p:attrName>
                                        </p:attrNameLst>
                                      </p:cBhvr>
                                      <p:to>
                                        <p:strVal val="visible"/>
                                      </p:to>
                                    </p:set>
                                    <p:animEffect transition="in" filter="fade">
                                      <p:cBhvr>
                                        <p:cTn id="49"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ETH Zürich">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Präsentation1" id="{277C3170-93C4-4004-925A-762E3FF6A529}" vid="{54F253A4-C5FF-4238-8A43-148031D6EB93}"/>
    </a:ext>
  </a:extLst>
</a:theme>
</file>

<file path=ppt/theme/theme2.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xtern">
      <a:srgbClr val="1F407A"/>
    </a:custClr>
    <a:custClr name="Intern">
      <a:srgbClr val="485A2C"/>
    </a:custClr>
    <a:custClr name="ETH 3">
      <a:srgbClr val="1269B0"/>
    </a:custClr>
    <a:custClr name="ETH 4">
      <a:srgbClr val="72791C"/>
    </a:custClr>
    <a:custClr name="ETH 5">
      <a:srgbClr val="91056A"/>
    </a:custClr>
    <a:custClr name="ETH 6">
      <a:srgbClr val="6F6F6F"/>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1269B0"/>
      </a:accent1>
      <a:accent2>
        <a:srgbClr val="91056A"/>
      </a:accent2>
      <a:accent3>
        <a:srgbClr val="007A96"/>
      </a:accent3>
      <a:accent4>
        <a:srgbClr val="485A2C"/>
      </a:accent4>
      <a:accent5>
        <a:srgbClr val="A8322D"/>
      </a:accent5>
      <a:accent6>
        <a:srgbClr val="7279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ETH_PP_Template_Presentation_en</Template>
  <TotalTime>7328</TotalTime>
  <Words>5543</Words>
  <Application>Microsoft Office PowerPoint</Application>
  <PresentationFormat>Widescreen</PresentationFormat>
  <Paragraphs>489</Paragraphs>
  <Slides>40</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Cambria Math</vt:lpstr>
      <vt:lpstr>CMBX10</vt:lpstr>
      <vt:lpstr>CMMI10</vt:lpstr>
      <vt:lpstr>CMMI7</vt:lpstr>
      <vt:lpstr>CMR10</vt:lpstr>
      <vt:lpstr>CMTI10</vt:lpstr>
      <vt:lpstr>Consolas</vt:lpstr>
      <vt:lpstr>Courier New</vt:lpstr>
      <vt:lpstr>Symbol</vt:lpstr>
      <vt:lpstr>Wingdings</vt:lpstr>
      <vt:lpstr>ETH Zürich</vt:lpstr>
      <vt:lpstr>Mechanized Data Consistency Models  for Distributed Database Transactions</vt:lpstr>
      <vt:lpstr> Table of contents</vt:lpstr>
      <vt:lpstr>PowerPoint Presentation</vt:lpstr>
      <vt:lpstr> Distributed database systems</vt:lpstr>
      <vt:lpstr> Data consistency models</vt:lpstr>
      <vt:lpstr> Data consistency models</vt:lpstr>
      <vt:lpstr> Dependency relations</vt:lpstr>
      <vt:lpstr>PowerPoint Presentation</vt:lpstr>
      <vt:lpstr> Centralized Operational Semantics</vt:lpstr>
      <vt:lpstr> Centralized Operational Semantics</vt:lpstr>
      <vt:lpstr> Execution Tests</vt:lpstr>
      <vt:lpstr> Execution Tests</vt:lpstr>
      <vt:lpstr> Programming language</vt:lpstr>
      <vt:lpstr> Protocol verification by refinement</vt:lpstr>
      <vt:lpstr> Protocol verification by refinement</vt:lpstr>
      <vt:lpstr>PowerPoint Presentation</vt:lpstr>
      <vt:lpstr> 2PL + 2PC protocol</vt:lpstr>
      <vt:lpstr> Verifying 2PL + 2PC protocol satisfying SER</vt:lpstr>
      <vt:lpstr> Proof obligations</vt:lpstr>
      <vt:lpstr>PowerPoint Presentation</vt:lpstr>
      <vt:lpstr> The Eiger-PORT protocol</vt:lpstr>
      <vt:lpstr> The Eiger-PORT protocol</vt:lpstr>
      <vt:lpstr> The Eiger-PORT protocol</vt:lpstr>
      <vt:lpstr> Protocol formalization overview</vt:lpstr>
      <vt:lpstr> Fractured reads and atomic visibility</vt:lpstr>
      <vt:lpstr> Example</vt:lpstr>
      <vt:lpstr> Eiger-PORT, client 〖cl〗_2's perspective of the example</vt:lpstr>
      <vt:lpstr> Eiger-PORT+, client 〖cl〗_2's perspective of the example</vt:lpstr>
      <vt:lpstr> Verifying Eiger-PORT+ protocol satisfying CC+</vt:lpstr>
      <vt:lpstr> Invariants for the refinement proof</vt:lpstr>
      <vt:lpstr>PowerPoint Presentation</vt:lpstr>
      <vt:lpstr> Conclusion</vt:lpstr>
      <vt:lpstr> Conclusion</vt:lpstr>
      <vt:lpstr>PowerPoint Presentation</vt:lpstr>
      <vt:lpstr> References</vt:lpstr>
      <vt:lpstr> References</vt:lpstr>
      <vt:lpstr> References</vt:lpstr>
      <vt:lpstr> References</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Modular Reasoning about Distributed Systems in Igloo</dc:title>
  <dc:creator>Shabnam Ghasemirad</dc:creator>
  <cp:lastModifiedBy>Ghasemirad  Shabnam</cp:lastModifiedBy>
  <cp:revision>209</cp:revision>
  <dcterms:created xsi:type="dcterms:W3CDTF">2021-09-24T19:20:53Z</dcterms:created>
  <dcterms:modified xsi:type="dcterms:W3CDTF">2022-11-09T14:36:43Z</dcterms:modified>
</cp:coreProperties>
</file>