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showGuides="1">
      <p:cViewPr varScale="1">
        <p:scale>
          <a:sx n="88" d="100"/>
          <a:sy n="88" d="100"/>
        </p:scale>
        <p:origin x="860"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87E9-1E18-6C4C-90E5-DCB3C1B46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AC7E88EF-28DF-3D24-A9ED-29E83BC8F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8B682EFE-53F4-E5E8-8AEC-B013EA5F167D}"/>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F8D77C8A-7F58-A592-559A-A2D2411EF6B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616DC0E-054F-A885-DDC2-D6BE666D705D}"/>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87479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B3E6-C8CF-397E-B271-05D94FD20B21}"/>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8C518D5-D4D4-698D-A06A-A9909D701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1FAA7DD-64E0-5AAB-8CC7-0FEB5B211E76}"/>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2B1D47DC-A93F-E008-47E7-AE4F3DAE812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3C6256B-A0FC-ADAD-5F17-A4457AD2544C}"/>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88698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0D61-95BA-14EE-8622-7391DD30F3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72C7521-6A48-5B7D-CCF2-1A345C28E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4A7FED7-2292-CFE5-17AA-106D8926481C}"/>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0C5B4665-C037-0F3A-331B-CECE03611D0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04DD6BF-71EA-8C0F-C1F4-D102EC3AD4ED}"/>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389929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068D-F981-6090-4B37-0B31DD2699E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DDD2CB6-CF88-7023-EAB0-E4A91657A7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4B23E18-559F-AA21-6AA6-4F405A64AEA0}"/>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46CC8E7C-66DC-89D8-41B3-92C4EB97278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E7077EC-EC9E-8544-5E5F-2BEBF7E4F52D}"/>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82992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181B-EA27-C1AC-A4F1-62C081F41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59C9C17-2A9A-9D84-A91B-E2D7B288E3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2E744-B82A-742B-FD11-EAB396E690F5}"/>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2DF9E7B6-0198-51A8-80A5-0A8512F4A56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AB378A3-F4B1-7A60-426D-096A6F4E4C2F}"/>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11143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6530-A0E6-1E06-44F0-4BA13DDCA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17188D6-FE1A-7B2A-1394-DF58CE71F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27E3E0C-F39D-5DE4-F7F1-6AF3BC889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16DA178-BB2B-99C9-9771-A9D399EBFBBD}"/>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6" name="Footer Placeholder 5">
            <a:extLst>
              <a:ext uri="{FF2B5EF4-FFF2-40B4-BE49-F238E27FC236}">
                <a16:creationId xmlns:a16="http://schemas.microsoft.com/office/drawing/2014/main" id="{2D393D02-8CA5-D0EC-727C-1CEB57E993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18B966A-6B06-E4AA-5718-748DDD95425F}"/>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49495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944B-03E3-3E09-AE88-718B776F7863}"/>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4F45186-5DA9-408D-7320-E7CFDFE2C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F36D5-7405-1A44-5995-6B51C40C7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B621AEF-C2D4-77B0-E1E1-8A5BB9B44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042E9-E043-E022-1C2E-25E6F9E63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C0FB31-C7EC-53D2-B23F-6B89EA4D9E79}"/>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8" name="Footer Placeholder 7">
            <a:extLst>
              <a:ext uri="{FF2B5EF4-FFF2-40B4-BE49-F238E27FC236}">
                <a16:creationId xmlns:a16="http://schemas.microsoft.com/office/drawing/2014/main" id="{67EAE725-2B41-43A4-F744-D10AE98FABB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847AFB06-6C8F-DA7B-9B05-8E857EEC00F4}"/>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297881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256-F8B2-E3EB-51F1-21D2838F6C76}"/>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524DA35-8FCF-6437-79A2-DB2640438A2F}"/>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4" name="Footer Placeholder 3">
            <a:extLst>
              <a:ext uri="{FF2B5EF4-FFF2-40B4-BE49-F238E27FC236}">
                <a16:creationId xmlns:a16="http://schemas.microsoft.com/office/drawing/2014/main" id="{AA1A318E-4217-627F-18A5-77840A70902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1C7EC971-B3FD-459A-6CE5-547948473BAB}"/>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22939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36247-1027-144F-D9C5-12BBA30CFF87}"/>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3" name="Footer Placeholder 2">
            <a:extLst>
              <a:ext uri="{FF2B5EF4-FFF2-40B4-BE49-F238E27FC236}">
                <a16:creationId xmlns:a16="http://schemas.microsoft.com/office/drawing/2014/main" id="{886C1B2E-3E3D-616C-11D2-F436713DF3C3}"/>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031987F-14F9-9FB2-2DDD-FA1194111AF4}"/>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37066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3C1-1DA0-A4DC-2E26-D1AF89EA2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3295E94-02BC-6F9F-C686-527C4096F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9909F4E0-2C8B-59A8-7433-7DEF7E79B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B118A-55A4-E74B-509F-88F190F2EA71}"/>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6" name="Footer Placeholder 5">
            <a:extLst>
              <a:ext uri="{FF2B5EF4-FFF2-40B4-BE49-F238E27FC236}">
                <a16:creationId xmlns:a16="http://schemas.microsoft.com/office/drawing/2014/main" id="{6ED5C61D-FCC3-5115-E6BF-AC70FD5EA7D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FB568CE-857C-8ECD-EF55-CB306C65FEFE}"/>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6947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5BC7-8F98-4293-05C0-5FE79F052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F4318BF2-874F-AC97-B315-FBEEF6432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AB1D19B-ABCB-4AE2-97E2-03C38B357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3A7B9-BABF-8ABF-1EA8-EC2767C0BCE1}"/>
              </a:ext>
            </a:extLst>
          </p:cNvPr>
          <p:cNvSpPr>
            <a:spLocks noGrp="1"/>
          </p:cNvSpPr>
          <p:nvPr>
            <p:ph type="dt" sz="half" idx="10"/>
          </p:nvPr>
        </p:nvSpPr>
        <p:spPr/>
        <p:txBody>
          <a:bodyPr/>
          <a:lstStyle/>
          <a:p>
            <a:fld id="{D4E438B4-0D99-4363-8767-370F73E15D3E}" type="datetimeFigureOut">
              <a:rPr lang="LID4096" smtClean="0"/>
              <a:t>10/25/2024</a:t>
            </a:fld>
            <a:endParaRPr lang="LID4096"/>
          </a:p>
        </p:txBody>
      </p:sp>
      <p:sp>
        <p:nvSpPr>
          <p:cNvPr id="6" name="Footer Placeholder 5">
            <a:extLst>
              <a:ext uri="{FF2B5EF4-FFF2-40B4-BE49-F238E27FC236}">
                <a16:creationId xmlns:a16="http://schemas.microsoft.com/office/drawing/2014/main" id="{4776C8AB-647F-A4BE-5530-BBE2BC50E7F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CD996F3-4AE2-2983-8541-E3E6C4B79E7A}"/>
              </a:ext>
            </a:extLst>
          </p:cNvPr>
          <p:cNvSpPr>
            <a:spLocks noGrp="1"/>
          </p:cNvSpPr>
          <p:nvPr>
            <p:ph type="sldNum" sz="quarter" idx="12"/>
          </p:nvPr>
        </p:nvSpPr>
        <p:spPr/>
        <p:txBody>
          <a:bodyPr/>
          <a:lstStyle/>
          <a:p>
            <a:fld id="{71450221-846D-4582-B0EA-AEFFC1361207}" type="slidenum">
              <a:rPr lang="LID4096" smtClean="0"/>
              <a:t>‹#›</a:t>
            </a:fld>
            <a:endParaRPr lang="LID4096"/>
          </a:p>
        </p:txBody>
      </p:sp>
    </p:spTree>
    <p:extLst>
      <p:ext uri="{BB962C8B-B14F-4D97-AF65-F5344CB8AC3E}">
        <p14:creationId xmlns:p14="http://schemas.microsoft.com/office/powerpoint/2010/main" val="117141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78C86-7C0F-0751-D545-867BFFD52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AC08280-29EF-A826-FE03-6A972B3DF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C56CE58-F759-7248-EFFC-330AF9589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E438B4-0D99-4363-8767-370F73E15D3E}" type="datetimeFigureOut">
              <a:rPr lang="LID4096" smtClean="0"/>
              <a:t>10/25/2024</a:t>
            </a:fld>
            <a:endParaRPr lang="LID4096"/>
          </a:p>
        </p:txBody>
      </p:sp>
      <p:sp>
        <p:nvSpPr>
          <p:cNvPr id="5" name="Footer Placeholder 4">
            <a:extLst>
              <a:ext uri="{FF2B5EF4-FFF2-40B4-BE49-F238E27FC236}">
                <a16:creationId xmlns:a16="http://schemas.microsoft.com/office/drawing/2014/main" id="{18D047A8-A1FD-D38C-47DC-0A1D0201C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1C92DFEC-A19B-1528-A7C2-C1D749830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450221-846D-4582-B0EA-AEFFC1361207}" type="slidenum">
              <a:rPr lang="LID4096" smtClean="0"/>
              <a:t>‹#›</a:t>
            </a:fld>
            <a:endParaRPr lang="LID4096"/>
          </a:p>
        </p:txBody>
      </p:sp>
    </p:spTree>
    <p:extLst>
      <p:ext uri="{BB962C8B-B14F-4D97-AF65-F5344CB8AC3E}">
        <p14:creationId xmlns:p14="http://schemas.microsoft.com/office/powerpoint/2010/main" val="356063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BE26E-6227-209F-6CD8-F7766763BE3B}"/>
              </a:ext>
            </a:extLst>
          </p:cNvPr>
          <p:cNvSpPr txBox="1"/>
          <p:nvPr/>
        </p:nvSpPr>
        <p:spPr>
          <a:xfrm>
            <a:off x="595085" y="616635"/>
            <a:ext cx="10421257" cy="923330"/>
          </a:xfrm>
          <a:prstGeom prst="rect">
            <a:avLst/>
          </a:prstGeom>
          <a:noFill/>
        </p:spPr>
        <p:txBody>
          <a:bodyPr wrap="square">
            <a:spAutoFit/>
          </a:bodyPr>
          <a:lstStyle/>
          <a:p>
            <a:r>
              <a:rPr lang="en-US" b="1" i="0" dirty="0">
                <a:solidFill>
                  <a:srgbClr val="242424"/>
                </a:solidFill>
                <a:effectLst/>
                <a:latin typeface="source-serif-pro"/>
              </a:rPr>
              <a:t>Two major paradigms of recommender systems : </a:t>
            </a:r>
          </a:p>
          <a:p>
            <a:pPr marL="285750" indent="-285750">
              <a:buFont typeface="Wingdings" panose="05000000000000000000" pitchFamily="2" charset="2"/>
              <a:buChar char="q"/>
            </a:pPr>
            <a:r>
              <a:rPr lang="en-US" b="1" i="0" dirty="0">
                <a:solidFill>
                  <a:srgbClr val="242424"/>
                </a:solidFill>
                <a:effectLst/>
                <a:latin typeface="source-serif-pro"/>
              </a:rPr>
              <a:t>collaborative </a:t>
            </a:r>
          </a:p>
          <a:p>
            <a:pPr marL="285750" indent="-285750">
              <a:buFont typeface="Wingdings" panose="05000000000000000000" pitchFamily="2" charset="2"/>
              <a:buChar char="q"/>
            </a:pPr>
            <a:r>
              <a:rPr lang="en-US" b="1" i="0" dirty="0">
                <a:solidFill>
                  <a:srgbClr val="242424"/>
                </a:solidFill>
                <a:effectLst/>
                <a:latin typeface="source-serif-pro"/>
              </a:rPr>
              <a:t>content based methods</a:t>
            </a:r>
            <a:endParaRPr lang="LID4096" b="1" dirty="0"/>
          </a:p>
        </p:txBody>
      </p:sp>
      <p:sp>
        <p:nvSpPr>
          <p:cNvPr id="5" name="TextBox 4">
            <a:extLst>
              <a:ext uri="{FF2B5EF4-FFF2-40B4-BE49-F238E27FC236}">
                <a16:creationId xmlns:a16="http://schemas.microsoft.com/office/drawing/2014/main" id="{DFA0612E-DF04-0FA5-CC03-1A609A3B0CB4}"/>
              </a:ext>
            </a:extLst>
          </p:cNvPr>
          <p:cNvSpPr txBox="1"/>
          <p:nvPr/>
        </p:nvSpPr>
        <p:spPr>
          <a:xfrm>
            <a:off x="703943" y="1690692"/>
            <a:ext cx="6096000" cy="1200329"/>
          </a:xfrm>
          <a:prstGeom prst="rect">
            <a:avLst/>
          </a:prstGeom>
          <a:noFill/>
        </p:spPr>
        <p:txBody>
          <a:bodyPr wrap="square">
            <a:spAutoFit/>
          </a:bodyPr>
          <a:lstStyle/>
          <a:p>
            <a:r>
              <a:rPr lang="en-US" b="0" i="0" dirty="0">
                <a:solidFill>
                  <a:srgbClr val="242424"/>
                </a:solidFill>
                <a:effectLst/>
                <a:latin typeface="source-serif-pro"/>
              </a:rPr>
              <a:t>Various methods of collaborative filtering,</a:t>
            </a:r>
          </a:p>
          <a:p>
            <a:pPr marL="285750" indent="-285750">
              <a:buFont typeface="Wingdings" panose="05000000000000000000" pitchFamily="2" charset="2"/>
              <a:buChar char="q"/>
            </a:pPr>
            <a:r>
              <a:rPr lang="en-US" b="0" i="0" dirty="0">
                <a:solidFill>
                  <a:srgbClr val="242424"/>
                </a:solidFill>
                <a:effectLst/>
                <a:latin typeface="source-serif-pro"/>
              </a:rPr>
              <a:t> user-user,</a:t>
            </a:r>
          </a:p>
          <a:p>
            <a:pPr marL="285750" indent="-285750">
              <a:buFont typeface="Wingdings" panose="05000000000000000000" pitchFamily="2" charset="2"/>
              <a:buChar char="q"/>
            </a:pPr>
            <a:r>
              <a:rPr lang="en-US" b="0" i="0" dirty="0">
                <a:solidFill>
                  <a:srgbClr val="242424"/>
                </a:solidFill>
                <a:effectLst/>
                <a:latin typeface="source-serif-pro"/>
              </a:rPr>
              <a:t>item-item </a:t>
            </a:r>
          </a:p>
          <a:p>
            <a:pPr marL="285750" indent="-285750">
              <a:buFont typeface="Wingdings" panose="05000000000000000000" pitchFamily="2" charset="2"/>
              <a:buChar char="q"/>
            </a:pPr>
            <a:r>
              <a:rPr lang="en-US" dirty="0">
                <a:solidFill>
                  <a:srgbClr val="242424"/>
                </a:solidFill>
                <a:latin typeface="source-serif-pro"/>
              </a:rPr>
              <a:t>M</a:t>
            </a:r>
            <a:r>
              <a:rPr lang="en-US" b="0" i="0" dirty="0">
                <a:solidFill>
                  <a:srgbClr val="242424"/>
                </a:solidFill>
                <a:effectLst/>
                <a:latin typeface="source-serif-pro"/>
              </a:rPr>
              <a:t>atrix factorization</a:t>
            </a:r>
            <a:endParaRPr lang="LID4096" dirty="0"/>
          </a:p>
        </p:txBody>
      </p:sp>
    </p:spTree>
    <p:extLst>
      <p:ext uri="{BB962C8B-B14F-4D97-AF65-F5344CB8AC3E}">
        <p14:creationId xmlns:p14="http://schemas.microsoft.com/office/powerpoint/2010/main" val="281091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C9FC4-3D50-01F4-7B1C-EAC200F71572}"/>
              </a:ext>
            </a:extLst>
          </p:cNvPr>
          <p:cNvSpPr txBox="1"/>
          <p:nvPr/>
        </p:nvSpPr>
        <p:spPr>
          <a:xfrm>
            <a:off x="581166" y="412820"/>
            <a:ext cx="6097190" cy="461665"/>
          </a:xfrm>
          <a:prstGeom prst="rect">
            <a:avLst/>
          </a:prstGeom>
          <a:noFill/>
        </p:spPr>
        <p:txBody>
          <a:bodyPr wrap="square">
            <a:spAutoFit/>
          </a:bodyPr>
          <a:lstStyle/>
          <a:p>
            <a:pPr algn="l"/>
            <a:r>
              <a:rPr lang="en-US" sz="2400" b="1" i="0" dirty="0">
                <a:solidFill>
                  <a:srgbClr val="242424"/>
                </a:solidFill>
                <a:effectLst/>
                <a:latin typeface="sohne"/>
              </a:rPr>
              <a:t>Collaborative filtering methods:</a:t>
            </a:r>
          </a:p>
        </p:txBody>
      </p:sp>
      <p:sp>
        <p:nvSpPr>
          <p:cNvPr id="5" name="TextBox 4">
            <a:extLst>
              <a:ext uri="{FF2B5EF4-FFF2-40B4-BE49-F238E27FC236}">
                <a16:creationId xmlns:a16="http://schemas.microsoft.com/office/drawing/2014/main" id="{BEE2F745-8A55-85C1-AE95-55ED6A6B2F20}"/>
              </a:ext>
            </a:extLst>
          </p:cNvPr>
          <p:cNvSpPr txBox="1"/>
          <p:nvPr/>
        </p:nvSpPr>
        <p:spPr>
          <a:xfrm>
            <a:off x="581165" y="1035707"/>
            <a:ext cx="9600605" cy="923330"/>
          </a:xfrm>
          <a:prstGeom prst="rect">
            <a:avLst/>
          </a:prstGeom>
          <a:noFill/>
        </p:spPr>
        <p:txBody>
          <a:bodyPr wrap="square">
            <a:spAutoFit/>
          </a:bodyPr>
          <a:lstStyle/>
          <a:p>
            <a:r>
              <a:rPr lang="en-US" b="0" i="0" dirty="0">
                <a:solidFill>
                  <a:srgbClr val="242424"/>
                </a:solidFill>
                <a:effectLst/>
                <a:latin typeface="source-serif-pro"/>
              </a:rPr>
              <a:t>Collaborative methods for recommender systems are methods that are based solely on the past interactions recorded between users and items in order to produce new recommendations. These interactions are stored in the </a:t>
            </a:r>
            <a:r>
              <a:rPr lang="en-US" b="1" i="0" dirty="0">
                <a:solidFill>
                  <a:srgbClr val="242424"/>
                </a:solidFill>
                <a:effectLst/>
                <a:latin typeface="source-serif-pro"/>
              </a:rPr>
              <a:t>so-called “user-item interactions matrix”</a:t>
            </a:r>
            <a:r>
              <a:rPr lang="en-US" b="0" i="0" dirty="0">
                <a:solidFill>
                  <a:srgbClr val="242424"/>
                </a:solidFill>
                <a:effectLst/>
                <a:latin typeface="source-serif-pro"/>
              </a:rPr>
              <a:t>.</a:t>
            </a:r>
            <a:endParaRPr lang="LID4096" dirty="0"/>
          </a:p>
        </p:txBody>
      </p:sp>
      <p:pic>
        <p:nvPicPr>
          <p:cNvPr id="1026" name="Picture 2">
            <a:extLst>
              <a:ext uri="{FF2B5EF4-FFF2-40B4-BE49-F238E27FC236}">
                <a16:creationId xmlns:a16="http://schemas.microsoft.com/office/drawing/2014/main" id="{93968BA2-66DB-9BD8-7B8B-A6573D85D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628" y="1959037"/>
            <a:ext cx="9390743" cy="463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1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73B61-C690-C27E-7843-870D6C31A259}"/>
              </a:ext>
            </a:extLst>
          </p:cNvPr>
          <p:cNvSpPr txBox="1"/>
          <p:nvPr/>
        </p:nvSpPr>
        <p:spPr>
          <a:xfrm>
            <a:off x="581165" y="978266"/>
            <a:ext cx="10769005" cy="646331"/>
          </a:xfrm>
          <a:prstGeom prst="rect">
            <a:avLst/>
          </a:prstGeom>
          <a:noFill/>
        </p:spPr>
        <p:txBody>
          <a:bodyPr wrap="square">
            <a:spAutoFit/>
          </a:bodyPr>
          <a:lstStyle/>
          <a:p>
            <a:r>
              <a:rPr lang="en-US" b="0" i="0" dirty="0">
                <a:solidFill>
                  <a:srgbClr val="242424"/>
                </a:solidFill>
                <a:effectLst/>
                <a:latin typeface="source-serif-pro"/>
              </a:rPr>
              <a:t>The main idea that rules collaborative methods is that these past user-item interactions are sufficient to detect similar users and/or similar items and make predictions based on these estimated proximities.</a:t>
            </a:r>
            <a:endParaRPr lang="LID4096" dirty="0"/>
          </a:p>
        </p:txBody>
      </p:sp>
      <p:sp>
        <p:nvSpPr>
          <p:cNvPr id="4" name="TextBox 3">
            <a:extLst>
              <a:ext uri="{FF2B5EF4-FFF2-40B4-BE49-F238E27FC236}">
                <a16:creationId xmlns:a16="http://schemas.microsoft.com/office/drawing/2014/main" id="{0F88B074-C31F-208F-D546-954B8A8A9381}"/>
              </a:ext>
            </a:extLst>
          </p:cNvPr>
          <p:cNvSpPr txBox="1"/>
          <p:nvPr/>
        </p:nvSpPr>
        <p:spPr>
          <a:xfrm>
            <a:off x="581166" y="412820"/>
            <a:ext cx="6097190" cy="461665"/>
          </a:xfrm>
          <a:prstGeom prst="rect">
            <a:avLst/>
          </a:prstGeom>
          <a:noFill/>
        </p:spPr>
        <p:txBody>
          <a:bodyPr wrap="square">
            <a:spAutoFit/>
          </a:bodyPr>
          <a:lstStyle/>
          <a:p>
            <a:pPr algn="l"/>
            <a:r>
              <a:rPr lang="en-US" sz="2400" b="1" i="0" dirty="0">
                <a:solidFill>
                  <a:srgbClr val="242424"/>
                </a:solidFill>
                <a:effectLst/>
                <a:latin typeface="sohne"/>
              </a:rPr>
              <a:t>Collaborative filtering methods:</a:t>
            </a:r>
          </a:p>
        </p:txBody>
      </p:sp>
      <p:sp>
        <p:nvSpPr>
          <p:cNvPr id="6" name="TextBox 5">
            <a:extLst>
              <a:ext uri="{FF2B5EF4-FFF2-40B4-BE49-F238E27FC236}">
                <a16:creationId xmlns:a16="http://schemas.microsoft.com/office/drawing/2014/main" id="{E5CF71CB-9BB2-C203-CAFD-729AF723DF96}"/>
              </a:ext>
            </a:extLst>
          </p:cNvPr>
          <p:cNvSpPr txBox="1"/>
          <p:nvPr/>
        </p:nvSpPr>
        <p:spPr>
          <a:xfrm>
            <a:off x="582356" y="2040155"/>
            <a:ext cx="5774901" cy="3970318"/>
          </a:xfrm>
          <a:prstGeom prst="rect">
            <a:avLst/>
          </a:prstGeom>
          <a:noFill/>
        </p:spPr>
        <p:txBody>
          <a:bodyPr wrap="square">
            <a:spAutoFit/>
          </a:bodyPr>
          <a:lstStyle/>
          <a:p>
            <a:pPr algn="l"/>
            <a:r>
              <a:rPr lang="en-US" dirty="0">
                <a:solidFill>
                  <a:srgbClr val="242424"/>
                </a:solidFill>
                <a:latin typeface="source-serif-pro"/>
              </a:rPr>
              <a:t>C</a:t>
            </a:r>
            <a:r>
              <a:rPr lang="en-US" b="0" i="0" dirty="0">
                <a:solidFill>
                  <a:srgbClr val="242424"/>
                </a:solidFill>
                <a:effectLst/>
                <a:latin typeface="source-serif-pro"/>
              </a:rPr>
              <a:t>ollaborative filtering algorithms:</a:t>
            </a:r>
          </a:p>
          <a:p>
            <a:pPr marL="285750" indent="-285750" algn="l">
              <a:buFont typeface="Wingdings" panose="05000000000000000000" pitchFamily="2" charset="2"/>
              <a:buChar char="q"/>
            </a:pPr>
            <a:r>
              <a:rPr lang="en-US" b="0" i="0" dirty="0">
                <a:solidFill>
                  <a:srgbClr val="242424"/>
                </a:solidFill>
                <a:effectLst/>
                <a:latin typeface="source-serif-pro"/>
              </a:rPr>
              <a:t>memory based </a:t>
            </a:r>
          </a:p>
          <a:p>
            <a:pPr marL="285750" indent="-285750" algn="l">
              <a:buFont typeface="Wingdings" panose="05000000000000000000" pitchFamily="2" charset="2"/>
              <a:buChar char="q"/>
            </a:pPr>
            <a:r>
              <a:rPr lang="en-US" b="0" i="0" dirty="0">
                <a:solidFill>
                  <a:srgbClr val="242424"/>
                </a:solidFill>
                <a:effectLst/>
                <a:latin typeface="source-serif-pro"/>
              </a:rPr>
              <a:t>model based approaches.</a:t>
            </a:r>
          </a:p>
          <a:p>
            <a:pPr marL="285750" indent="-285750" algn="l">
              <a:buFont typeface="Wingdings" panose="05000000000000000000" pitchFamily="2" charset="2"/>
              <a:buChar char="q"/>
            </a:pPr>
            <a:endParaRPr lang="en-US" dirty="0">
              <a:solidFill>
                <a:srgbClr val="242424"/>
              </a:solidFill>
              <a:latin typeface="source-serif-pro"/>
            </a:endParaRPr>
          </a:p>
          <a:p>
            <a:pPr algn="l"/>
            <a:r>
              <a:rPr lang="en-US" b="1" i="0" dirty="0">
                <a:solidFill>
                  <a:srgbClr val="242424"/>
                </a:solidFill>
                <a:effectLst/>
                <a:latin typeface="source-serif-pro"/>
              </a:rPr>
              <a:t>Memory based approaches: </a:t>
            </a:r>
            <a:r>
              <a:rPr lang="en-US" b="0" i="0" dirty="0">
                <a:solidFill>
                  <a:srgbClr val="242424"/>
                </a:solidFill>
                <a:effectLst/>
                <a:latin typeface="source-serif-pro"/>
              </a:rPr>
              <a:t>directly works with values of </a:t>
            </a:r>
            <a:r>
              <a:rPr lang="en-US" b="1" i="1" dirty="0">
                <a:solidFill>
                  <a:srgbClr val="242424"/>
                </a:solidFill>
                <a:effectLst/>
                <a:latin typeface="source-serif-pro"/>
              </a:rPr>
              <a:t>recorded</a:t>
            </a:r>
            <a:r>
              <a:rPr lang="en-US" b="0" i="0" dirty="0">
                <a:solidFill>
                  <a:srgbClr val="242424"/>
                </a:solidFill>
                <a:effectLst/>
                <a:latin typeface="source-serif-pro"/>
              </a:rPr>
              <a:t> interactions, assuming no model, and are essentially based on nearest neighbors search (for example, find the closest users from a user of interest and suggest the most popular items among these neighbors).</a:t>
            </a:r>
          </a:p>
          <a:p>
            <a:pPr algn="l"/>
            <a:r>
              <a:rPr lang="en-US" b="1" i="0" dirty="0">
                <a:solidFill>
                  <a:srgbClr val="242424"/>
                </a:solidFill>
                <a:effectLst/>
                <a:latin typeface="source-serif-pro"/>
              </a:rPr>
              <a:t>Model based approaches: </a:t>
            </a:r>
            <a:r>
              <a:rPr lang="en-US" b="0" i="0" dirty="0">
                <a:solidFill>
                  <a:srgbClr val="242424"/>
                </a:solidFill>
                <a:effectLst/>
                <a:latin typeface="source-serif-pro"/>
              </a:rPr>
              <a:t>assume an underlying “generative” model that explains the user-item interactions and try to discover it in order to make new predictions.</a:t>
            </a:r>
          </a:p>
          <a:p>
            <a:br>
              <a:rPr lang="en-US" b="0" i="0" dirty="0">
                <a:effectLst/>
                <a:latin typeface="medium-content-sans-serif-font"/>
              </a:rPr>
            </a:br>
            <a:endParaRPr lang="LID4096" dirty="0"/>
          </a:p>
        </p:txBody>
      </p:sp>
      <p:pic>
        <p:nvPicPr>
          <p:cNvPr id="2050" name="Picture 2">
            <a:extLst>
              <a:ext uri="{FF2B5EF4-FFF2-40B4-BE49-F238E27FC236}">
                <a16:creationId xmlns:a16="http://schemas.microsoft.com/office/drawing/2014/main" id="{CD469E75-BECA-6F69-0D81-B0B7C586A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163" y="2227944"/>
            <a:ext cx="8113651" cy="316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27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515E4-AFB2-7B6D-EAA1-2A032E731BE5}"/>
              </a:ext>
            </a:extLst>
          </p:cNvPr>
          <p:cNvSpPr txBox="1"/>
          <p:nvPr/>
        </p:nvSpPr>
        <p:spPr>
          <a:xfrm>
            <a:off x="645885" y="1367970"/>
            <a:ext cx="11038115" cy="923330"/>
          </a:xfrm>
          <a:prstGeom prst="rect">
            <a:avLst/>
          </a:prstGeom>
          <a:noFill/>
        </p:spPr>
        <p:txBody>
          <a:bodyPr wrap="square">
            <a:spAutoFit/>
          </a:bodyPr>
          <a:lstStyle/>
          <a:p>
            <a:pPr marL="285750" indent="-285750">
              <a:buFont typeface="Courier New" panose="02070309020205020404" pitchFamily="49" charset="0"/>
              <a:buChar char="o"/>
            </a:pPr>
            <a:r>
              <a:rPr lang="en-US" b="0" i="0" dirty="0">
                <a:solidFill>
                  <a:srgbClr val="242424"/>
                </a:solidFill>
                <a:effectLst/>
                <a:latin typeface="source-serif-pro"/>
              </a:rPr>
              <a:t>They require no information about users or items and, so, they can be used in many situations. </a:t>
            </a:r>
            <a:endParaRPr lang="en-US" dirty="0">
              <a:solidFill>
                <a:srgbClr val="242424"/>
              </a:solidFill>
              <a:latin typeface="source-serif-pro"/>
            </a:endParaRPr>
          </a:p>
          <a:p>
            <a:pPr marL="285750" indent="-285750">
              <a:buFont typeface="Courier New" panose="02070309020205020404" pitchFamily="49" charset="0"/>
              <a:buChar char="o"/>
            </a:pPr>
            <a:r>
              <a:rPr lang="en-US" b="0" i="0" dirty="0">
                <a:solidFill>
                  <a:srgbClr val="242424"/>
                </a:solidFill>
                <a:effectLst/>
                <a:latin typeface="source-serif-pro"/>
              </a:rPr>
              <a:t>The more users interact with items the more new recommendations become accurate: for a fixed set of users and items, new interactions recorded over time bring new information and make the system more and more effective.</a:t>
            </a:r>
            <a:endParaRPr lang="LID4096" dirty="0"/>
          </a:p>
        </p:txBody>
      </p:sp>
      <p:sp>
        <p:nvSpPr>
          <p:cNvPr id="4" name="TextBox 3">
            <a:extLst>
              <a:ext uri="{FF2B5EF4-FFF2-40B4-BE49-F238E27FC236}">
                <a16:creationId xmlns:a16="http://schemas.microsoft.com/office/drawing/2014/main" id="{823C421B-4EC3-2ED6-C247-75F4A3D88DCF}"/>
              </a:ext>
            </a:extLst>
          </p:cNvPr>
          <p:cNvSpPr txBox="1"/>
          <p:nvPr/>
        </p:nvSpPr>
        <p:spPr>
          <a:xfrm>
            <a:off x="581166" y="412820"/>
            <a:ext cx="6097190" cy="461665"/>
          </a:xfrm>
          <a:prstGeom prst="rect">
            <a:avLst/>
          </a:prstGeom>
          <a:noFill/>
        </p:spPr>
        <p:txBody>
          <a:bodyPr wrap="square">
            <a:spAutoFit/>
          </a:bodyPr>
          <a:lstStyle/>
          <a:p>
            <a:pPr algn="l"/>
            <a:r>
              <a:rPr lang="en-US" sz="2400" b="1" i="0" dirty="0">
                <a:solidFill>
                  <a:srgbClr val="242424"/>
                </a:solidFill>
                <a:effectLst/>
                <a:latin typeface="sohne"/>
              </a:rPr>
              <a:t>Collaborative filtering methods: Pros and Cons</a:t>
            </a:r>
          </a:p>
        </p:txBody>
      </p:sp>
      <p:sp>
        <p:nvSpPr>
          <p:cNvPr id="6" name="TextBox 5">
            <a:extLst>
              <a:ext uri="{FF2B5EF4-FFF2-40B4-BE49-F238E27FC236}">
                <a16:creationId xmlns:a16="http://schemas.microsoft.com/office/drawing/2014/main" id="{15CEC2B3-84D2-FE53-DB10-F0EA444C4BEC}"/>
              </a:ext>
            </a:extLst>
          </p:cNvPr>
          <p:cNvSpPr txBox="1"/>
          <p:nvPr/>
        </p:nvSpPr>
        <p:spPr>
          <a:xfrm>
            <a:off x="834572" y="3207941"/>
            <a:ext cx="10849428" cy="3416320"/>
          </a:xfrm>
          <a:prstGeom prst="rect">
            <a:avLst/>
          </a:prstGeom>
          <a:noFill/>
        </p:spPr>
        <p:txBody>
          <a:bodyPr wrap="square">
            <a:spAutoFit/>
          </a:bodyPr>
          <a:lstStyle/>
          <a:p>
            <a:r>
              <a:rPr lang="en-US" b="0" i="0" dirty="0">
                <a:solidFill>
                  <a:srgbClr val="242424"/>
                </a:solidFill>
                <a:effectLst/>
                <a:latin typeface="source-serif-pro"/>
              </a:rPr>
              <a:t>If not enough rating exists, very spare matrix, the system becomes ineffective.</a:t>
            </a:r>
          </a:p>
          <a:p>
            <a:r>
              <a:rPr lang="en-US" b="0" i="0" dirty="0">
                <a:solidFill>
                  <a:srgbClr val="242424"/>
                </a:solidFill>
                <a:effectLst/>
                <a:latin typeface="source-serif-pro"/>
              </a:rPr>
              <a:t>However, as it only consider past interactions to make recommendations, collaborative filtering suffer from the “cold start problem”: it is impossible to recommend anything to new users or to recommend a new item to any users and many users or items have too few interactions to be efficiently handled. </a:t>
            </a:r>
          </a:p>
          <a:p>
            <a:endParaRPr lang="en-US" dirty="0">
              <a:solidFill>
                <a:srgbClr val="242424"/>
              </a:solidFill>
              <a:latin typeface="source-serif-pro"/>
            </a:endParaRPr>
          </a:p>
          <a:p>
            <a:r>
              <a:rPr lang="en-US" b="1" i="0" dirty="0">
                <a:solidFill>
                  <a:srgbClr val="242424"/>
                </a:solidFill>
                <a:effectLst/>
                <a:latin typeface="source-serif-pro"/>
              </a:rPr>
              <a:t>Solution</a:t>
            </a:r>
            <a:r>
              <a:rPr lang="en-US" b="0" i="0" dirty="0">
                <a:solidFill>
                  <a:srgbClr val="242424"/>
                </a:solidFill>
                <a:effectLst/>
                <a:latin typeface="source-serif-pro"/>
              </a:rPr>
              <a:t>: 1) Recommending random items to new users or new items to random users (random strategy),</a:t>
            </a:r>
          </a:p>
          <a:p>
            <a:r>
              <a:rPr lang="en-US" b="0" i="0" dirty="0">
                <a:solidFill>
                  <a:srgbClr val="242424"/>
                </a:solidFill>
                <a:effectLst/>
                <a:latin typeface="source-serif-pro"/>
              </a:rPr>
              <a:t>2)recommending popular items to new users or new items to most active users (maximum expectation strategy),</a:t>
            </a:r>
          </a:p>
          <a:p>
            <a:r>
              <a:rPr lang="en-US" b="0" i="0" dirty="0">
                <a:solidFill>
                  <a:srgbClr val="242424"/>
                </a:solidFill>
                <a:effectLst/>
                <a:latin typeface="source-serif-pro"/>
              </a:rPr>
              <a:t>3)recommending a set of various items to new users or a new item to a set of various users (exploratory strategy)</a:t>
            </a:r>
          </a:p>
          <a:p>
            <a:r>
              <a:rPr lang="en-US" dirty="0">
                <a:solidFill>
                  <a:srgbClr val="242424"/>
                </a:solidFill>
                <a:latin typeface="source-serif-pro"/>
              </a:rPr>
              <a:t>4) </a:t>
            </a:r>
            <a:r>
              <a:rPr lang="en-US" b="0" i="0" dirty="0">
                <a:solidFill>
                  <a:srgbClr val="242424"/>
                </a:solidFill>
                <a:effectLst/>
                <a:latin typeface="source-serif-pro"/>
              </a:rPr>
              <a:t>using a non collaborative method for the early life of the user or the item.</a:t>
            </a:r>
          </a:p>
          <a:p>
            <a:endParaRPr lang="en-US" dirty="0">
              <a:solidFill>
                <a:srgbClr val="242424"/>
              </a:solidFill>
              <a:latin typeface="source-serif-pro"/>
            </a:endParaRPr>
          </a:p>
          <a:p>
            <a:r>
              <a:rPr lang="en-US" dirty="0">
                <a:solidFill>
                  <a:srgbClr val="242424"/>
                </a:solidFill>
                <a:latin typeface="source-serif-pro"/>
              </a:rPr>
              <a:t>Gray sheep: two disconnected clusters of users, some users falls somewhere in between on the boarder</a:t>
            </a:r>
          </a:p>
          <a:p>
            <a:r>
              <a:rPr lang="en-US" dirty="0">
                <a:solidFill>
                  <a:srgbClr val="242424"/>
                </a:solidFill>
                <a:latin typeface="source-serif-pro"/>
              </a:rPr>
              <a:t>Black sheep: users who are aways from the two types of users.</a:t>
            </a:r>
            <a:endParaRPr lang="LID4096" dirty="0"/>
          </a:p>
        </p:txBody>
      </p:sp>
      <p:sp>
        <p:nvSpPr>
          <p:cNvPr id="7" name="TextBox 6">
            <a:extLst>
              <a:ext uri="{FF2B5EF4-FFF2-40B4-BE49-F238E27FC236}">
                <a16:creationId xmlns:a16="http://schemas.microsoft.com/office/drawing/2014/main" id="{CB4DD9CB-0AA6-DAF2-B95F-AD92B36F310E}"/>
              </a:ext>
            </a:extLst>
          </p:cNvPr>
          <p:cNvSpPr txBox="1"/>
          <p:nvPr/>
        </p:nvSpPr>
        <p:spPr>
          <a:xfrm>
            <a:off x="581166" y="906305"/>
            <a:ext cx="1849977" cy="461665"/>
          </a:xfrm>
          <a:prstGeom prst="rect">
            <a:avLst/>
          </a:prstGeom>
          <a:noFill/>
        </p:spPr>
        <p:txBody>
          <a:bodyPr wrap="square">
            <a:spAutoFit/>
          </a:bodyPr>
          <a:lstStyle/>
          <a:p>
            <a:pPr algn="l"/>
            <a:r>
              <a:rPr lang="en-US" sz="2400" b="1" i="0" dirty="0">
                <a:solidFill>
                  <a:srgbClr val="242424"/>
                </a:solidFill>
                <a:effectLst/>
                <a:latin typeface="sohne"/>
              </a:rPr>
              <a:t>Pros</a:t>
            </a:r>
          </a:p>
        </p:txBody>
      </p:sp>
      <p:sp>
        <p:nvSpPr>
          <p:cNvPr id="8" name="TextBox 7">
            <a:extLst>
              <a:ext uri="{FF2B5EF4-FFF2-40B4-BE49-F238E27FC236}">
                <a16:creationId xmlns:a16="http://schemas.microsoft.com/office/drawing/2014/main" id="{A2FDBD51-4FB4-A83D-9291-B460435E0A79}"/>
              </a:ext>
            </a:extLst>
          </p:cNvPr>
          <p:cNvSpPr txBox="1"/>
          <p:nvPr/>
        </p:nvSpPr>
        <p:spPr>
          <a:xfrm>
            <a:off x="581166" y="2517951"/>
            <a:ext cx="6097190" cy="461665"/>
          </a:xfrm>
          <a:prstGeom prst="rect">
            <a:avLst/>
          </a:prstGeom>
          <a:noFill/>
        </p:spPr>
        <p:txBody>
          <a:bodyPr wrap="square">
            <a:spAutoFit/>
          </a:bodyPr>
          <a:lstStyle/>
          <a:p>
            <a:pPr algn="l"/>
            <a:r>
              <a:rPr lang="en-US" sz="2400" b="1" i="0" dirty="0">
                <a:solidFill>
                  <a:srgbClr val="242424"/>
                </a:solidFill>
                <a:effectLst/>
                <a:latin typeface="sohne"/>
              </a:rPr>
              <a:t>Cons</a:t>
            </a:r>
          </a:p>
        </p:txBody>
      </p:sp>
    </p:spTree>
    <p:extLst>
      <p:ext uri="{BB962C8B-B14F-4D97-AF65-F5344CB8AC3E}">
        <p14:creationId xmlns:p14="http://schemas.microsoft.com/office/powerpoint/2010/main" val="234083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5454</TotalTime>
  <Words>441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Aptos</vt:lpstr>
      <vt:lpstr>Aptos Display</vt:lpstr>
      <vt:lpstr>Arial</vt:lpstr>
      <vt:lpstr>Courier New</vt:lpstr>
      <vt:lpstr>medium-content-sans-serif-font</vt:lpstr>
      <vt:lpstr>sohne</vt:lpstr>
      <vt:lpstr>source-serif-pro</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Fayyaz, Zahra</dc:creator>
  <cp:lastModifiedBy>Fayyaz, Zahra</cp:lastModifiedBy>
  <cp:revision>4</cp:revision>
  <dcterms:created xsi:type="dcterms:W3CDTF">2024-10-07T20:08:22Z</dcterms:created>
  <dcterms:modified xsi:type="dcterms:W3CDTF">2024-10-28T19:12:20Z</dcterms:modified>
</cp:coreProperties>
</file>