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E6A4-4F85-81C8-1121-5CF2E02F7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A0A0C-F369-20F2-81BC-3137E23A3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D11593-ACD1-093B-6341-7781C607E974}"/>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5" name="Footer Placeholder 4">
            <a:extLst>
              <a:ext uri="{FF2B5EF4-FFF2-40B4-BE49-F238E27FC236}">
                <a16:creationId xmlns:a16="http://schemas.microsoft.com/office/drawing/2014/main" id="{19BAF0F1-1036-9347-8CF4-69E79B9CE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F69C1-F2C1-8287-2B77-8252666AE4D3}"/>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75386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F060-9F3D-65FF-29BA-300A9AD5D3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A9C97-A61C-613E-76A9-97885E673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841F1-202E-01A8-A4C5-7E8A5AB9FA0B}"/>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5" name="Footer Placeholder 4">
            <a:extLst>
              <a:ext uri="{FF2B5EF4-FFF2-40B4-BE49-F238E27FC236}">
                <a16:creationId xmlns:a16="http://schemas.microsoft.com/office/drawing/2014/main" id="{742D7BF3-6367-A738-ED63-281B257AB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20E23-88A7-4D9E-0BCC-E3C8138F3BFF}"/>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253101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AD107-70F2-2999-00E9-5ADFE09D36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63151B-8B93-A738-CB94-7D2F73559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AEF0C-C8C9-0F4D-D09A-EC1F70C2B478}"/>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5" name="Footer Placeholder 4">
            <a:extLst>
              <a:ext uri="{FF2B5EF4-FFF2-40B4-BE49-F238E27FC236}">
                <a16:creationId xmlns:a16="http://schemas.microsoft.com/office/drawing/2014/main" id="{DE27F400-826A-62CB-CD6B-75B777C6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C28C1-25BF-666C-39AD-83CAF18B535B}"/>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8857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C09F-7FE4-D86D-27F0-FB1D6D8C5C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3BB737-97D6-3CAC-571F-3291BF259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04E7E-7053-2F64-CAB8-A2D444127DDB}"/>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5" name="Footer Placeholder 4">
            <a:extLst>
              <a:ext uri="{FF2B5EF4-FFF2-40B4-BE49-F238E27FC236}">
                <a16:creationId xmlns:a16="http://schemas.microsoft.com/office/drawing/2014/main" id="{A9B4FD33-2195-1123-F177-B77F6BFBA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28773-E5A8-D75B-9850-BAE149AACB12}"/>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67579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161E-4E64-C090-3A2A-CB10DF706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0E63BE-AE91-AC1F-D41D-7002AD1354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3A42F-AC6E-2529-3304-96AC5C9E039A}"/>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5" name="Footer Placeholder 4">
            <a:extLst>
              <a:ext uri="{FF2B5EF4-FFF2-40B4-BE49-F238E27FC236}">
                <a16:creationId xmlns:a16="http://schemas.microsoft.com/office/drawing/2014/main" id="{7546EB09-183A-A70C-02A2-EBB345763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1EF65-ED49-FBA4-10D5-08FA8E3F385B}"/>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179959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F2C8-C15B-A824-CC93-1BD44270F7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C038A8-9019-298C-1E0B-82ABFA8C2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EB582-AADA-5FE8-61BD-55F88CC6E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CAD99C-F0F2-2D31-3902-049CC06E3129}"/>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6" name="Footer Placeholder 5">
            <a:extLst>
              <a:ext uri="{FF2B5EF4-FFF2-40B4-BE49-F238E27FC236}">
                <a16:creationId xmlns:a16="http://schemas.microsoft.com/office/drawing/2014/main" id="{72B8C8AE-F60F-EC05-752F-F1FC85DB26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F8369-B283-21E5-6C9F-93291ED1B8D5}"/>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227552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D7B9-D960-3210-ABE2-37F6A5EC6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6F7E7-99F9-E230-0265-CDC15AFC8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FE2F7-A819-5AAF-F44B-0A075DEC6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516542-5ECD-668E-6F67-A005FB4B4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25530-8763-5A1A-EAA8-D2A0CAF553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FF9599-D3E2-5C47-6214-23E8E0BBDDD8}"/>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8" name="Footer Placeholder 7">
            <a:extLst>
              <a:ext uri="{FF2B5EF4-FFF2-40B4-BE49-F238E27FC236}">
                <a16:creationId xmlns:a16="http://schemas.microsoft.com/office/drawing/2014/main" id="{C06E8A0B-B1EF-5838-4395-576FA7B395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E619BA-352D-0845-6BF9-BF6084A184C6}"/>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39603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216C-DB34-4DA1-9AFC-3CF4DC11FF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F02ED6-3828-2374-A086-6F163931D377}"/>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4" name="Footer Placeholder 3">
            <a:extLst>
              <a:ext uri="{FF2B5EF4-FFF2-40B4-BE49-F238E27FC236}">
                <a16:creationId xmlns:a16="http://schemas.microsoft.com/office/drawing/2014/main" id="{C6B253ED-4530-6540-3339-73F2FF9ED1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7E94FE-AB1A-0F8F-E5E6-1D16CA5A7C33}"/>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364547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B0D20-9B03-5C83-A6BD-158E981D8CD0}"/>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3" name="Footer Placeholder 2">
            <a:extLst>
              <a:ext uri="{FF2B5EF4-FFF2-40B4-BE49-F238E27FC236}">
                <a16:creationId xmlns:a16="http://schemas.microsoft.com/office/drawing/2014/main" id="{D036D521-0CFB-BB87-B94A-40DE57371F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DE45CE-A646-D1F7-2882-E1F8321B98A8}"/>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26921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972A-BFF8-DF24-E782-0FD9AF95F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86771F-626B-48C5-2CBD-1B58E356C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1B972F-1328-BC62-07FC-E9497DE89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5033E-62EB-791F-3393-32A9610C307F}"/>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6" name="Footer Placeholder 5">
            <a:extLst>
              <a:ext uri="{FF2B5EF4-FFF2-40B4-BE49-F238E27FC236}">
                <a16:creationId xmlns:a16="http://schemas.microsoft.com/office/drawing/2014/main" id="{AA3969D0-FC91-B8D2-36EE-083949853D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6837F-6165-A404-AD8D-A9C66D148DF7}"/>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362253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85F7-AF28-2356-84CB-82077E4F4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827F20-69E1-743E-4AA5-83A1267FB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400777-3099-B341-6D64-4E8F3C9F6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6DA8D-54C6-B81E-AA83-D81BB5F8100B}"/>
              </a:ext>
            </a:extLst>
          </p:cNvPr>
          <p:cNvSpPr>
            <a:spLocks noGrp="1"/>
          </p:cNvSpPr>
          <p:nvPr>
            <p:ph type="dt" sz="half" idx="10"/>
          </p:nvPr>
        </p:nvSpPr>
        <p:spPr/>
        <p:txBody>
          <a:bodyPr/>
          <a:lstStyle/>
          <a:p>
            <a:fld id="{2F6B3212-03F6-4F99-A9CA-E12DDB491325}" type="datetimeFigureOut">
              <a:rPr lang="en-IN" smtClean="0"/>
              <a:t>12-09-2024</a:t>
            </a:fld>
            <a:endParaRPr lang="en-IN"/>
          </a:p>
        </p:txBody>
      </p:sp>
      <p:sp>
        <p:nvSpPr>
          <p:cNvPr id="6" name="Footer Placeholder 5">
            <a:extLst>
              <a:ext uri="{FF2B5EF4-FFF2-40B4-BE49-F238E27FC236}">
                <a16:creationId xmlns:a16="http://schemas.microsoft.com/office/drawing/2014/main" id="{B16FC153-C797-C8B1-767B-8F39A0F73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8900F-916A-9A2A-AE43-9896608FD5FD}"/>
              </a:ext>
            </a:extLst>
          </p:cNvPr>
          <p:cNvSpPr>
            <a:spLocks noGrp="1"/>
          </p:cNvSpPr>
          <p:nvPr>
            <p:ph type="sldNum" sz="quarter" idx="12"/>
          </p:nvPr>
        </p:nvSpPr>
        <p:spPr/>
        <p:txBody>
          <a:bodyPr/>
          <a:lstStyle/>
          <a:p>
            <a:fld id="{798606D4-C88D-422A-BB6E-8B6050C054DA}" type="slidenum">
              <a:rPr lang="en-IN" smtClean="0"/>
              <a:t>‹#›</a:t>
            </a:fld>
            <a:endParaRPr lang="en-IN"/>
          </a:p>
        </p:txBody>
      </p:sp>
    </p:spTree>
    <p:extLst>
      <p:ext uri="{BB962C8B-B14F-4D97-AF65-F5344CB8AC3E}">
        <p14:creationId xmlns:p14="http://schemas.microsoft.com/office/powerpoint/2010/main" val="51775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BB68D-1242-1F57-E23C-C8415636A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FC7FA-05F3-ECE2-85BA-86D790FC6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EB5BE-968C-8152-091E-0CB867D6B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6B3212-03F6-4F99-A9CA-E12DDB491325}" type="datetimeFigureOut">
              <a:rPr lang="en-IN" smtClean="0"/>
              <a:t>12-09-2024</a:t>
            </a:fld>
            <a:endParaRPr lang="en-IN"/>
          </a:p>
        </p:txBody>
      </p:sp>
      <p:sp>
        <p:nvSpPr>
          <p:cNvPr id="5" name="Footer Placeholder 4">
            <a:extLst>
              <a:ext uri="{FF2B5EF4-FFF2-40B4-BE49-F238E27FC236}">
                <a16:creationId xmlns:a16="http://schemas.microsoft.com/office/drawing/2014/main" id="{C28C6090-A020-5559-257D-3423F3255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076C7C3-6B57-E782-FD0C-B69A46FC5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8606D4-C88D-422A-BB6E-8B6050C054DA}" type="slidenum">
              <a:rPr lang="en-IN" smtClean="0"/>
              <a:t>‹#›</a:t>
            </a:fld>
            <a:endParaRPr lang="en-IN"/>
          </a:p>
        </p:txBody>
      </p:sp>
    </p:spTree>
    <p:extLst>
      <p:ext uri="{BB962C8B-B14F-4D97-AF65-F5344CB8AC3E}">
        <p14:creationId xmlns:p14="http://schemas.microsoft.com/office/powerpoint/2010/main" val="287773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hyperlink" Target="https://es.vecteezy.com/png/9338810-3d-ilustracion-tarjeta-de-credito"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hirharang.com/check-out-how-you-can-use-a-credit-card-to-finance-your-dream.html" TargetMode="External"/><Relationship Id="rId7" Type="http://schemas.openxmlformats.org/officeDocument/2006/relationships/image" Target="../media/image31.png"/><Relationship Id="rId2" Type="http://schemas.openxmlformats.org/officeDocument/2006/relationships/image" Target="../media/image29.jp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hyperlink" Target="mailto:shaboniroy05@gmail.com" TargetMode="External"/><Relationship Id="rId4" Type="http://schemas.openxmlformats.org/officeDocument/2006/relationships/hyperlink" Target="https://www.linkedin.com/in/shaboni-roy-06a58822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redtscardofferss.com/2020/04/18/credit-card-offers-that-must-be-grabbed-immediately/"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vecteezy.com/vector-art/3296396-cc-credit-card-analysis-with-modern-isometric-sty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s://orangeinfomedia.ca/how-ai-is-changing-the-way-banks-track-credit-card-usage-analytic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026" name="Picture 2" descr="Credit Card Machine For Payment Transaction Card Store Photo Background ...">
            <a:extLst>
              <a:ext uri="{FF2B5EF4-FFF2-40B4-BE49-F238E27FC236}">
                <a16:creationId xmlns:a16="http://schemas.microsoft.com/office/drawing/2014/main" id="{1613F372-DAA6-8145-A92C-56423411C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4" y="381000"/>
            <a:ext cx="6245290" cy="6096000"/>
          </a:xfrm>
          <a:prstGeom prst="rect">
            <a:avLst/>
          </a:prstGeom>
          <a:noFill/>
          <a:ln>
            <a:noFill/>
          </a:ln>
          <a:effectLst>
            <a:glow rad="139700">
              <a:schemeClr val="accent2">
                <a:satMod val="175000"/>
                <a:alpha val="40000"/>
              </a:schemeClr>
            </a:glow>
          </a:effectLst>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91A88E-8E3C-6008-8B4D-5259D9726B14}"/>
              </a:ext>
            </a:extLst>
          </p:cNvPr>
          <p:cNvSpPr txBox="1"/>
          <p:nvPr/>
        </p:nvSpPr>
        <p:spPr>
          <a:xfrm>
            <a:off x="6652727" y="1455576"/>
            <a:ext cx="5197151" cy="2585323"/>
          </a:xfrm>
          <a:prstGeom prst="rect">
            <a:avLst/>
          </a:prstGeom>
          <a:noFill/>
        </p:spPr>
        <p:txBody>
          <a:bodyPr wrap="square" rtlCol="0">
            <a:spAutoFit/>
          </a:bodyPr>
          <a:lstStyle/>
          <a:p>
            <a:pPr algn="ctr"/>
            <a:r>
              <a:rPr lang="en-I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CREDIT </a:t>
            </a:r>
          </a:p>
          <a:p>
            <a:pPr algn="ctr"/>
            <a:r>
              <a:rPr lang="en-I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CARD</a:t>
            </a:r>
          </a:p>
          <a:p>
            <a:pPr algn="ctr"/>
            <a:r>
              <a:rPr lang="en-I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ANALYSIS</a:t>
            </a:r>
          </a:p>
        </p:txBody>
      </p:sp>
      <p:sp>
        <p:nvSpPr>
          <p:cNvPr id="3" name="TextBox 2">
            <a:extLst>
              <a:ext uri="{FF2B5EF4-FFF2-40B4-BE49-F238E27FC236}">
                <a16:creationId xmlns:a16="http://schemas.microsoft.com/office/drawing/2014/main" id="{5F6D8925-DC7F-4EEE-CAFD-98BB2448AE98}"/>
              </a:ext>
            </a:extLst>
          </p:cNvPr>
          <p:cNvSpPr txBox="1"/>
          <p:nvPr/>
        </p:nvSpPr>
        <p:spPr>
          <a:xfrm>
            <a:off x="6307494" y="5682343"/>
            <a:ext cx="5346441" cy="523220"/>
          </a:xfrm>
          <a:prstGeom prst="rect">
            <a:avLst/>
          </a:prstGeom>
          <a:noFill/>
        </p:spPr>
        <p:txBody>
          <a:bodyPr wrap="square" rtlCol="0">
            <a:spAutoFit/>
          </a:bodyPr>
          <a:lstStyle/>
          <a:p>
            <a:r>
              <a:rPr lang="en-IN" sz="2800" b="1" dirty="0">
                <a:solidFill>
                  <a:schemeClr val="bg1"/>
                </a:solidFill>
              </a:rPr>
              <a:t>Project Owner : Shaboni Roy</a:t>
            </a:r>
          </a:p>
        </p:txBody>
      </p:sp>
    </p:spTree>
    <p:extLst>
      <p:ext uri="{BB962C8B-B14F-4D97-AF65-F5344CB8AC3E}">
        <p14:creationId xmlns:p14="http://schemas.microsoft.com/office/powerpoint/2010/main" val="386131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emium Vector | Electronic credit card icon, finance technology ...">
            <a:extLst>
              <a:ext uri="{FF2B5EF4-FFF2-40B4-BE49-F238E27FC236}">
                <a16:creationId xmlns:a16="http://schemas.microsoft.com/office/drawing/2014/main" id="{F8E629F6-2A71-38E1-E0D7-597A0BEF1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63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8CAA58-26F3-8388-AF7B-C7F09CE09C36}"/>
              </a:ext>
            </a:extLst>
          </p:cNvPr>
          <p:cNvSpPr txBox="1"/>
          <p:nvPr/>
        </p:nvSpPr>
        <p:spPr>
          <a:xfrm>
            <a:off x="5467739" y="177282"/>
            <a:ext cx="6494106" cy="2554545"/>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Name the five states where customers are spending the highest revenue on credit card?</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The five states are: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1)TX</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2)NY</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3)CA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4)FL</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5)NJ</a:t>
            </a:r>
            <a:endParaRPr lang="en-IN" sz="2000" dirty="0"/>
          </a:p>
        </p:txBody>
      </p:sp>
      <p:pic>
        <p:nvPicPr>
          <p:cNvPr id="3" name="Picture 2">
            <a:extLst>
              <a:ext uri="{FF2B5EF4-FFF2-40B4-BE49-F238E27FC236}">
                <a16:creationId xmlns:a16="http://schemas.microsoft.com/office/drawing/2014/main" id="{F0DEEA26-5BFB-C8A0-1C46-2C5839641860}"/>
              </a:ext>
            </a:extLst>
          </p:cNvPr>
          <p:cNvPicPr>
            <a:picLocks noChangeAspect="1"/>
          </p:cNvPicPr>
          <p:nvPr/>
        </p:nvPicPr>
        <p:blipFill>
          <a:blip r:embed="rId3"/>
          <a:stretch>
            <a:fillRect/>
          </a:stretch>
        </p:blipFill>
        <p:spPr>
          <a:xfrm>
            <a:off x="7567127" y="1240971"/>
            <a:ext cx="4394718" cy="1378889"/>
          </a:xfrm>
          <a:prstGeom prst="rect">
            <a:avLst/>
          </a:prstGeom>
        </p:spPr>
      </p:pic>
      <p:pic>
        <p:nvPicPr>
          <p:cNvPr id="7" name="Picture 6">
            <a:extLst>
              <a:ext uri="{FF2B5EF4-FFF2-40B4-BE49-F238E27FC236}">
                <a16:creationId xmlns:a16="http://schemas.microsoft.com/office/drawing/2014/main" id="{EF87AEB4-1BD1-5E22-E20B-7BD70BB919BC}"/>
              </a:ext>
            </a:extLst>
          </p:cNvPr>
          <p:cNvPicPr>
            <a:picLocks noChangeAspect="1"/>
          </p:cNvPicPr>
          <p:nvPr/>
        </p:nvPicPr>
        <p:blipFill>
          <a:blip r:embed="rId4"/>
          <a:stretch>
            <a:fillRect/>
          </a:stretch>
        </p:blipFill>
        <p:spPr>
          <a:xfrm>
            <a:off x="5831633" y="5099178"/>
            <a:ext cx="2317102" cy="1470787"/>
          </a:xfrm>
          <a:prstGeom prst="rect">
            <a:avLst/>
          </a:prstGeom>
        </p:spPr>
      </p:pic>
      <p:pic>
        <p:nvPicPr>
          <p:cNvPr id="9" name="Picture 8">
            <a:extLst>
              <a:ext uri="{FF2B5EF4-FFF2-40B4-BE49-F238E27FC236}">
                <a16:creationId xmlns:a16="http://schemas.microsoft.com/office/drawing/2014/main" id="{0CE50BFC-FDFF-9712-73C5-A2BC67028434}"/>
              </a:ext>
            </a:extLst>
          </p:cNvPr>
          <p:cNvPicPr>
            <a:picLocks noChangeAspect="1"/>
          </p:cNvPicPr>
          <p:nvPr/>
        </p:nvPicPr>
        <p:blipFill>
          <a:blip r:embed="rId5"/>
          <a:stretch>
            <a:fillRect/>
          </a:stretch>
        </p:blipFill>
        <p:spPr>
          <a:xfrm>
            <a:off x="8378890" y="5099178"/>
            <a:ext cx="3582955" cy="1486029"/>
          </a:xfrm>
          <a:prstGeom prst="rect">
            <a:avLst/>
          </a:prstGeom>
        </p:spPr>
      </p:pic>
      <p:pic>
        <p:nvPicPr>
          <p:cNvPr id="11" name="Picture 10">
            <a:extLst>
              <a:ext uri="{FF2B5EF4-FFF2-40B4-BE49-F238E27FC236}">
                <a16:creationId xmlns:a16="http://schemas.microsoft.com/office/drawing/2014/main" id="{2BE0C911-F207-5A0B-ED7B-C47EC63B555F}"/>
              </a:ext>
            </a:extLst>
          </p:cNvPr>
          <p:cNvPicPr>
            <a:picLocks noChangeAspect="1"/>
          </p:cNvPicPr>
          <p:nvPr/>
        </p:nvPicPr>
        <p:blipFill>
          <a:blip r:embed="rId6"/>
          <a:stretch>
            <a:fillRect/>
          </a:stretch>
        </p:blipFill>
        <p:spPr>
          <a:xfrm>
            <a:off x="9088016" y="3428999"/>
            <a:ext cx="2873829" cy="1500025"/>
          </a:xfrm>
          <a:prstGeom prst="rect">
            <a:avLst/>
          </a:prstGeom>
        </p:spPr>
      </p:pic>
      <p:pic>
        <p:nvPicPr>
          <p:cNvPr id="13" name="Picture 12">
            <a:extLst>
              <a:ext uri="{FF2B5EF4-FFF2-40B4-BE49-F238E27FC236}">
                <a16:creationId xmlns:a16="http://schemas.microsoft.com/office/drawing/2014/main" id="{1024EE19-AFAE-0F95-DEFF-844304EB9887}"/>
              </a:ext>
            </a:extLst>
          </p:cNvPr>
          <p:cNvPicPr>
            <a:picLocks noChangeAspect="1"/>
          </p:cNvPicPr>
          <p:nvPr/>
        </p:nvPicPr>
        <p:blipFill>
          <a:blip r:embed="rId7"/>
          <a:stretch>
            <a:fillRect/>
          </a:stretch>
        </p:blipFill>
        <p:spPr>
          <a:xfrm>
            <a:off x="5719761" y="3442996"/>
            <a:ext cx="3010160" cy="1486029"/>
          </a:xfrm>
          <a:prstGeom prst="rect">
            <a:avLst/>
          </a:prstGeom>
        </p:spPr>
      </p:pic>
      <p:sp>
        <p:nvSpPr>
          <p:cNvPr id="14" name="TextBox 13">
            <a:extLst>
              <a:ext uri="{FF2B5EF4-FFF2-40B4-BE49-F238E27FC236}">
                <a16:creationId xmlns:a16="http://schemas.microsoft.com/office/drawing/2014/main" id="{F8650F75-BF9D-3A31-9984-DBEED6CD7690}"/>
              </a:ext>
            </a:extLst>
          </p:cNvPr>
          <p:cNvSpPr txBox="1"/>
          <p:nvPr/>
        </p:nvSpPr>
        <p:spPr>
          <a:xfrm>
            <a:off x="5719761" y="2892490"/>
            <a:ext cx="6242084" cy="461665"/>
          </a:xfrm>
          <a:prstGeom prst="rect">
            <a:avLst/>
          </a:prstGeom>
          <a:noFill/>
        </p:spPr>
        <p:txBody>
          <a:bodyPr wrap="square" rtlCol="0">
            <a:spAutoFit/>
          </a:bodyPr>
          <a:lstStyle/>
          <a:p>
            <a:pPr marL="342900" indent="-342900">
              <a:buFont typeface="Wingdings" panose="05000000000000000000" pitchFamily="2" charset="2"/>
              <a:buChar char="§"/>
            </a:pPr>
            <a:r>
              <a:rPr lang="en-IN" sz="2400" b="1" dirty="0">
                <a:ln w="6600">
                  <a:solidFill>
                    <a:schemeClr val="accent2"/>
                  </a:solidFill>
                  <a:prstDash val="solid"/>
                </a:ln>
                <a:solidFill>
                  <a:srgbClr val="FFFFFF"/>
                </a:solidFill>
                <a:effectLst>
                  <a:outerShdw dist="38100" dir="2700000" algn="tl" rotWithShape="0">
                    <a:schemeClr val="accent2"/>
                  </a:outerShdw>
                </a:effectLst>
              </a:rPr>
              <a:t>Other Analysis :</a:t>
            </a:r>
          </a:p>
        </p:txBody>
      </p:sp>
    </p:spTree>
    <p:extLst>
      <p:ext uri="{BB962C8B-B14F-4D97-AF65-F5344CB8AC3E}">
        <p14:creationId xmlns:p14="http://schemas.microsoft.com/office/powerpoint/2010/main" val="382426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rgbClr val="00B0F0"/>
            </a:gs>
            <a:gs pos="56250">
              <a:srgbClr val="8ED3F0">
                <a:alpha val="78000"/>
                <a:lumMod val="88000"/>
                <a:lumOff val="12000"/>
              </a:srgbClr>
            </a:gs>
            <a:gs pos="54500">
              <a:srgbClr val="7ACEF0"/>
            </a:gs>
            <a:gs pos="51000">
              <a:srgbClr val="51C4F0"/>
            </a:gs>
            <a:gs pos="58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A0D56-9F34-2474-DCCB-E80520ED40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61198"/>
            <a:ext cx="7176795" cy="5868954"/>
          </a:xfrm>
          <a:prstGeom prst="roundRect">
            <a:avLst>
              <a:gd name="adj" fmla="val 16667"/>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518C5883-64D4-EAA5-46E0-D4D566AE0765}"/>
              </a:ext>
            </a:extLst>
          </p:cNvPr>
          <p:cNvSpPr txBox="1"/>
          <p:nvPr/>
        </p:nvSpPr>
        <p:spPr>
          <a:xfrm flipH="1">
            <a:off x="7109406" y="304800"/>
            <a:ext cx="4758744" cy="5632311"/>
          </a:xfrm>
          <a:prstGeom prst="rect">
            <a:avLst/>
          </a:prstGeom>
          <a:noFill/>
        </p:spPr>
        <p:txBody>
          <a:bodyPr wrap="square" rtlCol="0">
            <a:spAutoFit/>
          </a:bodyPr>
          <a:lstStyle/>
          <a:p>
            <a:pPr algn="ctr"/>
            <a:r>
              <a:rPr lang="en-IN" sz="3600" b="1" dirty="0">
                <a:ln w="12700">
                  <a:solidFill>
                    <a:schemeClr val="accent6">
                      <a:lumMod val="40000"/>
                      <a:lumOff val="60000"/>
                    </a:schemeClr>
                  </a:solidFill>
                  <a:prstDash val="solid"/>
                </a:ln>
                <a:solidFill>
                  <a:schemeClr val="accent2">
                    <a:lumMod val="75000"/>
                  </a:schemeClr>
                </a:solidFill>
                <a:effectLst>
                  <a:outerShdw dist="38100" dir="2640000" algn="bl" rotWithShape="0">
                    <a:schemeClr val="accent1"/>
                  </a:outerShdw>
                </a:effectLst>
              </a:rPr>
              <a:t>CONCLUSION</a:t>
            </a:r>
          </a:p>
          <a:p>
            <a:pPr algn="ctr"/>
            <a:endParaRPr lang="en-IN" sz="3600" b="1" dirty="0">
              <a:ln w="12700">
                <a:solidFill>
                  <a:schemeClr val="accent6">
                    <a:lumMod val="40000"/>
                    <a:lumOff val="60000"/>
                  </a:schemeClr>
                </a:solidFill>
                <a:prstDash val="solid"/>
              </a:ln>
              <a:solidFill>
                <a:schemeClr val="accent2">
                  <a:lumMod val="75000"/>
                </a:schemeClr>
              </a:solidFill>
              <a:effectLst>
                <a:outerShdw dist="38100" dir="2640000" algn="bl" rotWithShape="0">
                  <a:schemeClr val="accent1"/>
                </a:outerShdw>
              </a:effectLst>
            </a:endParaRPr>
          </a:p>
          <a:p>
            <a:r>
              <a:rPr lang="en-US" sz="2400" dirty="0">
                <a:ln>
                  <a:solidFill>
                    <a:schemeClr val="accent6">
                      <a:lumMod val="75000"/>
                    </a:schemeClr>
                  </a:solidFill>
                </a:ln>
                <a:solidFill>
                  <a:schemeClr val="accent6">
                    <a:lumMod val="75000"/>
                  </a:schemeClr>
                </a:solidFill>
                <a:latin typeface="+mj-lt"/>
              </a:rPr>
              <a:t>T</a:t>
            </a:r>
            <a:r>
              <a:rPr lang="en-US" sz="2400" b="0" i="0" dirty="0">
                <a:ln>
                  <a:solidFill>
                    <a:schemeClr val="accent6">
                      <a:lumMod val="75000"/>
                    </a:schemeClr>
                  </a:solidFill>
                </a:ln>
                <a:solidFill>
                  <a:schemeClr val="accent6">
                    <a:lumMod val="75000"/>
                  </a:schemeClr>
                </a:solidFill>
                <a:effectLst/>
                <a:latin typeface="+mj-lt"/>
              </a:rPr>
              <a:t>he analysis of all the customers and their transaction done in this project showcases valuable, clear and decisive insights. We have found out how, what and why revenue and overall customer retention seems affected and then can enforce steps that corrects the shift based on the visualizations. these key trends and patterns in customer behavior will help businesses make knowledgeable decisions.</a:t>
            </a:r>
            <a:endParaRPr lang="en-IN" sz="2400" dirty="0">
              <a:ln>
                <a:solidFill>
                  <a:schemeClr val="accent6">
                    <a:lumMod val="75000"/>
                  </a:schemeClr>
                </a:solidFill>
              </a:ln>
              <a:solidFill>
                <a:schemeClr val="accent6">
                  <a:lumMod val="75000"/>
                </a:schemeClr>
              </a:solidFill>
              <a:latin typeface="+mj-lt"/>
            </a:endParaRPr>
          </a:p>
        </p:txBody>
      </p:sp>
    </p:spTree>
    <p:extLst>
      <p:ext uri="{BB962C8B-B14F-4D97-AF65-F5344CB8AC3E}">
        <p14:creationId xmlns:p14="http://schemas.microsoft.com/office/powerpoint/2010/main" val="174847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rgbClr val="00B0F0"/>
            </a:gs>
            <a:gs pos="56250">
              <a:srgbClr val="8ED3F0">
                <a:alpha val="78000"/>
                <a:lumMod val="88000"/>
                <a:lumOff val="12000"/>
              </a:srgbClr>
            </a:gs>
            <a:gs pos="54500">
              <a:srgbClr val="7ACEF0"/>
            </a:gs>
            <a:gs pos="51000">
              <a:srgbClr val="51C4F0"/>
            </a:gs>
            <a:gs pos="58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53B3B-4D1A-6580-3639-7CC0BA0B7C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7951" y="382556"/>
            <a:ext cx="6326156" cy="6084920"/>
          </a:xfrm>
          <a:prstGeom prst="ellipse">
            <a:avLst/>
          </a:prstGeom>
          <a:ln w="190500" cap="rnd">
            <a:no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4" name="TextBox 3">
            <a:hlinkClick r:id="rId4" tooltip="https://www.linkedin.com/in/shaboni-roy-06a588226/"/>
            <a:extLst>
              <a:ext uri="{FF2B5EF4-FFF2-40B4-BE49-F238E27FC236}">
                <a16:creationId xmlns:a16="http://schemas.microsoft.com/office/drawing/2014/main" id="{3BB7EE3C-DCBE-38BD-1539-84AD5B800FDF}"/>
              </a:ext>
            </a:extLst>
          </p:cNvPr>
          <p:cNvSpPr txBox="1"/>
          <p:nvPr/>
        </p:nvSpPr>
        <p:spPr>
          <a:xfrm>
            <a:off x="7343775" y="590550"/>
            <a:ext cx="4572001" cy="440120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3200" b="1" dirty="0">
                <a:ln/>
                <a:solidFill>
                  <a:schemeClr val="accent3"/>
                </a:solidFill>
              </a:rPr>
              <a:t>THANK YOU!</a:t>
            </a:r>
          </a:p>
          <a:p>
            <a:pPr algn="ctr"/>
            <a:endParaRPr lang="en-IN" sz="3200" b="1" dirty="0">
              <a:ln/>
              <a:solidFill>
                <a:schemeClr val="accent3"/>
              </a:solidFill>
            </a:endParaRPr>
          </a:p>
          <a:p>
            <a:r>
              <a:rPr lang="en-IN" sz="2400" b="1" dirty="0">
                <a:ln/>
                <a:solidFill>
                  <a:srgbClr val="7030A0"/>
                </a:solidFill>
              </a:rPr>
              <a:t>Do you have any questions?</a:t>
            </a:r>
          </a:p>
          <a:p>
            <a:endParaRPr lang="en-IN" sz="2400" b="1" dirty="0">
              <a:ln/>
              <a:solidFill>
                <a:srgbClr val="7030A0"/>
              </a:solidFill>
            </a:endParaRPr>
          </a:p>
          <a:p>
            <a:endParaRPr lang="en-IN" sz="2400" b="1" dirty="0">
              <a:ln/>
              <a:solidFill>
                <a:srgbClr val="7030A0"/>
              </a:solidFill>
            </a:endParaRPr>
          </a:p>
          <a:p>
            <a:r>
              <a:rPr lang="en-IN" sz="2400" b="1" dirty="0">
                <a:ln/>
                <a:solidFill>
                  <a:schemeClr val="tx2"/>
                </a:solidFill>
                <a:hlinkClick r:id="rId5">
                  <a:extLst>
                    <a:ext uri="{A12FA001-AC4F-418D-AE19-62706E023703}">
                      <ahyp:hlinkClr xmlns:ahyp="http://schemas.microsoft.com/office/drawing/2018/hyperlinkcolor" val="tx"/>
                    </a:ext>
                  </a:extLst>
                </a:hlinkClick>
              </a:rPr>
              <a:t>shaboniroy05@gmail.com</a:t>
            </a:r>
            <a:endParaRPr lang="en-IN" sz="2400" b="1" dirty="0">
              <a:ln/>
              <a:solidFill>
                <a:schemeClr val="tx2"/>
              </a:solidFill>
            </a:endParaRPr>
          </a:p>
          <a:p>
            <a:endParaRPr lang="en-IN" sz="2400" b="1" dirty="0">
              <a:ln/>
              <a:solidFill>
                <a:schemeClr val="tx2"/>
              </a:solidFill>
            </a:endParaRPr>
          </a:p>
          <a:p>
            <a:endParaRPr lang="en-IN" sz="2400" b="1" dirty="0">
              <a:ln/>
              <a:solidFill>
                <a:schemeClr val="tx2"/>
              </a:solidFill>
            </a:endParaRPr>
          </a:p>
          <a:p>
            <a:endParaRPr lang="en-IN" sz="2400" b="1" dirty="0">
              <a:ln/>
              <a:solidFill>
                <a:schemeClr val="tx2"/>
              </a:solidFill>
            </a:endParaRPr>
          </a:p>
          <a:p>
            <a:r>
              <a:rPr lang="en-IN" sz="2400" b="1" dirty="0">
                <a:ln/>
                <a:hlinkClick r:id="rId4">
                  <a:extLst>
                    <a:ext uri="{A12FA001-AC4F-418D-AE19-62706E023703}">
                      <ahyp:hlinkClr xmlns:ahyp="http://schemas.microsoft.com/office/drawing/2018/hyperlinkcolor" val="tx"/>
                    </a:ext>
                  </a:extLst>
                </a:hlinkClick>
              </a:rPr>
              <a:t>https://www.linkedin.com/in/shaboni-roy-06a588226/</a:t>
            </a:r>
            <a:endParaRPr lang="en-IN" sz="2400" b="1" dirty="0">
              <a:ln/>
            </a:endParaRPr>
          </a:p>
        </p:txBody>
      </p:sp>
      <p:pic>
        <p:nvPicPr>
          <p:cNvPr id="2" name="Picture 1" descr="google mail gmail icon logo symbol 22484516 PNG">
            <a:extLst>
              <a:ext uri="{FF2B5EF4-FFF2-40B4-BE49-F238E27FC236}">
                <a16:creationId xmlns:a16="http://schemas.microsoft.com/office/drawing/2014/main" id="{E3C36006-EA90-C3BF-3AC8-46436100B7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013" y="2470704"/>
            <a:ext cx="721762" cy="7715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reación y optimización de tu perfil en LinkedIn - Alicia Valero">
            <a:extLst>
              <a:ext uri="{FF2B5EF4-FFF2-40B4-BE49-F238E27FC236}">
                <a16:creationId xmlns:a16="http://schemas.microsoft.com/office/drawing/2014/main" id="{5F719822-DACC-880C-C308-23DD819CCA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8833" y="4136898"/>
            <a:ext cx="1396797" cy="77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2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5000">
              <a:schemeClr val="accent1">
                <a:lumMod val="45000"/>
                <a:lumOff val="55000"/>
              </a:schemeClr>
            </a:gs>
            <a:gs pos="68000">
              <a:schemeClr val="accent1">
                <a:lumMod val="45000"/>
                <a:lumOff val="55000"/>
              </a:schemeClr>
            </a:gs>
            <a:gs pos="9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2E95D-60AB-3646-90EA-D17524C19B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6329" y="690465"/>
            <a:ext cx="6952888" cy="6167535"/>
          </a:xfrm>
          <a:prstGeom prst="ellipse">
            <a:avLst/>
          </a:prstGeom>
          <a:ln w="63500" cap="rnd">
            <a:noFill/>
          </a:ln>
          <a:effectLst>
            <a:outerShdw blurRad="381000" dist="292100" dir="5400000" sx="-80000" sy="-18000" rotWithShape="0">
              <a:srgbClr val="000000">
                <a:alpha val="22000"/>
              </a:srgbClr>
            </a:outerShdw>
          </a:effectLst>
          <a:scene3d>
            <a:camera prst="perspectiveBelow"/>
            <a:lightRig rig="contrasting" dir="t">
              <a:rot lat="0" lon="0" rev="3000000"/>
            </a:lightRig>
          </a:scene3d>
          <a:sp3d contourW="7620">
            <a:bevelT w="95250" h="31750" prst="divot"/>
            <a:contourClr>
              <a:srgbClr val="333333"/>
            </a:contourClr>
          </a:sp3d>
        </p:spPr>
      </p:pic>
      <p:sp>
        <p:nvSpPr>
          <p:cNvPr id="4" name="TextBox 3">
            <a:extLst>
              <a:ext uri="{FF2B5EF4-FFF2-40B4-BE49-F238E27FC236}">
                <a16:creationId xmlns:a16="http://schemas.microsoft.com/office/drawing/2014/main" id="{0B5F39AE-7121-E87B-5903-DF3B656D7AB7}"/>
              </a:ext>
            </a:extLst>
          </p:cNvPr>
          <p:cNvSpPr txBox="1"/>
          <p:nvPr/>
        </p:nvSpPr>
        <p:spPr>
          <a:xfrm>
            <a:off x="7505700" y="885825"/>
            <a:ext cx="4543425" cy="4770537"/>
          </a:xfrm>
          <a:prstGeom prst="rect">
            <a:avLst/>
          </a:prstGeom>
          <a:noFill/>
        </p:spPr>
        <p:txBody>
          <a:bodyPr wrap="square" rtlCol="0">
            <a:spAutoFit/>
          </a:bodyPr>
          <a:lstStyle/>
          <a:p>
            <a:pPr algn="ctr"/>
            <a:r>
              <a:rPr lang="en-IN" sz="4000" b="1" dirty="0">
                <a:ln>
                  <a:solidFill>
                    <a:schemeClr val="accent3">
                      <a:lumMod val="60000"/>
                      <a:lumOff val="40000"/>
                    </a:schemeClr>
                  </a:solidFill>
                </a:ln>
                <a:solidFill>
                  <a:srgbClr val="002060"/>
                </a:solidFill>
                <a:latin typeface="Bernard MT Condensed" panose="02050806060905020404" pitchFamily="18" charset="0"/>
              </a:rPr>
              <a:t>CONTENTS</a:t>
            </a:r>
          </a:p>
          <a:p>
            <a:pPr algn="ctr"/>
            <a:endParaRPr lang="en-IN" sz="4000" b="1" dirty="0">
              <a:solidFill>
                <a:srgbClr val="002060"/>
              </a:solidFill>
              <a:latin typeface="Bernard MT Condensed" panose="02050806060905020404" pitchFamily="18" charset="0"/>
            </a:endParaRPr>
          </a:p>
          <a:p>
            <a:pPr marL="457200" indent="-457200">
              <a:buFont typeface="Wingdings" panose="05000000000000000000" pitchFamily="2" charset="2"/>
              <a:buChar char="v"/>
            </a:pPr>
            <a:r>
              <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rPr>
              <a:t>INTRODUCTION</a:t>
            </a:r>
          </a:p>
          <a:p>
            <a:pPr marL="457200" indent="-457200">
              <a:buFont typeface="Wingdings" panose="05000000000000000000" pitchFamily="2" charset="2"/>
              <a:buChar char="v"/>
            </a:pPr>
            <a:endPar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endParaRPr>
          </a:p>
          <a:p>
            <a:pPr marL="457200" indent="-457200">
              <a:buFont typeface="Wingdings" panose="05000000000000000000" pitchFamily="2" charset="2"/>
              <a:buChar char="v"/>
            </a:pPr>
            <a:r>
              <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rPr>
              <a:t>GOALS AND KPI’S</a:t>
            </a:r>
          </a:p>
          <a:p>
            <a:pPr marL="457200" indent="-457200">
              <a:buFont typeface="Wingdings" panose="05000000000000000000" pitchFamily="2" charset="2"/>
              <a:buChar char="v"/>
            </a:pPr>
            <a:endPar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endParaRPr>
          </a:p>
          <a:p>
            <a:pPr marL="457200" indent="-457200">
              <a:buFont typeface="Wingdings" panose="05000000000000000000" pitchFamily="2" charset="2"/>
              <a:buChar char="v"/>
            </a:pPr>
            <a:r>
              <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rPr>
              <a:t>RECOMMENDED ANALYSIS</a:t>
            </a:r>
          </a:p>
          <a:p>
            <a:pPr marL="457200" indent="-457200">
              <a:buFont typeface="Wingdings" panose="05000000000000000000" pitchFamily="2" charset="2"/>
              <a:buChar char="v"/>
            </a:pPr>
            <a:endPar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endParaRPr>
          </a:p>
          <a:p>
            <a:pPr marL="457200" indent="-457200">
              <a:buFont typeface="Wingdings" panose="05000000000000000000" pitchFamily="2" charset="2"/>
              <a:buChar char="v"/>
            </a:pPr>
            <a:r>
              <a:rPr lang="en-IN" sz="32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rPr>
              <a:t>CONCLUSION</a:t>
            </a:r>
          </a:p>
        </p:txBody>
      </p:sp>
    </p:spTree>
    <p:extLst>
      <p:ext uri="{BB962C8B-B14F-4D97-AF65-F5344CB8AC3E}">
        <p14:creationId xmlns:p14="http://schemas.microsoft.com/office/powerpoint/2010/main" val="410906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FBE10-341D-DB1C-B353-FA82BB51F0B3}"/>
              </a:ext>
            </a:extLst>
          </p:cNvPr>
          <p:cNvPicPr>
            <a:picLocks noChangeAspect="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blipFill>
            <a:blip r:embed="rId5"/>
            <a:tile tx="0" ty="0" sx="100000" sy="100000" flip="none" algn="tl"/>
          </a:blipFill>
        </p:spPr>
      </p:pic>
      <p:sp>
        <p:nvSpPr>
          <p:cNvPr id="4" name="TextBox 3">
            <a:extLst>
              <a:ext uri="{FF2B5EF4-FFF2-40B4-BE49-F238E27FC236}">
                <a16:creationId xmlns:a16="http://schemas.microsoft.com/office/drawing/2014/main" id="{C61D236D-47D3-4960-3493-9A195C053550}"/>
              </a:ext>
            </a:extLst>
          </p:cNvPr>
          <p:cNvSpPr txBox="1"/>
          <p:nvPr/>
        </p:nvSpPr>
        <p:spPr>
          <a:xfrm>
            <a:off x="190500" y="266700"/>
            <a:ext cx="6181725" cy="6124754"/>
          </a:xfrm>
          <a:prstGeom prst="rect">
            <a:avLst/>
          </a:prstGeom>
          <a:solidFill>
            <a:schemeClr val="accent1">
              <a:lumMod val="60000"/>
              <a:lumOff val="40000"/>
            </a:schemeClr>
          </a:solidFill>
        </p:spPr>
        <p:txBody>
          <a:bodyPr wrap="square" rtlCol="0">
            <a:spAutoFit/>
          </a:bodyPr>
          <a:lstStyle/>
          <a:p>
            <a:pPr algn="ctr"/>
            <a:r>
              <a:rPr lang="en-IN" sz="44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rPr>
              <a:t>INTRODUCTION</a:t>
            </a:r>
          </a:p>
          <a:p>
            <a:endParaRPr lang="en-IN" sz="2800" dirty="0">
              <a:ln>
                <a:solidFill>
                  <a:schemeClr val="accent2">
                    <a:lumMod val="50000"/>
                  </a:schemeClr>
                </a:solidFill>
              </a:ln>
              <a:solidFill>
                <a:schemeClr val="accent5">
                  <a:lumMod val="75000"/>
                </a:schemeClr>
              </a:solidFill>
              <a:effectLst>
                <a:glow rad="63500">
                  <a:schemeClr val="accent1">
                    <a:satMod val="175000"/>
                    <a:alpha val="40000"/>
                  </a:schemeClr>
                </a:glow>
              </a:effectLst>
              <a:latin typeface="Bodoni MT Poster Compressed" panose="02070706080601050204" pitchFamily="18" charset="0"/>
            </a:endParaRPr>
          </a:p>
          <a:p>
            <a:r>
              <a:rPr lang="en-IN" sz="2000" b="1" dirty="0">
                <a:solidFill>
                  <a:schemeClr val="accent6">
                    <a:lumMod val="50000"/>
                  </a:schemeClr>
                </a:solidFill>
                <a:effectLst>
                  <a:glow rad="63500">
                    <a:schemeClr val="accent1">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Background : An overview of data which consist of 2 tables is given in this report. The first table is of credit card details which consist of 10109 rows, 18 columns and second table is of customer details which consist of 10109 rows, 13 columns is provided in the data. Before visualisation we analyse the data properly, check accuracy to derive the insights from data which will help us to find out what are the steps we should take to understand customer behaviour pattern while using credit card to ensure profitability.</a:t>
            </a:r>
          </a:p>
          <a:p>
            <a:endParaRPr lang="en-IN" sz="2000" b="1" dirty="0">
              <a:solidFill>
                <a:schemeClr val="accent6">
                  <a:lumMod val="50000"/>
                </a:schemeClr>
              </a:solidFill>
              <a:effectLst>
                <a:glow rad="63500">
                  <a:schemeClr val="accent1">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sz="2000" b="1" dirty="0">
              <a:solidFill>
                <a:schemeClr val="accent6">
                  <a:lumMod val="50000"/>
                </a:schemeClr>
              </a:solidFill>
              <a:effectLst>
                <a:glow rad="63500">
                  <a:schemeClr val="accent1">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IN" sz="2000" b="1" dirty="0">
                <a:solidFill>
                  <a:schemeClr val="accent6">
                    <a:lumMod val="50000"/>
                  </a:schemeClr>
                </a:solidFill>
                <a:effectLst>
                  <a:glow rad="63500">
                    <a:schemeClr val="accent1">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Problem : The company is facing unstable performance around the work area of credit card so to understand the pattern of customers a comprehensive analysis has been done.</a:t>
            </a:r>
          </a:p>
        </p:txBody>
      </p:sp>
    </p:spTree>
    <p:extLst>
      <p:ext uri="{BB962C8B-B14F-4D97-AF65-F5344CB8AC3E}">
        <p14:creationId xmlns:p14="http://schemas.microsoft.com/office/powerpoint/2010/main" val="2302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015B8-04F9-0EA1-CABB-4EF9407E21C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90525" y="381000"/>
            <a:ext cx="7195694" cy="603885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Box 3">
            <a:extLst>
              <a:ext uri="{FF2B5EF4-FFF2-40B4-BE49-F238E27FC236}">
                <a16:creationId xmlns:a16="http://schemas.microsoft.com/office/drawing/2014/main" id="{763277B0-758D-6EC7-8507-FD4E1BBB4A0A}"/>
              </a:ext>
            </a:extLst>
          </p:cNvPr>
          <p:cNvSpPr txBox="1"/>
          <p:nvPr/>
        </p:nvSpPr>
        <p:spPr>
          <a:xfrm>
            <a:off x="7972424" y="219075"/>
            <a:ext cx="4048125" cy="6586418"/>
          </a:xfrm>
          <a:prstGeom prst="rect">
            <a:avLst/>
          </a:prstGeom>
          <a:noFill/>
        </p:spPr>
        <p:txBody>
          <a:bodyPr wrap="square" rtlCol="0">
            <a:spAutoFit/>
          </a:bodyPr>
          <a:lstStyle/>
          <a:p>
            <a:pPr algn="ctr"/>
            <a:r>
              <a:rPr lang="en-IN"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Black" panose="020B0A04020102020204" pitchFamily="34" charset="0"/>
              </a:rPr>
              <a:t>GOALS AND KPI’S</a:t>
            </a:r>
          </a:p>
          <a:p>
            <a:pPr algn="ctr"/>
            <a:endParaRPr lang="en-IN"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Black" panose="020B0A04020102020204" pitchFamily="34" charset="0"/>
            </a:endParaRPr>
          </a:p>
          <a:p>
            <a:r>
              <a:rPr lang="en-IN" sz="2200" b="1" dirty="0">
                <a:ln w="22225">
                  <a:solidFill>
                    <a:schemeClr val="accent2"/>
                  </a:solidFill>
                  <a:prstDash val="solid"/>
                </a:ln>
                <a:solidFill>
                  <a:schemeClr val="accent2">
                    <a:lumMod val="40000"/>
                    <a:lumOff val="60000"/>
                  </a:schemeClr>
                </a:solidFill>
              </a:rPr>
              <a:t>GOALS :</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segmentation</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Targeted Marketing</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Product Innovation</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Market Insights</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Transaction Monitoring and Compliance</a:t>
            </a:r>
          </a:p>
          <a:p>
            <a:endPar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IN" sz="2000" b="1" dirty="0">
                <a:ln w="22225">
                  <a:solidFill>
                    <a:schemeClr val="accent2"/>
                  </a:solidFill>
                  <a:prstDash val="solid"/>
                </a:ln>
                <a:solidFill>
                  <a:schemeClr val="accent2">
                    <a:lumMod val="40000"/>
                    <a:lumOff val="60000"/>
                  </a:schemeClr>
                </a:solidFill>
              </a:rPr>
              <a:t>KPI’S :</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Total Revenue</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Total Transaction Amount</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Total Interest Earned</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Total Transaction Count</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Total Income</a:t>
            </a:r>
          </a:p>
          <a:p>
            <a:pPr marL="342900" indent="-342900">
              <a:buFont typeface="Wingdings" panose="05000000000000000000" pitchFamily="2" charset="2"/>
              <a:buChar char="§"/>
            </a:pPr>
            <a:r>
              <a:rPr lang="en-IN"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Average of Customer Satisfaction Score</a:t>
            </a:r>
          </a:p>
          <a:p>
            <a:pPr marL="342900" indent="-342900">
              <a:buFont typeface="Wingdings" panose="05000000000000000000" pitchFamily="2" charset="2"/>
              <a:buChar char="§"/>
            </a:pPr>
            <a:endParaRPr lang="en-IN"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4084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Premium Vector | Electronic credit card icon, finance technology ...">
            <a:extLst>
              <a:ext uri="{FF2B5EF4-FFF2-40B4-BE49-F238E27FC236}">
                <a16:creationId xmlns:a16="http://schemas.microsoft.com/office/drawing/2014/main" id="{474F19A9-4F14-C863-C3BB-B26797694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721"/>
            <a:ext cx="12192000" cy="7066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8D0AE3-F8A8-1EA1-CF50-6B34CC4AE59D}"/>
              </a:ext>
            </a:extLst>
          </p:cNvPr>
          <p:cNvSpPr txBox="1"/>
          <p:nvPr/>
        </p:nvSpPr>
        <p:spPr>
          <a:xfrm>
            <a:off x="5781261" y="0"/>
            <a:ext cx="6410739" cy="4339650"/>
          </a:xfrm>
          <a:prstGeom prst="rect">
            <a:avLst/>
          </a:prstGeom>
          <a:noFill/>
        </p:spPr>
        <p:txBody>
          <a:bodyPr wrap="square" rtlCol="0">
            <a:spAutoFit/>
          </a:bodyPr>
          <a:lstStyle/>
          <a:p>
            <a:pPr algn="ctr"/>
            <a:r>
              <a:rPr lang="en-IN" sz="2800" b="1" dirty="0">
                <a:ln w="13462">
                  <a:solidFill>
                    <a:schemeClr val="tx2">
                      <a:lumMod val="25000"/>
                      <a:lumOff val="75000"/>
                    </a:schemeClr>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RECOMMENDED ANALYSIS</a:t>
            </a:r>
          </a:p>
          <a:p>
            <a:pPr algn="ctr"/>
            <a:endParaRPr lang="en-IN" sz="2800" b="1" dirty="0">
              <a:ln w="13462">
                <a:solidFill>
                  <a:schemeClr val="tx2">
                    <a:lumMod val="25000"/>
                    <a:lumOff val="75000"/>
                  </a:schemeClr>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Total  Revenue = 55M</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Total Transaction Amount = 45M</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Total Interest Earned = 7.8M</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Total Count Of Transaction = 656K</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Total Income = 576M</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Average Customer Satisfaction Score = 3.19</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Card Activation Rate is 57.47%</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The Delinquent Rate is 6.07%</a:t>
            </a:r>
          </a:p>
          <a:p>
            <a:pPr marL="342900" indent="-342900">
              <a:buFont typeface="Wingdings" panose="05000000000000000000" pitchFamily="2" charset="2"/>
              <a:buChar char="§"/>
            </a:pPr>
            <a:r>
              <a:rPr lang="en-IN" sz="2000" b="1" dirty="0">
                <a:ln w="13462">
                  <a:solidFill>
                    <a:schemeClr val="accent2">
                      <a:lumMod val="60000"/>
                      <a:lumOff val="40000"/>
                    </a:schemeClr>
                  </a:solidFill>
                  <a:prstDash val="solid"/>
                </a:ln>
                <a:solidFill>
                  <a:schemeClr val="bg2"/>
                </a:solidFill>
                <a:effectLst>
                  <a:outerShdw dist="38100" dir="2700000" algn="bl" rotWithShape="0">
                    <a:schemeClr val="accent5"/>
                  </a:outerShdw>
                </a:effectLst>
              </a:rPr>
              <a:t>Male customers are contributing 30M in revenue whereas female customers are contributing 25M revenue.</a:t>
            </a:r>
          </a:p>
        </p:txBody>
      </p:sp>
      <p:pic>
        <p:nvPicPr>
          <p:cNvPr id="8" name="Picture 7">
            <a:extLst>
              <a:ext uri="{FF2B5EF4-FFF2-40B4-BE49-F238E27FC236}">
                <a16:creationId xmlns:a16="http://schemas.microsoft.com/office/drawing/2014/main" id="{7FF59D1F-8FFB-E424-5D4B-BDEB83C7C575}"/>
              </a:ext>
            </a:extLst>
          </p:cNvPr>
          <p:cNvPicPr>
            <a:picLocks noChangeAspect="1"/>
          </p:cNvPicPr>
          <p:nvPr/>
        </p:nvPicPr>
        <p:blipFill>
          <a:blip r:embed="rId3"/>
          <a:stretch>
            <a:fillRect/>
          </a:stretch>
        </p:blipFill>
        <p:spPr>
          <a:xfrm>
            <a:off x="8517834" y="4590163"/>
            <a:ext cx="1560115" cy="953462"/>
          </a:xfrm>
          <a:prstGeom prst="rect">
            <a:avLst/>
          </a:prstGeom>
        </p:spPr>
      </p:pic>
      <p:pic>
        <p:nvPicPr>
          <p:cNvPr id="10" name="Picture 9">
            <a:extLst>
              <a:ext uri="{FF2B5EF4-FFF2-40B4-BE49-F238E27FC236}">
                <a16:creationId xmlns:a16="http://schemas.microsoft.com/office/drawing/2014/main" id="{BDBA114D-51CF-228D-333E-B5531330C534}"/>
              </a:ext>
            </a:extLst>
          </p:cNvPr>
          <p:cNvPicPr>
            <a:picLocks noChangeAspect="1"/>
          </p:cNvPicPr>
          <p:nvPr/>
        </p:nvPicPr>
        <p:blipFill>
          <a:blip r:embed="rId4"/>
          <a:stretch>
            <a:fillRect/>
          </a:stretch>
        </p:blipFill>
        <p:spPr>
          <a:xfrm>
            <a:off x="7384554" y="5695950"/>
            <a:ext cx="1913338" cy="1036332"/>
          </a:xfrm>
          <a:prstGeom prst="rect">
            <a:avLst/>
          </a:prstGeom>
        </p:spPr>
      </p:pic>
      <p:pic>
        <p:nvPicPr>
          <p:cNvPr id="12" name="Picture 11">
            <a:extLst>
              <a:ext uri="{FF2B5EF4-FFF2-40B4-BE49-F238E27FC236}">
                <a16:creationId xmlns:a16="http://schemas.microsoft.com/office/drawing/2014/main" id="{89BAB47E-A874-1A82-B94E-AAE0D7E288C3}"/>
              </a:ext>
            </a:extLst>
          </p:cNvPr>
          <p:cNvPicPr>
            <a:picLocks noChangeAspect="1"/>
          </p:cNvPicPr>
          <p:nvPr/>
        </p:nvPicPr>
        <p:blipFill>
          <a:blip r:embed="rId5"/>
          <a:stretch>
            <a:fillRect/>
          </a:stretch>
        </p:blipFill>
        <p:spPr>
          <a:xfrm>
            <a:off x="10353150" y="715243"/>
            <a:ext cx="1723003" cy="1044030"/>
          </a:xfrm>
          <a:prstGeom prst="rect">
            <a:avLst/>
          </a:prstGeom>
        </p:spPr>
      </p:pic>
      <p:pic>
        <p:nvPicPr>
          <p:cNvPr id="14" name="Picture 13">
            <a:extLst>
              <a:ext uri="{FF2B5EF4-FFF2-40B4-BE49-F238E27FC236}">
                <a16:creationId xmlns:a16="http://schemas.microsoft.com/office/drawing/2014/main" id="{71D876E8-F64B-EE57-2BDE-9A36475DFFC6}"/>
              </a:ext>
            </a:extLst>
          </p:cNvPr>
          <p:cNvPicPr>
            <a:picLocks noChangeAspect="1"/>
          </p:cNvPicPr>
          <p:nvPr/>
        </p:nvPicPr>
        <p:blipFill>
          <a:blip r:embed="rId6"/>
          <a:stretch>
            <a:fillRect/>
          </a:stretch>
        </p:blipFill>
        <p:spPr>
          <a:xfrm>
            <a:off x="10353150" y="4590163"/>
            <a:ext cx="1723003" cy="953462"/>
          </a:xfrm>
          <a:prstGeom prst="rect">
            <a:avLst/>
          </a:prstGeom>
        </p:spPr>
      </p:pic>
      <p:pic>
        <p:nvPicPr>
          <p:cNvPr id="16" name="Picture 15">
            <a:extLst>
              <a:ext uri="{FF2B5EF4-FFF2-40B4-BE49-F238E27FC236}">
                <a16:creationId xmlns:a16="http://schemas.microsoft.com/office/drawing/2014/main" id="{D873263F-D7C6-9903-6D50-578647098310}"/>
              </a:ext>
            </a:extLst>
          </p:cNvPr>
          <p:cNvPicPr>
            <a:picLocks noChangeAspect="1"/>
          </p:cNvPicPr>
          <p:nvPr/>
        </p:nvPicPr>
        <p:blipFill>
          <a:blip r:embed="rId7"/>
          <a:stretch>
            <a:fillRect/>
          </a:stretch>
        </p:blipFill>
        <p:spPr>
          <a:xfrm>
            <a:off x="6436417" y="4590163"/>
            <a:ext cx="1723004" cy="953462"/>
          </a:xfrm>
          <a:prstGeom prst="rect">
            <a:avLst/>
          </a:prstGeom>
        </p:spPr>
      </p:pic>
      <p:pic>
        <p:nvPicPr>
          <p:cNvPr id="18" name="Picture 17">
            <a:extLst>
              <a:ext uri="{FF2B5EF4-FFF2-40B4-BE49-F238E27FC236}">
                <a16:creationId xmlns:a16="http://schemas.microsoft.com/office/drawing/2014/main" id="{EFD7F48C-C375-31FB-0CA5-D3A42DDFDE80}"/>
              </a:ext>
            </a:extLst>
          </p:cNvPr>
          <p:cNvPicPr>
            <a:picLocks noChangeAspect="1"/>
          </p:cNvPicPr>
          <p:nvPr/>
        </p:nvPicPr>
        <p:blipFill>
          <a:blip r:embed="rId8"/>
          <a:stretch>
            <a:fillRect/>
          </a:stretch>
        </p:blipFill>
        <p:spPr>
          <a:xfrm>
            <a:off x="9826511" y="5695950"/>
            <a:ext cx="1836869" cy="1036332"/>
          </a:xfrm>
          <a:prstGeom prst="rect">
            <a:avLst/>
          </a:prstGeom>
        </p:spPr>
      </p:pic>
    </p:spTree>
    <p:extLst>
      <p:ext uri="{BB962C8B-B14F-4D97-AF65-F5344CB8AC3E}">
        <p14:creationId xmlns:p14="http://schemas.microsoft.com/office/powerpoint/2010/main" val="360421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mium Vector | Electronic credit card icon, finance technology ...">
            <a:extLst>
              <a:ext uri="{FF2B5EF4-FFF2-40B4-BE49-F238E27FC236}">
                <a16:creationId xmlns:a16="http://schemas.microsoft.com/office/drawing/2014/main" id="{C0948BB5-36CF-6984-A858-E1FAB2C49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DA8467-DEBF-F947-0C4C-D7F99E1EAC2E}"/>
              </a:ext>
            </a:extLst>
          </p:cNvPr>
          <p:cNvSpPr txBox="1"/>
          <p:nvPr/>
        </p:nvSpPr>
        <p:spPr>
          <a:xfrm>
            <a:off x="5635487" y="79513"/>
            <a:ext cx="6264965"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Which Quarter showed the highest Revenue and Total Transaction Volume?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Ans) Quarter 3 shows the highest Revenue as well as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Total Transaction Volume</a:t>
            </a:r>
            <a:r>
              <a:rPr lang="en-IN" sz="2000" b="1" dirty="0">
                <a:ln w="6600">
                  <a:solidFill>
                    <a:schemeClr val="accent2">
                      <a:lumMod val="60000"/>
                      <a:lumOff val="40000"/>
                    </a:schemeClr>
                  </a:solidFill>
                  <a:prstDash val="solid"/>
                </a:ln>
                <a:solidFill>
                  <a:srgbClr val="FFFFFF"/>
                </a:solidFill>
                <a:effectLst>
                  <a:outerShdw dist="38100" dir="2700000" algn="tl" rotWithShape="0">
                    <a:schemeClr val="accent2"/>
                  </a:outerShdw>
                </a:effectLst>
              </a:rPr>
              <a:t>.</a:t>
            </a:r>
          </a:p>
          <a:p>
            <a:pPr marL="342900" indent="-342900">
              <a:buFont typeface="Wingdings" panose="05000000000000000000" pitchFamily="2" charset="2"/>
              <a:buChar char="§"/>
            </a:pPr>
            <a:endParaRPr lang="en-IN" sz="2000" b="1" dirty="0">
              <a:ln w="6600">
                <a:solidFill>
                  <a:schemeClr val="accent2">
                    <a:lumMod val="60000"/>
                    <a:lumOff val="40000"/>
                  </a:schemeClr>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57156C2C-83D3-535C-4D60-43729D5C6E5A}"/>
              </a:ext>
            </a:extLst>
          </p:cNvPr>
          <p:cNvPicPr>
            <a:picLocks noChangeAspect="1"/>
          </p:cNvPicPr>
          <p:nvPr/>
        </p:nvPicPr>
        <p:blipFill>
          <a:blip r:embed="rId3"/>
          <a:stretch>
            <a:fillRect/>
          </a:stretch>
        </p:blipFill>
        <p:spPr>
          <a:xfrm>
            <a:off x="6579704" y="1434321"/>
            <a:ext cx="4611757" cy="1425063"/>
          </a:xfrm>
          <a:prstGeom prst="rect">
            <a:avLst/>
          </a:prstGeom>
        </p:spPr>
      </p:pic>
      <p:sp>
        <p:nvSpPr>
          <p:cNvPr id="5" name="TextBox 4">
            <a:extLst>
              <a:ext uri="{FF2B5EF4-FFF2-40B4-BE49-F238E27FC236}">
                <a16:creationId xmlns:a16="http://schemas.microsoft.com/office/drawing/2014/main" id="{2E90D49A-54C9-DA11-3B42-A45EA94C072E}"/>
              </a:ext>
            </a:extLst>
          </p:cNvPr>
          <p:cNvSpPr txBox="1"/>
          <p:nvPr/>
        </p:nvSpPr>
        <p:spPr>
          <a:xfrm>
            <a:off x="5787887" y="2991679"/>
            <a:ext cx="6112565"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Which use chip has the highest revenue  and also mention which one has the lowest revenue among all?</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Highest Revenue – Swipe(35M)</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Lowest Revenue – Online(3M)</a:t>
            </a:r>
            <a:endParaRPr lang="en-IN" sz="2000" b="1" dirty="0"/>
          </a:p>
        </p:txBody>
      </p:sp>
      <p:pic>
        <p:nvPicPr>
          <p:cNvPr id="7" name="Picture 6">
            <a:extLst>
              <a:ext uri="{FF2B5EF4-FFF2-40B4-BE49-F238E27FC236}">
                <a16:creationId xmlns:a16="http://schemas.microsoft.com/office/drawing/2014/main" id="{5BB4F8BB-729E-7C29-8CD4-1E4A021DFED8}"/>
              </a:ext>
            </a:extLst>
          </p:cNvPr>
          <p:cNvPicPr>
            <a:picLocks noChangeAspect="1"/>
          </p:cNvPicPr>
          <p:nvPr/>
        </p:nvPicPr>
        <p:blipFill>
          <a:blip r:embed="rId4"/>
          <a:stretch>
            <a:fillRect/>
          </a:stretch>
        </p:blipFill>
        <p:spPr>
          <a:xfrm>
            <a:off x="6867939" y="4755190"/>
            <a:ext cx="4641573" cy="1648920"/>
          </a:xfrm>
          <a:prstGeom prst="rect">
            <a:avLst/>
          </a:prstGeom>
        </p:spPr>
      </p:pic>
    </p:spTree>
    <p:extLst>
      <p:ext uri="{BB962C8B-B14F-4D97-AF65-F5344CB8AC3E}">
        <p14:creationId xmlns:p14="http://schemas.microsoft.com/office/powerpoint/2010/main" val="8944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Electronic credit card icon, finance technology ...">
            <a:extLst>
              <a:ext uri="{FF2B5EF4-FFF2-40B4-BE49-F238E27FC236}">
                <a16:creationId xmlns:a16="http://schemas.microsoft.com/office/drawing/2014/main" id="{5EDE5A21-AC9E-0F12-05B0-EDEC97E8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63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8A0891-FA13-C223-F7B7-3F80AA4FBAE4}"/>
              </a:ext>
            </a:extLst>
          </p:cNvPr>
          <p:cNvSpPr txBox="1"/>
          <p:nvPr/>
        </p:nvSpPr>
        <p:spPr>
          <a:xfrm>
            <a:off x="5688418" y="191387"/>
            <a:ext cx="6390167" cy="400110"/>
          </a:xfrm>
          <a:prstGeom prst="rect">
            <a:avLst/>
          </a:prstGeom>
          <a:noFill/>
        </p:spPr>
        <p:txBody>
          <a:bodyPr wrap="square" rtlCol="0">
            <a:spAutoFit/>
          </a:bodyPr>
          <a:lstStyle/>
          <a:p>
            <a:pPr marL="342900" indent="-342900">
              <a:buFont typeface="Wingdings" panose="05000000000000000000" pitchFamily="2" charset="2"/>
              <a:buChar char="§"/>
            </a:pPr>
            <a:endParaRPr lang="en-IN" sz="2000" b="1" dirty="0"/>
          </a:p>
        </p:txBody>
      </p:sp>
      <p:sp>
        <p:nvSpPr>
          <p:cNvPr id="4" name="TextBox 3">
            <a:extLst>
              <a:ext uri="{FF2B5EF4-FFF2-40B4-BE49-F238E27FC236}">
                <a16:creationId xmlns:a16="http://schemas.microsoft.com/office/drawing/2014/main" id="{F7B6CA6D-67DC-2E52-3DAA-679A4D5DB48C}"/>
              </a:ext>
            </a:extLst>
          </p:cNvPr>
          <p:cNvSpPr txBox="1"/>
          <p:nvPr/>
        </p:nvSpPr>
        <p:spPr>
          <a:xfrm>
            <a:off x="5680895" y="191387"/>
            <a:ext cx="6083559" cy="1938992"/>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Which card category has the highest Total Transaction Amount, Interest Earned and Revenue?</a:t>
            </a:r>
            <a:br>
              <a:rPr lang="en-IN" sz="2000" b="1" dirty="0">
                <a:ln w="6600">
                  <a:solidFill>
                    <a:schemeClr val="accent2"/>
                  </a:solidFill>
                  <a:prstDash val="solid"/>
                </a:ln>
                <a:solidFill>
                  <a:srgbClr val="FFFFFF"/>
                </a:solidFill>
                <a:effectLst>
                  <a:outerShdw dist="38100" dir="2700000" algn="tl" rotWithShape="0">
                    <a:schemeClr val="accent2"/>
                  </a:outerShdw>
                </a:effectLst>
              </a:rPr>
            </a:br>
            <a:r>
              <a:rPr lang="en-IN" sz="2000" b="1" dirty="0">
                <a:ln w="6600">
                  <a:solidFill>
                    <a:schemeClr val="accent2"/>
                  </a:solidFill>
                  <a:prstDash val="solid"/>
                </a:ln>
                <a:solidFill>
                  <a:srgbClr val="FFFFFF"/>
                </a:solidFill>
                <a:effectLst>
                  <a:outerShdw dist="38100" dir="2700000" algn="tl" rotWithShape="0">
                    <a:schemeClr val="accent2"/>
                  </a:outerShdw>
                </a:effectLst>
              </a:rPr>
              <a:t>Ans) Card category ‘Blue’ has the highest Total Transaction Amount, Interest earned and Revenue.</a:t>
            </a:r>
          </a:p>
        </p:txBody>
      </p:sp>
      <p:pic>
        <p:nvPicPr>
          <p:cNvPr id="6" name="Picture 5">
            <a:extLst>
              <a:ext uri="{FF2B5EF4-FFF2-40B4-BE49-F238E27FC236}">
                <a16:creationId xmlns:a16="http://schemas.microsoft.com/office/drawing/2014/main" id="{1EFB20DD-B8D5-7C86-D6D0-7AA5B0718202}"/>
              </a:ext>
            </a:extLst>
          </p:cNvPr>
          <p:cNvPicPr>
            <a:picLocks noChangeAspect="1"/>
          </p:cNvPicPr>
          <p:nvPr/>
        </p:nvPicPr>
        <p:blipFill>
          <a:blip r:embed="rId3"/>
          <a:stretch>
            <a:fillRect/>
          </a:stretch>
        </p:blipFill>
        <p:spPr>
          <a:xfrm>
            <a:off x="5803641" y="2117052"/>
            <a:ext cx="3592287" cy="1573874"/>
          </a:xfrm>
          <a:prstGeom prst="rect">
            <a:avLst/>
          </a:prstGeom>
        </p:spPr>
      </p:pic>
      <p:sp>
        <p:nvSpPr>
          <p:cNvPr id="7" name="TextBox 6">
            <a:extLst>
              <a:ext uri="{FF2B5EF4-FFF2-40B4-BE49-F238E27FC236}">
                <a16:creationId xmlns:a16="http://schemas.microsoft.com/office/drawing/2014/main" id="{45EE58BB-8CBD-20C6-3A71-FA1131F58FFB}"/>
              </a:ext>
            </a:extLst>
          </p:cNvPr>
          <p:cNvSpPr txBox="1"/>
          <p:nvPr/>
        </p:nvSpPr>
        <p:spPr>
          <a:xfrm>
            <a:off x="5688418" y="3853543"/>
            <a:ext cx="6320080" cy="1323439"/>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According to Customer job, which customer spends the most revenue on credit card?</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Businessman spends the most revenue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worth 17M on credit card.</a:t>
            </a:r>
            <a:endParaRPr lang="en-IN" sz="2000" dirty="0"/>
          </a:p>
        </p:txBody>
      </p:sp>
      <p:pic>
        <p:nvPicPr>
          <p:cNvPr id="9" name="Picture 8">
            <a:extLst>
              <a:ext uri="{FF2B5EF4-FFF2-40B4-BE49-F238E27FC236}">
                <a16:creationId xmlns:a16="http://schemas.microsoft.com/office/drawing/2014/main" id="{66884641-8ED5-F64F-733C-462FB3585FBD}"/>
              </a:ext>
            </a:extLst>
          </p:cNvPr>
          <p:cNvPicPr>
            <a:picLocks noChangeAspect="1"/>
          </p:cNvPicPr>
          <p:nvPr/>
        </p:nvPicPr>
        <p:blipFill>
          <a:blip r:embed="rId4"/>
          <a:stretch>
            <a:fillRect/>
          </a:stretch>
        </p:blipFill>
        <p:spPr>
          <a:xfrm>
            <a:off x="6727372" y="5339599"/>
            <a:ext cx="4833256" cy="1327014"/>
          </a:xfrm>
          <a:prstGeom prst="rect">
            <a:avLst/>
          </a:prstGeom>
        </p:spPr>
      </p:pic>
      <p:pic>
        <p:nvPicPr>
          <p:cNvPr id="11" name="Picture 10">
            <a:extLst>
              <a:ext uri="{FF2B5EF4-FFF2-40B4-BE49-F238E27FC236}">
                <a16:creationId xmlns:a16="http://schemas.microsoft.com/office/drawing/2014/main" id="{FEC4AA14-90B7-627A-D2F5-C6FEC6B6D7A6}"/>
              </a:ext>
            </a:extLst>
          </p:cNvPr>
          <p:cNvPicPr>
            <a:picLocks noChangeAspect="1"/>
          </p:cNvPicPr>
          <p:nvPr/>
        </p:nvPicPr>
        <p:blipFill>
          <a:blip r:embed="rId5"/>
          <a:stretch>
            <a:fillRect/>
          </a:stretch>
        </p:blipFill>
        <p:spPr>
          <a:xfrm>
            <a:off x="9569705" y="2130380"/>
            <a:ext cx="2508880" cy="1560546"/>
          </a:xfrm>
          <a:prstGeom prst="rect">
            <a:avLst/>
          </a:prstGeom>
        </p:spPr>
      </p:pic>
    </p:spTree>
    <p:extLst>
      <p:ext uri="{BB962C8B-B14F-4D97-AF65-F5344CB8AC3E}">
        <p14:creationId xmlns:p14="http://schemas.microsoft.com/office/powerpoint/2010/main" val="153579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Electronic credit card icon, finance technology ...">
            <a:extLst>
              <a:ext uri="{FF2B5EF4-FFF2-40B4-BE49-F238E27FC236}">
                <a16:creationId xmlns:a16="http://schemas.microsoft.com/office/drawing/2014/main" id="{F2DB2CDB-7EB4-0691-A9F7-7BFE2A72B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63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ACA085-56F5-504A-05FB-CDBED506784F}"/>
              </a:ext>
            </a:extLst>
          </p:cNvPr>
          <p:cNvSpPr txBox="1"/>
          <p:nvPr/>
        </p:nvSpPr>
        <p:spPr>
          <a:xfrm>
            <a:off x="5850294" y="74645"/>
            <a:ext cx="6083559"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Which is the highest revenue spending by Education Level?</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Highest revenue by Education Level is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Graduate with total revenue spending of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22M.</a:t>
            </a:r>
            <a:endParaRPr lang="en-IN" sz="2000" dirty="0"/>
          </a:p>
        </p:txBody>
      </p:sp>
      <p:pic>
        <p:nvPicPr>
          <p:cNvPr id="5" name="Picture 4">
            <a:extLst>
              <a:ext uri="{FF2B5EF4-FFF2-40B4-BE49-F238E27FC236}">
                <a16:creationId xmlns:a16="http://schemas.microsoft.com/office/drawing/2014/main" id="{F4B7F5C3-9108-2A99-C31F-18285F8DC7D7}"/>
              </a:ext>
            </a:extLst>
          </p:cNvPr>
          <p:cNvPicPr>
            <a:picLocks noChangeAspect="1"/>
          </p:cNvPicPr>
          <p:nvPr/>
        </p:nvPicPr>
        <p:blipFill>
          <a:blip r:embed="rId3"/>
          <a:stretch>
            <a:fillRect/>
          </a:stretch>
        </p:blipFill>
        <p:spPr>
          <a:xfrm>
            <a:off x="6979298" y="1785172"/>
            <a:ext cx="4646645" cy="1348857"/>
          </a:xfrm>
          <a:prstGeom prst="rect">
            <a:avLst/>
          </a:prstGeom>
        </p:spPr>
      </p:pic>
      <p:sp>
        <p:nvSpPr>
          <p:cNvPr id="6" name="TextBox 5">
            <a:extLst>
              <a:ext uri="{FF2B5EF4-FFF2-40B4-BE49-F238E27FC236}">
                <a16:creationId xmlns:a16="http://schemas.microsoft.com/office/drawing/2014/main" id="{81423470-438B-E293-9450-5372DA5F7F5F}"/>
              </a:ext>
            </a:extLst>
          </p:cNvPr>
          <p:cNvSpPr txBox="1"/>
          <p:nvPr/>
        </p:nvSpPr>
        <p:spPr>
          <a:xfrm>
            <a:off x="6096000" y="3349690"/>
            <a:ext cx="5949820" cy="1938992"/>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What is the highest spending of revenue by Expenditure type?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For payment of Bills there is highest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spending of revenue worth 14M and for travel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purposes there is lowest spending of revenue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worth 6M.</a:t>
            </a:r>
            <a:endParaRPr lang="en-IN" sz="2000" dirty="0"/>
          </a:p>
        </p:txBody>
      </p:sp>
      <p:pic>
        <p:nvPicPr>
          <p:cNvPr id="8" name="Picture 7">
            <a:extLst>
              <a:ext uri="{FF2B5EF4-FFF2-40B4-BE49-F238E27FC236}">
                <a16:creationId xmlns:a16="http://schemas.microsoft.com/office/drawing/2014/main" id="{6D06331E-471A-DAB6-F0D3-336C3891F9D6}"/>
              </a:ext>
            </a:extLst>
          </p:cNvPr>
          <p:cNvPicPr>
            <a:picLocks noChangeAspect="1"/>
          </p:cNvPicPr>
          <p:nvPr/>
        </p:nvPicPr>
        <p:blipFill>
          <a:blip r:embed="rId4"/>
          <a:stretch>
            <a:fillRect/>
          </a:stretch>
        </p:blipFill>
        <p:spPr>
          <a:xfrm>
            <a:off x="7352522" y="5288683"/>
            <a:ext cx="4152123" cy="1382706"/>
          </a:xfrm>
          <a:prstGeom prst="rect">
            <a:avLst/>
          </a:prstGeom>
        </p:spPr>
      </p:pic>
    </p:spTree>
    <p:extLst>
      <p:ext uri="{BB962C8B-B14F-4D97-AF65-F5344CB8AC3E}">
        <p14:creationId xmlns:p14="http://schemas.microsoft.com/office/powerpoint/2010/main" val="49813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Electronic credit card icon, finance technology ...">
            <a:extLst>
              <a:ext uri="{FF2B5EF4-FFF2-40B4-BE49-F238E27FC236}">
                <a16:creationId xmlns:a16="http://schemas.microsoft.com/office/drawing/2014/main" id="{644DF401-3BFC-BB73-F0DB-37EBC96E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63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39AD96-8E4D-10B5-8D9E-4DEE931C630E}"/>
              </a:ext>
            </a:extLst>
          </p:cNvPr>
          <p:cNvSpPr txBox="1"/>
          <p:nvPr/>
        </p:nvSpPr>
        <p:spPr>
          <a:xfrm>
            <a:off x="5449077" y="0"/>
            <a:ext cx="6587413"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Which age group spends the highest revenue as well as lowest revenue on credit card?</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Age group of 40-50 spends the highest revenue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on credit card and age group of 20-30 spends the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lowest revenue on credit card.</a:t>
            </a:r>
          </a:p>
        </p:txBody>
      </p:sp>
      <p:pic>
        <p:nvPicPr>
          <p:cNvPr id="5" name="Picture 4">
            <a:extLst>
              <a:ext uri="{FF2B5EF4-FFF2-40B4-BE49-F238E27FC236}">
                <a16:creationId xmlns:a16="http://schemas.microsoft.com/office/drawing/2014/main" id="{C4FDC2E7-D7B7-D115-B8D1-BDED1BC9787F}"/>
              </a:ext>
            </a:extLst>
          </p:cNvPr>
          <p:cNvPicPr>
            <a:picLocks noChangeAspect="1"/>
          </p:cNvPicPr>
          <p:nvPr/>
        </p:nvPicPr>
        <p:blipFill>
          <a:blip r:embed="rId3"/>
          <a:stretch>
            <a:fillRect/>
          </a:stretch>
        </p:blipFill>
        <p:spPr>
          <a:xfrm>
            <a:off x="6354147" y="1631215"/>
            <a:ext cx="5122506" cy="1631215"/>
          </a:xfrm>
          <a:prstGeom prst="rect">
            <a:avLst/>
          </a:prstGeom>
        </p:spPr>
      </p:pic>
      <p:sp>
        <p:nvSpPr>
          <p:cNvPr id="6" name="TextBox 5">
            <a:extLst>
              <a:ext uri="{FF2B5EF4-FFF2-40B4-BE49-F238E27FC236}">
                <a16:creationId xmlns:a16="http://schemas.microsoft.com/office/drawing/2014/main" id="{9214FC82-4447-6373-4D75-A88F670B806F}"/>
              </a:ext>
            </a:extLst>
          </p:cNvPr>
          <p:cNvSpPr txBox="1"/>
          <p:nvPr/>
        </p:nvSpPr>
        <p:spPr>
          <a:xfrm>
            <a:off x="5728996" y="3582955"/>
            <a:ext cx="6307494" cy="1323439"/>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ln w="6600">
                  <a:solidFill>
                    <a:schemeClr val="accent2"/>
                  </a:solidFill>
                  <a:prstDash val="solid"/>
                </a:ln>
                <a:solidFill>
                  <a:srgbClr val="FFFFFF"/>
                </a:solidFill>
                <a:effectLst>
                  <a:outerShdw dist="38100" dir="2700000" algn="tl" rotWithShape="0">
                    <a:schemeClr val="accent2"/>
                  </a:outerShdw>
                </a:effectLst>
              </a:rPr>
              <a:t>What is the most common martial status of customer spending the highest revenue?</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Ans) Married Customer’s spends the highest </a:t>
            </a:r>
          </a:p>
          <a:p>
            <a:r>
              <a:rPr lang="en-IN" sz="2000" b="1" dirty="0">
                <a:ln w="6600">
                  <a:solidFill>
                    <a:schemeClr val="accent2"/>
                  </a:solidFill>
                  <a:prstDash val="solid"/>
                </a:ln>
                <a:solidFill>
                  <a:srgbClr val="FFFFFF"/>
                </a:solidFill>
                <a:effectLst>
                  <a:outerShdw dist="38100" dir="2700000" algn="tl" rotWithShape="0">
                    <a:schemeClr val="accent2"/>
                  </a:outerShdw>
                </a:effectLst>
              </a:rPr>
              <a:t>       revenue on credit card.</a:t>
            </a:r>
            <a:endParaRPr lang="en-IN" sz="2000" dirty="0"/>
          </a:p>
        </p:txBody>
      </p:sp>
      <p:pic>
        <p:nvPicPr>
          <p:cNvPr id="8" name="Picture 7">
            <a:extLst>
              <a:ext uri="{FF2B5EF4-FFF2-40B4-BE49-F238E27FC236}">
                <a16:creationId xmlns:a16="http://schemas.microsoft.com/office/drawing/2014/main" id="{E14DFDCF-F587-A9C8-BC0E-CD7799964DDA}"/>
              </a:ext>
            </a:extLst>
          </p:cNvPr>
          <p:cNvPicPr>
            <a:picLocks noChangeAspect="1"/>
          </p:cNvPicPr>
          <p:nvPr/>
        </p:nvPicPr>
        <p:blipFill>
          <a:blip r:embed="rId4"/>
          <a:stretch>
            <a:fillRect/>
          </a:stretch>
        </p:blipFill>
        <p:spPr>
          <a:xfrm>
            <a:off x="6461449" y="5038531"/>
            <a:ext cx="4562668" cy="1497258"/>
          </a:xfrm>
          <a:prstGeom prst="rect">
            <a:avLst/>
          </a:prstGeom>
        </p:spPr>
      </p:pic>
    </p:spTree>
    <p:extLst>
      <p:ext uri="{BB962C8B-B14F-4D97-AF65-F5344CB8AC3E}">
        <p14:creationId xmlns:p14="http://schemas.microsoft.com/office/powerpoint/2010/main" val="322349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TM03457491[[fn=Metropolitan]]</Template>
  <TotalTime>406</TotalTime>
  <Words>651</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Unicode MS</vt:lpstr>
      <vt:lpstr>Algerian</vt:lpstr>
      <vt:lpstr>Aptos</vt:lpstr>
      <vt:lpstr>Aptos Display</vt:lpstr>
      <vt:lpstr>Arial</vt:lpstr>
      <vt:lpstr>Arial Black</vt:lpstr>
      <vt:lpstr>Bernard MT Condensed</vt:lpstr>
      <vt:lpstr>Bodoni MT Poster Compressed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Shaboni Roy</dc:creator>
  <cp:lastModifiedBy>Shaboni Roy</cp:lastModifiedBy>
  <cp:revision>7</cp:revision>
  <dcterms:created xsi:type="dcterms:W3CDTF">2024-09-07T16:46:33Z</dcterms:created>
  <dcterms:modified xsi:type="dcterms:W3CDTF">2024-09-11T20:19:32Z</dcterms:modified>
</cp:coreProperties>
</file>