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7F4DA9-CADC-4156-940D-5702421E270D}"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2608064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7F4DA9-CADC-4156-940D-5702421E270D}"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143079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7F4DA9-CADC-4156-940D-5702421E270D}"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3770114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7F4DA9-CADC-4156-940D-5702421E270D}"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E929F4-8090-4439-8B20-D5E15855B62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72528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F4DA9-CADC-4156-940D-5702421E270D}"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2305836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7F4DA9-CADC-4156-940D-5702421E270D}" type="datetimeFigureOut">
              <a:rPr lang="en-IN" smtClean="0"/>
              <a:t>05-09-2024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2763968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7F4DA9-CADC-4156-940D-5702421E270D}" type="datetimeFigureOut">
              <a:rPr lang="en-IN" smtClean="0"/>
              <a:t>05-09-2024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1902640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F4DA9-CADC-4156-940D-5702421E270D}"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4173852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F4DA9-CADC-4156-940D-5702421E270D}"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2720751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07F4DA9-CADC-4156-940D-5702421E270D}"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13718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F4DA9-CADC-4156-940D-5702421E270D}"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324448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7F4DA9-CADC-4156-940D-5702421E270D}"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396509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7F4DA9-CADC-4156-940D-5702421E270D}" type="datetimeFigureOut">
              <a:rPr lang="en-IN" smtClean="0"/>
              <a:t>05-09-2024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252483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07F4DA9-CADC-4156-940D-5702421E270D}" type="datetimeFigureOut">
              <a:rPr lang="en-IN" smtClean="0"/>
              <a:t>05-09-2024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69087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07F4DA9-CADC-4156-940D-5702421E270D}" type="datetimeFigureOut">
              <a:rPr lang="en-IN" smtClean="0"/>
              <a:t>05-09-2024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156277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07F4DA9-CADC-4156-940D-5702421E270D}" type="datetimeFigureOut">
              <a:rPr lang="en-IN" smtClean="0"/>
              <a:t>05-09-2024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183037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7F4DA9-CADC-4156-940D-5702421E270D}"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E929F4-8090-4439-8B20-D5E15855B62D}" type="slidenum">
              <a:rPr lang="en-IN" smtClean="0"/>
              <a:t>‹#›</a:t>
            </a:fld>
            <a:endParaRPr lang="en-IN"/>
          </a:p>
        </p:txBody>
      </p:sp>
    </p:spTree>
    <p:extLst>
      <p:ext uri="{BB962C8B-B14F-4D97-AF65-F5344CB8AC3E}">
        <p14:creationId xmlns:p14="http://schemas.microsoft.com/office/powerpoint/2010/main" val="248100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07F4DA9-CADC-4156-940D-5702421E270D}" type="datetimeFigureOut">
              <a:rPr lang="en-IN" smtClean="0"/>
              <a:t>05-09-2024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E929F4-8090-4439-8B20-D5E15855B62D}" type="slidenum">
              <a:rPr lang="en-IN" smtClean="0"/>
              <a:t>‹#›</a:t>
            </a:fld>
            <a:endParaRPr lang="en-IN"/>
          </a:p>
        </p:txBody>
      </p:sp>
    </p:spTree>
    <p:extLst>
      <p:ext uri="{BB962C8B-B14F-4D97-AF65-F5344CB8AC3E}">
        <p14:creationId xmlns:p14="http://schemas.microsoft.com/office/powerpoint/2010/main" val="2868742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iqsels.com/sv/public-domain-photo-zbctc"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hkpcacademy.org/en/10013066-02-journey-to-hr-analytics-how-to-apply-data-to-manage-human-resources-in-a-qualitative-way/"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hyperlink" Target="https://stock.adobe.com/search?k=hr" TargetMode="External"/><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hyperlink" Target="https://www.pinterest.com/pin/762867624363166301/"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linkedin.com/in/shaboni-roy-06a588226/" TargetMode="External"/><Relationship Id="rId7" Type="http://schemas.openxmlformats.org/officeDocument/2006/relationships/hyperlink" Target="https://www.peoplematters.in/article/hr-analytics/7-fundamentals-scale-hr-analytics-capabilities-12634" TargetMode="External"/><Relationship Id="rId2" Type="http://schemas.openxmlformats.org/officeDocument/2006/relationships/hyperlink" Target="mailto:shaboniroy05@gmail.com" TargetMode="Externa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19DB25-21A9-6AAF-3D16-06BF2CFEDB1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5200" y="354466"/>
            <a:ext cx="6642800" cy="6149067"/>
          </a:xfrm>
          <a:prstGeom prst="rect">
            <a:avLst/>
          </a:prstGeom>
          <a:ln>
            <a:noFill/>
          </a:ln>
          <a:scene3d>
            <a:camera prst="perspectiveRight"/>
            <a:lightRig rig="threePt" dir="t"/>
          </a:scene3d>
        </p:spPr>
      </p:pic>
      <p:sp>
        <p:nvSpPr>
          <p:cNvPr id="6" name="TextBox 5">
            <a:extLst>
              <a:ext uri="{FF2B5EF4-FFF2-40B4-BE49-F238E27FC236}">
                <a16:creationId xmlns:a16="http://schemas.microsoft.com/office/drawing/2014/main" id="{2B3502AE-0E17-16F2-26A9-DA6B5EF35997}"/>
              </a:ext>
            </a:extLst>
          </p:cNvPr>
          <p:cNvSpPr txBox="1"/>
          <p:nvPr/>
        </p:nvSpPr>
        <p:spPr>
          <a:xfrm>
            <a:off x="6615404" y="1129004"/>
            <a:ext cx="4935894" cy="5201424"/>
          </a:xfrm>
          <a:prstGeom prst="rect">
            <a:avLst/>
          </a:prstGeom>
          <a:noFill/>
        </p:spPr>
        <p:txBody>
          <a:bodyPr wrap="square" rtlCol="0">
            <a:spAutoFit/>
          </a:bodyPr>
          <a:lstStyle/>
          <a:p>
            <a:pPr algn="ctr"/>
            <a:r>
              <a:rPr lang="en-IN" sz="3600" b="1" dirty="0">
                <a:latin typeface="Algerian" panose="04020705040A02060702" pitchFamily="82" charset="0"/>
              </a:rPr>
              <a:t>HR</a:t>
            </a:r>
          </a:p>
          <a:p>
            <a:pPr algn="ctr"/>
            <a:r>
              <a:rPr lang="en-IN" sz="3600" b="1" dirty="0">
                <a:latin typeface="Algerian" panose="04020705040A02060702" pitchFamily="82" charset="0"/>
              </a:rPr>
              <a:t>ANALYTICS</a:t>
            </a:r>
          </a:p>
          <a:p>
            <a:pPr algn="ctr"/>
            <a:r>
              <a:rPr lang="en-IN" sz="3600" b="1" dirty="0">
                <a:latin typeface="Algerian" panose="04020705040A02060702" pitchFamily="82" charset="0"/>
              </a:rPr>
              <a:t>EMPLOYEE ATTRITION</a:t>
            </a:r>
          </a:p>
          <a:p>
            <a:pPr algn="ctr"/>
            <a:r>
              <a:rPr lang="en-IN" sz="3600" b="1" dirty="0">
                <a:latin typeface="Algerian" panose="04020705040A02060702" pitchFamily="82" charset="0"/>
              </a:rPr>
              <a:t>AND</a:t>
            </a:r>
          </a:p>
          <a:p>
            <a:pPr algn="ctr"/>
            <a:r>
              <a:rPr lang="en-IN" sz="3600" b="1" dirty="0">
                <a:latin typeface="Algerian" panose="04020705040A02060702" pitchFamily="82" charset="0"/>
              </a:rPr>
              <a:t>PERFORMANCE</a:t>
            </a:r>
          </a:p>
          <a:p>
            <a:pPr algn="ctr"/>
            <a:r>
              <a:rPr lang="en-IN" sz="3600" b="1" dirty="0">
                <a:latin typeface="Algerian" panose="04020705040A02060702" pitchFamily="82" charset="0"/>
              </a:rPr>
              <a:t>ANALYSIS</a:t>
            </a:r>
          </a:p>
          <a:p>
            <a:pPr algn="ctr"/>
            <a:endParaRPr lang="en-IN" sz="3600" b="1" dirty="0">
              <a:latin typeface="Algerian" panose="04020705040A02060702" pitchFamily="82" charset="0"/>
            </a:endParaRPr>
          </a:p>
          <a:p>
            <a:endParaRPr lang="en-IN" sz="2800" b="1" dirty="0">
              <a:latin typeface="Algerian" panose="04020705040A02060702" pitchFamily="82" charset="0"/>
            </a:endParaRPr>
          </a:p>
          <a:p>
            <a:endParaRPr lang="en-IN" sz="2800" b="1" dirty="0">
              <a:latin typeface="Algerian" panose="04020705040A02060702" pitchFamily="82" charset="0"/>
            </a:endParaRPr>
          </a:p>
          <a:p>
            <a:r>
              <a:rPr lang="en-IN" sz="2400" b="1" dirty="0">
                <a:solidFill>
                  <a:srgbClr val="FFFF00"/>
                </a:solidFill>
                <a:latin typeface="Arial Black" panose="020B0A04020102020204" pitchFamily="34" charset="0"/>
              </a:rPr>
              <a:t>Project Owner : Shaboni Roy</a:t>
            </a:r>
          </a:p>
        </p:txBody>
      </p:sp>
    </p:spTree>
    <p:extLst>
      <p:ext uri="{BB962C8B-B14F-4D97-AF65-F5344CB8AC3E}">
        <p14:creationId xmlns:p14="http://schemas.microsoft.com/office/powerpoint/2010/main" val="39016313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B52451-7EAD-DD0C-31AF-A21834BD478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0629" y="382554"/>
            <a:ext cx="7557795" cy="6092891"/>
          </a:xfrm>
          <a:prstGeom prst="round2DiagRect">
            <a:avLst>
              <a:gd name="adj1" fmla="val 16667"/>
              <a:gd name="adj2" fmla="val 0"/>
            </a:avLst>
          </a:prstGeom>
          <a:ln w="88900" cap="sq">
            <a:noFill/>
            <a:miter lim="800000"/>
          </a:ln>
          <a:effectLst>
            <a:outerShdw blurRad="254000" algn="tl" rotWithShape="0">
              <a:srgbClr val="000000">
                <a:alpha val="43000"/>
              </a:srgbClr>
            </a:outerShdw>
          </a:effectLst>
          <a:scene3d>
            <a:camera prst="obliqueBottomRight"/>
            <a:lightRig rig="threePt" dir="t"/>
          </a:scene3d>
        </p:spPr>
      </p:pic>
      <p:sp>
        <p:nvSpPr>
          <p:cNvPr id="6" name="TextBox 5">
            <a:extLst>
              <a:ext uri="{FF2B5EF4-FFF2-40B4-BE49-F238E27FC236}">
                <a16:creationId xmlns:a16="http://schemas.microsoft.com/office/drawing/2014/main" id="{C0C38865-C84A-AFA3-FBC4-03B4004F37C2}"/>
              </a:ext>
            </a:extLst>
          </p:cNvPr>
          <p:cNvSpPr txBox="1"/>
          <p:nvPr/>
        </p:nvSpPr>
        <p:spPr>
          <a:xfrm>
            <a:off x="8266922" y="1399592"/>
            <a:ext cx="3676262" cy="5139869"/>
          </a:xfrm>
          <a:prstGeom prst="rect">
            <a:avLst/>
          </a:prstGeom>
          <a:noFill/>
        </p:spPr>
        <p:txBody>
          <a:bodyPr wrap="square" rtlCol="0">
            <a:spAutoFit/>
          </a:bodyPr>
          <a:lstStyle/>
          <a:p>
            <a:pPr algn="ctr"/>
            <a:r>
              <a:rPr lang="en-IN" sz="3200" b="1" dirty="0">
                <a:ln w="22225">
                  <a:solidFill>
                    <a:schemeClr val="accent2"/>
                  </a:solidFill>
                  <a:prstDash val="solid"/>
                </a:ln>
                <a:solidFill>
                  <a:schemeClr val="accent2">
                    <a:lumMod val="40000"/>
                    <a:lumOff val="60000"/>
                  </a:schemeClr>
                </a:solidFill>
                <a:latin typeface="Arial Rounded MT Bold" panose="020F0704030504030204" pitchFamily="34" charset="0"/>
              </a:rPr>
              <a:t>CONTENTS</a:t>
            </a:r>
          </a:p>
          <a:p>
            <a:endParaRPr lang="en-IN" sz="3200" dirty="0">
              <a:latin typeface="Arial Rounded MT Bold" panose="020F0704030504030204" pitchFamily="34" charset="0"/>
            </a:endParaRPr>
          </a:p>
          <a:p>
            <a:r>
              <a:rPr lang="en-IN" sz="2400" dirty="0">
                <a:solidFill>
                  <a:schemeClr val="accent2">
                    <a:lumMod val="60000"/>
                    <a:lumOff val="40000"/>
                  </a:schemeClr>
                </a:solidFill>
                <a:latin typeface="Arial Rounded MT Bold" panose="020F0704030504030204" pitchFamily="34" charset="0"/>
              </a:rPr>
              <a:t>     </a:t>
            </a:r>
            <a:r>
              <a:rPr lang="en-IN" sz="2400" dirty="0">
                <a:solidFill>
                  <a:schemeClr val="tx1">
                    <a:lumMod val="95000"/>
                  </a:schemeClr>
                </a:solidFill>
                <a:latin typeface="Arial Rounded MT Bold" panose="020F0704030504030204" pitchFamily="34" charset="0"/>
              </a:rPr>
              <a:t>INTRODUCTION</a:t>
            </a:r>
          </a:p>
          <a:p>
            <a:endParaRPr lang="en-IN" sz="2400" dirty="0">
              <a:solidFill>
                <a:schemeClr val="tx1">
                  <a:lumMod val="95000"/>
                </a:schemeClr>
              </a:solidFill>
              <a:latin typeface="Arial Rounded MT Bold" panose="020F0704030504030204" pitchFamily="34" charset="0"/>
            </a:endParaRPr>
          </a:p>
          <a:p>
            <a:endParaRPr lang="en-IN" sz="2400" dirty="0">
              <a:solidFill>
                <a:schemeClr val="tx1">
                  <a:lumMod val="95000"/>
                </a:schemeClr>
              </a:solidFill>
              <a:latin typeface="Arial Rounded MT Bold" panose="020F0704030504030204" pitchFamily="34" charset="0"/>
            </a:endParaRPr>
          </a:p>
          <a:p>
            <a:r>
              <a:rPr lang="en-IN" sz="2400" dirty="0">
                <a:solidFill>
                  <a:schemeClr val="tx1">
                    <a:lumMod val="95000"/>
                  </a:schemeClr>
                </a:solidFill>
                <a:latin typeface="Arial Rounded MT Bold" panose="020F0704030504030204" pitchFamily="34" charset="0"/>
              </a:rPr>
              <a:t>     GOALS AND KPI’S</a:t>
            </a:r>
          </a:p>
          <a:p>
            <a:endParaRPr lang="en-IN" sz="2400" dirty="0">
              <a:solidFill>
                <a:schemeClr val="tx1">
                  <a:lumMod val="95000"/>
                </a:schemeClr>
              </a:solidFill>
              <a:latin typeface="Arial Rounded MT Bold" panose="020F0704030504030204" pitchFamily="34" charset="0"/>
            </a:endParaRPr>
          </a:p>
          <a:p>
            <a:endParaRPr lang="en-IN" sz="2400" dirty="0">
              <a:solidFill>
                <a:schemeClr val="tx1">
                  <a:lumMod val="95000"/>
                </a:schemeClr>
              </a:solidFill>
              <a:latin typeface="Arial Rounded MT Bold" panose="020F0704030504030204" pitchFamily="34" charset="0"/>
            </a:endParaRPr>
          </a:p>
          <a:p>
            <a:r>
              <a:rPr lang="en-IN" sz="2400" dirty="0">
                <a:solidFill>
                  <a:schemeClr val="tx1">
                    <a:lumMod val="95000"/>
                  </a:schemeClr>
                </a:solidFill>
                <a:latin typeface="Arial Rounded MT Bold" panose="020F0704030504030204" pitchFamily="34" charset="0"/>
              </a:rPr>
              <a:t>     RECOMMENDED </a:t>
            </a:r>
          </a:p>
          <a:p>
            <a:r>
              <a:rPr lang="en-IN" sz="2400" dirty="0">
                <a:solidFill>
                  <a:schemeClr val="tx1">
                    <a:lumMod val="95000"/>
                  </a:schemeClr>
                </a:solidFill>
                <a:latin typeface="Arial Rounded MT Bold" panose="020F0704030504030204" pitchFamily="34" charset="0"/>
              </a:rPr>
              <a:t>      ANALYSIS</a:t>
            </a:r>
          </a:p>
          <a:p>
            <a:endParaRPr lang="en-IN" sz="2400" dirty="0">
              <a:solidFill>
                <a:schemeClr val="tx1">
                  <a:lumMod val="95000"/>
                </a:schemeClr>
              </a:solidFill>
              <a:latin typeface="Arial Rounded MT Bold" panose="020F0704030504030204" pitchFamily="34" charset="0"/>
            </a:endParaRPr>
          </a:p>
          <a:p>
            <a:r>
              <a:rPr lang="en-IN" sz="2400" dirty="0">
                <a:solidFill>
                  <a:schemeClr val="tx1">
                    <a:lumMod val="95000"/>
                  </a:schemeClr>
                </a:solidFill>
                <a:latin typeface="Arial Rounded MT Bold" panose="020F0704030504030204" pitchFamily="34" charset="0"/>
              </a:rPr>
              <a:t>      </a:t>
            </a:r>
          </a:p>
          <a:p>
            <a:r>
              <a:rPr lang="en-IN" sz="2400" dirty="0">
                <a:solidFill>
                  <a:schemeClr val="tx1">
                    <a:lumMod val="95000"/>
                  </a:schemeClr>
                </a:solidFill>
                <a:latin typeface="Arial Rounded MT Bold" panose="020F0704030504030204" pitchFamily="34" charset="0"/>
              </a:rPr>
              <a:t>      CONCLUSION</a:t>
            </a:r>
          </a:p>
        </p:txBody>
      </p:sp>
      <p:pic>
        <p:nvPicPr>
          <p:cNvPr id="12" name="Picture 11">
            <a:extLst>
              <a:ext uri="{FF2B5EF4-FFF2-40B4-BE49-F238E27FC236}">
                <a16:creationId xmlns:a16="http://schemas.microsoft.com/office/drawing/2014/main" id="{90D1DB0B-BC17-9381-5FC9-8DB6088F4BFA}"/>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125410" y="2323323"/>
            <a:ext cx="559441" cy="615820"/>
          </a:xfrm>
          <a:prstGeom prst="rect">
            <a:avLst/>
          </a:prstGeom>
        </p:spPr>
      </p:pic>
      <p:pic>
        <p:nvPicPr>
          <p:cNvPr id="13" name="Picture 12">
            <a:extLst>
              <a:ext uri="{FF2B5EF4-FFF2-40B4-BE49-F238E27FC236}">
                <a16:creationId xmlns:a16="http://schemas.microsoft.com/office/drawing/2014/main" id="{95A96B3F-6972-5780-EA02-3C98D8CCD690}"/>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125409" y="3509866"/>
            <a:ext cx="559441" cy="615820"/>
          </a:xfrm>
          <a:prstGeom prst="rect">
            <a:avLst/>
          </a:prstGeom>
        </p:spPr>
      </p:pic>
      <p:pic>
        <p:nvPicPr>
          <p:cNvPr id="14" name="Picture 13">
            <a:extLst>
              <a:ext uri="{FF2B5EF4-FFF2-40B4-BE49-F238E27FC236}">
                <a16:creationId xmlns:a16="http://schemas.microsoft.com/office/drawing/2014/main" id="{D034A7CF-40D0-51B9-99B5-052030027B2E}"/>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125410" y="4696409"/>
            <a:ext cx="559441" cy="615820"/>
          </a:xfrm>
          <a:prstGeom prst="rect">
            <a:avLst/>
          </a:prstGeom>
        </p:spPr>
      </p:pic>
      <p:pic>
        <p:nvPicPr>
          <p:cNvPr id="15" name="Picture 14">
            <a:extLst>
              <a:ext uri="{FF2B5EF4-FFF2-40B4-BE49-F238E27FC236}">
                <a16:creationId xmlns:a16="http://schemas.microsoft.com/office/drawing/2014/main" id="{265E1EBA-E3FF-0362-F162-E492AB809B7B}"/>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125409" y="6096258"/>
            <a:ext cx="559441" cy="615820"/>
          </a:xfrm>
          <a:prstGeom prst="rect">
            <a:avLst/>
          </a:prstGeom>
        </p:spPr>
      </p:pic>
    </p:spTree>
    <p:extLst>
      <p:ext uri="{BB962C8B-B14F-4D97-AF65-F5344CB8AC3E}">
        <p14:creationId xmlns:p14="http://schemas.microsoft.com/office/powerpoint/2010/main" val="14240996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81B0AF-2C79-0694-7E93-50B1161ADC5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FC09131-B976-67B6-0E71-E1AB945EB4F5}"/>
              </a:ext>
            </a:extLst>
          </p:cNvPr>
          <p:cNvSpPr txBox="1"/>
          <p:nvPr/>
        </p:nvSpPr>
        <p:spPr>
          <a:xfrm>
            <a:off x="6690049" y="326571"/>
            <a:ext cx="5290457" cy="6309420"/>
          </a:xfrm>
          <a:prstGeom prst="rect">
            <a:avLst/>
          </a:prstGeom>
          <a:noFill/>
        </p:spPr>
        <p:txBody>
          <a:bodyPr wrap="square" rtlCol="0">
            <a:spAutoFit/>
          </a:bodyPr>
          <a:lstStyle/>
          <a:p>
            <a:pPr algn="ctr"/>
            <a:r>
              <a:rPr lang="en-IN" sz="3200" b="1"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Rounded MT Bold" panose="020F0704030504030204" pitchFamily="34" charset="0"/>
              </a:rPr>
              <a:t>INTRODUCTION</a:t>
            </a:r>
          </a:p>
          <a:p>
            <a:pPr algn="ctr"/>
            <a:endParaRPr lang="en-IN" sz="3200" u="sng" dirty="0">
              <a:ln w="0"/>
              <a:effectLst>
                <a:outerShdw blurRad="38100" dist="19050" dir="2700000" algn="tl" rotWithShape="0">
                  <a:schemeClr val="dk1">
                    <a:alpha val="40000"/>
                  </a:schemeClr>
                </a:outerShdw>
              </a:effectLst>
              <a:latin typeface="Arial Rounded MT Bold" panose="020F0704030504030204" pitchFamily="34" charset="0"/>
            </a:endParaRPr>
          </a:p>
          <a:p>
            <a:r>
              <a:rPr lang="en-IN" sz="2000" u="sng" dirty="0">
                <a:ln w="0"/>
                <a:solidFill>
                  <a:schemeClr val="accent6">
                    <a:lumMod val="40000"/>
                    <a:lumOff val="60000"/>
                  </a:schemeClr>
                </a:solidFill>
                <a:effectLst>
                  <a:glow rad="101600">
                    <a:schemeClr val="accent2">
                      <a:satMod val="175000"/>
                      <a:alpha val="40000"/>
                    </a:schemeClr>
                  </a:glow>
                  <a:outerShdw blurRad="38100" dist="19050" dir="2700000" algn="tl" rotWithShape="0">
                    <a:schemeClr val="dk1">
                      <a:alpha val="40000"/>
                    </a:schemeClr>
                  </a:outerShdw>
                </a:effectLst>
                <a:latin typeface="Arial Rounded MT Bold" panose="020F0704030504030204" pitchFamily="34" charset="0"/>
              </a:rPr>
              <a:t>Background</a:t>
            </a:r>
            <a:r>
              <a:rPr lang="en-IN" sz="2000" dirty="0">
                <a:ln w="0"/>
                <a:solidFill>
                  <a:schemeClr val="accent6">
                    <a:lumMod val="40000"/>
                    <a:lumOff val="60000"/>
                  </a:schemeClr>
                </a:solidFill>
                <a:effectLst>
                  <a:glow rad="101600">
                    <a:schemeClr val="accent2">
                      <a:satMod val="175000"/>
                      <a:alpha val="40000"/>
                    </a:schemeClr>
                  </a:glow>
                  <a:outerShdw blurRad="38100" dist="19050" dir="2700000" algn="tl" rotWithShape="0">
                    <a:schemeClr val="dk1">
                      <a:alpha val="40000"/>
                    </a:schemeClr>
                  </a:outerShdw>
                </a:effectLst>
                <a:latin typeface="Arial Rounded MT Bold" panose="020F0704030504030204" pitchFamily="34" charset="0"/>
              </a:rPr>
              <a:t> :</a:t>
            </a:r>
            <a:r>
              <a:rPr lang="en-IN" sz="2000" dirty="0">
                <a:ln w="0"/>
                <a:solidFill>
                  <a:schemeClr val="accent6">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 </a:t>
            </a:r>
            <a:r>
              <a:rPr lang="en-IN" sz="2000" dirty="0">
                <a:ln w="0"/>
                <a:effectLst>
                  <a:outerShdw blurRad="38100" dist="19050" dir="2700000" algn="tl" rotWithShape="0">
                    <a:schemeClr val="dk1">
                      <a:alpha val="40000"/>
                    </a:schemeClr>
                  </a:outerShdw>
                </a:effectLst>
                <a:latin typeface="Arial Rounded MT Bold" panose="020F0704030504030204" pitchFamily="34" charset="0"/>
              </a:rPr>
              <a:t>An overview of HR data which consist of 1413 rows and 38 columns is given in this report. Before visualization we analyse the data properly to drive the insights from data which will help us to find out what are the steps we should take to minimize the attrition rate.</a:t>
            </a:r>
          </a:p>
          <a:p>
            <a:endParaRPr lang="en-IN" sz="2000" dirty="0">
              <a:ln w="0"/>
              <a:effectLst>
                <a:outerShdw blurRad="38100" dist="19050" dir="2700000" algn="tl" rotWithShape="0">
                  <a:schemeClr val="dk1">
                    <a:alpha val="40000"/>
                  </a:schemeClr>
                </a:outerShdw>
              </a:effectLst>
              <a:latin typeface="Arial Rounded MT Bold" panose="020F0704030504030204" pitchFamily="34" charset="0"/>
            </a:endParaRPr>
          </a:p>
          <a:p>
            <a:r>
              <a:rPr lang="en-IN" sz="2000" u="sng" dirty="0">
                <a:ln w="0"/>
                <a:solidFill>
                  <a:schemeClr val="accent6">
                    <a:lumMod val="40000"/>
                    <a:lumOff val="60000"/>
                  </a:schemeClr>
                </a:solidFill>
                <a:effectLst>
                  <a:glow rad="101600">
                    <a:schemeClr val="accent2">
                      <a:satMod val="175000"/>
                      <a:alpha val="40000"/>
                    </a:schemeClr>
                  </a:glow>
                  <a:outerShdw blurRad="38100" dist="19050" dir="2700000" algn="tl" rotWithShape="0">
                    <a:schemeClr val="dk1">
                      <a:alpha val="40000"/>
                    </a:schemeClr>
                  </a:outerShdw>
                </a:effectLst>
                <a:latin typeface="Arial Rounded MT Bold" panose="020F0704030504030204" pitchFamily="34" charset="0"/>
              </a:rPr>
              <a:t>Problem</a:t>
            </a:r>
            <a:r>
              <a:rPr lang="en-IN" sz="2000" dirty="0">
                <a:ln w="0"/>
                <a:solidFill>
                  <a:schemeClr val="accent6">
                    <a:lumMod val="40000"/>
                    <a:lumOff val="60000"/>
                  </a:schemeClr>
                </a:solidFill>
                <a:effectLst>
                  <a:glow rad="101600">
                    <a:schemeClr val="accent2">
                      <a:satMod val="175000"/>
                      <a:alpha val="40000"/>
                    </a:schemeClr>
                  </a:glow>
                  <a:outerShdw blurRad="38100" dist="19050" dir="2700000" algn="tl" rotWithShape="0">
                    <a:schemeClr val="dk1">
                      <a:alpha val="40000"/>
                    </a:schemeClr>
                  </a:outerShdw>
                </a:effectLst>
                <a:latin typeface="Arial Rounded MT Bold" panose="020F0704030504030204" pitchFamily="34" charset="0"/>
              </a:rPr>
              <a:t> :</a:t>
            </a:r>
            <a:r>
              <a:rPr lang="en-IN" sz="2000" dirty="0">
                <a:ln w="0"/>
                <a:solidFill>
                  <a:schemeClr val="accent6">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 </a:t>
            </a:r>
            <a:r>
              <a:rPr lang="en-IN" sz="2000" dirty="0">
                <a:ln w="0"/>
                <a:effectLst>
                  <a:outerShdw blurRad="38100" dist="19050" dir="2700000" algn="tl" rotWithShape="0">
                    <a:schemeClr val="dk1">
                      <a:alpha val="40000"/>
                    </a:schemeClr>
                  </a:outerShdw>
                </a:effectLst>
                <a:latin typeface="Arial Rounded MT Bold" panose="020F0704030504030204" pitchFamily="34" charset="0"/>
              </a:rPr>
              <a:t>The company has been facing the attrition issue which is impacting there value in the market and company is also losing its performance to address this issue, its very essential to know the reasons behind the attrition and find out insights to attract new as well as existing employees.  </a:t>
            </a:r>
          </a:p>
        </p:txBody>
      </p:sp>
    </p:spTree>
    <p:extLst>
      <p:ext uri="{BB962C8B-B14F-4D97-AF65-F5344CB8AC3E}">
        <p14:creationId xmlns:p14="http://schemas.microsoft.com/office/powerpoint/2010/main" val="221646829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7821B4-FBA4-711E-7155-D2E804F2BF2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36379" y="1007707"/>
            <a:ext cx="6400323" cy="5569878"/>
          </a:xfrm>
          <a:prstGeom prst="rect">
            <a:avLst/>
          </a:prstGeom>
          <a:solidFill>
            <a:srgbClr val="FFFFFF">
              <a:shade val="85000"/>
            </a:srgbClr>
          </a:solidFill>
          <a:ln w="101600" cap="sq">
            <a:noFill/>
            <a:miter lim="800000"/>
          </a:ln>
          <a:effectLst>
            <a:outerShdw blurRad="57150" dist="37500" dir="7560000" sy="98000" kx="110000" ky="200000" algn="tl" rotWithShape="0">
              <a:srgbClr val="000000">
                <a:alpha val="20000"/>
              </a:srgbClr>
            </a:outerShdw>
          </a:effectLst>
          <a:scene3d>
            <a:camera prst="perspectiveBelow"/>
            <a:lightRig rig="twoPt" dir="t">
              <a:rot lat="0" lon="0" rev="7200000"/>
            </a:lightRig>
          </a:scene3d>
          <a:sp3d prstMaterial="matte">
            <a:bevelT w="22860" h="12700"/>
            <a:contourClr>
              <a:srgbClr val="FFFFFF"/>
            </a:contourClr>
          </a:sp3d>
        </p:spPr>
      </p:pic>
      <p:sp>
        <p:nvSpPr>
          <p:cNvPr id="5" name="TextBox 4">
            <a:extLst>
              <a:ext uri="{FF2B5EF4-FFF2-40B4-BE49-F238E27FC236}">
                <a16:creationId xmlns:a16="http://schemas.microsoft.com/office/drawing/2014/main" id="{C97FD9BD-5EB4-EF81-9FF4-030F44E7FA54}"/>
              </a:ext>
            </a:extLst>
          </p:cNvPr>
          <p:cNvSpPr txBox="1"/>
          <p:nvPr/>
        </p:nvSpPr>
        <p:spPr>
          <a:xfrm>
            <a:off x="6858000" y="233267"/>
            <a:ext cx="3620278" cy="553998"/>
          </a:xfrm>
          <a:prstGeom prst="rect">
            <a:avLst/>
          </a:prstGeom>
          <a:noFill/>
        </p:spPr>
        <p:txBody>
          <a:bodyPr wrap="square" rtlCol="0">
            <a:spAutoFit/>
          </a:bodyPr>
          <a:lstStyle/>
          <a:p>
            <a:r>
              <a:rPr lang="en-IN" sz="3000" b="1"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Rounded MT Bold" panose="020F0704030504030204" pitchFamily="34" charset="0"/>
              </a:rPr>
              <a:t>GOALS AND KPI’S</a:t>
            </a:r>
            <a:endParaRPr lang="en-IN" sz="3000" b="1" u="sng" dirty="0">
              <a:latin typeface="Arial Rounded MT Bold" panose="020F0704030504030204" pitchFamily="34" charset="0"/>
            </a:endParaRPr>
          </a:p>
        </p:txBody>
      </p:sp>
      <p:sp>
        <p:nvSpPr>
          <p:cNvPr id="6" name="TextBox 5">
            <a:extLst>
              <a:ext uri="{FF2B5EF4-FFF2-40B4-BE49-F238E27FC236}">
                <a16:creationId xmlns:a16="http://schemas.microsoft.com/office/drawing/2014/main" id="{FEC07E34-CBC0-5468-E325-B2F1B6E161E8}"/>
              </a:ext>
            </a:extLst>
          </p:cNvPr>
          <p:cNvSpPr txBox="1"/>
          <p:nvPr/>
        </p:nvSpPr>
        <p:spPr>
          <a:xfrm>
            <a:off x="7119257" y="1007707"/>
            <a:ext cx="4736364" cy="6247864"/>
          </a:xfrm>
          <a:prstGeom prst="rect">
            <a:avLst/>
          </a:prstGeom>
          <a:noFill/>
        </p:spPr>
        <p:txBody>
          <a:bodyPr wrap="square" rtlCol="0">
            <a:spAutoFit/>
          </a:bodyPr>
          <a:lstStyle/>
          <a:p>
            <a:r>
              <a:rPr lang="en-IN" sz="2000" b="1" dirty="0">
                <a:solidFill>
                  <a:schemeClr val="accent1">
                    <a:lumMod val="20000"/>
                    <a:lumOff val="80000"/>
                  </a:schemeClr>
                </a:solidFill>
                <a:latin typeface="Arial Rounded MT Bold" panose="020F0704030504030204" pitchFamily="34" charset="0"/>
              </a:rPr>
              <a:t>GOALS :</a:t>
            </a:r>
          </a:p>
          <a:p>
            <a:pPr marL="342900" indent="-342900">
              <a:buFont typeface="Arial" panose="020B0604020202020204" pitchFamily="34" charset="0"/>
              <a:buChar char="•"/>
            </a:pPr>
            <a:endParaRPr lang="en-IN" sz="2000" b="1" dirty="0">
              <a:latin typeface="Arial Rounded MT Bold" panose="020F0704030504030204" pitchFamily="34" charset="0"/>
            </a:endParaRPr>
          </a:p>
          <a:p>
            <a:pPr marL="342900" indent="-342900">
              <a:buFont typeface="Wingdings" panose="05000000000000000000" pitchFamily="2" charset="2"/>
              <a:buChar char="q"/>
            </a:pPr>
            <a:r>
              <a:rPr lang="en-IN" sz="2000" b="1" dirty="0">
                <a:latin typeface="Arial Rounded MT Bold" panose="020F0704030504030204" pitchFamily="34" charset="0"/>
              </a:rPr>
              <a:t>Optimization  of employees performance</a:t>
            </a:r>
          </a:p>
          <a:p>
            <a:pPr marL="342900" indent="-342900">
              <a:buFont typeface="Wingdings" panose="05000000000000000000" pitchFamily="2" charset="2"/>
              <a:buChar char="q"/>
            </a:pPr>
            <a:r>
              <a:rPr lang="en-IN" sz="2000" b="1" dirty="0">
                <a:latin typeface="Arial Rounded MT Bold" panose="020F0704030504030204" pitchFamily="34" charset="0"/>
              </a:rPr>
              <a:t>Understand employees need</a:t>
            </a:r>
          </a:p>
          <a:p>
            <a:pPr marL="342900" indent="-342900">
              <a:buFont typeface="Wingdings" panose="05000000000000000000" pitchFamily="2" charset="2"/>
              <a:buChar char="q"/>
            </a:pPr>
            <a:r>
              <a:rPr lang="en-IN" sz="2000" b="1" dirty="0">
                <a:latin typeface="Arial Rounded MT Bold" panose="020F0704030504030204" pitchFamily="34" charset="0"/>
              </a:rPr>
              <a:t>Improve employee satisfaction</a:t>
            </a:r>
          </a:p>
          <a:p>
            <a:pPr marL="342900" indent="-342900">
              <a:buFont typeface="Wingdings" panose="05000000000000000000" pitchFamily="2" charset="2"/>
              <a:buChar char="q"/>
            </a:pPr>
            <a:r>
              <a:rPr lang="en-IN" sz="2000" b="1" dirty="0">
                <a:latin typeface="Arial Rounded MT Bold" panose="020F0704030504030204" pitchFamily="34" charset="0"/>
              </a:rPr>
              <a:t>Monitor attrition rate </a:t>
            </a:r>
          </a:p>
          <a:p>
            <a:pPr marL="342900" indent="-342900">
              <a:buFont typeface="Wingdings" panose="05000000000000000000" pitchFamily="2" charset="2"/>
              <a:buChar char="q"/>
            </a:pPr>
            <a:r>
              <a:rPr lang="en-IN" sz="2000" b="1" dirty="0">
                <a:latin typeface="Arial Rounded MT Bold" panose="020F0704030504030204" pitchFamily="34" charset="0"/>
              </a:rPr>
              <a:t>Develop retention strategies.</a:t>
            </a:r>
          </a:p>
          <a:p>
            <a:endParaRPr lang="en-IN" sz="2000" b="1" dirty="0">
              <a:latin typeface="Arial Rounded MT Bold" panose="020F0704030504030204" pitchFamily="34" charset="0"/>
            </a:endParaRPr>
          </a:p>
          <a:p>
            <a:r>
              <a:rPr lang="en-IN" sz="2000" b="1" dirty="0">
                <a:solidFill>
                  <a:schemeClr val="accent1">
                    <a:lumMod val="20000"/>
                    <a:lumOff val="80000"/>
                  </a:schemeClr>
                </a:solidFill>
                <a:latin typeface="Arial Rounded MT Bold" panose="020F0704030504030204" pitchFamily="34" charset="0"/>
              </a:rPr>
              <a:t>KPI’S :</a:t>
            </a:r>
          </a:p>
          <a:p>
            <a:endParaRPr lang="en-IN" sz="2000" b="1" dirty="0">
              <a:latin typeface="Arial Rounded MT Bold" panose="020F0704030504030204" pitchFamily="34" charset="0"/>
            </a:endParaRPr>
          </a:p>
          <a:p>
            <a:pPr marL="342900" indent="-342900">
              <a:buFont typeface="Wingdings" panose="05000000000000000000" pitchFamily="2" charset="2"/>
              <a:buChar char="q"/>
            </a:pPr>
            <a:r>
              <a:rPr lang="en-IN" sz="2000" b="1" dirty="0">
                <a:latin typeface="Arial Rounded MT Bold" panose="020F0704030504030204" pitchFamily="34" charset="0"/>
              </a:rPr>
              <a:t>Total number of employees</a:t>
            </a:r>
          </a:p>
          <a:p>
            <a:pPr marL="342900" indent="-342900">
              <a:buFont typeface="Wingdings" panose="05000000000000000000" pitchFamily="2" charset="2"/>
              <a:buChar char="q"/>
            </a:pPr>
            <a:r>
              <a:rPr lang="en-IN" sz="2000" b="1" dirty="0">
                <a:latin typeface="Arial Rounded MT Bold" panose="020F0704030504030204" pitchFamily="34" charset="0"/>
              </a:rPr>
              <a:t>Attrition rate</a:t>
            </a:r>
          </a:p>
          <a:p>
            <a:pPr marL="342900" indent="-342900">
              <a:buFont typeface="Wingdings" panose="05000000000000000000" pitchFamily="2" charset="2"/>
              <a:buChar char="q"/>
            </a:pPr>
            <a:r>
              <a:rPr lang="en-IN" sz="2000" b="1" dirty="0">
                <a:latin typeface="Arial Rounded MT Bold" panose="020F0704030504030204" pitchFamily="34" charset="0"/>
              </a:rPr>
              <a:t>Average salary</a:t>
            </a:r>
          </a:p>
          <a:p>
            <a:pPr marL="342900" indent="-342900">
              <a:buFont typeface="Wingdings" panose="05000000000000000000" pitchFamily="2" charset="2"/>
              <a:buChar char="q"/>
            </a:pPr>
            <a:r>
              <a:rPr lang="en-IN" sz="2000" b="1" dirty="0">
                <a:latin typeface="Arial Rounded MT Bold" panose="020F0704030504030204" pitchFamily="34" charset="0"/>
              </a:rPr>
              <a:t>Count of employees having </a:t>
            </a:r>
          </a:p>
          <a:p>
            <a:r>
              <a:rPr lang="en-IN" sz="2000" b="1" dirty="0">
                <a:latin typeface="Arial Rounded MT Bold" panose="020F0704030504030204" pitchFamily="34" charset="0"/>
              </a:rPr>
              <a:t>     attrition</a:t>
            </a:r>
          </a:p>
          <a:p>
            <a:pPr marL="342900" indent="-342900">
              <a:buFont typeface="Wingdings" panose="05000000000000000000" pitchFamily="2" charset="2"/>
              <a:buChar char="q"/>
            </a:pPr>
            <a:r>
              <a:rPr lang="en-IN" sz="2000" b="1" dirty="0">
                <a:latin typeface="Arial Rounded MT Bold" panose="020F0704030504030204" pitchFamily="34" charset="0"/>
              </a:rPr>
              <a:t>Average age of employees </a:t>
            </a:r>
          </a:p>
          <a:p>
            <a:pPr marL="342900" indent="-342900">
              <a:buFont typeface="Wingdings" panose="05000000000000000000" pitchFamily="2" charset="2"/>
              <a:buChar char="q"/>
            </a:pPr>
            <a:r>
              <a:rPr lang="en-IN" sz="2000" b="1" dirty="0">
                <a:latin typeface="Arial Rounded MT Bold" panose="020F0704030504030204" pitchFamily="34" charset="0"/>
              </a:rPr>
              <a:t>Average years of employees working in the company</a:t>
            </a:r>
          </a:p>
          <a:p>
            <a:pPr marL="342900" indent="-342900">
              <a:buFont typeface="Wingdings" panose="05000000000000000000" pitchFamily="2" charset="2"/>
              <a:buChar char="q"/>
            </a:pPr>
            <a:endParaRPr lang="en-IN" sz="2000" b="1" dirty="0">
              <a:latin typeface="Arial Rounded MT Bold" panose="020F0704030504030204" pitchFamily="34" charset="0"/>
            </a:endParaRPr>
          </a:p>
        </p:txBody>
      </p:sp>
    </p:spTree>
    <p:extLst>
      <p:ext uri="{BB962C8B-B14F-4D97-AF65-F5344CB8AC3E}">
        <p14:creationId xmlns:p14="http://schemas.microsoft.com/office/powerpoint/2010/main" val="1503490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Photo | Human resources concept with hand">
            <a:extLst>
              <a:ext uri="{FF2B5EF4-FFF2-40B4-BE49-F238E27FC236}">
                <a16:creationId xmlns:a16="http://schemas.microsoft.com/office/drawing/2014/main" id="{9B00AC81-DC8B-B505-8B83-172447117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 y="83976"/>
            <a:ext cx="12036490" cy="1754155"/>
          </a:xfrm>
          <a:prstGeom prst="round2DiagRect">
            <a:avLst>
              <a:gd name="adj1" fmla="val 16667"/>
              <a:gd name="adj2" fmla="val 0"/>
            </a:avLst>
          </a:prstGeom>
          <a:ln w="88900" cap="sq">
            <a:no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340914-893F-8D49-27A6-B3100D540048}"/>
              </a:ext>
            </a:extLst>
          </p:cNvPr>
          <p:cNvSpPr txBox="1"/>
          <p:nvPr/>
        </p:nvSpPr>
        <p:spPr>
          <a:xfrm>
            <a:off x="177282" y="2006082"/>
            <a:ext cx="11924521" cy="3939540"/>
          </a:xfrm>
          <a:prstGeom prst="rect">
            <a:avLst/>
          </a:prstGeom>
          <a:noFill/>
        </p:spPr>
        <p:txBody>
          <a:bodyPr wrap="square" rtlCol="0">
            <a:spAutoFit/>
          </a:bodyPr>
          <a:lstStyle/>
          <a:p>
            <a:pPr algn="ctr"/>
            <a:r>
              <a:rPr lang="en-IN" sz="3200" b="1"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Rounded MT Bold" panose="020F0704030504030204" pitchFamily="34" charset="0"/>
              </a:rPr>
              <a:t>RECOMMENDED ANALYSIS</a:t>
            </a:r>
          </a:p>
          <a:p>
            <a:pPr algn="ctr"/>
            <a:endParaRPr lang="en-IN" sz="3200" b="1"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Rounded MT Bold" panose="020F0704030504030204" pitchFamily="34" charset="0"/>
            </a:endParaRPr>
          </a:p>
          <a:p>
            <a:pPr marL="342900" indent="-342900">
              <a:buFont typeface="Wingdings" panose="05000000000000000000" pitchFamily="2" charset="2"/>
              <a:buChar char="q"/>
            </a:pPr>
            <a:r>
              <a:rPr lang="en-IN" sz="2200" b="1" dirty="0">
                <a:ln w="12700" cmpd="sng">
                  <a:solidFill>
                    <a:schemeClr val="accent4"/>
                  </a:solidFill>
                  <a:prstDash val="solid"/>
                </a:ln>
                <a:solidFill>
                  <a:schemeClr val="tx1">
                    <a:lumMod val="95000"/>
                  </a:schemeClr>
                </a:solidFill>
                <a:latin typeface="Arial Rounded MT Bold" panose="020F0704030504030204" pitchFamily="34" charset="0"/>
              </a:rPr>
              <a:t>Total number of employees = 1413</a:t>
            </a:r>
          </a:p>
          <a:p>
            <a:pPr marL="342900" indent="-342900">
              <a:buFont typeface="Wingdings" panose="05000000000000000000" pitchFamily="2" charset="2"/>
              <a:buChar char="q"/>
            </a:pPr>
            <a:r>
              <a:rPr lang="en-IN" sz="2200" b="1" dirty="0">
                <a:ln w="12700" cmpd="sng">
                  <a:solidFill>
                    <a:schemeClr val="accent4"/>
                  </a:solidFill>
                  <a:prstDash val="solid"/>
                </a:ln>
                <a:solidFill>
                  <a:schemeClr val="tx1">
                    <a:lumMod val="95000"/>
                  </a:schemeClr>
                </a:solidFill>
                <a:latin typeface="Arial Rounded MT Bold" panose="020F0704030504030204" pitchFamily="34" charset="0"/>
              </a:rPr>
              <a:t>Out of total employees, 229 faced attrition</a:t>
            </a:r>
          </a:p>
          <a:p>
            <a:pPr marL="342900" indent="-342900">
              <a:buFont typeface="Wingdings" panose="05000000000000000000" pitchFamily="2" charset="2"/>
              <a:buChar char="q"/>
            </a:pPr>
            <a:r>
              <a:rPr lang="en-IN" sz="2200" b="1" dirty="0">
                <a:ln w="12700" cmpd="sng">
                  <a:solidFill>
                    <a:schemeClr val="accent4"/>
                  </a:solidFill>
                  <a:prstDash val="solid"/>
                </a:ln>
                <a:solidFill>
                  <a:schemeClr val="tx1">
                    <a:lumMod val="95000"/>
                  </a:schemeClr>
                </a:solidFill>
                <a:latin typeface="Arial Rounded MT Bold" panose="020F0704030504030204" pitchFamily="34" charset="0"/>
              </a:rPr>
              <a:t>The Attrition Rate is 16.21%.</a:t>
            </a:r>
          </a:p>
          <a:p>
            <a:pPr marL="342900" indent="-342900">
              <a:buFont typeface="Wingdings" panose="05000000000000000000" pitchFamily="2" charset="2"/>
              <a:buChar char="q"/>
            </a:pPr>
            <a:r>
              <a:rPr lang="en-IN" sz="2200" b="1" dirty="0">
                <a:ln w="12700" cmpd="sng">
                  <a:solidFill>
                    <a:schemeClr val="accent4"/>
                  </a:solidFill>
                  <a:prstDash val="solid"/>
                </a:ln>
                <a:solidFill>
                  <a:schemeClr val="tx1">
                    <a:lumMod val="95000"/>
                  </a:schemeClr>
                </a:solidFill>
                <a:latin typeface="Arial Rounded MT Bold" panose="020F0704030504030204" pitchFamily="34" charset="0"/>
              </a:rPr>
              <a:t>The average age is 37</a:t>
            </a:r>
          </a:p>
          <a:p>
            <a:pPr marL="342900" indent="-342900">
              <a:buFont typeface="Wingdings" panose="05000000000000000000" pitchFamily="2" charset="2"/>
              <a:buChar char="q"/>
            </a:pPr>
            <a:r>
              <a:rPr lang="en-IN" sz="2200" b="1" dirty="0">
                <a:ln w="12700" cmpd="sng">
                  <a:solidFill>
                    <a:schemeClr val="accent4"/>
                  </a:solidFill>
                  <a:prstDash val="solid"/>
                </a:ln>
                <a:solidFill>
                  <a:schemeClr val="tx1">
                    <a:lumMod val="95000"/>
                  </a:schemeClr>
                </a:solidFill>
                <a:latin typeface="Arial Rounded MT Bold" panose="020F0704030504030204" pitchFamily="34" charset="0"/>
              </a:rPr>
              <a:t>The average number of years of employee working in the company is 7.04.</a:t>
            </a:r>
          </a:p>
          <a:p>
            <a:pPr marL="342900" indent="-342900">
              <a:buFont typeface="Wingdings" panose="05000000000000000000" pitchFamily="2" charset="2"/>
              <a:buChar char="q"/>
            </a:pPr>
            <a:r>
              <a:rPr lang="en-IN" sz="2200" b="1" dirty="0">
                <a:ln w="12700" cmpd="sng">
                  <a:solidFill>
                    <a:schemeClr val="accent4"/>
                  </a:solidFill>
                  <a:prstDash val="solid"/>
                </a:ln>
                <a:solidFill>
                  <a:schemeClr val="tx1">
                    <a:lumMod val="95000"/>
                  </a:schemeClr>
                </a:solidFill>
                <a:latin typeface="Arial Rounded MT Bold" panose="020F0704030504030204" pitchFamily="34" charset="0"/>
              </a:rPr>
              <a:t>The average salary is 6.52K.</a:t>
            </a:r>
          </a:p>
          <a:p>
            <a:pPr marL="342900" indent="-342900">
              <a:buFont typeface="Wingdings" panose="05000000000000000000" pitchFamily="2" charset="2"/>
              <a:buChar char="q"/>
            </a:pPr>
            <a:endParaRPr lang="en-IN" sz="2200" b="1" dirty="0">
              <a:ln w="12700" cmpd="sng">
                <a:solidFill>
                  <a:schemeClr val="accent4"/>
                </a:solidFill>
                <a:prstDash val="solid"/>
              </a:ln>
              <a:solidFill>
                <a:schemeClr val="tx1">
                  <a:lumMod val="95000"/>
                </a:schemeClr>
              </a:solidFill>
              <a:latin typeface="Arial Rounded MT Bold" panose="020F0704030504030204" pitchFamily="34" charset="0"/>
            </a:endParaRPr>
          </a:p>
          <a:p>
            <a:endParaRPr lang="en-IN" sz="3200" b="1" u="sng" dirty="0">
              <a:latin typeface="Arial Rounded MT Bold" panose="020F0704030504030204" pitchFamily="34" charset="0"/>
            </a:endParaRPr>
          </a:p>
        </p:txBody>
      </p:sp>
      <p:pic>
        <p:nvPicPr>
          <p:cNvPr id="4" name="Picture 3">
            <a:extLst>
              <a:ext uri="{FF2B5EF4-FFF2-40B4-BE49-F238E27FC236}">
                <a16:creationId xmlns:a16="http://schemas.microsoft.com/office/drawing/2014/main" id="{55D4719F-D168-F0A4-6DBB-A49D85BD1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3956" y="4930421"/>
            <a:ext cx="1543270" cy="1015200"/>
          </a:xfrm>
          <a:prstGeom prst="rect">
            <a:avLst/>
          </a:prstGeom>
        </p:spPr>
      </p:pic>
      <p:pic>
        <p:nvPicPr>
          <p:cNvPr id="6" name="Picture 5">
            <a:extLst>
              <a:ext uri="{FF2B5EF4-FFF2-40B4-BE49-F238E27FC236}">
                <a16:creationId xmlns:a16="http://schemas.microsoft.com/office/drawing/2014/main" id="{D204CDFB-177F-B3DA-5DCE-2470FC2D7C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9815" y="4930421"/>
            <a:ext cx="1624034" cy="973564"/>
          </a:xfrm>
          <a:prstGeom prst="rect">
            <a:avLst/>
          </a:prstGeom>
        </p:spPr>
      </p:pic>
      <p:pic>
        <p:nvPicPr>
          <p:cNvPr id="8" name="Picture 7">
            <a:extLst>
              <a:ext uri="{FF2B5EF4-FFF2-40B4-BE49-F238E27FC236}">
                <a16:creationId xmlns:a16="http://schemas.microsoft.com/office/drawing/2014/main" id="{FC42F66E-4490-1944-2C2E-6AFFF29985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682" y="2739775"/>
            <a:ext cx="1470133" cy="1015200"/>
          </a:xfrm>
          <a:prstGeom prst="rect">
            <a:avLst/>
          </a:prstGeom>
        </p:spPr>
      </p:pic>
      <p:pic>
        <p:nvPicPr>
          <p:cNvPr id="10" name="Picture 9">
            <a:extLst>
              <a:ext uri="{FF2B5EF4-FFF2-40B4-BE49-F238E27FC236}">
                <a16:creationId xmlns:a16="http://schemas.microsoft.com/office/drawing/2014/main" id="{710241B7-3BD8-0BCC-EFFB-6CA493F75C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90043" y="2739775"/>
            <a:ext cx="1624034" cy="1015200"/>
          </a:xfrm>
          <a:prstGeom prst="rect">
            <a:avLst/>
          </a:prstGeom>
        </p:spPr>
      </p:pic>
      <p:pic>
        <p:nvPicPr>
          <p:cNvPr id="12" name="Picture 11">
            <a:extLst>
              <a:ext uri="{FF2B5EF4-FFF2-40B4-BE49-F238E27FC236}">
                <a16:creationId xmlns:a16="http://schemas.microsoft.com/office/drawing/2014/main" id="{6560D24B-AC0F-8141-FB5E-F5C05211D8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9549" y="2739775"/>
            <a:ext cx="1470133" cy="1015200"/>
          </a:xfrm>
          <a:prstGeom prst="rect">
            <a:avLst/>
          </a:prstGeom>
        </p:spPr>
      </p:pic>
      <p:pic>
        <p:nvPicPr>
          <p:cNvPr id="14" name="Picture 13">
            <a:extLst>
              <a:ext uri="{FF2B5EF4-FFF2-40B4-BE49-F238E27FC236}">
                <a16:creationId xmlns:a16="http://schemas.microsoft.com/office/drawing/2014/main" id="{37B29177-1B53-354B-C288-74F80404E4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3722" y="4930421"/>
            <a:ext cx="1690893" cy="1015199"/>
          </a:xfrm>
          <a:prstGeom prst="rect">
            <a:avLst/>
          </a:prstGeom>
        </p:spPr>
      </p:pic>
    </p:spTree>
    <p:extLst>
      <p:ext uri="{BB962C8B-B14F-4D97-AF65-F5344CB8AC3E}">
        <p14:creationId xmlns:p14="http://schemas.microsoft.com/office/powerpoint/2010/main" val="372728835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ree Photo | Human resources concept with hand">
            <a:extLst>
              <a:ext uri="{FF2B5EF4-FFF2-40B4-BE49-F238E27FC236}">
                <a16:creationId xmlns:a16="http://schemas.microsoft.com/office/drawing/2014/main" id="{4B5B2F09-0CA9-46FA-B042-8ADDD0BEF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 y="83976"/>
            <a:ext cx="12036490" cy="1754155"/>
          </a:xfrm>
          <a:prstGeom prst="round2DiagRect">
            <a:avLst>
              <a:gd name="adj1" fmla="val 16667"/>
              <a:gd name="adj2" fmla="val 0"/>
            </a:avLst>
          </a:prstGeom>
          <a:ln w="88900" cap="sq">
            <a:no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40791FD-A5DD-F24E-80FE-A75EA76BB5BF}"/>
              </a:ext>
            </a:extLst>
          </p:cNvPr>
          <p:cNvSpPr txBox="1"/>
          <p:nvPr/>
        </p:nvSpPr>
        <p:spPr>
          <a:xfrm>
            <a:off x="158620" y="2034073"/>
            <a:ext cx="11943184" cy="769441"/>
          </a:xfrm>
          <a:prstGeom prst="rect">
            <a:avLst/>
          </a:prstGeom>
          <a:noFill/>
        </p:spPr>
        <p:txBody>
          <a:bodyPr wrap="square" rtlCol="0">
            <a:spAutoFit/>
          </a:bodyPr>
          <a:lstStyle/>
          <a:p>
            <a:pPr marL="342900" indent="-342900">
              <a:buFont typeface="Wingdings" panose="05000000000000000000" pitchFamily="2" charset="2"/>
              <a:buChar char="q"/>
            </a:pPr>
            <a:r>
              <a:rPr lang="en-IN" sz="2200" b="1" dirty="0">
                <a:latin typeface="Arial Rounded MT Bold" panose="020F0704030504030204" pitchFamily="34" charset="0"/>
              </a:rPr>
              <a:t>In which age group is the attrition level high?</a:t>
            </a:r>
          </a:p>
          <a:p>
            <a:r>
              <a:rPr lang="en-IN" sz="2200" b="1" dirty="0">
                <a:latin typeface="Arial Rounded MT Bold" panose="020F0704030504030204" pitchFamily="34" charset="0"/>
              </a:rPr>
              <a:t>     Ans) 26 to 35 is the age group which has the highest attrition level.</a:t>
            </a:r>
          </a:p>
        </p:txBody>
      </p:sp>
      <p:pic>
        <p:nvPicPr>
          <p:cNvPr id="7" name="Picture 6">
            <a:extLst>
              <a:ext uri="{FF2B5EF4-FFF2-40B4-BE49-F238E27FC236}">
                <a16:creationId xmlns:a16="http://schemas.microsoft.com/office/drawing/2014/main" id="{A06E28E6-1193-75BB-663A-C1C2363FF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9567" y="2780521"/>
            <a:ext cx="4198776" cy="1585097"/>
          </a:xfrm>
          <a:prstGeom prst="rect">
            <a:avLst/>
          </a:prstGeom>
          <a:ln>
            <a:noFill/>
          </a:ln>
        </p:spPr>
      </p:pic>
      <p:pic>
        <p:nvPicPr>
          <p:cNvPr id="10" name="Picture 9">
            <a:extLst>
              <a:ext uri="{FF2B5EF4-FFF2-40B4-BE49-F238E27FC236}">
                <a16:creationId xmlns:a16="http://schemas.microsoft.com/office/drawing/2014/main" id="{594D6054-C158-D31F-7AE8-5DF6D3E85BF3}"/>
              </a:ext>
            </a:extLst>
          </p:cNvPr>
          <p:cNvPicPr>
            <a:picLocks noChangeAspect="1"/>
          </p:cNvPicPr>
          <p:nvPr/>
        </p:nvPicPr>
        <p:blipFill>
          <a:blip r:embed="rId4"/>
          <a:stretch>
            <a:fillRect/>
          </a:stretch>
        </p:blipFill>
        <p:spPr>
          <a:xfrm>
            <a:off x="3657600" y="5286565"/>
            <a:ext cx="4460033" cy="1487459"/>
          </a:xfrm>
          <a:prstGeom prst="rect">
            <a:avLst/>
          </a:prstGeom>
        </p:spPr>
      </p:pic>
      <p:sp>
        <p:nvSpPr>
          <p:cNvPr id="11" name="TextBox 10">
            <a:extLst>
              <a:ext uri="{FF2B5EF4-FFF2-40B4-BE49-F238E27FC236}">
                <a16:creationId xmlns:a16="http://schemas.microsoft.com/office/drawing/2014/main" id="{83543C67-F418-0267-77FD-777D7DC8C114}"/>
              </a:ext>
            </a:extLst>
          </p:cNvPr>
          <p:cNvSpPr txBox="1"/>
          <p:nvPr/>
        </p:nvSpPr>
        <p:spPr>
          <a:xfrm>
            <a:off x="242595" y="4441371"/>
            <a:ext cx="11859209" cy="769441"/>
          </a:xfrm>
          <a:prstGeom prst="rect">
            <a:avLst/>
          </a:prstGeom>
          <a:noFill/>
        </p:spPr>
        <p:txBody>
          <a:bodyPr wrap="square" rtlCol="0">
            <a:spAutoFit/>
          </a:bodyPr>
          <a:lstStyle/>
          <a:p>
            <a:pPr marL="342900" indent="-342900">
              <a:buFont typeface="Wingdings" panose="05000000000000000000" pitchFamily="2" charset="2"/>
              <a:buChar char="q"/>
            </a:pPr>
            <a:r>
              <a:rPr lang="en-IN" sz="2200" b="1" dirty="0">
                <a:latin typeface="Arial Rounded MT Bold" panose="020F0704030504030204" pitchFamily="34" charset="0"/>
              </a:rPr>
              <a:t>Which education field has the more attrition rate?</a:t>
            </a:r>
          </a:p>
          <a:p>
            <a:r>
              <a:rPr lang="en-IN" sz="2200" b="1" dirty="0">
                <a:latin typeface="Arial Rounded MT Bold" panose="020F0704030504030204" pitchFamily="34" charset="0"/>
              </a:rPr>
              <a:t>     Ans) Life Sciences with 38% of the total has the more attrition rate.</a:t>
            </a:r>
          </a:p>
        </p:txBody>
      </p:sp>
    </p:spTree>
    <p:extLst>
      <p:ext uri="{BB962C8B-B14F-4D97-AF65-F5344CB8AC3E}">
        <p14:creationId xmlns:p14="http://schemas.microsoft.com/office/powerpoint/2010/main" val="170163278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ree Photo | Human resources concept with hand">
            <a:extLst>
              <a:ext uri="{FF2B5EF4-FFF2-40B4-BE49-F238E27FC236}">
                <a16:creationId xmlns:a16="http://schemas.microsoft.com/office/drawing/2014/main" id="{48432BCB-FF43-BC31-D173-BC567D8A1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 y="83976"/>
            <a:ext cx="12036490" cy="1754155"/>
          </a:xfrm>
          <a:prstGeom prst="round2DiagRect">
            <a:avLst>
              <a:gd name="adj1" fmla="val 16667"/>
              <a:gd name="adj2" fmla="val 0"/>
            </a:avLst>
          </a:prstGeom>
          <a:ln w="88900" cap="sq">
            <a:no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0FD011-F21B-5972-52BC-4738C972AF2F}"/>
              </a:ext>
            </a:extLst>
          </p:cNvPr>
          <p:cNvSpPr txBox="1"/>
          <p:nvPr/>
        </p:nvSpPr>
        <p:spPr>
          <a:xfrm>
            <a:off x="155511" y="2062065"/>
            <a:ext cx="11880980" cy="769441"/>
          </a:xfrm>
          <a:prstGeom prst="rect">
            <a:avLst/>
          </a:prstGeom>
          <a:noFill/>
        </p:spPr>
        <p:txBody>
          <a:bodyPr wrap="square" rtlCol="0">
            <a:spAutoFit/>
          </a:bodyPr>
          <a:lstStyle/>
          <a:p>
            <a:pPr marL="342900" indent="-342900">
              <a:buFont typeface="Wingdings" panose="05000000000000000000" pitchFamily="2" charset="2"/>
              <a:buChar char="q"/>
            </a:pPr>
            <a:r>
              <a:rPr lang="en-IN" sz="2200" b="1" dirty="0">
                <a:latin typeface="Arial Rounded MT Bold" panose="020F0704030504030204" pitchFamily="34" charset="0"/>
              </a:rPr>
              <a:t>In which job role attrition level is highest?</a:t>
            </a:r>
          </a:p>
          <a:p>
            <a:r>
              <a:rPr lang="en-IN" sz="2200" b="1" dirty="0">
                <a:latin typeface="Arial Rounded MT Bold" panose="020F0704030504030204" pitchFamily="34" charset="0"/>
              </a:rPr>
              <a:t>     Ans) Laboratory Technician has the highest attrition level.</a:t>
            </a:r>
          </a:p>
        </p:txBody>
      </p:sp>
      <p:pic>
        <p:nvPicPr>
          <p:cNvPr id="5" name="Picture 4">
            <a:extLst>
              <a:ext uri="{FF2B5EF4-FFF2-40B4-BE49-F238E27FC236}">
                <a16:creationId xmlns:a16="http://schemas.microsoft.com/office/drawing/2014/main" id="{A55026EE-3E09-4F45-62F1-4A613E41409C}"/>
              </a:ext>
            </a:extLst>
          </p:cNvPr>
          <p:cNvPicPr>
            <a:picLocks noChangeAspect="1"/>
          </p:cNvPicPr>
          <p:nvPr/>
        </p:nvPicPr>
        <p:blipFill>
          <a:blip r:embed="rId3"/>
          <a:stretch>
            <a:fillRect/>
          </a:stretch>
        </p:blipFill>
        <p:spPr>
          <a:xfrm>
            <a:off x="7753739" y="3429000"/>
            <a:ext cx="3620275" cy="1180322"/>
          </a:xfrm>
          <a:prstGeom prst="rect">
            <a:avLst/>
          </a:prstGeom>
          <a:ln>
            <a:noFill/>
          </a:ln>
        </p:spPr>
      </p:pic>
      <p:pic>
        <p:nvPicPr>
          <p:cNvPr id="7" name="Picture 6">
            <a:extLst>
              <a:ext uri="{FF2B5EF4-FFF2-40B4-BE49-F238E27FC236}">
                <a16:creationId xmlns:a16="http://schemas.microsoft.com/office/drawing/2014/main" id="{B9421ED0-0426-48A6-540F-9333E1B4A105}"/>
              </a:ext>
            </a:extLst>
          </p:cNvPr>
          <p:cNvPicPr>
            <a:picLocks noChangeAspect="1"/>
          </p:cNvPicPr>
          <p:nvPr/>
        </p:nvPicPr>
        <p:blipFill>
          <a:blip r:embed="rId4"/>
          <a:stretch>
            <a:fillRect/>
          </a:stretch>
        </p:blipFill>
        <p:spPr>
          <a:xfrm>
            <a:off x="8416213" y="1904868"/>
            <a:ext cx="3620276" cy="1426161"/>
          </a:xfrm>
          <a:prstGeom prst="rect">
            <a:avLst/>
          </a:prstGeom>
          <a:ln>
            <a:noFill/>
          </a:ln>
        </p:spPr>
      </p:pic>
      <p:sp>
        <p:nvSpPr>
          <p:cNvPr id="9" name="TextBox 8">
            <a:extLst>
              <a:ext uri="{FF2B5EF4-FFF2-40B4-BE49-F238E27FC236}">
                <a16:creationId xmlns:a16="http://schemas.microsoft.com/office/drawing/2014/main" id="{ADBA05F8-C254-C2B9-3D84-AD755F9F1E7C}"/>
              </a:ext>
            </a:extLst>
          </p:cNvPr>
          <p:cNvSpPr txBox="1"/>
          <p:nvPr/>
        </p:nvSpPr>
        <p:spPr>
          <a:xfrm>
            <a:off x="155510" y="3421092"/>
            <a:ext cx="11880980" cy="769441"/>
          </a:xfrm>
          <a:prstGeom prst="rect">
            <a:avLst/>
          </a:prstGeom>
          <a:noFill/>
        </p:spPr>
        <p:txBody>
          <a:bodyPr wrap="square" rtlCol="0">
            <a:spAutoFit/>
          </a:bodyPr>
          <a:lstStyle/>
          <a:p>
            <a:pPr marL="342900" indent="-342900">
              <a:buFont typeface="Wingdings" panose="05000000000000000000" pitchFamily="2" charset="2"/>
              <a:buChar char="q"/>
            </a:pPr>
            <a:r>
              <a:rPr lang="en-IN" sz="2200" b="1" dirty="0">
                <a:latin typeface="Arial Rounded MT Bold" panose="020F0704030504030204" pitchFamily="34" charset="0"/>
              </a:rPr>
              <a:t>Which salary range has the highest attrition level?</a:t>
            </a:r>
          </a:p>
          <a:p>
            <a:r>
              <a:rPr lang="en-IN" sz="2200" b="1" dirty="0">
                <a:latin typeface="Arial Rounded MT Bold" panose="020F0704030504030204" pitchFamily="34" charset="0"/>
              </a:rPr>
              <a:t>     Ans) Salary upto 5000 has the highest attrition level.</a:t>
            </a:r>
          </a:p>
        </p:txBody>
      </p:sp>
      <p:sp>
        <p:nvSpPr>
          <p:cNvPr id="10" name="TextBox 9">
            <a:extLst>
              <a:ext uri="{FF2B5EF4-FFF2-40B4-BE49-F238E27FC236}">
                <a16:creationId xmlns:a16="http://schemas.microsoft.com/office/drawing/2014/main" id="{14C7B010-85B8-23B7-C9C9-6028D24901A0}"/>
              </a:ext>
            </a:extLst>
          </p:cNvPr>
          <p:cNvSpPr txBox="1"/>
          <p:nvPr/>
        </p:nvSpPr>
        <p:spPr>
          <a:xfrm>
            <a:off x="261257" y="4945224"/>
            <a:ext cx="11597951" cy="1107996"/>
          </a:xfrm>
          <a:prstGeom prst="rect">
            <a:avLst/>
          </a:prstGeom>
          <a:noFill/>
        </p:spPr>
        <p:txBody>
          <a:bodyPr wrap="square" rtlCol="0">
            <a:spAutoFit/>
          </a:bodyPr>
          <a:lstStyle/>
          <a:p>
            <a:pPr marL="342900" indent="-342900">
              <a:buFont typeface="Wingdings" panose="05000000000000000000" pitchFamily="2" charset="2"/>
              <a:buChar char="q"/>
            </a:pPr>
            <a:r>
              <a:rPr lang="en-IN" sz="2200" b="1" dirty="0">
                <a:latin typeface="Arial Rounded MT Bold" panose="020F0704030504030204" pitchFamily="34" charset="0"/>
              </a:rPr>
              <a:t>Where is the attrition level the highest in terms of employee years at the company?</a:t>
            </a:r>
          </a:p>
          <a:p>
            <a:r>
              <a:rPr lang="en-IN" sz="2200" b="1" dirty="0">
                <a:latin typeface="Arial Rounded MT Bold" panose="020F0704030504030204" pitchFamily="34" charset="0"/>
              </a:rPr>
              <a:t>     Ans) 1</a:t>
            </a:r>
            <a:r>
              <a:rPr lang="en-IN" sz="2200" b="1" baseline="30000" dirty="0">
                <a:latin typeface="Arial Rounded MT Bold" panose="020F0704030504030204" pitchFamily="34" charset="0"/>
              </a:rPr>
              <a:t>st</a:t>
            </a:r>
            <a:r>
              <a:rPr lang="en-IN" sz="2200" b="1" dirty="0">
                <a:latin typeface="Arial Rounded MT Bold" panose="020F0704030504030204" pitchFamily="34" charset="0"/>
              </a:rPr>
              <a:t> year has the highest attrition level in the company.</a:t>
            </a:r>
          </a:p>
        </p:txBody>
      </p:sp>
      <p:pic>
        <p:nvPicPr>
          <p:cNvPr id="12" name="Picture 11">
            <a:extLst>
              <a:ext uri="{FF2B5EF4-FFF2-40B4-BE49-F238E27FC236}">
                <a16:creationId xmlns:a16="http://schemas.microsoft.com/office/drawing/2014/main" id="{395426E5-0E20-35A8-C11F-93A0B1F4B28C}"/>
              </a:ext>
            </a:extLst>
          </p:cNvPr>
          <p:cNvPicPr>
            <a:picLocks noChangeAspect="1"/>
          </p:cNvPicPr>
          <p:nvPr/>
        </p:nvPicPr>
        <p:blipFill>
          <a:blip r:embed="rId5"/>
          <a:stretch>
            <a:fillRect/>
          </a:stretch>
        </p:blipFill>
        <p:spPr>
          <a:xfrm>
            <a:off x="8605185" y="5364012"/>
            <a:ext cx="3325557" cy="1443899"/>
          </a:xfrm>
          <a:prstGeom prst="rect">
            <a:avLst/>
          </a:prstGeom>
          <a:ln>
            <a:noFill/>
          </a:ln>
        </p:spPr>
      </p:pic>
    </p:spTree>
    <p:extLst>
      <p:ext uri="{BB962C8B-B14F-4D97-AF65-F5344CB8AC3E}">
        <p14:creationId xmlns:p14="http://schemas.microsoft.com/office/powerpoint/2010/main" val="390695069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uman Resources Wallpapers - Top Free Human Resources Backgrounds ...">
            <a:extLst>
              <a:ext uri="{FF2B5EF4-FFF2-40B4-BE49-F238E27FC236}">
                <a16:creationId xmlns:a16="http://schemas.microsoft.com/office/drawing/2014/main" id="{0007B1CE-0835-3088-8530-B4213434C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67" y="569167"/>
            <a:ext cx="6416351" cy="5682343"/>
          </a:xfrm>
          <a:prstGeom prst="ellipse">
            <a:avLst/>
          </a:prstGeom>
          <a:ln w="190500" cap="rnd">
            <a:solidFill>
              <a:schemeClr val="accent3">
                <a:lumMod val="60000"/>
                <a:lumOff val="40000"/>
              </a:schemeClr>
            </a:solidFill>
            <a:prstDash val="solid"/>
          </a:ln>
          <a:effectLst>
            <a:outerShdw blurRad="127000" algn="bl" rotWithShape="0">
              <a:srgbClr val="000000"/>
            </a:outerShdw>
          </a:effectLst>
          <a:scene3d>
            <a:camera prst="isometricOffAxis1Right"/>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6F745B-1200-3855-D8AC-DC0B62432C71}"/>
              </a:ext>
            </a:extLst>
          </p:cNvPr>
          <p:cNvSpPr txBox="1"/>
          <p:nvPr/>
        </p:nvSpPr>
        <p:spPr>
          <a:xfrm>
            <a:off x="6382138" y="457200"/>
            <a:ext cx="3601617" cy="58477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sz="3200" b="1" u="sng" dirty="0">
                <a:ln/>
                <a:solidFill>
                  <a:schemeClr val="accent4"/>
                </a:solidFill>
                <a:latin typeface="Arial Rounded MT Bold" panose="020F0704030504030204" pitchFamily="34" charset="0"/>
              </a:rPr>
              <a:t>CONCLUSION</a:t>
            </a:r>
            <a:endParaRPr lang="en-IN" sz="3200" b="1" u="sng" dirty="0">
              <a:ln/>
              <a:solidFill>
                <a:schemeClr val="accent4"/>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75CFA9F2-4EF9-81D0-9F37-65E211E551F9}"/>
              </a:ext>
            </a:extLst>
          </p:cNvPr>
          <p:cNvSpPr txBox="1"/>
          <p:nvPr/>
        </p:nvSpPr>
        <p:spPr>
          <a:xfrm>
            <a:off x="6568751" y="1286539"/>
            <a:ext cx="4329404" cy="5509200"/>
          </a:xfrm>
          <a:prstGeom prst="rect">
            <a:avLst/>
          </a:prstGeom>
          <a:noFill/>
        </p:spPr>
        <p:txBody>
          <a:bodyPr wrap="square" rtlCol="0">
            <a:spAutoFit/>
          </a:bodyPr>
          <a:lstStyle/>
          <a:p>
            <a:r>
              <a:rPr lang="en-US" sz="2200" b="0" i="0" dirty="0">
                <a:effectLst/>
                <a:latin typeface="-apple-system"/>
              </a:rPr>
              <a:t>HR analytics plays a crucial role in helping organizations make data-driven decisions about their human resources strategies. By analyzing key HR metrics, businesses can gain insights into employee engagement, performance, turnover</a:t>
            </a:r>
            <a:r>
              <a:rPr lang="en-US" sz="2200" dirty="0">
                <a:latin typeface="-apple-system"/>
              </a:rPr>
              <a:t> and attrition</a:t>
            </a:r>
            <a:r>
              <a:rPr lang="en-US" sz="2200" b="0" i="0" dirty="0">
                <a:effectLst/>
                <a:latin typeface="-apple-system"/>
              </a:rPr>
              <a:t>. This analysis helps uncover patterns behind issues like absenteeism or the risk of employees quitting. This analysis has been done to enable the organization to enhance workforce planning, talent management and overall employee engagement by translating HR data into actionable insights.</a:t>
            </a:r>
            <a:endParaRPr lang="en-IN" sz="2200" dirty="0"/>
          </a:p>
        </p:txBody>
      </p:sp>
    </p:spTree>
    <p:extLst>
      <p:ext uri="{BB962C8B-B14F-4D97-AF65-F5344CB8AC3E}">
        <p14:creationId xmlns:p14="http://schemas.microsoft.com/office/powerpoint/2010/main" val="20530810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64558-0E56-37D5-AE05-7E35D53EA802}"/>
              </a:ext>
            </a:extLst>
          </p:cNvPr>
          <p:cNvSpPr txBox="1"/>
          <p:nvPr/>
        </p:nvSpPr>
        <p:spPr>
          <a:xfrm>
            <a:off x="6242180" y="1240972"/>
            <a:ext cx="4870579" cy="3046988"/>
          </a:xfrm>
          <a:prstGeom prst="rect">
            <a:avLst/>
          </a:prstGeom>
          <a:noFill/>
        </p:spPr>
        <p:txBody>
          <a:bodyPr wrap="square" rtlCol="0">
            <a:spAutoFit/>
          </a:bodyPr>
          <a:lstStyle/>
          <a:p>
            <a:pPr algn="ctr"/>
            <a:r>
              <a:rPr lang="en-US" sz="3200" b="1" dirty="0">
                <a:latin typeface="Algerian" panose="04020705040A02060702" pitchFamily="82" charset="0"/>
              </a:rPr>
              <a:t>THANK YOU!</a:t>
            </a:r>
          </a:p>
          <a:p>
            <a:pPr algn="ctr"/>
            <a:endParaRPr lang="en-US" sz="3200" b="1" dirty="0">
              <a:latin typeface="Algerian" panose="04020705040A02060702" pitchFamily="82" charset="0"/>
            </a:endParaRPr>
          </a:p>
          <a:p>
            <a:endParaRPr lang="en-IN" sz="3200" b="1" dirty="0">
              <a:latin typeface="Algerian" panose="04020705040A02060702" pitchFamily="82" charset="0"/>
            </a:endParaRPr>
          </a:p>
          <a:p>
            <a:r>
              <a:rPr lang="en-US" sz="2400" b="1" dirty="0">
                <a:solidFill>
                  <a:schemeClr val="bg1"/>
                </a:solidFill>
                <a:latin typeface="Arial Black" panose="020B0A04020102020204" pitchFamily="34" charset="0"/>
                <a:hlinkClick r:id="rId2">
                  <a:extLst>
                    <a:ext uri="{A12FA001-AC4F-418D-AE19-62706E023703}">
                      <ahyp:hlinkClr xmlns:ahyp="http://schemas.microsoft.com/office/drawing/2018/hyperlinkcolor" val="tx"/>
                    </a:ext>
                  </a:extLst>
                </a:hlinkClick>
              </a:rPr>
              <a:t>shaboniroy05@gmail.com</a:t>
            </a:r>
            <a:endParaRPr lang="en-US" sz="2400" b="1" dirty="0">
              <a:solidFill>
                <a:schemeClr val="bg1"/>
              </a:solidFill>
              <a:latin typeface="Arial Black" panose="020B0A04020102020204" pitchFamily="34" charset="0"/>
            </a:endParaRPr>
          </a:p>
          <a:p>
            <a:endParaRPr lang="en-US" sz="2400" b="1" dirty="0">
              <a:solidFill>
                <a:schemeClr val="bg1"/>
              </a:solidFill>
              <a:latin typeface="Arial Black" panose="020B0A04020102020204" pitchFamily="34" charset="0"/>
            </a:endParaRPr>
          </a:p>
          <a:p>
            <a:endParaRPr lang="en-US" sz="2400" b="1" dirty="0">
              <a:solidFill>
                <a:schemeClr val="bg1"/>
              </a:solidFill>
              <a:latin typeface="Arial Black" panose="020B0A04020102020204" pitchFamily="34" charset="0"/>
            </a:endParaRPr>
          </a:p>
          <a:p>
            <a:r>
              <a:rPr lang="en-US" sz="2400" b="1" dirty="0">
                <a:solidFill>
                  <a:schemeClr val="bg1"/>
                </a:solidFill>
                <a:latin typeface="Arial Black" panose="020B0A04020102020204" pitchFamily="34" charset="0"/>
                <a:hlinkClick r:id="rId3">
                  <a:extLst>
                    <a:ext uri="{A12FA001-AC4F-418D-AE19-62706E023703}">
                      <ahyp:hlinkClr xmlns:ahyp="http://schemas.microsoft.com/office/drawing/2018/hyperlinkcolor" val="tx"/>
                    </a:ext>
                  </a:extLst>
                </a:hlinkClick>
              </a:rPr>
              <a:t>Shaboni Roy | LinkedIn</a:t>
            </a:r>
            <a:endParaRPr lang="en-US" sz="2400" b="1" dirty="0">
              <a:solidFill>
                <a:schemeClr val="bg1"/>
              </a:solidFill>
              <a:latin typeface="Arial Black" panose="020B0A04020102020204" pitchFamily="34" charset="0"/>
            </a:endParaRPr>
          </a:p>
        </p:txBody>
      </p:sp>
      <p:pic>
        <p:nvPicPr>
          <p:cNvPr id="3" name="Picture 2" descr="google mail gmail icon logo symbol 22484516 PNG">
            <a:extLst>
              <a:ext uri="{FF2B5EF4-FFF2-40B4-BE49-F238E27FC236}">
                <a16:creationId xmlns:a16="http://schemas.microsoft.com/office/drawing/2014/main" id="{3DFA44EE-2023-645A-AA00-B06533A9D1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2424" y="2586329"/>
            <a:ext cx="839756" cy="7715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Creación y optimización de tu perfil en LinkedIn - Alicia Valero">
            <a:extLst>
              <a:ext uri="{FF2B5EF4-FFF2-40B4-BE49-F238E27FC236}">
                <a16:creationId xmlns:a16="http://schemas.microsoft.com/office/drawing/2014/main" id="{E9FA02F5-08FD-7046-17C5-B2EE3DF2A9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9119" y="3595723"/>
            <a:ext cx="1466365" cy="7715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9ECE0D4-F232-4002-B085-E276ED804363}"/>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7321" y="83977"/>
            <a:ext cx="5187821" cy="6708710"/>
          </a:xfrm>
          <a:prstGeom prst="rect">
            <a:avLst/>
          </a:prstGeom>
          <a:ln>
            <a:noFill/>
          </a:ln>
          <a:scene3d>
            <a:camera prst="orthographicFront"/>
            <a:lightRig rig="threePt" dir="t"/>
          </a:scene3d>
          <a:sp3d>
            <a:bevelT w="101600" prst="riblet"/>
          </a:sp3d>
        </p:spPr>
      </p:pic>
    </p:spTree>
    <p:extLst>
      <p:ext uri="{BB962C8B-B14F-4D97-AF65-F5344CB8AC3E}">
        <p14:creationId xmlns:p14="http://schemas.microsoft.com/office/powerpoint/2010/main" val="475720132"/>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217</TotalTime>
  <Words>450</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Algerian</vt:lpstr>
      <vt:lpstr>-apple-system</vt:lpstr>
      <vt:lpstr>Arial</vt:lpstr>
      <vt:lpstr>Arial Black</vt:lpstr>
      <vt:lpstr>Arial Rounded MT Bold</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Shaboni Roy</dc:creator>
  <cp:lastModifiedBy>Shaboni Roy</cp:lastModifiedBy>
  <cp:revision>5</cp:revision>
  <dcterms:created xsi:type="dcterms:W3CDTF">2024-09-04T07:47:28Z</dcterms:created>
  <dcterms:modified xsi:type="dcterms:W3CDTF">2024-09-04T19:10:39Z</dcterms:modified>
</cp:coreProperties>
</file>