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6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4" autoAdjust="0"/>
  </p:normalViewPr>
  <p:slideViewPr>
    <p:cSldViewPr snapToGrid="0" snapToObjects="1">
      <p:cViewPr>
        <p:scale>
          <a:sx n="147" d="100"/>
          <a:sy n="147" d="100"/>
        </p:scale>
        <p:origin x="564" y="-1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7F1B3A-A2D6-4CF3-8656-236FF2ED91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C93C61-79C6-4DA7-B171-04B44E47FDE5}">
      <dgm:prSet/>
      <dgm:spPr/>
      <dgm:t>
        <a:bodyPr/>
        <a:lstStyle/>
        <a:p>
          <a:r>
            <a:rPr lang="en-US"/>
            <a:t>RAG combines both retrieval tools and generative models.</a:t>
          </a:r>
        </a:p>
      </dgm:t>
    </dgm:pt>
    <dgm:pt modelId="{F70697FD-A988-40B2-9229-DA56B98ABDEE}" type="parTrans" cxnId="{E263117B-CF3F-4CC2-B297-0099569B81B5}">
      <dgm:prSet/>
      <dgm:spPr/>
      <dgm:t>
        <a:bodyPr/>
        <a:lstStyle/>
        <a:p>
          <a:endParaRPr lang="en-US"/>
        </a:p>
      </dgm:t>
    </dgm:pt>
    <dgm:pt modelId="{BDC772CF-88C2-453B-A242-264728E83923}" type="sibTrans" cxnId="{E263117B-CF3F-4CC2-B297-0099569B81B5}">
      <dgm:prSet/>
      <dgm:spPr/>
      <dgm:t>
        <a:bodyPr/>
        <a:lstStyle/>
        <a:p>
          <a:endParaRPr lang="en-US"/>
        </a:p>
      </dgm:t>
    </dgm:pt>
    <dgm:pt modelId="{58BA3219-CE1D-46D3-8389-E6B8F5B41720}">
      <dgm:prSet/>
      <dgm:spPr/>
      <dgm:t>
        <a:bodyPr/>
        <a:lstStyle/>
        <a:p>
          <a:r>
            <a:rPr lang="en-US"/>
            <a:t>The LLM retrieves information from external sources, verifies it, and generates a response.</a:t>
          </a:r>
        </a:p>
      </dgm:t>
    </dgm:pt>
    <dgm:pt modelId="{E32BB200-4685-48AE-AB6B-76340E32989C}" type="parTrans" cxnId="{4BF9A6B2-FE28-4090-8183-6C12B5FD08C3}">
      <dgm:prSet/>
      <dgm:spPr/>
      <dgm:t>
        <a:bodyPr/>
        <a:lstStyle/>
        <a:p>
          <a:endParaRPr lang="en-US"/>
        </a:p>
      </dgm:t>
    </dgm:pt>
    <dgm:pt modelId="{0A956A1D-5CF0-4C36-AA39-27E8E45A5819}" type="sibTrans" cxnId="{4BF9A6B2-FE28-4090-8183-6C12B5FD08C3}">
      <dgm:prSet/>
      <dgm:spPr/>
      <dgm:t>
        <a:bodyPr/>
        <a:lstStyle/>
        <a:p>
          <a:endParaRPr lang="en-US"/>
        </a:p>
      </dgm:t>
    </dgm:pt>
    <dgm:pt modelId="{C282D54A-3F5B-4861-9B1F-72A91B254FBB}" type="pres">
      <dgm:prSet presAssocID="{917F1B3A-A2D6-4CF3-8656-236FF2ED91C6}" presName="root" presStyleCnt="0">
        <dgm:presLayoutVars>
          <dgm:dir/>
          <dgm:resizeHandles val="exact"/>
        </dgm:presLayoutVars>
      </dgm:prSet>
      <dgm:spPr/>
    </dgm:pt>
    <dgm:pt modelId="{9530D49F-9F30-4CC1-8CBD-92ABC977FB5E}" type="pres">
      <dgm:prSet presAssocID="{8EC93C61-79C6-4DA7-B171-04B44E47FDE5}" presName="compNode" presStyleCnt="0"/>
      <dgm:spPr/>
    </dgm:pt>
    <dgm:pt modelId="{43D400DC-9965-4F2A-B766-3E61A38F9F47}" type="pres">
      <dgm:prSet presAssocID="{8EC93C61-79C6-4DA7-B171-04B44E47FDE5}" presName="bgRect" presStyleLbl="bgShp" presStyleIdx="0" presStyleCnt="2"/>
      <dgm:spPr/>
    </dgm:pt>
    <dgm:pt modelId="{497382AE-B982-46BD-8110-49BBEFBF69AD}" type="pres">
      <dgm:prSet presAssocID="{8EC93C61-79C6-4DA7-B171-04B44E47FDE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75622D9C-3DCB-425F-BC22-55E95D7E627D}" type="pres">
      <dgm:prSet presAssocID="{8EC93C61-79C6-4DA7-B171-04B44E47FDE5}" presName="spaceRect" presStyleCnt="0"/>
      <dgm:spPr/>
    </dgm:pt>
    <dgm:pt modelId="{B6703FFB-02AF-4C29-9AFA-CE9042675D1F}" type="pres">
      <dgm:prSet presAssocID="{8EC93C61-79C6-4DA7-B171-04B44E47FDE5}" presName="parTx" presStyleLbl="revTx" presStyleIdx="0" presStyleCnt="2">
        <dgm:presLayoutVars>
          <dgm:chMax val="0"/>
          <dgm:chPref val="0"/>
        </dgm:presLayoutVars>
      </dgm:prSet>
      <dgm:spPr/>
    </dgm:pt>
    <dgm:pt modelId="{3102FDA4-68AE-41A8-8398-2E1DF0D42969}" type="pres">
      <dgm:prSet presAssocID="{BDC772CF-88C2-453B-A242-264728E83923}" presName="sibTrans" presStyleCnt="0"/>
      <dgm:spPr/>
    </dgm:pt>
    <dgm:pt modelId="{1BFF80B5-3884-4EE4-8C0F-A4535DB803C7}" type="pres">
      <dgm:prSet presAssocID="{58BA3219-CE1D-46D3-8389-E6B8F5B41720}" presName="compNode" presStyleCnt="0"/>
      <dgm:spPr/>
    </dgm:pt>
    <dgm:pt modelId="{077AF240-C730-407F-9BA5-C40123EF4738}" type="pres">
      <dgm:prSet presAssocID="{58BA3219-CE1D-46D3-8389-E6B8F5B41720}" presName="bgRect" presStyleLbl="bgShp" presStyleIdx="1" presStyleCnt="2"/>
      <dgm:spPr/>
    </dgm:pt>
    <dgm:pt modelId="{2FD605C0-FE0C-4665-B3C1-3BB41336DDD5}" type="pres">
      <dgm:prSet presAssocID="{58BA3219-CE1D-46D3-8389-E6B8F5B4172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FBB9265-2007-4C15-B0BF-3B92F22F95B5}" type="pres">
      <dgm:prSet presAssocID="{58BA3219-CE1D-46D3-8389-E6B8F5B41720}" presName="spaceRect" presStyleCnt="0"/>
      <dgm:spPr/>
    </dgm:pt>
    <dgm:pt modelId="{B5AB6154-42B7-45AB-AD38-CD01ADC65039}" type="pres">
      <dgm:prSet presAssocID="{58BA3219-CE1D-46D3-8389-E6B8F5B4172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ACCEA02-EE0D-4D4A-9D21-D1CFCF7ACF29}" type="presOf" srcId="{58BA3219-CE1D-46D3-8389-E6B8F5B41720}" destId="{B5AB6154-42B7-45AB-AD38-CD01ADC65039}" srcOrd="0" destOrd="0" presId="urn:microsoft.com/office/officeart/2018/2/layout/IconVerticalSolidList"/>
    <dgm:cxn modelId="{09BF292B-4614-4A68-9070-47FACB8C6531}" type="presOf" srcId="{917F1B3A-A2D6-4CF3-8656-236FF2ED91C6}" destId="{C282D54A-3F5B-4861-9B1F-72A91B254FBB}" srcOrd="0" destOrd="0" presId="urn:microsoft.com/office/officeart/2018/2/layout/IconVerticalSolidList"/>
    <dgm:cxn modelId="{E263117B-CF3F-4CC2-B297-0099569B81B5}" srcId="{917F1B3A-A2D6-4CF3-8656-236FF2ED91C6}" destId="{8EC93C61-79C6-4DA7-B171-04B44E47FDE5}" srcOrd="0" destOrd="0" parTransId="{F70697FD-A988-40B2-9229-DA56B98ABDEE}" sibTransId="{BDC772CF-88C2-453B-A242-264728E83923}"/>
    <dgm:cxn modelId="{4BF9A6B2-FE28-4090-8183-6C12B5FD08C3}" srcId="{917F1B3A-A2D6-4CF3-8656-236FF2ED91C6}" destId="{58BA3219-CE1D-46D3-8389-E6B8F5B41720}" srcOrd="1" destOrd="0" parTransId="{E32BB200-4685-48AE-AB6B-76340E32989C}" sibTransId="{0A956A1D-5CF0-4C36-AA39-27E8E45A5819}"/>
    <dgm:cxn modelId="{E08567BF-628F-43E0-98F0-15791959D369}" type="presOf" srcId="{8EC93C61-79C6-4DA7-B171-04B44E47FDE5}" destId="{B6703FFB-02AF-4C29-9AFA-CE9042675D1F}" srcOrd="0" destOrd="0" presId="urn:microsoft.com/office/officeart/2018/2/layout/IconVerticalSolidList"/>
    <dgm:cxn modelId="{BA58469C-90FF-4F1A-8209-0BF0846C66FD}" type="presParOf" srcId="{C282D54A-3F5B-4861-9B1F-72A91B254FBB}" destId="{9530D49F-9F30-4CC1-8CBD-92ABC977FB5E}" srcOrd="0" destOrd="0" presId="urn:microsoft.com/office/officeart/2018/2/layout/IconVerticalSolidList"/>
    <dgm:cxn modelId="{C1EEB82F-B6BB-4247-AA45-6CD534AB018B}" type="presParOf" srcId="{9530D49F-9F30-4CC1-8CBD-92ABC977FB5E}" destId="{43D400DC-9965-4F2A-B766-3E61A38F9F47}" srcOrd="0" destOrd="0" presId="urn:microsoft.com/office/officeart/2018/2/layout/IconVerticalSolidList"/>
    <dgm:cxn modelId="{A00D7309-A9EE-4855-9476-3CA165E7BFD5}" type="presParOf" srcId="{9530D49F-9F30-4CC1-8CBD-92ABC977FB5E}" destId="{497382AE-B982-46BD-8110-49BBEFBF69AD}" srcOrd="1" destOrd="0" presId="urn:microsoft.com/office/officeart/2018/2/layout/IconVerticalSolidList"/>
    <dgm:cxn modelId="{4F0102C3-F37C-4D49-9887-09AF63268022}" type="presParOf" srcId="{9530D49F-9F30-4CC1-8CBD-92ABC977FB5E}" destId="{75622D9C-3DCB-425F-BC22-55E95D7E627D}" srcOrd="2" destOrd="0" presId="urn:microsoft.com/office/officeart/2018/2/layout/IconVerticalSolidList"/>
    <dgm:cxn modelId="{E424D625-7E0B-4239-BC54-7639FF52CB0D}" type="presParOf" srcId="{9530D49F-9F30-4CC1-8CBD-92ABC977FB5E}" destId="{B6703FFB-02AF-4C29-9AFA-CE9042675D1F}" srcOrd="3" destOrd="0" presId="urn:microsoft.com/office/officeart/2018/2/layout/IconVerticalSolidList"/>
    <dgm:cxn modelId="{BA849D1E-928D-4DE1-99F9-5B381AD139A1}" type="presParOf" srcId="{C282D54A-3F5B-4861-9B1F-72A91B254FBB}" destId="{3102FDA4-68AE-41A8-8398-2E1DF0D42969}" srcOrd="1" destOrd="0" presId="urn:microsoft.com/office/officeart/2018/2/layout/IconVerticalSolidList"/>
    <dgm:cxn modelId="{9DE8ACCD-D035-4302-AC0C-ED96ED71B535}" type="presParOf" srcId="{C282D54A-3F5B-4861-9B1F-72A91B254FBB}" destId="{1BFF80B5-3884-4EE4-8C0F-A4535DB803C7}" srcOrd="2" destOrd="0" presId="urn:microsoft.com/office/officeart/2018/2/layout/IconVerticalSolidList"/>
    <dgm:cxn modelId="{24057A0E-D4C0-47AA-84B4-FE1917602FA8}" type="presParOf" srcId="{1BFF80B5-3884-4EE4-8C0F-A4535DB803C7}" destId="{077AF240-C730-407F-9BA5-C40123EF4738}" srcOrd="0" destOrd="0" presId="urn:microsoft.com/office/officeart/2018/2/layout/IconVerticalSolidList"/>
    <dgm:cxn modelId="{F2969E23-A8AE-4E3C-86C0-5D7225620C46}" type="presParOf" srcId="{1BFF80B5-3884-4EE4-8C0F-A4535DB803C7}" destId="{2FD605C0-FE0C-4665-B3C1-3BB41336DDD5}" srcOrd="1" destOrd="0" presId="urn:microsoft.com/office/officeart/2018/2/layout/IconVerticalSolidList"/>
    <dgm:cxn modelId="{485064DF-5B07-4A4D-B0C8-8159426B7195}" type="presParOf" srcId="{1BFF80B5-3884-4EE4-8C0F-A4535DB803C7}" destId="{9FBB9265-2007-4C15-B0BF-3B92F22F95B5}" srcOrd="2" destOrd="0" presId="urn:microsoft.com/office/officeart/2018/2/layout/IconVerticalSolidList"/>
    <dgm:cxn modelId="{CB75916A-B32F-476F-92A0-762CAD158F9D}" type="presParOf" srcId="{1BFF80B5-3884-4EE4-8C0F-A4535DB803C7}" destId="{B5AB6154-42B7-45AB-AD38-CD01ADC650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400DC-9965-4F2A-B766-3E61A38F9F47}">
      <dsp:nvSpPr>
        <dsp:cNvPr id="0" name=""/>
        <dsp:cNvSpPr/>
      </dsp:nvSpPr>
      <dsp:spPr>
        <a:xfrm>
          <a:off x="0" y="707092"/>
          <a:ext cx="7674768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382AE-B982-46BD-8110-49BBEFBF69AD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03FFB-02AF-4C29-9AFA-CE9042675D1F}">
      <dsp:nvSpPr>
        <dsp:cNvPr id="0" name=""/>
        <dsp:cNvSpPr/>
      </dsp:nvSpPr>
      <dsp:spPr>
        <a:xfrm>
          <a:off x="1507738" y="707092"/>
          <a:ext cx="6167029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RAG combines both retrieval tools and generative models.</a:t>
          </a:r>
        </a:p>
      </dsp:txBody>
      <dsp:txXfrm>
        <a:off x="1507738" y="707092"/>
        <a:ext cx="6167029" cy="1305401"/>
      </dsp:txXfrm>
    </dsp:sp>
    <dsp:sp modelId="{077AF240-C730-407F-9BA5-C40123EF4738}">
      <dsp:nvSpPr>
        <dsp:cNvPr id="0" name=""/>
        <dsp:cNvSpPr/>
      </dsp:nvSpPr>
      <dsp:spPr>
        <a:xfrm>
          <a:off x="0" y="2338844"/>
          <a:ext cx="7674768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605C0-FE0C-4665-B3C1-3BB41336DDD5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B6154-42B7-45AB-AD38-CD01ADC65039}">
      <dsp:nvSpPr>
        <dsp:cNvPr id="0" name=""/>
        <dsp:cNvSpPr/>
      </dsp:nvSpPr>
      <dsp:spPr>
        <a:xfrm>
          <a:off x="1507738" y="2338844"/>
          <a:ext cx="6167029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LLM retrieves information from external sources, verifies it, and generates a response.</a:t>
          </a:r>
        </a:p>
      </dsp:txBody>
      <dsp:txXfrm>
        <a:off x="1507738" y="2338844"/>
        <a:ext cx="6167029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3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9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2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0351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75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98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20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49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9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9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2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2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9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2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3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55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4962833-2EBB-47A0-9823-D4F8E16EE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4393" y="941560"/>
            <a:ext cx="4886607" cy="5229053"/>
          </a:xfrm>
          <a:effectLst/>
        </p:spPr>
        <p:txBody>
          <a:bodyPr wrap="square" anchor="ctr">
            <a:normAutofit fontScale="90000"/>
          </a:bodyPr>
          <a:lstStyle/>
          <a:p>
            <a:pPr algn="l"/>
            <a:r>
              <a:rPr lang="en-US" sz="6300" dirty="0">
                <a:solidFill>
                  <a:schemeClr val="tx1">
                    <a:lumMod val="95000"/>
                  </a:schemeClr>
                </a:solidFill>
              </a:rPr>
              <a:t>Enhancing LLM Responses: The RAG Approach vs. Isolated LLMs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295400"/>
            <a:ext cx="2171734" cy="4267200"/>
          </a:xfrm>
        </p:spPr>
        <p:txBody>
          <a:bodyPr anchor="ctr">
            <a:normAutofit/>
          </a:bodyPr>
          <a:lstStyle/>
          <a:p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Understanding how language models work and how we can enhance them using </a:t>
            </a:r>
            <a:r>
              <a:rPr lang="en-US" sz="2100" b="1" dirty="0" err="1">
                <a:solidFill>
                  <a:schemeClr val="tx1">
                    <a:lumMod val="95000"/>
                  </a:schemeClr>
                </a:solidFill>
              </a:rPr>
              <a:t>Langchain</a:t>
            </a:r>
            <a:endParaRPr lang="en-US" sz="2100" b="1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685" y="2032907"/>
            <a:ext cx="0" cy="279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are LLMs?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dirty="0"/>
              <a:t>LLMs like GPT-3 (OpenAI) are pre-trained models that generate text based on patterns in vast amounts of data.</a:t>
            </a:r>
          </a:p>
          <a:p>
            <a:pPr>
              <a:defRPr sz="1400"/>
            </a:pPr>
            <a:r>
              <a:rPr dirty="0"/>
              <a:t>They understand and generate human-like text but have limitations such as outdated information.</a:t>
            </a:r>
          </a:p>
          <a:p>
            <a:pPr>
              <a:defRPr sz="1400"/>
            </a:pPr>
            <a:r>
              <a:rPr dirty="0"/>
              <a:t>Example: </a:t>
            </a:r>
            <a:r>
              <a:rPr lang="en-US" dirty="0"/>
              <a:t>OpenAI </a:t>
            </a:r>
            <a:r>
              <a:rPr dirty="0"/>
              <a:t>GPT-3, GPT-4, </a:t>
            </a:r>
            <a:r>
              <a:rPr lang="en-US" dirty="0"/>
              <a:t>Meta </a:t>
            </a:r>
            <a:r>
              <a:rPr lang="en-US" dirty="0" err="1"/>
              <a:t>Ilama</a:t>
            </a:r>
            <a:r>
              <a:rPr lang="en-US" dirty="0"/>
              <a:t>, google </a:t>
            </a:r>
            <a:r>
              <a:rPr lang="en-US" dirty="0" err="1"/>
              <a:t>PaLM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LLM Example in Action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BD6D65-F766-950E-E896-3D62FED54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00" y="1825625"/>
            <a:ext cx="5194439" cy="18357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r>
              <a:rPr lang="en-US" dirty="0"/>
              <a:t> Tool: Enhancing LLM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400"/>
            </a:pPr>
            <a:r>
              <a:rPr lang="en-US" b="1" dirty="0" err="1"/>
              <a:t>Langchain</a:t>
            </a:r>
            <a:r>
              <a:rPr lang="en-US" b="1" dirty="0"/>
              <a:t> Tools:</a:t>
            </a:r>
            <a:endParaRPr lang="en-US" sz="1400" b="1" dirty="0"/>
          </a:p>
          <a:p>
            <a:pPr>
              <a:defRPr sz="1400"/>
            </a:pPr>
            <a:r>
              <a:rPr lang="en-US" sz="1400" dirty="0" err="1"/>
              <a:t>Langchain</a:t>
            </a:r>
            <a:r>
              <a:rPr lang="en-US" sz="1400" dirty="0"/>
              <a:t> Tools are interfaces that LLM can use to interact with the world. </a:t>
            </a:r>
          </a:p>
          <a:p>
            <a:pPr>
              <a:defRPr sz="1400"/>
            </a:pPr>
            <a:r>
              <a:rPr lang="en-US" dirty="0"/>
              <a:t>Tools allows models to access real-time information, APIs, or databases.</a:t>
            </a:r>
          </a:p>
          <a:p>
            <a:pPr>
              <a:defRPr sz="1400"/>
            </a:pPr>
            <a:endParaRPr lang="en-US" dirty="0"/>
          </a:p>
          <a:p>
            <a:pPr marL="0" indent="0">
              <a:buNone/>
              <a:defRPr sz="1400"/>
            </a:pPr>
            <a:r>
              <a:rPr lang="en-US" b="1" dirty="0"/>
              <a:t>How it Works:</a:t>
            </a:r>
          </a:p>
          <a:p>
            <a:pPr>
              <a:defRPr sz="1400"/>
            </a:pPr>
            <a:r>
              <a:rPr lang="en-US" dirty="0" err="1"/>
              <a:t>Langchain</a:t>
            </a:r>
            <a:r>
              <a:rPr lang="en-US" dirty="0"/>
              <a:t> integrates with tools like Wikipedia, Google Search, etc.</a:t>
            </a:r>
          </a:p>
          <a:p>
            <a:pPr>
              <a:defRPr sz="1400"/>
            </a:pPr>
            <a:r>
              <a:rPr lang="en-US" dirty="0"/>
              <a:t>The LLM retrieves data through </a:t>
            </a:r>
            <a:r>
              <a:rPr lang="en-US" dirty="0" err="1"/>
              <a:t>Langchain</a:t>
            </a:r>
            <a:r>
              <a:rPr lang="en-US" dirty="0"/>
              <a:t> and processes it for enhanced answers.</a:t>
            </a:r>
          </a:p>
          <a:p>
            <a:pPr>
              <a:defRPr sz="1400"/>
            </a:pPr>
            <a:endParaRPr lang="en-US" dirty="0"/>
          </a:p>
          <a:p>
            <a:pPr marL="0" indent="0">
              <a:buNone/>
              <a:defRPr sz="1400"/>
            </a:pPr>
            <a:r>
              <a:rPr lang="en-US" b="1" dirty="0"/>
              <a:t>Why Use </a:t>
            </a:r>
            <a:r>
              <a:rPr lang="en-US" b="1" dirty="0" err="1"/>
              <a:t>Langchain</a:t>
            </a:r>
            <a:r>
              <a:rPr lang="en-US" b="1" dirty="0"/>
              <a:t> tools?</a:t>
            </a:r>
          </a:p>
          <a:p>
            <a:pPr>
              <a:defRPr sz="1400"/>
            </a:pPr>
            <a:r>
              <a:rPr lang="en-US" dirty="0"/>
              <a:t>Overcomes outdated data issues in LLMs.</a:t>
            </a:r>
          </a:p>
          <a:p>
            <a:pPr>
              <a:defRPr sz="1400"/>
            </a:pPr>
            <a:r>
              <a:rPr lang="en-US" dirty="0"/>
              <a:t>Improves accuracy with real-time knowledge.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Langchain</a:t>
            </a:r>
            <a:r>
              <a:rPr dirty="0"/>
              <a:t> Tool - Wikipedia Search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99E42D-B69A-1C8D-449E-896D7E055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64" y="1841060"/>
            <a:ext cx="5905500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RAG?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443FF8-1673-FCD4-0486-82178CC84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973109"/>
              </p:ext>
            </p:extLst>
          </p:nvPr>
        </p:nvGraphicFramePr>
        <p:xfrm>
          <a:off x="734616" y="1825625"/>
          <a:ext cx="767476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RAG Example with Wikipedia and LLM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83CF05-F51F-B3F8-8E48-B5BCDEF0D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610" y="1792586"/>
            <a:ext cx="5030375" cy="45584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1559</TotalTime>
  <Words>203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Enhancing LLM Responses: The RAG Approach vs. Isolated LLMs</vt:lpstr>
      <vt:lpstr>What are LLMs?</vt:lpstr>
      <vt:lpstr>LLM Example in Action</vt:lpstr>
      <vt:lpstr>Langchain Tool: Enhancing LLM Capabilities</vt:lpstr>
      <vt:lpstr>Langchain Tool - Wikipedia Search Example</vt:lpstr>
      <vt:lpstr>What is RAG?</vt:lpstr>
      <vt:lpstr>RAG Example with Wikipedia and LLM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Shabrinath Motamary</cp:lastModifiedBy>
  <cp:revision>2</cp:revision>
  <dcterms:created xsi:type="dcterms:W3CDTF">2013-01-27T09:14:16Z</dcterms:created>
  <dcterms:modified xsi:type="dcterms:W3CDTF">2024-10-11T22:47:21Z</dcterms:modified>
  <cp:category/>
</cp:coreProperties>
</file>