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 b="def" i="def"/>
      <a:tcStyle>
        <a:tcBdr/>
        <a:fill>
          <a:solidFill>
            <a:srgbClr val="EC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 b="def" i="def"/>
      <a:tcStyle>
        <a:tcBdr/>
        <a:fill>
          <a:solidFill>
            <a:srgbClr val="F6F1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 b="def" i="def"/>
      <a:tcStyle>
        <a:tcBdr/>
        <a:fill>
          <a:solidFill>
            <a:srgbClr val="EDED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firstCol>
    <a:lastRow>
      <a:tcTxStyle b="on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C5C5C"/>
        </a:fontRef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B2A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"/>
          </p:nvPr>
        </p:nvSpPr>
        <p:spPr>
          <a:xfrm>
            <a:off x="571500" y="5588000"/>
            <a:ext cx="11875780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Click to add text</a:t>
            </a: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3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088553" y="9189156"/>
            <a:ext cx="309366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7998" y="1784350"/>
            <a:ext cx="1613187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100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1943100" y="3870535"/>
            <a:ext cx="10490200" cy="9398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Shape 103"/>
          <p:cNvSpPr/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half" idx="1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/>
            <a:r>
              <a:t>Click to add text</a:t>
            </a:r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rot="10800000">
            <a:off x="571500" y="7619996"/>
            <a:ext cx="11874500" cy="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5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092514" y="9194800"/>
            <a:ext cx="309366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571500" y="7619996"/>
            <a:ext cx="6451600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Click to add text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4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12092514" y="9194800"/>
            <a:ext cx="309366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Click to add text</a:t>
            </a: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Click to add text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7023100" y="1574800"/>
            <a:ext cx="53975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Click to add text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4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81048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otts2@unlv.nevada.edu?subject=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tu.be/_NsUO8qaSoY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sz="quarter" idx="1"/>
          </p:nvPr>
        </p:nvSpPr>
        <p:spPr>
          <a:xfrm>
            <a:off x="571498" y="5587998"/>
            <a:ext cx="11875784" cy="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</p:spPr>
        <p:txBody>
          <a:bodyPr/>
          <a:lstStyle/>
          <a:p>
            <a:pPr marL="0" indent="0" defTabSz="73151">
              <a:spcBef>
                <a:spcPts val="0"/>
              </a:spcBef>
              <a:buSzTx/>
              <a:buNone/>
              <a:defRPr sz="16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" name="Shape 129"/>
          <p:cNvSpPr/>
          <p:nvPr>
            <p:ph type="title"/>
          </p:nvPr>
        </p:nvSpPr>
        <p:spPr>
          <a:xfrm>
            <a:off x="578487" y="275164"/>
            <a:ext cx="11861805" cy="51816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BLE Hand visualization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545892" y="5850392"/>
            <a:ext cx="11887410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defRPr spc="0" sz="4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By: Shabrya Lott</a:t>
            </a:r>
          </a:p>
          <a:p>
            <a:pPr algn="ctr">
              <a:lnSpc>
                <a:spcPct val="70000"/>
              </a:lnSpc>
              <a:spcBef>
                <a:spcPts val="0"/>
              </a:spcBef>
              <a:defRPr spc="0" sz="4800">
                <a:solidFill>
                  <a:srgbClr val="747676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lnSpc>
                <a:spcPct val="70000"/>
              </a:lnSpc>
              <a:spcBef>
                <a:spcPts val="0"/>
              </a:spcBef>
              <a:defRPr spc="0" sz="4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hlinkClick r:id="rId2" invalidUrl="" action="" tgtFrame="" tooltip="" history="1" highlightClick="0" endSnd="0"/>
              </a:rPr>
              <a:t>lotts2@unlv.nevada.edu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"/>
          </p:nvPr>
        </p:nvSpPr>
        <p:spPr>
          <a:xfrm>
            <a:off x="571500" y="1574799"/>
            <a:ext cx="11861800" cy="1272"/>
          </a:xfrm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Aim &amp; Accomplishments</a:t>
            </a:r>
          </a:p>
        </p:txBody>
      </p:sp>
      <p:sp>
        <p:nvSpPr>
          <p:cNvPr id="134" name="Shape 134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71487" indent="-471487">
              <a:defRPr b="1" sz="2500">
                <a:solidFill>
                  <a:srgbClr val="01010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Aim</a:t>
            </a:r>
          </a:p>
          <a:p>
            <a:pPr lvl="1" marL="837292" indent="-367392">
              <a:defRPr sz="1800">
                <a:solidFill>
                  <a:srgbClr val="01010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To measure human hand movements by monitoring and storing accelerometer/gyro data.</a:t>
            </a:r>
          </a:p>
          <a:p>
            <a:pPr marL="137160" indent="-137160" defTabSz="457200">
              <a:spcBef>
                <a:spcPts val="0"/>
              </a:spcBef>
              <a:buSzTx/>
              <a:buNone/>
              <a:defRPr sz="1200">
                <a:solidFill>
                  <a:srgbClr val="010101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714827" indent="-244927" defTabSz="457200">
              <a:spcBef>
                <a:spcPts val="0"/>
              </a:spcBef>
              <a:defRPr sz="1800">
                <a:solidFill>
                  <a:srgbClr val="010101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71487" indent="-471487">
              <a:defRPr b="1" sz="2500">
                <a:solidFill>
                  <a:srgbClr val="01010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Accomplishments</a:t>
            </a:r>
            <a:endParaRPr sz="2200"/>
          </a:p>
          <a:p>
            <a:pPr lvl="1" marL="837292" indent="-367392">
              <a:defRPr sz="1800">
                <a:solidFill>
                  <a:srgbClr val="01010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Learned how to capture data from IMU sensor (6 DOF- MPU 6050)</a:t>
            </a:r>
          </a:p>
          <a:p>
            <a:pPr lvl="1" marL="837292" indent="-367392">
              <a:defRPr sz="1800">
                <a:solidFill>
                  <a:srgbClr val="01010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Learned how to calibrate and display collected data in a visual manner</a:t>
            </a:r>
          </a:p>
          <a:p>
            <a:pPr lvl="1" marL="837292" indent="-367392">
              <a:defRPr sz="1800">
                <a:solidFill>
                  <a:srgbClr val="01010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Learned how to make device wireless by using a Bluetooth module (HC-06).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sz="quarter" idx="1"/>
          </p:nvPr>
        </p:nvSpPr>
        <p:spPr>
          <a:xfrm>
            <a:off x="571500" y="1574799"/>
            <a:ext cx="11861800" cy="1272"/>
          </a:xfrm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Schematics</a:t>
            </a:r>
          </a:p>
        </p:txBody>
      </p:sp>
      <p:pic>
        <p:nvPicPr>
          <p:cNvPr id="1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132" y="2060868"/>
            <a:ext cx="10422536" cy="6714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sz="quarter" idx="1"/>
          </p:nvPr>
        </p:nvSpPr>
        <p:spPr>
          <a:xfrm>
            <a:off x="571500" y="1574799"/>
            <a:ext cx="11861800" cy="1272"/>
          </a:xfrm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PCB Layout</a:t>
            </a:r>
          </a:p>
        </p:txBody>
      </p:sp>
      <p:pic>
        <p:nvPicPr>
          <p:cNvPr id="142" name="image2.png"/>
          <p:cNvPicPr>
            <a:picLocks noChangeAspect="1"/>
          </p:cNvPicPr>
          <p:nvPr/>
        </p:nvPicPr>
        <p:blipFill>
          <a:blip r:embed="rId2">
            <a:extLst/>
          </a:blip>
          <a:srcRect l="6449" t="6449" r="6449" b="6449"/>
          <a:stretch>
            <a:fillRect/>
          </a:stretch>
        </p:blipFill>
        <p:spPr>
          <a:xfrm>
            <a:off x="2808287" y="2238638"/>
            <a:ext cx="7388178" cy="6199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sz="quarter" idx="1"/>
          </p:nvPr>
        </p:nvSpPr>
        <p:spPr>
          <a:xfrm>
            <a:off x="571500" y="1574799"/>
            <a:ext cx="11861800" cy="1272"/>
          </a:xfrm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Breadboard</a:t>
            </a:r>
          </a:p>
        </p:txBody>
      </p:sp>
      <p:pic>
        <p:nvPicPr>
          <p:cNvPr id="14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7012" y="1703068"/>
            <a:ext cx="5870777" cy="7827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sz="quarter" idx="1"/>
          </p:nvPr>
        </p:nvSpPr>
        <p:spPr>
          <a:xfrm>
            <a:off x="571500" y="1574799"/>
            <a:ext cx="11861800" cy="1272"/>
          </a:xfrm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Design Stages</a:t>
            </a:r>
          </a:p>
        </p:txBody>
      </p:sp>
      <p:sp>
        <p:nvSpPr>
          <p:cNvPr id="150" name="Shape 150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numCol="2" spcCol="52568"/>
          <a:lstStyle/>
          <a:p>
            <a:pPr marL="457200" indent="-457200">
              <a:lnSpc>
                <a:spcPct val="80000"/>
              </a:lnSpc>
              <a:defRPr b="1" sz="2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Components</a:t>
            </a:r>
            <a:endParaRPr sz="1600"/>
          </a:p>
          <a:p>
            <a:pPr lvl="1" marL="833580" indent="-363680">
              <a:lnSpc>
                <a:spcPct val="80000"/>
              </a:lnSpc>
              <a:def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ATmega328p – Micro-controller unit </a:t>
            </a:r>
          </a:p>
          <a:p>
            <a:pPr lvl="1" marL="833580" indent="-363680">
              <a:lnSpc>
                <a:spcPct val="80000"/>
              </a:lnSpc>
              <a:def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MPU 6050 – 6 DOF Gyro/Accelerometer</a:t>
            </a:r>
          </a:p>
          <a:p>
            <a:pPr lvl="1" marL="833580" indent="-363680">
              <a:lnSpc>
                <a:spcPct val="80000"/>
              </a:lnSpc>
              <a:def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HC-06 – Bluetooth Module</a:t>
            </a:r>
          </a:p>
          <a:p>
            <a:pPr lvl="1" marL="833580" indent="-363680">
              <a:lnSpc>
                <a:spcPct val="80000"/>
              </a:lnSpc>
              <a:def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Ellipsis- Android Tablet used to Display Sensor data</a:t>
            </a:r>
            <a:endParaRPr sz="1400"/>
          </a:p>
          <a:p>
            <a:pPr marL="457200" indent="-457200">
              <a:lnSpc>
                <a:spcPct val="80000"/>
              </a:lnSpc>
              <a:defRPr b="1" sz="2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Interfaces</a:t>
            </a:r>
          </a:p>
          <a:p>
            <a:pPr lvl="1" marL="833580" indent="-363680">
              <a:lnSpc>
                <a:spcPct val="80000"/>
              </a:lnSpc>
              <a:def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Inter-Integrated Circuit communication (I2C): MPU-6050 to Atmega328p</a:t>
            </a:r>
          </a:p>
          <a:p>
            <a:pPr lvl="1" marL="833580" indent="-363680">
              <a:lnSpc>
                <a:spcPct val="80000"/>
              </a:lnSpc>
              <a:def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Universal Asynchronous Receiver/Transmitter (UART) + Bluetooth: Atmega328p to Android device</a:t>
            </a:r>
            <a:endParaRPr sz="1400"/>
          </a:p>
          <a:p>
            <a:pPr marL="457200" indent="-457200">
              <a:lnSpc>
                <a:spcPct val="80000"/>
              </a:lnSpc>
              <a:defRPr b="1" sz="2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Visualization</a:t>
            </a:r>
          </a:p>
          <a:p>
            <a:pPr lvl="1" marL="833580" indent="-363680">
              <a:lnSpc>
                <a:spcPct val="80000"/>
              </a:lnSpc>
              <a:defRPr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The data is displayed on Android Application, “Bluetooth Terminal/Graphics”.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sz="quarter" idx="1"/>
          </p:nvPr>
        </p:nvSpPr>
        <p:spPr>
          <a:xfrm>
            <a:off x="571500" y="1574799"/>
            <a:ext cx="11861800" cy="1272"/>
          </a:xfrm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Code Development</a:t>
            </a:r>
          </a:p>
        </p:txBody>
      </p:sp>
      <p:sp>
        <p:nvSpPr>
          <p:cNvPr id="154" name="Shape 154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23324" indent="-423324" defTabSz="566674">
              <a:lnSpc>
                <a:spcPct val="80000"/>
              </a:lnSpc>
              <a:spcBef>
                <a:spcPts val="1700"/>
              </a:spcBef>
              <a:defRPr b="1" sz="2425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Initialization</a:t>
            </a:r>
          </a:p>
          <a:p>
            <a:pPr lvl="1" marL="843851" indent="-388048" defTabSz="566674">
              <a:lnSpc>
                <a:spcPct val="80000"/>
              </a:lnSpc>
              <a:spcBef>
                <a:spcPts val="1700"/>
              </a:spcBef>
              <a:defRPr b="1"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Interfaces</a:t>
            </a:r>
          </a:p>
          <a:p>
            <a:pPr lvl="2" marL="1299654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UART - set baud rate, make asynchronous , enable transmitter</a:t>
            </a:r>
          </a:p>
          <a:p>
            <a:pPr lvl="2" marL="1299654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I2C- init TWI clock</a:t>
            </a:r>
            <a:endParaRPr b="1"/>
          </a:p>
          <a:p>
            <a:pPr lvl="1" marL="843851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MPU-6050 sensor</a:t>
            </a:r>
            <a:endParaRPr b="1"/>
          </a:p>
          <a:p>
            <a:pPr lvl="2" marL="1299654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check if device is accessible</a:t>
            </a:r>
          </a:p>
          <a:p>
            <a:pPr lvl="2" marL="1299654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set appropriate registers for a start condition </a:t>
            </a:r>
          </a:p>
          <a:p>
            <a:pPr lvl="2" marL="1299654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find average raw values for calibration</a:t>
            </a:r>
            <a:br>
              <a:rPr b="1"/>
            </a:br>
            <a:endParaRPr sz="1358"/>
          </a:p>
          <a:p>
            <a:pPr marL="423324" indent="-423324" defTabSz="566674">
              <a:lnSpc>
                <a:spcPct val="80000"/>
              </a:lnSpc>
              <a:spcBef>
                <a:spcPts val="1700"/>
              </a:spcBef>
              <a:defRPr b="1" sz="2425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Data Collection</a:t>
            </a:r>
            <a:endParaRPr sz="1358"/>
          </a:p>
          <a:p>
            <a:pPr lvl="1" marL="843851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Read raw values of the X, Y, Z axis of the sensor</a:t>
            </a:r>
          </a:p>
          <a:p>
            <a:pPr lvl="1" marL="843851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Convert values to actual measurements by subtracting calibration value and dividing by the MSB</a:t>
            </a:r>
            <a:br>
              <a:rPr b="1"/>
            </a:br>
          </a:p>
          <a:p>
            <a:pPr marL="423324" indent="-423324" defTabSz="566674">
              <a:lnSpc>
                <a:spcPct val="80000"/>
              </a:lnSpc>
              <a:spcBef>
                <a:spcPts val="1700"/>
              </a:spcBef>
              <a:defRPr b="1" sz="2425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Visualization</a:t>
            </a:r>
          </a:p>
          <a:p>
            <a:pPr lvl="1" marL="879127" indent="-423324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Turn data into a printable string</a:t>
            </a:r>
            <a:endParaRPr b="1" sz="2425"/>
          </a:p>
          <a:p>
            <a:pPr lvl="1" marL="843851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Special Format for Application: “EValue1, Value2, Value3… \n”</a:t>
            </a:r>
          </a:p>
          <a:p>
            <a:pPr lvl="1" marL="843851" indent="-388048" defTabSz="566674">
              <a:lnSpc>
                <a:spcPct val="80000"/>
              </a:lnSpc>
              <a:spcBef>
                <a:spcPts val="1700"/>
              </a:spcBef>
              <a:defRPr sz="174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Changed data type of values for easier visualization on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hueOff val="40373"/>
                <a:satOff val="15916"/>
                <a:lumOff val="25912"/>
              </a:schemeClr>
            </a:gs>
            <a:gs pos="35000">
              <a:srgbClr val="D4E4E7"/>
            </a:gs>
            <a:gs pos="100000">
              <a:schemeClr val="accent1">
                <a:hueOff val="49769"/>
                <a:satOff val="17607"/>
                <a:lumOff val="3924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sz="quarter" idx="1"/>
          </p:nvPr>
        </p:nvSpPr>
        <p:spPr>
          <a:xfrm>
            <a:off x="571500" y="1574799"/>
            <a:ext cx="11861800" cy="1272"/>
          </a:xfrm>
          <a:prstGeom prst="rect">
            <a:avLst/>
          </a:prstGeom>
        </p:spPr>
        <p:txBody>
          <a:bodyPr/>
          <a:lstStyle/>
          <a:p>
            <a:pPr marL="0" indent="0" defTabSz="87782">
              <a:spcBef>
                <a:spcPts val="0"/>
              </a:spcBef>
              <a:buSzTx/>
              <a:buNone/>
              <a:defRPr sz="192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Video Demonstration</a:t>
            </a:r>
          </a:p>
        </p:txBody>
      </p:sp>
      <p:sp>
        <p:nvSpPr>
          <p:cNvPr id="158" name="Shape 158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ctr" defTabSz="1300480">
              <a:buSzTx/>
              <a:buNone/>
            </a:pPr>
          </a:p>
          <a:p>
            <a:pPr marL="0" indent="0" algn="ctr" defTabSz="1300480">
              <a:buSzTx/>
              <a:buNone/>
            </a:pPr>
          </a:p>
          <a:p>
            <a:pPr marL="0" indent="0" algn="ctr" defTabSz="1300480">
              <a:buSzTx/>
              <a:buNone/>
            </a:pPr>
          </a:p>
          <a:p>
            <a:pPr marL="0" indent="0" algn="ctr" defTabSz="1300480">
              <a:buSzTx/>
              <a:buNone/>
            </a:pPr>
            <a:r>
              <a:t>YouTube Video:</a:t>
            </a:r>
          </a:p>
          <a:p>
            <a:pPr marL="0" indent="0" algn="ctr" defTabSz="1300480">
              <a:buSzTx/>
              <a:buNone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https://youtu.be/_NsUO8qaSoY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