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Lst>
  <p:notesMasterIdLst>
    <p:notesMasterId r:id="rId13"/>
  </p:notesMasterIdLst>
  <p:handoutMasterIdLst>
    <p:handoutMasterId r:id="rId14"/>
  </p:handoutMasterIdLst>
  <p:sldIdLst>
    <p:sldId id="256" r:id="rId2"/>
    <p:sldId id="257" r:id="rId3"/>
    <p:sldId id="269" r:id="rId4"/>
    <p:sldId id="259" r:id="rId5"/>
    <p:sldId id="270" r:id="rId6"/>
    <p:sldId id="272" r:id="rId7"/>
    <p:sldId id="273" r:id="rId8"/>
    <p:sldId id="261"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499"/>
  </p:normalViewPr>
  <p:slideViewPr>
    <p:cSldViewPr snapToGrid="0" snapToObjects="1">
      <p:cViewPr varScale="1">
        <p:scale>
          <a:sx n="98" d="100"/>
          <a:sy n="98" d="100"/>
        </p:scale>
        <p:origin x="15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kumimoji="0" lang="en-US" smtClean="0"/>
              <a:t>CpE403/ECG603 Embedded Systems</a:t>
            </a:r>
            <a:endParaRPr kumimoji="0"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AA957AF-53C0-420B-9C2D-77DB1416566C}" type="slidenum">
              <a:rPr kumimoji="0" lang="en-US" smtClean="0"/>
              <a:pPr eaLnBrk="1" latinLnBrk="0" hangingPunct="1"/>
              <a:t>‹#›</a:t>
            </a:fld>
            <a:endParaRPr kumimoji="0"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smtClean="0"/>
              <a:t>CpE403/ECG603 Embedded Systems</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smtClean="0"/>
              <a:t>CpE403/ECG603 Embedded Systems</a:t>
            </a:r>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kumimoji="0" lang="en-US" smtClean="0"/>
              <a:t>CpE403/ECG603 Advanced Embedded Systems</a:t>
            </a:r>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eaLnBrk="1" latinLnBrk="0" hangingPunct="1"/>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kumimoji="0" lang="en-US" smtClean="0"/>
              <a:t>CpE403/ECG603 Embedded Systems</a:t>
            </a:r>
            <a:endParaRPr kumimoji="0"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AA957AF-53C0-420B-9C2D-77DB1416566C}" type="slidenum">
              <a:rPr kumimoji="0" lang="en-US" smtClean="0"/>
              <a:pPr eaLnBrk="1" latinLnBrk="0" hangingPunct="1"/>
              <a:t>‹#›</a:t>
            </a:fld>
            <a:endParaRPr kumimoji="0"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smtClean="0"/>
              <a:t>CpE403/ECG603 Embedded Systems</a:t>
            </a:r>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smtClean="0"/>
              <a:t>CpE403/ECG603 Embedded Systems</a:t>
            </a:r>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smtClean="0"/>
              <a:t>CpE403/ECG603 Embedded Systems</a:t>
            </a:r>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eaLnBrk="1" latinLnBrk="0" hangingPunct="1"/>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kumimoji="0" lang="en-US" smtClean="0"/>
              <a:t>CpE403/ECG603 Embedded Systems</a:t>
            </a:r>
            <a:endParaRPr kumimoji="0"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AA957AF-53C0-420B-9C2D-77DB1416566C}" type="slidenum">
              <a:rPr kumimoji="0" lang="en-US" smtClean="0"/>
              <a:pPr eaLnBrk="1" latinLnBrk="0" hangingPunct="1"/>
              <a:t>‹#›</a:t>
            </a:fld>
            <a:endParaRPr kumimoji="0"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eaLnBrk="1" latinLnBrk="0" hangingPunct="1"/>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kumimoji="0" lang="en-US" smtClean="0"/>
              <a:t>CpE403/ECG603 Embedded Systems</a:t>
            </a:r>
            <a:endParaRPr kumimoji="0"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AA957AF-53C0-420B-9C2D-77DB1416566C}" type="slidenum">
              <a:rPr kumimoji="0" lang="en-US" smtClean="0"/>
              <a:pPr eaLnBrk="1" latinLnBrk="0" hangingPunct="1"/>
              <a:t>‹#›</a:t>
            </a:fld>
            <a:endParaRPr kumimoji="0"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48A87A34-81AB-432B-8DAE-1953F412C126}" type="datetimeFigureOut">
              <a:rPr lang="en-US" smtClean="0"/>
              <a:pPr/>
              <a:t>12/12/16</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smtClean="0"/>
              <a:t>CpE403/ECG603 Embedded Systems</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AA957AF-53C0-420B-9C2D-77DB1416566C}"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448136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kingaquadrotor.wordpress.com/2012/07/08/i2c-on-the-beaglebone/" TargetMode="External"/><Relationship Id="rId4" Type="http://schemas.openxmlformats.org/officeDocument/2006/relationships/hyperlink" Target="https://github.com/phfbertoleti/ThingSpeakC" TargetMode="External"/><Relationship Id="rId1" Type="http://schemas.openxmlformats.org/officeDocument/2006/relationships/slideLayout" Target="../slideLayouts/slideLayout2.xml"/><Relationship Id="rId2" Type="http://schemas.openxmlformats.org/officeDocument/2006/relationships/hyperlink" Target="https://sites.google.com/a/unlv.edu/unlvcpe403f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youtu.be/drhbZQ1cCz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050" y="1571895"/>
            <a:ext cx="8038596" cy="2353956"/>
          </a:xfrm>
        </p:spPr>
        <p:txBody>
          <a:bodyPr/>
          <a:lstStyle/>
          <a:p>
            <a:r>
              <a:rPr lang="en-US" dirty="0" smtClean="0"/>
              <a:t>Light Monitoring</a:t>
            </a:r>
            <a:endParaRPr lang="en-US" dirty="0"/>
          </a:p>
        </p:txBody>
      </p:sp>
      <p:sp>
        <p:nvSpPr>
          <p:cNvPr id="3" name="Subtitle 2"/>
          <p:cNvSpPr>
            <a:spLocks noGrp="1"/>
          </p:cNvSpPr>
          <p:nvPr>
            <p:ph type="subTitle" idx="1"/>
          </p:nvPr>
        </p:nvSpPr>
        <p:spPr>
          <a:xfrm>
            <a:off x="0" y="4437973"/>
            <a:ext cx="8038596" cy="1000760"/>
          </a:xfrm>
        </p:spPr>
        <p:txBody>
          <a:bodyPr>
            <a:normAutofit/>
          </a:bodyPr>
          <a:lstStyle/>
          <a:p>
            <a:r>
              <a:rPr lang="en-US" sz="4000" dirty="0" smtClean="0"/>
              <a:t>Shabrya Lott</a:t>
            </a:r>
            <a:endParaRPr lang="en-US" sz="4000" dirty="0"/>
          </a:p>
        </p:txBody>
      </p:sp>
    </p:spTree>
    <p:extLst>
      <p:ext uri="{BB962C8B-B14F-4D97-AF65-F5344CB8AC3E}">
        <p14:creationId xmlns:p14="http://schemas.microsoft.com/office/powerpoint/2010/main" val="3386650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4" y="685800"/>
            <a:ext cx="7158446" cy="999309"/>
          </a:xfrm>
        </p:spPr>
        <p:txBody>
          <a:bodyPr/>
          <a:lstStyle/>
          <a:p>
            <a:r>
              <a:rPr lang="en-US" dirty="0" smtClean="0"/>
              <a:t>Results and Conclusions</a:t>
            </a:r>
            <a:endParaRPr lang="en-US" dirty="0"/>
          </a:p>
        </p:txBody>
      </p:sp>
      <p:sp>
        <p:nvSpPr>
          <p:cNvPr id="3" name="Content Placeholder 2"/>
          <p:cNvSpPr>
            <a:spLocks noGrp="1"/>
          </p:cNvSpPr>
          <p:nvPr>
            <p:ph idx="1"/>
          </p:nvPr>
        </p:nvSpPr>
        <p:spPr>
          <a:xfrm>
            <a:off x="930403" y="2197825"/>
            <a:ext cx="6985688" cy="3695699"/>
          </a:xfrm>
        </p:spPr>
        <p:txBody>
          <a:bodyPr/>
          <a:lstStyle/>
          <a:p>
            <a:r>
              <a:rPr lang="en-US" dirty="0"/>
              <a:t>In conclusion, almost all the goals were met and demonstrated. Interfacing </a:t>
            </a:r>
            <a:r>
              <a:rPr lang="en-US" dirty="0" smtClean="0"/>
              <a:t>the </a:t>
            </a:r>
            <a:r>
              <a:rPr lang="en-US" dirty="0"/>
              <a:t>sensor to the </a:t>
            </a:r>
            <a:r>
              <a:rPr lang="en-US" dirty="0" err="1"/>
              <a:t>BeagleBone</a:t>
            </a:r>
            <a:r>
              <a:rPr lang="en-US" dirty="0"/>
              <a:t> black </a:t>
            </a:r>
            <a:r>
              <a:rPr lang="en-US" dirty="0" smtClean="0"/>
              <a:t>was </a:t>
            </a:r>
            <a:r>
              <a:rPr lang="en-US" dirty="0"/>
              <a:t>simple, but interfacing the BBB to a Wi-Fi module </a:t>
            </a:r>
            <a:r>
              <a:rPr lang="en-US" dirty="0" smtClean="0"/>
              <a:t>was </a:t>
            </a:r>
            <a:r>
              <a:rPr lang="en-US" dirty="0"/>
              <a:t>difficult. </a:t>
            </a:r>
            <a:endParaRPr lang="en-US" dirty="0" smtClean="0"/>
          </a:p>
          <a:p>
            <a:r>
              <a:rPr lang="en-US" dirty="0" smtClean="0"/>
              <a:t> </a:t>
            </a:r>
            <a:r>
              <a:rPr lang="en-US" dirty="0"/>
              <a:t>I discovered there </a:t>
            </a:r>
            <a:r>
              <a:rPr lang="en-US" dirty="0" smtClean="0"/>
              <a:t>is alternative way </a:t>
            </a:r>
            <a:r>
              <a:rPr lang="en-US" dirty="0"/>
              <a:t>to push data to </a:t>
            </a:r>
            <a:r>
              <a:rPr lang="en-US" dirty="0" err="1" smtClean="0"/>
              <a:t>ThingSpeak</a:t>
            </a:r>
            <a:r>
              <a:rPr lang="en-US" dirty="0" smtClean="0"/>
              <a:t>  via TCP socket.</a:t>
            </a:r>
          </a:p>
          <a:p>
            <a:r>
              <a:rPr lang="en-US" dirty="0" smtClean="0"/>
              <a:t>The </a:t>
            </a:r>
            <a:r>
              <a:rPr lang="en-US" dirty="0"/>
              <a:t>TSL2591 can be used for many applications that deal with light monitoring such as printer detection, keyboard illumination control, and ambient light sensing (ALS) for mobile handsets, tablets, notebooks, TVs and monitors.</a:t>
            </a:r>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10</a:t>
            </a:fld>
            <a:endParaRPr kumimoji="0" lang="en-US"/>
          </a:p>
        </p:txBody>
      </p:sp>
      <p:sp>
        <p:nvSpPr>
          <p:cNvPr id="7" name="TextBox 6"/>
          <p:cNvSpPr txBox="1"/>
          <p:nvPr/>
        </p:nvSpPr>
        <p:spPr>
          <a:xfrm>
            <a:off x="5839097" y="248194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72365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lvl="0" indent="0">
              <a:spcBef>
                <a:spcPts val="0"/>
              </a:spcBef>
              <a:buClrTx/>
              <a:buSzTx/>
              <a:buNone/>
            </a:pPr>
            <a:r>
              <a:rPr lang="en-US" sz="1800" dirty="0" smtClean="0">
                <a:solidFill>
                  <a:schemeClr val="tx1"/>
                </a:solidFill>
              </a:rPr>
              <a:t>Downloading Instructions:</a:t>
            </a:r>
            <a:r>
              <a:rPr lang="en-US" sz="1800" dirty="0">
                <a:solidFill>
                  <a:schemeClr val="tx1"/>
                </a:solidFill>
              </a:rPr>
              <a:t/>
            </a:r>
            <a:br>
              <a:rPr lang="en-US" sz="1800" dirty="0">
                <a:solidFill>
                  <a:schemeClr val="tx1"/>
                </a:solidFill>
              </a:rPr>
            </a:br>
            <a:r>
              <a:rPr lang="en-US" sz="1800" dirty="0" smtClean="0">
                <a:solidFill>
                  <a:schemeClr val="tx1"/>
                </a:solidFill>
              </a:rPr>
              <a:t>	</a:t>
            </a:r>
            <a:r>
              <a:rPr lang="en-US" dirty="0" smtClean="0">
                <a:hlinkClick r:id="rId2"/>
              </a:rPr>
              <a:t>https</a:t>
            </a:r>
            <a:r>
              <a:rPr lang="en-US" dirty="0">
                <a:hlinkClick r:id="rId2"/>
              </a:rPr>
              <a:t>://sites.google.com/a/unlv.edu/unlvcpe403f16/</a:t>
            </a:r>
            <a:endParaRPr lang="en-US" dirty="0"/>
          </a:p>
          <a:p>
            <a:pPr marL="0" indent="0">
              <a:spcBef>
                <a:spcPts val="0"/>
              </a:spcBef>
              <a:buNone/>
            </a:pPr>
            <a:r>
              <a:rPr lang="en-US" dirty="0" smtClean="0">
                <a:solidFill>
                  <a:schemeClr val="tx1"/>
                </a:solidFill>
              </a:rPr>
              <a:t>I2C:</a:t>
            </a:r>
            <a:br>
              <a:rPr lang="en-US" dirty="0" smtClean="0">
                <a:solidFill>
                  <a:schemeClr val="tx1"/>
                </a:solidFill>
              </a:rPr>
            </a:br>
            <a:r>
              <a:rPr lang="en-US" dirty="0" smtClean="0">
                <a:solidFill>
                  <a:schemeClr val="tx1"/>
                </a:solidFill>
              </a:rPr>
              <a:t>	</a:t>
            </a:r>
            <a:r>
              <a:rPr lang="en-US" dirty="0" smtClean="0">
                <a:hlinkClick r:id="rId3"/>
              </a:rPr>
              <a:t>https</a:t>
            </a:r>
            <a:r>
              <a:rPr lang="en-US" dirty="0">
                <a:hlinkClick r:id="rId3"/>
              </a:rPr>
              <a:t>://makingaquadrotor.wordpress.com/2012/07/08/i2c-on-the-beaglebone/</a:t>
            </a:r>
            <a:endParaRPr lang="en-US" dirty="0"/>
          </a:p>
          <a:p>
            <a:pPr marL="0" lvl="0" indent="0">
              <a:spcBef>
                <a:spcPts val="0"/>
              </a:spcBef>
              <a:buClrTx/>
              <a:buSzTx/>
              <a:buNone/>
            </a:pPr>
            <a:endParaRPr lang="en-US" dirty="0"/>
          </a:p>
          <a:p>
            <a:pPr marL="0" indent="0">
              <a:spcBef>
                <a:spcPts val="0"/>
              </a:spcBef>
              <a:buNone/>
            </a:pPr>
            <a:r>
              <a:rPr lang="en-US" dirty="0" smtClean="0">
                <a:solidFill>
                  <a:schemeClr val="tx1"/>
                </a:solidFill>
              </a:rPr>
              <a:t>TCP Socket</a:t>
            </a:r>
            <a:r>
              <a:rPr lang="en-US" dirty="0" smtClean="0"/>
              <a:t/>
            </a:r>
            <a:br>
              <a:rPr lang="en-US" dirty="0" smtClean="0"/>
            </a:br>
            <a:r>
              <a:rPr lang="en-US" dirty="0" smtClean="0"/>
              <a:t>	</a:t>
            </a:r>
            <a:r>
              <a:rPr lang="en-US" dirty="0" smtClean="0">
                <a:hlinkClick r:id="rId4"/>
              </a:rPr>
              <a:t>https</a:t>
            </a:r>
            <a:r>
              <a:rPr lang="en-US" dirty="0">
                <a:hlinkClick r:id="rId4"/>
              </a:rPr>
              <a:t>://github.com/phfbertoleti/ThingSpeakC</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11</a:t>
            </a:fld>
            <a:endParaRPr kumimoji="0" lang="en-US"/>
          </a:p>
        </p:txBody>
      </p:sp>
    </p:spTree>
    <p:extLst>
      <p:ext uri="{BB962C8B-B14F-4D97-AF65-F5344CB8AC3E}">
        <p14:creationId xmlns:p14="http://schemas.microsoft.com/office/powerpoint/2010/main" val="534907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sz="2800" dirty="0" smtClean="0"/>
              <a:t>Main Goal</a:t>
            </a:r>
            <a:br>
              <a:rPr lang="en-US" sz="2800" dirty="0" smtClean="0"/>
            </a:br>
            <a:r>
              <a:rPr lang="en-US" sz="2800" dirty="0" smtClean="0"/>
              <a:t>	</a:t>
            </a:r>
            <a:r>
              <a:rPr lang="en" sz="2000" dirty="0" smtClean="0"/>
              <a:t>Visually </a:t>
            </a:r>
            <a:r>
              <a:rPr lang="en" sz="2000" dirty="0"/>
              <a:t>display </a:t>
            </a:r>
            <a:r>
              <a:rPr lang="en-US" sz="2000" dirty="0"/>
              <a:t>a</a:t>
            </a:r>
            <a:r>
              <a:rPr lang="en" sz="2000" dirty="0" smtClean="0"/>
              <a:t> </a:t>
            </a:r>
            <a:r>
              <a:rPr lang="en" sz="2000" dirty="0"/>
              <a:t>high dynamic digital light </a:t>
            </a:r>
            <a:r>
              <a:rPr lang="en" sz="2000" dirty="0" smtClean="0"/>
              <a:t>sensor</a:t>
            </a:r>
            <a:r>
              <a:rPr lang="en-US" sz="2000" dirty="0" smtClean="0"/>
              <a:t>’s</a:t>
            </a:r>
            <a:r>
              <a:rPr lang="en" sz="2000" dirty="0" smtClean="0"/>
              <a:t> data </a:t>
            </a:r>
            <a:r>
              <a:rPr lang="en" sz="2000" dirty="0"/>
              <a:t>using </a:t>
            </a:r>
            <a:r>
              <a:rPr lang="en" sz="2000" dirty="0" err="1"/>
              <a:t>BeagleBone</a:t>
            </a:r>
            <a:r>
              <a:rPr lang="en" sz="2000" dirty="0"/>
              <a:t> </a:t>
            </a:r>
            <a:r>
              <a:rPr lang="en" sz="2000" dirty="0" smtClean="0"/>
              <a:t>Black</a:t>
            </a:r>
            <a:r>
              <a:rPr lang="en-US" sz="2000" dirty="0"/>
              <a:t/>
            </a:r>
            <a:br>
              <a:rPr lang="en-US" sz="2000" dirty="0"/>
            </a:br>
            <a:endParaRPr lang="en-US" dirty="0"/>
          </a:p>
          <a:p>
            <a:pPr marL="0" lvl="2" indent="0">
              <a:buNone/>
            </a:pPr>
            <a:r>
              <a:rPr lang="en-US" sz="2600" dirty="0" smtClean="0"/>
              <a:t>	Sub-Goals:</a:t>
            </a:r>
            <a:br>
              <a:rPr lang="en-US" sz="2600" dirty="0" smtClean="0"/>
            </a:br>
            <a:r>
              <a:rPr lang="en-US" sz="2600" dirty="0" smtClean="0"/>
              <a:t>		</a:t>
            </a:r>
            <a:r>
              <a:rPr lang="en-US" sz="2600" b="1" dirty="0" smtClean="0"/>
              <a:t>-</a:t>
            </a:r>
            <a:r>
              <a:rPr lang="en-US" dirty="0" smtClean="0"/>
              <a:t>Interface TSL2591 with </a:t>
            </a:r>
            <a:r>
              <a:rPr lang="en-US" dirty="0" err="1" smtClean="0"/>
              <a:t>BeaglBone</a:t>
            </a:r>
            <a:r>
              <a:rPr lang="en-US" dirty="0" smtClean="0"/>
              <a:t> Black with I2C</a:t>
            </a:r>
          </a:p>
          <a:p>
            <a:pPr marL="0" lvl="2" indent="0">
              <a:buNone/>
            </a:pPr>
            <a:r>
              <a:rPr lang="en-US" sz="2000" dirty="0"/>
              <a:t>	</a:t>
            </a:r>
            <a:r>
              <a:rPr lang="en-US" sz="2000" dirty="0" smtClean="0"/>
              <a:t>	</a:t>
            </a:r>
            <a:r>
              <a:rPr lang="en-US" sz="2000" b="1" dirty="0" smtClean="0"/>
              <a:t>-I</a:t>
            </a:r>
            <a:r>
              <a:rPr lang="en-US" sz="2000" dirty="0" smtClean="0"/>
              <a:t>nterface ESP8266 with </a:t>
            </a:r>
            <a:r>
              <a:rPr lang="en-US" sz="2000" dirty="0" err="1" smtClean="0"/>
              <a:t>BeagleBone</a:t>
            </a:r>
            <a:r>
              <a:rPr lang="en-US" sz="2000" dirty="0" smtClean="0"/>
              <a:t> Black with 			UART </a:t>
            </a:r>
          </a:p>
          <a:p>
            <a:pPr marL="0" lvl="2" indent="0">
              <a:buNone/>
            </a:pPr>
            <a:r>
              <a:rPr lang="en-US" sz="2000" dirty="0"/>
              <a:t>	</a:t>
            </a:r>
            <a:r>
              <a:rPr lang="en-US" sz="2000" dirty="0" smtClean="0"/>
              <a:t>	</a:t>
            </a:r>
            <a:r>
              <a:rPr lang="en-US" sz="2000" b="1" dirty="0" smtClean="0"/>
              <a:t>-</a:t>
            </a:r>
            <a:r>
              <a:rPr lang="en-US" sz="2000" dirty="0" smtClean="0"/>
              <a:t>Upload data to </a:t>
            </a:r>
            <a:r>
              <a:rPr lang="en-US" sz="2000" dirty="0" err="1" smtClean="0"/>
              <a:t>ThingSpeak</a:t>
            </a:r>
            <a:r>
              <a:rPr lang="en-US" sz="2000" dirty="0" smtClean="0"/>
              <a:t> in C</a:t>
            </a:r>
            <a:endParaRPr lang="en-US" sz="2000" dirty="0"/>
          </a:p>
        </p:txBody>
      </p:sp>
      <p:sp>
        <p:nvSpPr>
          <p:cNvPr id="4" name="Footer Placeholder 3"/>
          <p:cNvSpPr>
            <a:spLocks noGrp="1"/>
          </p:cNvSpPr>
          <p:nvPr>
            <p:ph type="ftr" sz="quarter" idx="11"/>
          </p:nvPr>
        </p:nvSpPr>
        <p:spPr/>
        <p:txBody>
          <a:bodyPr/>
          <a:lstStyle/>
          <a:p>
            <a:r>
              <a:rPr kumimoji="0" lang="en-US" dirty="0" smtClean="0"/>
              <a:t>CpE403/ECG603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a:t>
            </a:fld>
            <a:endParaRPr kumimoji="0" lang="en-US"/>
          </a:p>
        </p:txBody>
      </p:sp>
    </p:spTree>
    <p:extLst>
      <p:ext uri="{BB962C8B-B14F-4D97-AF65-F5344CB8AC3E}">
        <p14:creationId xmlns:p14="http://schemas.microsoft.com/office/powerpoint/2010/main" val="354043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a:t>
            </a:r>
            <a:endParaRPr lang="en-US" dirty="0"/>
          </a:p>
        </p:txBody>
      </p:sp>
      <p:sp>
        <p:nvSpPr>
          <p:cNvPr id="3" name="Content Placeholder 2"/>
          <p:cNvSpPr>
            <a:spLocks noGrp="1"/>
          </p:cNvSpPr>
          <p:nvPr>
            <p:ph idx="1"/>
          </p:nvPr>
        </p:nvSpPr>
        <p:spPr/>
        <p:txBody>
          <a:bodyPr>
            <a:normAutofit/>
          </a:bodyPr>
          <a:lstStyle/>
          <a:p>
            <a:r>
              <a:rPr lang="en-US" sz="2800" dirty="0" smtClean="0"/>
              <a:t>TSL2591 communicates to BBB using I2c</a:t>
            </a:r>
            <a:br>
              <a:rPr lang="en-US" sz="2800" dirty="0" smtClean="0"/>
            </a:br>
            <a:endParaRPr lang="en-US" sz="2800" dirty="0" smtClean="0"/>
          </a:p>
          <a:p>
            <a:r>
              <a:rPr lang="en-US" sz="2800" dirty="0" smtClean="0"/>
              <a:t>Data was able to be uploaded to </a:t>
            </a:r>
            <a:r>
              <a:rPr lang="en-US" sz="2800" dirty="0" err="1" smtClean="0"/>
              <a:t>ThingSpeak.com</a:t>
            </a:r>
            <a:r>
              <a:rPr lang="en-US" sz="2800" dirty="0" smtClean="0"/>
              <a:t> via TCP socket and BBB connected to router</a:t>
            </a:r>
            <a:endParaRPr lang="en-US" sz="2800" dirty="0"/>
          </a:p>
        </p:txBody>
      </p:sp>
      <p:sp>
        <p:nvSpPr>
          <p:cNvPr id="4" name="Footer Placeholder 3"/>
          <p:cNvSpPr>
            <a:spLocks noGrp="1"/>
          </p:cNvSpPr>
          <p:nvPr>
            <p:ph type="ftr" sz="quarter" idx="11"/>
          </p:nvPr>
        </p:nvSpPr>
        <p:spPr/>
        <p:txBody>
          <a:bodyPr/>
          <a:lstStyle/>
          <a:p>
            <a:r>
              <a:rPr kumimoji="0" lang="en-US" smtClean="0"/>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a:t>
            </a:fld>
            <a:endParaRPr kumimoji="0" lang="en-US"/>
          </a:p>
        </p:txBody>
      </p:sp>
    </p:spTree>
    <p:extLst>
      <p:ext uri="{BB962C8B-B14F-4D97-AF65-F5344CB8AC3E}">
        <p14:creationId xmlns:p14="http://schemas.microsoft.com/office/powerpoint/2010/main" val="79546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Used in Design</a:t>
            </a:r>
            <a:endParaRPr lang="en-US" dirty="0"/>
          </a:p>
        </p:txBody>
      </p:sp>
      <p:sp>
        <p:nvSpPr>
          <p:cNvPr id="3" name="Content Placeholder 2"/>
          <p:cNvSpPr>
            <a:spLocks noGrp="1"/>
          </p:cNvSpPr>
          <p:nvPr>
            <p:ph idx="1"/>
          </p:nvPr>
        </p:nvSpPr>
        <p:spPr/>
        <p:txBody>
          <a:bodyPr>
            <a:normAutofit/>
          </a:bodyPr>
          <a:lstStyle/>
          <a:p>
            <a:r>
              <a:rPr lang="en" sz="2000" dirty="0" err="1">
                <a:solidFill>
                  <a:srgbClr val="000000"/>
                </a:solidFill>
              </a:rPr>
              <a:t>BeagleBone</a:t>
            </a:r>
            <a:r>
              <a:rPr lang="en" sz="2000" dirty="0">
                <a:solidFill>
                  <a:srgbClr val="000000"/>
                </a:solidFill>
              </a:rPr>
              <a:t> </a:t>
            </a:r>
            <a:r>
              <a:rPr lang="en" sz="2000" dirty="0" smtClean="0">
                <a:solidFill>
                  <a:srgbClr val="000000"/>
                </a:solidFill>
              </a:rPr>
              <a:t>Black</a:t>
            </a:r>
            <a:r>
              <a:rPr lang="en-US" sz="2000" dirty="0" smtClean="0">
                <a:solidFill>
                  <a:srgbClr val="000000"/>
                </a:solidFill>
              </a:rPr>
              <a:t> Rev C</a:t>
            </a:r>
            <a:endParaRPr lang="en" sz="2000" dirty="0">
              <a:solidFill>
                <a:srgbClr val="000000"/>
              </a:solidFill>
            </a:endParaRPr>
          </a:p>
          <a:p>
            <a:r>
              <a:rPr lang="en-US" sz="2000" dirty="0" smtClean="0">
                <a:solidFill>
                  <a:srgbClr val="000000"/>
                </a:solidFill>
              </a:rPr>
              <a:t>TSL2591 (Lux Sensor)</a:t>
            </a:r>
            <a:endParaRPr lang="en-US" dirty="0">
              <a:solidFill>
                <a:srgbClr val="000000"/>
              </a:solidFill>
            </a:endParaRPr>
          </a:p>
          <a:p>
            <a:r>
              <a:rPr lang="en-US" dirty="0" smtClean="0">
                <a:solidFill>
                  <a:srgbClr val="000000"/>
                </a:solidFill>
              </a:rPr>
              <a:t>Router with</a:t>
            </a:r>
            <a:r>
              <a:rPr lang="en" sz="2000" dirty="0" smtClean="0">
                <a:solidFill>
                  <a:srgbClr val="000000"/>
                </a:solidFill>
              </a:rPr>
              <a:t> </a:t>
            </a:r>
            <a:r>
              <a:rPr lang="en-US" dirty="0" smtClean="0">
                <a:solidFill>
                  <a:srgbClr val="000000"/>
                </a:solidFill>
              </a:rPr>
              <a:t>Ethernet Cable </a:t>
            </a:r>
            <a:endParaRPr lang="en" sz="2000" dirty="0">
              <a:solidFill>
                <a:srgbClr val="000000"/>
              </a:solidFill>
            </a:endParaRPr>
          </a:p>
          <a:p>
            <a:r>
              <a:rPr lang="en-US" dirty="0" smtClean="0">
                <a:solidFill>
                  <a:srgbClr val="000000"/>
                </a:solidFill>
              </a:rPr>
              <a:t>1x </a:t>
            </a:r>
            <a:r>
              <a:rPr lang="en-US" dirty="0" err="1" smtClean="0">
                <a:solidFill>
                  <a:srgbClr val="000000"/>
                </a:solidFill>
              </a:rPr>
              <a:t>BreadBoard</a:t>
            </a:r>
            <a:endParaRPr lang="en-US" dirty="0" smtClean="0">
              <a:solidFill>
                <a:srgbClr val="000000"/>
              </a:solidFill>
            </a:endParaRPr>
          </a:p>
          <a:p>
            <a:r>
              <a:rPr lang="en" dirty="0">
                <a:solidFill>
                  <a:srgbClr val="000000"/>
                </a:solidFill>
              </a:rPr>
              <a:t>USB </a:t>
            </a:r>
            <a:r>
              <a:rPr lang="en" dirty="0" err="1">
                <a:solidFill>
                  <a:srgbClr val="000000"/>
                </a:solidFill>
              </a:rPr>
              <a:t>MiniB</a:t>
            </a:r>
            <a:r>
              <a:rPr lang="en" dirty="0">
                <a:solidFill>
                  <a:srgbClr val="000000"/>
                </a:solidFill>
              </a:rPr>
              <a:t> to USB A </a:t>
            </a:r>
            <a:r>
              <a:rPr lang="en" dirty="0" smtClean="0">
                <a:solidFill>
                  <a:srgbClr val="000000"/>
                </a:solidFill>
              </a:rPr>
              <a:t>connector</a:t>
            </a:r>
            <a:endParaRPr lang="en-US" dirty="0" smtClean="0">
              <a:solidFill>
                <a:srgbClr val="000000"/>
              </a:solidFill>
            </a:endParaRPr>
          </a:p>
          <a:p>
            <a:r>
              <a:rPr lang="en-US" dirty="0" smtClean="0">
                <a:solidFill>
                  <a:srgbClr val="000000"/>
                </a:solidFill>
              </a:rPr>
              <a:t>Jumper Wires</a:t>
            </a:r>
            <a:endParaRPr lang="en" sz="2000" dirty="0">
              <a:solidFill>
                <a:srgbClr val="000000"/>
              </a:solidFill>
            </a:endParaRPr>
          </a:p>
          <a:p>
            <a:endParaRPr lang="en-US" sz="2000" dirty="0"/>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4</a:t>
            </a:fld>
            <a:endParaRPr kumimoji="0" lang="en-US"/>
          </a:p>
        </p:txBody>
      </p:sp>
    </p:spTree>
    <p:extLst>
      <p:ext uri="{BB962C8B-B14F-4D97-AF65-F5344CB8AC3E}">
        <p14:creationId xmlns:p14="http://schemas.microsoft.com/office/powerpoint/2010/main" val="1700405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194" y="1568144"/>
            <a:ext cx="4999618" cy="4590340"/>
          </a:xfrm>
        </p:spPr>
      </p:pic>
      <p:sp>
        <p:nvSpPr>
          <p:cNvPr id="4" name="Footer Placeholder 3"/>
          <p:cNvSpPr>
            <a:spLocks noGrp="1"/>
          </p:cNvSpPr>
          <p:nvPr>
            <p:ph type="ftr" sz="quarter" idx="11"/>
          </p:nvPr>
        </p:nvSpPr>
        <p:spPr/>
        <p:txBody>
          <a:bodyPr/>
          <a:lstStyle/>
          <a:p>
            <a:r>
              <a:rPr kumimoji="0" lang="en-US" smtClean="0"/>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5</a:t>
            </a:fld>
            <a:endParaRPr kumimoji="0" lang="en-US"/>
          </a:p>
        </p:txBody>
      </p:sp>
    </p:spTree>
    <p:extLst>
      <p:ext uri="{BB962C8B-B14F-4D97-AF65-F5344CB8AC3E}">
        <p14:creationId xmlns:p14="http://schemas.microsoft.com/office/powerpoint/2010/main" val="1106254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Layout</a:t>
            </a:r>
            <a:endParaRPr lang="en-US" dirty="0"/>
          </a:p>
        </p:txBody>
      </p:sp>
      <p:sp>
        <p:nvSpPr>
          <p:cNvPr id="4" name="Footer Placeholder 3"/>
          <p:cNvSpPr>
            <a:spLocks noGrp="1"/>
          </p:cNvSpPr>
          <p:nvPr>
            <p:ph type="ftr" sz="quarter" idx="11"/>
          </p:nvPr>
        </p:nvSpPr>
        <p:spPr/>
        <p:txBody>
          <a:bodyPr/>
          <a:lstStyle/>
          <a:p>
            <a:r>
              <a:rPr kumimoji="0" lang="en-US" smtClean="0"/>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6</a:t>
            </a:fld>
            <a:endParaRPr kumimoji="0" lang="en-US"/>
          </a:p>
        </p:txBody>
      </p:sp>
      <p:pic>
        <p:nvPicPr>
          <p:cNvPr id="6" name="Content Placeholder 5" descr="/Users/shabryalott/Downloads/IMG_8876.JPG"/>
          <p:cNvPicPr>
            <a:picLocks noGrp="1"/>
          </p:cNvPicPr>
          <p:nvPr>
            <p:ph idx="1"/>
          </p:nvPr>
        </p:nvPicPr>
        <p:blipFill rotWithShape="1">
          <a:blip r:embed="rId2">
            <a:extLst>
              <a:ext uri="{28A0092B-C50C-407E-A947-70E740481C1C}">
                <a14:useLocalDpi xmlns:a14="http://schemas.microsoft.com/office/drawing/2010/main" val="0"/>
              </a:ext>
            </a:extLst>
          </a:blip>
          <a:srcRect r="11153" b="4205"/>
          <a:stretch/>
        </p:blipFill>
        <p:spPr bwMode="auto">
          <a:xfrm>
            <a:off x="2767263" y="2815388"/>
            <a:ext cx="4076873" cy="3052011"/>
          </a:xfrm>
          <a:prstGeom prst="rect">
            <a:avLst/>
          </a:prstGeom>
          <a:noFill/>
          <a:ln>
            <a:noFill/>
          </a:ln>
          <a:scene3d>
            <a:camera prst="orthographicFront">
              <a:rot lat="0" lon="0" rev="16200000"/>
            </a:camera>
            <a:lightRig rig="threePt" dir="t"/>
          </a:scene3d>
          <a:extLst>
            <a:ext uri="{53640926-AAD7-44D8-BBD7-CCE9431645EC}">
              <a14:shadowObscured xmlns:a14="http://schemas.microsoft.com/office/drawing/2010/main"/>
            </a:ext>
          </a:extLst>
        </p:spPr>
      </p:pic>
    </p:spTree>
    <p:extLst>
      <p:ext uri="{BB962C8B-B14F-4D97-AF65-F5344CB8AC3E}">
        <p14:creationId xmlns:p14="http://schemas.microsoft.com/office/powerpoint/2010/main" val="107471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Design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EAGLE</a:t>
            </a:r>
            <a:r>
              <a:rPr lang="en-US" dirty="0"/>
              <a:t>: Used for creating the schematic of the project</a:t>
            </a:r>
            <a:r>
              <a:rPr lang="en-US" dirty="0" smtClean="0"/>
              <a:t>.</a:t>
            </a:r>
          </a:p>
          <a:p>
            <a:r>
              <a:rPr lang="en-US" b="1" dirty="0" err="1"/>
              <a:t>Debian</a:t>
            </a:r>
            <a:r>
              <a:rPr lang="en-US" b="1" dirty="0"/>
              <a:t>(</a:t>
            </a:r>
            <a:r>
              <a:rPr lang="en-US" b="1" dirty="0" err="1"/>
              <a:t>BeagleBone</a:t>
            </a:r>
            <a:r>
              <a:rPr lang="en-US" b="1" dirty="0"/>
              <a:t> Black</a:t>
            </a:r>
            <a:r>
              <a:rPr lang="en-US" dirty="0"/>
              <a:t>): Stored on a microSD card and then was burned to the on board </a:t>
            </a:r>
            <a:r>
              <a:rPr lang="en-US" dirty="0" err="1"/>
              <a:t>eMMC</a:t>
            </a:r>
            <a:r>
              <a:rPr lang="en-US" dirty="0"/>
              <a:t> by inserting the  SD card into (powered-down) board, hold switch S2 (Boot Switch)down by pressing on it and holding it while plugging in the power cable. Continued to hold the button until the first User LED came on</a:t>
            </a:r>
            <a:r>
              <a:rPr lang="en-US" dirty="0" smtClean="0"/>
              <a:t>.</a:t>
            </a:r>
            <a:endParaRPr lang="en-US" dirty="0"/>
          </a:p>
          <a:p>
            <a:r>
              <a:rPr lang="en-US" b="1" dirty="0"/>
              <a:t>I2C </a:t>
            </a:r>
            <a:r>
              <a:rPr lang="en-US" b="1" dirty="0" err="1"/>
              <a:t>ToolSet</a:t>
            </a:r>
            <a:r>
              <a:rPr lang="en-US" dirty="0"/>
              <a:t>: </a:t>
            </a:r>
            <a:r>
              <a:rPr lang="en-US" dirty="0" smtClean="0"/>
              <a:t>Used </a:t>
            </a:r>
            <a:r>
              <a:rPr lang="en-US" dirty="0"/>
              <a:t>for ensuring information gathered from the sensor was correct </a:t>
            </a:r>
            <a:r>
              <a:rPr lang="en-US" dirty="0" smtClean="0"/>
              <a:t>and</a:t>
            </a:r>
            <a:r>
              <a:rPr lang="en-US" dirty="0"/>
              <a:t> </a:t>
            </a:r>
            <a:r>
              <a:rPr lang="en-US" dirty="0" smtClean="0"/>
              <a:t>could </a:t>
            </a:r>
            <a:r>
              <a:rPr lang="en-US" dirty="0"/>
              <a:t>determine the correct registers were being read</a:t>
            </a:r>
            <a:r>
              <a:rPr lang="en-US" dirty="0" smtClean="0"/>
              <a:t>.</a:t>
            </a:r>
          </a:p>
          <a:p>
            <a:r>
              <a:rPr lang="en-US" b="1" dirty="0" smtClean="0"/>
              <a:t>SSH Secure Shel</a:t>
            </a:r>
            <a:r>
              <a:rPr lang="en-US" dirty="0" smtClean="0"/>
              <a:t>l: Use to store and transfer project files</a:t>
            </a:r>
          </a:p>
          <a:p>
            <a:r>
              <a:rPr lang="en-US" b="1" dirty="0" err="1" smtClean="0"/>
              <a:t>ThingSpeak.com</a:t>
            </a:r>
            <a:r>
              <a:rPr lang="en-US" dirty="0"/>
              <a:t>: Used to visually display the sensor </a:t>
            </a:r>
            <a:r>
              <a:rPr lang="en-US" dirty="0" smtClean="0"/>
              <a:t>data</a:t>
            </a:r>
            <a:endParaRPr lang="en-US" dirty="0"/>
          </a:p>
        </p:txBody>
      </p:sp>
      <p:sp>
        <p:nvSpPr>
          <p:cNvPr id="4" name="Footer Placeholder 3"/>
          <p:cNvSpPr>
            <a:spLocks noGrp="1"/>
          </p:cNvSpPr>
          <p:nvPr>
            <p:ph type="ftr" sz="quarter" idx="11"/>
          </p:nvPr>
        </p:nvSpPr>
        <p:spPr/>
        <p:txBody>
          <a:bodyPr/>
          <a:lstStyle/>
          <a:p>
            <a:r>
              <a:rPr kumimoji="0" lang="en-US" smtClean="0"/>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7</a:t>
            </a:fld>
            <a:endParaRPr kumimoji="0" lang="en-US"/>
          </a:p>
        </p:txBody>
      </p:sp>
    </p:spTree>
    <p:extLst>
      <p:ext uri="{BB962C8B-B14F-4D97-AF65-F5344CB8AC3E}">
        <p14:creationId xmlns:p14="http://schemas.microsoft.com/office/powerpoint/2010/main" val="85274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The </a:t>
            </a:r>
            <a:r>
              <a:rPr lang="en-US" dirty="0"/>
              <a:t>TSL2591 sensor used the SDA and SCL pins which were </a:t>
            </a:r>
            <a:r>
              <a:rPr lang="en-US" dirty="0" smtClean="0"/>
              <a:t>connected </a:t>
            </a:r>
            <a:r>
              <a:rPr lang="en-US" dirty="0"/>
              <a:t>to P9.20 and P9.19 on the </a:t>
            </a:r>
            <a:r>
              <a:rPr lang="en-US" dirty="0" err="1"/>
              <a:t>BeagleBone</a:t>
            </a:r>
            <a:r>
              <a:rPr lang="en-US" dirty="0"/>
              <a:t> Black. The </a:t>
            </a:r>
            <a:r>
              <a:rPr lang="en-US" dirty="0" smtClean="0"/>
              <a:t>sensor </a:t>
            </a:r>
            <a:r>
              <a:rPr lang="en-US" dirty="0"/>
              <a:t>was powered by the 3.3V (pin 3 on BBB)and grounded by Pin 1 on the BBB. The sensor communicated to the BBB by the opening of the i2C-2 and the address being sent to acquire the bus in the code.  </a:t>
            </a:r>
          </a:p>
          <a:p>
            <a:r>
              <a:rPr lang="en-US" dirty="0" smtClean="0"/>
              <a:t>The </a:t>
            </a:r>
            <a:r>
              <a:rPr lang="en-US" dirty="0"/>
              <a:t>function, TSL2591_INIT() sent command bits to set the timing, gain, and to power the sensor on</a:t>
            </a:r>
            <a:r>
              <a:rPr lang="en-US" dirty="0" smtClean="0"/>
              <a:t>.</a:t>
            </a:r>
            <a:r>
              <a:rPr lang="en-US" dirty="0"/>
              <a:t>	</a:t>
            </a:r>
          </a:p>
          <a:p>
            <a:r>
              <a:rPr lang="en-US" dirty="0" err="1" smtClean="0"/>
              <a:t>GetFullLumnosity</a:t>
            </a:r>
            <a:r>
              <a:rPr lang="en-US" dirty="0"/>
              <a:t>() is a subroutine that actually reads raw data from CH0 and CH1 of the sensor, calculates the lux and then send the final value back to main. </a:t>
            </a:r>
          </a:p>
          <a:p>
            <a:r>
              <a:rPr lang="en-US" dirty="0" smtClean="0"/>
              <a:t> </a:t>
            </a:r>
            <a:r>
              <a:rPr lang="en-US" dirty="0" err="1"/>
              <a:t>SendDataToThingSpeak</a:t>
            </a:r>
            <a:r>
              <a:rPr lang="en-US" dirty="0"/>
              <a:t>() function takes the lux value and uses a TCP socket to communicate and send data to </a:t>
            </a:r>
            <a:r>
              <a:rPr lang="en-US" dirty="0" err="1"/>
              <a:t>ThingSpeak</a:t>
            </a:r>
            <a:r>
              <a:rPr lang="en-US"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8</a:t>
            </a:fld>
            <a:endParaRPr kumimoji="0" lang="en-US"/>
          </a:p>
        </p:txBody>
      </p:sp>
    </p:spTree>
    <p:extLst>
      <p:ext uri="{BB962C8B-B14F-4D97-AF65-F5344CB8AC3E}">
        <p14:creationId xmlns:p14="http://schemas.microsoft.com/office/powerpoint/2010/main" val="4160088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1028700" y="2442754"/>
            <a:ext cx="3974374" cy="3424646"/>
          </a:xfrm>
        </p:spPr>
        <p:txBody>
          <a:bodyPr/>
          <a:lstStyle/>
          <a:p>
            <a:r>
              <a:rPr lang="en-US" smtClean="0"/>
              <a:t>Video link:</a:t>
            </a:r>
            <a:r>
              <a:rPr lang="en-US" dirty="0" smtClean="0"/>
              <a:t/>
            </a:r>
            <a:br>
              <a:rPr lang="en-US" dirty="0" smtClean="0"/>
            </a:br>
            <a:r>
              <a:rPr lang="en-US" smtClean="0">
                <a:hlinkClick r:id="rId2"/>
              </a:rPr>
              <a:t>https</a:t>
            </a:r>
            <a:r>
              <a:rPr lang="en-US" dirty="0">
                <a:hlinkClick r:id="rId2"/>
              </a:rPr>
              <a:t>://</a:t>
            </a:r>
            <a:r>
              <a:rPr lang="en-US" dirty="0" smtClean="0">
                <a:hlinkClick r:id="rId2"/>
              </a:rPr>
              <a:t>youtu.be/drhbZQ1cCzQ</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kumimoji="0" lang="en-US" smtClean="0"/>
              <a:t>CpE403/ECG603 Embedded Systems</a:t>
            </a:r>
            <a:endParaRPr kumimoji="0" lang="en-US"/>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9</a:t>
            </a:fld>
            <a:endParaRPr kumimoji="0" lang="en-US"/>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3970368"/>
            <a:ext cx="3423989" cy="21680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557" y="3854828"/>
            <a:ext cx="3173392" cy="2748607"/>
          </a:xfrm>
          <a:prstGeom prst="rect">
            <a:avLst/>
          </a:prstGeom>
        </p:spPr>
      </p:pic>
    </p:spTree>
    <p:extLst>
      <p:ext uri="{BB962C8B-B14F-4D97-AF65-F5344CB8AC3E}">
        <p14:creationId xmlns:p14="http://schemas.microsoft.com/office/powerpoint/2010/main" val="23221532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881</TotalTime>
  <Words>310</Words>
  <Application>Microsoft Macintosh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Light Monitoring</vt:lpstr>
      <vt:lpstr>Goal</vt:lpstr>
      <vt:lpstr>Accomplishments</vt:lpstr>
      <vt:lpstr>Components Used in Design</vt:lpstr>
      <vt:lpstr>Schematic</vt:lpstr>
      <vt:lpstr>Actual Layout</vt:lpstr>
      <vt:lpstr>Tools Used  in Design</vt:lpstr>
      <vt:lpstr>Implementation Details</vt:lpstr>
      <vt:lpstr>Demo</vt:lpstr>
      <vt:lpstr>Results and Conclusions</vt:lpstr>
      <vt:lpstr>References</vt:lpstr>
    </vt:vector>
  </TitlesOfParts>
  <Company>UNLV</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Shabrya Lott</cp:lastModifiedBy>
  <cp:revision>34</cp:revision>
  <dcterms:created xsi:type="dcterms:W3CDTF">2012-11-19T20:59:30Z</dcterms:created>
  <dcterms:modified xsi:type="dcterms:W3CDTF">2016-12-12T11:28:13Z</dcterms:modified>
</cp:coreProperties>
</file>