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sldIdLst>
    <p:sldId id="259" r:id="rId5"/>
    <p:sldId id="263" r:id="rId6"/>
    <p:sldId id="387" r:id="rId7"/>
    <p:sldId id="392" r:id="rId8"/>
    <p:sldId id="389" r:id="rId9"/>
    <p:sldId id="394" r:id="rId10"/>
    <p:sldId id="393" r:id="rId11"/>
    <p:sldId id="395" r:id="rId12"/>
    <p:sldId id="396" r:id="rId13"/>
    <p:sldId id="397" r:id="rId14"/>
    <p:sldId id="391" r:id="rId15"/>
    <p:sldId id="264" r:id="rId16"/>
    <p:sldId id="3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7003" autoAdjust="0"/>
  </p:normalViewPr>
  <p:slideViewPr>
    <p:cSldViewPr snapToGrid="0">
      <p:cViewPr varScale="1">
        <p:scale>
          <a:sx n="89" d="100"/>
          <a:sy n="8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av, Barak" userId="56080e2a-73f8-4a13-bc76-1e015ec734be" providerId="ADAL" clId="{C0903016-3731-430F-8BAE-3A7D0BDB3B31}"/>
    <pc:docChg chg="custSel modSld">
      <pc:chgData name="Einav, Barak" userId="56080e2a-73f8-4a13-bc76-1e015ec734be" providerId="ADAL" clId="{C0903016-3731-430F-8BAE-3A7D0BDB3B31}" dt="2020-12-25T12:38:26.579" v="64" actId="20577"/>
      <pc:docMkLst>
        <pc:docMk/>
      </pc:docMkLst>
      <pc:sldChg chg="modSp">
        <pc:chgData name="Einav, Barak" userId="56080e2a-73f8-4a13-bc76-1e015ec734be" providerId="ADAL" clId="{C0903016-3731-430F-8BAE-3A7D0BDB3B31}" dt="2020-12-25T12:38:26.579" v="64" actId="20577"/>
        <pc:sldMkLst>
          <pc:docMk/>
          <pc:sldMk cId="2545722167" sldId="257"/>
        </pc:sldMkLst>
        <pc:spChg chg="mod">
          <ac:chgData name="Einav, Barak" userId="56080e2a-73f8-4a13-bc76-1e015ec734be" providerId="ADAL" clId="{C0903016-3731-430F-8BAE-3A7D0BDB3B31}" dt="2020-12-25T12:38:26.579" v="64" actId="20577"/>
          <ac:spMkLst>
            <pc:docMk/>
            <pc:sldMk cId="2545722167" sldId="257"/>
            <ac:spMk id="3" creationId="{F7E676FD-CAC0-4562-9DBE-52127194704A}"/>
          </ac:spMkLst>
        </pc:spChg>
      </pc:sldChg>
      <pc:sldChg chg="modSp">
        <pc:chgData name="Einav, Barak" userId="56080e2a-73f8-4a13-bc76-1e015ec734be" providerId="ADAL" clId="{C0903016-3731-430F-8BAE-3A7D0BDB3B31}" dt="2020-12-25T12:36:46.679" v="30" actId="400"/>
        <pc:sldMkLst>
          <pc:docMk/>
          <pc:sldMk cId="4004613301" sldId="258"/>
        </pc:sldMkLst>
        <pc:spChg chg="mod">
          <ac:chgData name="Einav, Barak" userId="56080e2a-73f8-4a13-bc76-1e015ec734be" providerId="ADAL" clId="{C0903016-3731-430F-8BAE-3A7D0BDB3B31}" dt="2020-12-25T12:36:46.679" v="30" actId="400"/>
          <ac:spMkLst>
            <pc:docMk/>
            <pc:sldMk cId="4004613301" sldId="258"/>
            <ac:spMk id="3" creationId="{37E02BB5-2924-4D15-930E-D2F51285BC8C}"/>
          </ac:spMkLst>
        </pc:spChg>
      </pc:sldChg>
      <pc:sldChg chg="modSp">
        <pc:chgData name="Einav, Barak" userId="56080e2a-73f8-4a13-bc76-1e015ec734be" providerId="ADAL" clId="{C0903016-3731-430F-8BAE-3A7D0BDB3B31}" dt="2020-12-25T12:37:12.206" v="62" actId="20577"/>
        <pc:sldMkLst>
          <pc:docMk/>
          <pc:sldMk cId="3837348859" sldId="259"/>
        </pc:sldMkLst>
        <pc:spChg chg="mod">
          <ac:chgData name="Einav, Barak" userId="56080e2a-73f8-4a13-bc76-1e015ec734be" providerId="ADAL" clId="{C0903016-3731-430F-8BAE-3A7D0BDB3B31}" dt="2020-12-25T12:37:12.206" v="62" actId="20577"/>
          <ac:spMkLst>
            <pc:docMk/>
            <pc:sldMk cId="3837348859" sldId="259"/>
            <ac:spMk id="3" creationId="{37E02BB5-2924-4D15-930E-D2F51285BC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2A1DA2-9D83-4314-B451-6B6D42F03C0C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172D95A-BF44-46AC-841E-E69E2F518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554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142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ה-</a:t>
            </a:r>
            <a:r>
              <a:rPr lang="en-US" dirty="0"/>
              <a:t>OTP</a:t>
            </a:r>
            <a:r>
              <a:rPr lang="he-IL" dirty="0"/>
              <a:t> </a:t>
            </a:r>
            <a:r>
              <a:rPr lang="he-IL" dirty="0" err="1"/>
              <a:t>וולידי</a:t>
            </a:r>
            <a:r>
              <a:rPr lang="he-IL" dirty="0"/>
              <a:t> – תשלח הודעת אישור לפעולה</a:t>
            </a:r>
          </a:p>
          <a:p>
            <a:r>
              <a:rPr lang="he-IL" dirty="0"/>
              <a:t>אם לא – תשלח הודעת שגיאה והלקוח יצטרך להזין את ה-</a:t>
            </a:r>
            <a:r>
              <a:rPr lang="en-US" dirty="0"/>
              <a:t>OTP</a:t>
            </a:r>
            <a:r>
              <a:rPr lang="he-IL" dirty="0"/>
              <a:t> מחדש או לבטל את הפעולה.</a:t>
            </a:r>
          </a:p>
          <a:p>
            <a:endParaRPr lang="he-IL" dirty="0"/>
          </a:p>
          <a:p>
            <a:r>
              <a:rPr lang="he-IL" dirty="0"/>
              <a:t>וכל הדבר הזה חוזר חלילה.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0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he-IL" dirty="0"/>
              <a:t>ממש לפני שאנחנו צוללים להדגמה ולקוד – עבודה לעתיד ונקודות לשיפור:</a:t>
            </a:r>
          </a:p>
          <a:p>
            <a:pPr marL="228600" indent="-228600" rtl="1">
              <a:buAutoNum type="arabicPeriod"/>
            </a:pPr>
            <a:endParaRPr lang="he-IL" dirty="0"/>
          </a:p>
          <a:p>
            <a:pPr marL="228600" indent="-228600" rtl="1">
              <a:buAutoNum type="arabicPeriod"/>
            </a:pPr>
            <a:r>
              <a:rPr lang="he-IL" dirty="0"/>
              <a:t>הפרויקט שלנו לא נייד כרגע ועובד אח ורק על מחשב יחיד – כלומר, החלפת מחשב – אתה לא יכול לבצע פעולות!</a:t>
            </a:r>
          </a:p>
          <a:p>
            <a:pPr marL="228600" indent="-228600" rtl="1">
              <a:buAutoNum type="arabicPeriod"/>
            </a:pPr>
            <a:r>
              <a:rPr lang="he-IL" dirty="0"/>
              <a:t>לשלב אותו עם מנגנוני </a:t>
            </a:r>
            <a:r>
              <a:rPr lang="en-US" dirty="0"/>
              <a:t>FA</a:t>
            </a:r>
            <a:r>
              <a:rPr lang="he-IL" dirty="0"/>
              <a:t>2 שקיימים היום בשוק, וככה להפוך את המערכת שלנו ל-</a:t>
            </a:r>
            <a:r>
              <a:rPr lang="en-US" dirty="0"/>
              <a:t>MFA</a:t>
            </a:r>
            <a:endParaRPr lang="he-IL" dirty="0"/>
          </a:p>
          <a:p>
            <a:pPr marL="228600" indent="-228600" rtl="1">
              <a:buAutoNum type="arabicPeriod"/>
            </a:pPr>
            <a:r>
              <a:rPr lang="he-IL" dirty="0"/>
              <a:t>כרגע השרת שלנו תומך רק בלקוח אחד שמחובר אליו בו זמנית, דבר שלא יתכן, בטח לו בשרת של בנק. נרצה לשפר ולהוסיף עבודה במקביל עם כמה לקוחות.</a:t>
            </a:r>
            <a:endParaRPr lang="en-US" dirty="0"/>
          </a:p>
          <a:p>
            <a:pPr marL="228600" indent="-228600" rtl="1">
              <a:buAutoNum type="arabicPeriod"/>
            </a:pPr>
            <a:r>
              <a:rPr lang="he-IL" dirty="0"/>
              <a:t>מפאת חוסר זמן – לא ביצענו מספיק בדיקות בצד השרת – מה שיכול להפוך את השרת שלנו לפגיע. נרצה להוסיף בעתיד בדיקות נוספות שיקשיחו את השרת.</a:t>
            </a:r>
          </a:p>
          <a:p>
            <a:pPr marL="228600" indent="-228600" rtl="1">
              <a:buAutoNum type="arabicPeriod"/>
            </a:pPr>
            <a:r>
              <a:rPr lang="he-IL" dirty="0"/>
              <a:t>הוספה של </a:t>
            </a:r>
            <a:r>
              <a:rPr lang="en-US" dirty="0"/>
              <a:t>DH</a:t>
            </a:r>
            <a:r>
              <a:rPr lang="he-IL" dirty="0"/>
              <a:t> – כרגע השרת פשוט שולח את המפתח ההצפנה הסימטרי של השיחה במקום ליצור אותו בצורה מאובטחת עם הלקוח, אבל נכון לנקודת זמן זו, לא ניתן לבצע ב</a:t>
            </a:r>
            <a:r>
              <a:rPr lang="en-US" dirty="0"/>
              <a:t>DAL</a:t>
            </a:r>
            <a:r>
              <a:rPr lang="he-IL" dirty="0"/>
              <a:t> </a:t>
            </a:r>
            <a:r>
              <a:rPr lang="en-US" dirty="0"/>
              <a:t>DH</a:t>
            </a:r>
            <a:r>
              <a:rPr lang="he-IL" dirty="0"/>
              <a:t>, ולכן עשינו זאת בצורה זאת. כמו כן, לא רצינו לעשות זאת בתוך הלקוח עצמו – מכיוון שזה יעמוד בסתירה למטרת הפרויקט.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0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30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https://github.com/ShacharMarkovich/Automatic-Isolation-and-Analysis-Environment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17A54-165E-4CDB-BEAD-193960053364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42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87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סמס ואפליקציית אימות – </a:t>
            </a:r>
            <a:r>
              <a:rPr lang="he-IL" dirty="0" err="1"/>
              <a:t>בשנייהן</a:t>
            </a:r>
            <a:r>
              <a:rPr lang="he-IL" dirty="0"/>
              <a:t> תוכנה זדונית בטלפון יכולה לקורא את מה שכתוב בהן</a:t>
            </a:r>
          </a:p>
          <a:p>
            <a:r>
              <a:rPr lang="he-IL" dirty="0"/>
              <a:t>דיסק-און-קי – הרבה יותר מאובטח, אך המשתמש תלוי בו הרבה יותר – מה קורה עם מאבדים אותו?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624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מוטיבציה לפרויקט שלנו:</a:t>
            </a:r>
          </a:p>
          <a:p>
            <a:pPr marL="228600" indent="-228600">
              <a:buAutoNum type="arabicPeriod"/>
            </a:pPr>
            <a:r>
              <a:rPr lang="he-IL" dirty="0"/>
              <a:t>אנו רוצים שתהליך האותנטיקציה יהיה הכי מאובטח שאפשר</a:t>
            </a:r>
          </a:p>
          <a:p>
            <a:pPr marL="228600" indent="-228600">
              <a:buAutoNum type="arabicPeriod"/>
            </a:pPr>
            <a:r>
              <a:rPr lang="he-IL" dirty="0"/>
              <a:t>כפי שאמרנו – הפתרונות כיום אינן מאובטחות מספיק, אנו רוצים מערכת מבודדת שהמשתמש תלוי בה כמה שפחות</a:t>
            </a:r>
          </a:p>
          <a:p>
            <a:pPr marL="228600" indent="-228600">
              <a:buAutoNum type="arabicPeriod"/>
            </a:pPr>
            <a:r>
              <a:rPr lang="he-IL" dirty="0"/>
              <a:t>להבטיח שרק האדם האמיתי, המשתמש, הוא זה שמקיש ורואה את הקוד ולא אף ישות/תוכנה אחרת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הפתרון:</a:t>
            </a:r>
          </a:p>
          <a:p>
            <a:pPr marL="0" indent="0">
              <a:buNone/>
            </a:pPr>
            <a:r>
              <a:rPr lang="he-IL" dirty="0"/>
              <a:t>שימוש בסביבה המאובטחת והמבודדת של </a:t>
            </a:r>
            <a:r>
              <a:rPr lang="en-US" dirty="0"/>
              <a:t>Intel</a:t>
            </a:r>
            <a:r>
              <a:rPr lang="he-IL" dirty="0"/>
              <a:t> – </a:t>
            </a:r>
            <a:r>
              <a:rPr lang="en-US" dirty="0"/>
              <a:t>DAL</a:t>
            </a:r>
            <a:r>
              <a:rPr lang="he-IL" dirty="0"/>
              <a:t>!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נצלול כעט לפרטי המוצר שלנו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924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4 עקרונות פעולה בגדול:</a:t>
            </a:r>
          </a:p>
          <a:p>
            <a:pPr marL="228600" indent="-228600">
              <a:buAutoNum type="arabicPeriod"/>
            </a:pPr>
            <a:r>
              <a:rPr lang="he-IL" dirty="0"/>
              <a:t>כדי להבטיח תקשורת מאובטחת – כל השיחה מוצפנת ובכל תחילת התחברות מוחלפים מפתחות קריפטוגרפים, הסבר מפורט יותר בהמשך.</a:t>
            </a:r>
          </a:p>
          <a:p>
            <a:pPr marL="228600" indent="-228600">
              <a:buAutoNum type="arabicPeriod"/>
            </a:pPr>
            <a:r>
              <a:rPr lang="he-IL" dirty="0"/>
              <a:t>כאשר נוצר משתמש חדש – מוחלפים הערך הסודי שמשתמשים בו ב-</a:t>
            </a:r>
            <a:r>
              <a:rPr lang="en-US" dirty="0"/>
              <a:t>OTP</a:t>
            </a:r>
            <a:endParaRPr lang="he-IL" dirty="0"/>
          </a:p>
          <a:p>
            <a:pPr marL="228600" indent="-228600">
              <a:buAutoNum type="arabicPeriod"/>
            </a:pPr>
            <a:r>
              <a:rPr lang="he-IL" dirty="0"/>
              <a:t>רק מידע חיוני ושבאמת צריך נשלח שמשתמש מתחבר בפרט ובכל הודעה ובקשה בכלל</a:t>
            </a:r>
          </a:p>
          <a:p>
            <a:pPr marL="228600" indent="-228600">
              <a:buAutoNum type="arabicPeriod"/>
            </a:pPr>
            <a:r>
              <a:rPr lang="he-IL" dirty="0"/>
              <a:t>שימוש ב- </a:t>
            </a:r>
            <a:r>
              <a:rPr lang="en-US" dirty="0"/>
              <a:t>FA</a:t>
            </a:r>
            <a:r>
              <a:rPr lang="he-IL" dirty="0"/>
              <a:t>2 לפני ביצוע משימות קריטיות – העברת כסף בין חשבונות, הפקדה ומשיכה של כסף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97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כמה מילים נוספות לגבי ההצפנה:</a:t>
            </a:r>
          </a:p>
          <a:p>
            <a:pPr marL="171450" indent="-171450">
              <a:buFontTx/>
              <a:buChar char="-"/>
            </a:pPr>
            <a:r>
              <a:rPr lang="he-IL" dirty="0"/>
              <a:t>יש לנו שני </a:t>
            </a:r>
            <a:r>
              <a:rPr lang="he-IL" dirty="0" err="1"/>
              <a:t>מנגונים</a:t>
            </a:r>
            <a:r>
              <a:rPr lang="he-IL" dirty="0"/>
              <a:t>: אחד אסימטרי – שאיתו אנחנו מעבירים את המפתח הסימטרי להמשך השיחה.</a:t>
            </a:r>
          </a:p>
          <a:p>
            <a:pPr marL="1543050" lvl="3" indent="-171450">
              <a:buFontTx/>
              <a:buChar char="-"/>
            </a:pPr>
            <a:r>
              <a:rPr lang="he-IL" dirty="0"/>
              <a:t>אחד סימטרי – להמשך השיחה</a:t>
            </a:r>
          </a:p>
          <a:p>
            <a:pPr marL="171450" lvl="0" indent="-171450">
              <a:buFontTx/>
              <a:buChar char="-"/>
            </a:pPr>
            <a:r>
              <a:rPr lang="he-IL" dirty="0"/>
              <a:t>כל </a:t>
            </a:r>
            <a:r>
              <a:rPr lang="he-IL" dirty="0" err="1"/>
              <a:t>ההצפנות</a:t>
            </a:r>
            <a:r>
              <a:rPr lang="he-IL" dirty="0"/>
              <a:t> לא הלקוח עושה – אלה </a:t>
            </a:r>
            <a:r>
              <a:rPr lang="en-US" dirty="0"/>
              <a:t>Intel DAL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כל המידע הרגיש, כלומר מפתחות, נשמרים ב </a:t>
            </a:r>
            <a:r>
              <a:rPr lang="en-US" dirty="0"/>
              <a:t>Intel DAL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וכעט נעבור להמחשה כיצד הכל עובד!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70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נתחיל עם החלפת המפתחות – אחרי לחיצת היד המשולשת של </a:t>
            </a:r>
            <a:r>
              <a:rPr lang="en-US" dirty="0"/>
              <a:t>TCP</a:t>
            </a:r>
            <a:r>
              <a:rPr lang="he-IL" dirty="0"/>
              <a:t>, תוכנת הלקוח פונה ל</a:t>
            </a:r>
            <a:r>
              <a:rPr lang="en-US" dirty="0"/>
              <a:t>DAL</a:t>
            </a:r>
            <a:r>
              <a:rPr lang="he-IL" dirty="0"/>
              <a:t> שיצור צמד מפתחות של </a:t>
            </a:r>
            <a:r>
              <a:rPr lang="en-US" dirty="0"/>
              <a:t>RSA</a:t>
            </a:r>
            <a:r>
              <a:rPr lang="he-IL" dirty="0"/>
              <a:t>.</a:t>
            </a:r>
          </a:p>
          <a:p>
            <a:r>
              <a:rPr lang="en-US" dirty="0"/>
              <a:t>DAL</a:t>
            </a:r>
            <a:r>
              <a:rPr lang="he-IL" dirty="0"/>
              <a:t> מחזיר ללקוח את המפתח הציבורי </a:t>
            </a:r>
            <a:r>
              <a:rPr lang="en-US" dirty="0"/>
              <a:t>E</a:t>
            </a:r>
            <a:r>
              <a:rPr lang="he-IL" dirty="0"/>
              <a:t> ואת המודולו </a:t>
            </a:r>
            <a:r>
              <a:rPr lang="en-US" dirty="0"/>
              <a:t>M</a:t>
            </a:r>
            <a:r>
              <a:rPr lang="he-IL" dirty="0"/>
              <a:t> וזה נשלח לשרת, קחי שניתן לראות זה לא מוצפן ואין שום בעיה עם זה.</a:t>
            </a:r>
          </a:p>
          <a:p>
            <a:endParaRPr lang="he-IL" dirty="0"/>
          </a:p>
          <a:p>
            <a:r>
              <a:rPr lang="he-IL" dirty="0"/>
              <a:t>כעט השרת יצור מפתח </a:t>
            </a:r>
            <a:r>
              <a:rPr lang="en-US" dirty="0"/>
              <a:t>AES</a:t>
            </a:r>
            <a:r>
              <a:rPr lang="he-IL" dirty="0"/>
              <a:t> סימטרי עבור השיחה עם אותו לקוח, ויצפין אותו בעזרת הפרמטרים שנאמרו לעיל.</a:t>
            </a:r>
          </a:p>
          <a:p>
            <a:r>
              <a:rPr lang="he-IL" dirty="0"/>
              <a:t>המפתח המוצפן ישלח  ללקוח, וחשוב להבין כי הלקוח </a:t>
            </a:r>
            <a:r>
              <a:rPr lang="he-IL" b="1" dirty="0"/>
              <a:t>אינו </a:t>
            </a:r>
            <a:r>
              <a:rPr lang="he-IL" b="0" dirty="0"/>
              <a:t>יודע מה המפתח – הוא פשוט מעביר את ההודעה המוצפנת ל</a:t>
            </a:r>
            <a:r>
              <a:rPr lang="en-US" b="0" dirty="0"/>
              <a:t>DAL</a:t>
            </a:r>
            <a:r>
              <a:rPr lang="he-IL" b="0" dirty="0"/>
              <a:t>, הוא יפענח זאת, יראה שמדובר במפתח השיחה וישמור אותו אצלו.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1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השלב הבא – אחרי החלפת המפתחות – תקשורת רגילה בין הלקוח לשרת, כגון התחברות או הרשמה.</a:t>
            </a:r>
          </a:p>
          <a:p>
            <a:endParaRPr lang="he-IL" dirty="0"/>
          </a:p>
          <a:p>
            <a:r>
              <a:rPr lang="he-IL" dirty="0"/>
              <a:t>הלקוח מבצע איזה שהיא פעולה, ולפני שהיא תשלח לשרת, המידע יעבור ל</a:t>
            </a:r>
            <a:r>
              <a:rPr lang="en-US" dirty="0"/>
              <a:t>DAL</a:t>
            </a:r>
            <a:r>
              <a:rPr lang="he-IL" dirty="0"/>
              <a:t> והוא יצפין אותו.</a:t>
            </a:r>
          </a:p>
          <a:p>
            <a:r>
              <a:rPr lang="he-IL" dirty="0"/>
              <a:t>השרת יקבל את ההודעה המוצפנת, יפענח אותה, יפעל בהתאם וישלח את התגובה המוצפנת המתאימה.</a:t>
            </a:r>
          </a:p>
          <a:p>
            <a:endParaRPr lang="he-IL" dirty="0"/>
          </a:p>
          <a:p>
            <a:r>
              <a:rPr lang="he-IL" dirty="0"/>
              <a:t>הלקוח לא יודע מה לעשות עם המידע המוצפן, לכן הוא ישלח ל</a:t>
            </a:r>
            <a:r>
              <a:rPr lang="en-US" dirty="0"/>
              <a:t>DAL</a:t>
            </a:r>
            <a:r>
              <a:rPr lang="he-IL" dirty="0"/>
              <a:t> כדי שיפענח לו אותו.</a:t>
            </a:r>
          </a:p>
          <a:p>
            <a:endParaRPr lang="he-IL" dirty="0"/>
          </a:p>
          <a:p>
            <a:r>
              <a:rPr lang="he-IL" dirty="0"/>
              <a:t>וכל הפעולה הזאת חוזרת חלילה עבור כל פעולה ופעולה של הלקוח מול השרת</a:t>
            </a:r>
          </a:p>
          <a:p>
            <a:endParaRPr lang="he-IL" dirty="0"/>
          </a:p>
          <a:p>
            <a:r>
              <a:rPr lang="he-IL" dirty="0"/>
              <a:t>אבל – ישנו הבדל קטן ומהותי עבור פעולות קריטיות אשר דורשות אותנטיקציה נוספת, כעט נראה איפה מנגנון ה-</a:t>
            </a:r>
            <a:r>
              <a:rPr lang="en-US" dirty="0"/>
              <a:t>FA</a:t>
            </a:r>
            <a:r>
              <a:rPr lang="he-IL" dirty="0"/>
              <a:t>2 נכנס לפעולה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74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ההתחלה </a:t>
            </a:r>
            <a:r>
              <a:rPr lang="he-IL" dirty="0" err="1"/>
              <a:t>ניראת</a:t>
            </a:r>
            <a:r>
              <a:rPr lang="he-IL" dirty="0"/>
              <a:t> ממש אותו דבר, רק שאחרי שהשרת יזהה שמדובר בפעולה שדורשת אותנטיקציה נוספת, הוא ישלח הודעה מתאימה שתגרום להפעלת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Secure Display</a:t>
            </a:r>
            <a:r>
              <a:rPr lang="he-IL" dirty="0"/>
              <a:t> ב- </a:t>
            </a:r>
            <a:r>
              <a:rPr lang="en-US" dirty="0"/>
              <a:t>DAL</a:t>
            </a:r>
            <a:r>
              <a:rPr lang="he-IL" dirty="0"/>
              <a:t>, הלקוח יזין את ה-</a:t>
            </a:r>
            <a:r>
              <a:rPr lang="en-US" dirty="0"/>
              <a:t>OTP</a:t>
            </a:r>
            <a:r>
              <a:rPr lang="he-IL" dirty="0"/>
              <a:t>, </a:t>
            </a:r>
            <a:r>
              <a:rPr lang="en-US" dirty="0"/>
              <a:t>DAL</a:t>
            </a:r>
            <a:r>
              <a:rPr lang="he-IL" dirty="0"/>
              <a:t> יצפין אותו, הלקוח ישלח את ההודעה המוצפנת לשרת והשרת יאמת את ה-</a:t>
            </a:r>
            <a:r>
              <a:rPr lang="en-US" dirty="0"/>
              <a:t>OTP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10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8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4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63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2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1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6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9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6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0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7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0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3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9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8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316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1ED3DF-C1D3-41B1-8265-EC2AA1CDF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660" y="1783959"/>
            <a:ext cx="4913037" cy="2889114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Banking </a:t>
            </a:r>
            <a:b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System</a:t>
            </a:r>
            <a:endParaRPr lang="he-IL" sz="5000" spc="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EA987F-14E9-440D-826A-1658E230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59" y="4750893"/>
            <a:ext cx="4087305" cy="1147863"/>
          </a:xfrm>
        </p:spPr>
        <p:txBody>
          <a:bodyPr anchor="t">
            <a:normAutofit/>
          </a:bodyPr>
          <a:lstStyle/>
          <a:p>
            <a:pPr algn="l" rtl="0"/>
            <a:r>
              <a:rPr lang="en-US" sz="1900" dirty="0"/>
              <a:t>By:	Shachar Markovich</a:t>
            </a:r>
          </a:p>
          <a:p>
            <a:pPr algn="l" rtl="0"/>
            <a:r>
              <a:rPr lang="en-US" sz="1900" dirty="0"/>
              <a:t>	Naor Maman</a:t>
            </a:r>
          </a:p>
          <a:p>
            <a:pPr algn="l" rtl="0"/>
            <a:r>
              <a:rPr lang="en-US" sz="1900" dirty="0"/>
              <a:t>	Tzuf Newfeld</a:t>
            </a:r>
            <a:endParaRPr lang="he-IL" sz="19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F35FAA-5FFE-4AD9-AA2F-B5DD8C8E25AA}"/>
              </a:ext>
            </a:extLst>
          </p:cNvPr>
          <p:cNvPicPr/>
          <p:nvPr/>
        </p:nvPicPr>
        <p:blipFill rotWithShape="1">
          <a:blip r:embed="rId3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0A27C26-43B6-49BF-BF13-3F65AC45F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922" y="6169023"/>
            <a:ext cx="593691" cy="534322"/>
          </a:xfrm>
          <a:prstGeom prst="rect">
            <a:avLst/>
          </a:prstGeom>
        </p:spPr>
      </p:pic>
      <p:pic>
        <p:nvPicPr>
          <p:cNvPr id="2050" name="Picture 2" descr="אינטל – המכלול">
            <a:extLst>
              <a:ext uri="{FF2B5EF4-FFF2-40B4-BE49-F238E27FC236}">
                <a16:creationId xmlns:a16="http://schemas.microsoft.com/office/drawing/2014/main" id="{CEF084CD-0E64-4FC5-B99F-F802CCC8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9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5519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052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Flow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B75178DA-03BF-46FF-ACA6-9AB301CE5F00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5B55629-2AA1-4D4A-9AD9-14E4A27B565B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757FE233-BA06-490B-9AFB-F32229224C78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C4A799F8-9C59-4283-AEF6-530657F586EE}"/>
              </a:ext>
            </a:extLst>
          </p:cNvPr>
          <p:cNvGrpSpPr/>
          <p:nvPr/>
        </p:nvGrpSpPr>
        <p:grpSpPr>
          <a:xfrm>
            <a:off x="7040157" y="2607866"/>
            <a:ext cx="2926319" cy="553340"/>
            <a:chOff x="2781312" y="2245880"/>
            <a:chExt cx="7117431" cy="553340"/>
          </a:xfrm>
        </p:grpSpPr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19177621-1B4D-431A-B886-F1D8132FE7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תיבת טקסט 49">
                  <a:extLst>
                    <a:ext uri="{FF2B5EF4-FFF2-40B4-BE49-F238E27FC236}">
                      <a16:creationId xmlns:a16="http://schemas.microsoft.com/office/drawing/2014/main" id="{8774C2C2-245F-4969-AC64-598F82AC9335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50" name="תיבת טקסט 49">
                  <a:extLst>
                    <a:ext uri="{FF2B5EF4-FFF2-40B4-BE49-F238E27FC236}">
                      <a16:creationId xmlns:a16="http://schemas.microsoft.com/office/drawing/2014/main" id="{8774C2C2-245F-4969-AC64-598F82AC9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מלבן: פינות מעוגלות 63">
            <a:extLst>
              <a:ext uri="{FF2B5EF4-FFF2-40B4-BE49-F238E27FC236}">
                <a16:creationId xmlns:a16="http://schemas.microsoft.com/office/drawing/2014/main" id="{53467327-6AB2-4147-9DDB-C0FDF973345B}"/>
              </a:ext>
            </a:extLst>
          </p:cNvPr>
          <p:cNvSpPr/>
          <p:nvPr/>
        </p:nvSpPr>
        <p:spPr>
          <a:xfrm>
            <a:off x="5475560" y="3938629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1FF19794-456C-40F3-A8D4-8F265F67B8BB}"/>
              </a:ext>
            </a:extLst>
          </p:cNvPr>
          <p:cNvSpPr/>
          <p:nvPr/>
        </p:nvSpPr>
        <p:spPr>
          <a:xfrm>
            <a:off x="10192377" y="2702039"/>
            <a:ext cx="1490936" cy="62220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Validate OTP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4275D422-6EB2-4F36-8A59-D82ED8B24662}"/>
              </a:ext>
            </a:extLst>
          </p:cNvPr>
          <p:cNvGrpSpPr/>
          <p:nvPr/>
        </p:nvGrpSpPr>
        <p:grpSpPr>
          <a:xfrm>
            <a:off x="2278594" y="2770864"/>
            <a:ext cx="2926319" cy="553340"/>
            <a:chOff x="2781312" y="2245880"/>
            <a:chExt cx="7117431" cy="553340"/>
          </a:xfrm>
        </p:grpSpPr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C3EEF212-61F4-4A6E-A96A-F2A00EE48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7F50D3A2-CE0C-4C16-B2E2-EC3BDCFC74C0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7F50D3A2-CE0C-4C16-B2E2-EC3BDCFC7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3393EEE3-16B3-40BA-8633-DCFF1CF88835}"/>
              </a:ext>
            </a:extLst>
          </p:cNvPr>
          <p:cNvGrpSpPr/>
          <p:nvPr/>
        </p:nvGrpSpPr>
        <p:grpSpPr>
          <a:xfrm>
            <a:off x="2278594" y="3305145"/>
            <a:ext cx="2905830" cy="557201"/>
            <a:chOff x="4568261" y="1759609"/>
            <a:chExt cx="5412986" cy="557201"/>
          </a:xfrm>
        </p:grpSpPr>
        <p:cxnSp>
          <p:nvCxnSpPr>
            <p:cNvPr id="52" name="מחבר חץ ישר 51">
              <a:extLst>
                <a:ext uri="{FF2B5EF4-FFF2-40B4-BE49-F238E27FC236}">
                  <a16:creationId xmlns:a16="http://schemas.microsoft.com/office/drawing/2014/main" id="{7F7DBF7B-04E5-4015-B8DF-9D850FD90DA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9D262F23-E9B8-4E17-8FAA-19DE06D45783}"/>
                </a:ext>
              </a:extLst>
            </p:cNvPr>
            <p:cNvSpPr txBox="1"/>
            <p:nvPr/>
          </p:nvSpPr>
          <p:spPr>
            <a:xfrm rot="60000">
              <a:off x="5961484" y="1759609"/>
              <a:ext cx="401976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response</a:t>
              </a:r>
              <a:endParaRPr lang="he-IL" sz="2800" i="1" dirty="0"/>
            </a:p>
          </p:txBody>
        </p:sp>
      </p:grp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4B99B00C-E188-4C73-9DF6-FBDBA5FB3ECB}"/>
              </a:ext>
            </a:extLst>
          </p:cNvPr>
          <p:cNvCxnSpPr>
            <a:cxnSpLocks/>
          </p:cNvCxnSpPr>
          <p:nvPr/>
        </p:nvCxnSpPr>
        <p:spPr>
          <a:xfrm>
            <a:off x="6096000" y="4585111"/>
            <a:ext cx="0" cy="58153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B46A20CE-EEC3-4D90-9134-7138C1903E2D}"/>
              </a:ext>
            </a:extLst>
          </p:cNvPr>
          <p:cNvSpPr/>
          <p:nvPr/>
        </p:nvSpPr>
        <p:spPr>
          <a:xfrm>
            <a:off x="673676" y="3120146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1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Future Work</a:t>
            </a:r>
            <a:endParaRPr lang="he-IL" sz="5400" b="1" dirty="0">
              <a:latin typeface="+mj-l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Immobility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Combine with existing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Parallel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Validations in server 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D.H. Key Exchange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080DA06-860A-4907-A918-30796A06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9F1CD020-9ABD-482A-8814-791BBBC2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כותרת 1"/>
          <p:cNvSpPr txBox="1">
            <a:spLocks/>
          </p:cNvSpPr>
          <p:nvPr/>
        </p:nvSpPr>
        <p:spPr>
          <a:xfrm>
            <a:off x="2209800" y="4464028"/>
            <a:ext cx="9144000" cy="16414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0">
              <a:spcAft>
                <a:spcPts val="600"/>
              </a:spcAft>
            </a:pPr>
            <a:r>
              <a:rPr lang="en-US" sz="960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  <a:endParaRPr lang="en-US" sz="9600" spc="-300" dirty="0">
              <a:gradFill flip="none" rotWithShape="1">
                <a:gsLst>
                  <a:gs pos="0">
                    <a:schemeClr val="tx1"/>
                  </a:gs>
                  <a:gs pos="68000">
                    <a:srgbClr val="F1F1F1"/>
                  </a:gs>
                  <a:gs pos="100000">
                    <a:schemeClr val="bg1">
                      <a:lumMod val="11000"/>
                      <a:lumOff val="89000"/>
                    </a:schemeClr>
                  </a:gs>
                </a:gsLst>
                <a:lin ang="54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11" name="Picture 2" descr="Any questions, class? - Giant Chalkboard | Meme Generator">
            <a:extLst>
              <a:ext uri="{FF2B5EF4-FFF2-40B4-BE49-F238E27FC236}">
                <a16:creationId xmlns:a16="http://schemas.microsoft.com/office/drawing/2014/main" id="{A206F163-6082-450B-878E-98056CD6F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42750"/>
          <a:stretch/>
        </p:blipFill>
        <p:spPr bwMode="auto">
          <a:xfrm>
            <a:off x="20" y="0"/>
            <a:ext cx="12191980" cy="39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מציין מיקום של כותרת תחתונה 26">
            <a:extLst>
              <a:ext uri="{FF2B5EF4-FFF2-40B4-BE49-F238E27FC236}">
                <a16:creationId xmlns:a16="http://schemas.microsoft.com/office/drawing/2014/main" id="{28BBF131-BD15-4189-97AA-C18A6BB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8D7DE94-FA70-49F6-951C-1D80FE63F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9" name="Picture 2" descr="אינטל – המכלול">
            <a:extLst>
              <a:ext uri="{FF2B5EF4-FFF2-40B4-BE49-F238E27FC236}">
                <a16:creationId xmlns:a16="http://schemas.microsoft.com/office/drawing/2014/main" id="{F8B0ABFD-B767-4BE4-86AB-967E78B5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5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| Thank you lettering">
            <a:extLst>
              <a:ext uri="{FF2B5EF4-FFF2-40B4-BE49-F238E27FC236}">
                <a16:creationId xmlns:a16="http://schemas.microsoft.com/office/drawing/2014/main" id="{7074B157-1EE9-40C6-AC29-3742CE875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b="3624"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כותרת תחתונה 26">
            <a:extLst>
              <a:ext uri="{FF2B5EF4-FFF2-40B4-BE49-F238E27FC236}">
                <a16:creationId xmlns:a16="http://schemas.microsoft.com/office/drawing/2014/main" id="{97E60446-F9C1-4287-B2FA-DD2F4923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B0A4E05-090F-4402-9789-12808B52A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9" name="Picture 2" descr="אינטל – המכלול">
            <a:extLst>
              <a:ext uri="{FF2B5EF4-FFF2-40B4-BE49-F238E27FC236}">
                <a16:creationId xmlns:a16="http://schemas.microsoft.com/office/drawing/2014/main" id="{F5E29A92-8764-4DE8-926C-922E1CAF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3850820" y="2081859"/>
            <a:ext cx="6779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About the Project:</a:t>
            </a:r>
            <a:endParaRPr lang="en-US" sz="28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 Problem</a:t>
            </a:r>
            <a:endParaRPr lang="en-US" sz="28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Our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Future Work</a:t>
            </a:r>
            <a:endParaRPr lang="he-IL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Demonstration</a:t>
            </a:r>
            <a:r>
              <a:rPr lang="he-IL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&amp; Code</a:t>
            </a:r>
          </a:p>
        </p:txBody>
      </p:sp>
      <p:sp>
        <p:nvSpPr>
          <p:cNvPr id="12" name="מציין מיקום של כותרת תחתונה 26">
            <a:extLst>
              <a:ext uri="{FF2B5EF4-FFF2-40B4-BE49-F238E27FC236}">
                <a16:creationId xmlns:a16="http://schemas.microsoft.com/office/drawing/2014/main" id="{BAA1BD12-AC1F-486F-8FE0-AC7F029A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pic>
        <p:nvPicPr>
          <p:cNvPr id="13" name="גרפיקה 12" descr="אורות דולקים קו מיתאר">
            <a:extLst>
              <a:ext uri="{FF2B5EF4-FFF2-40B4-BE49-F238E27FC236}">
                <a16:creationId xmlns:a16="http://schemas.microsoft.com/office/drawing/2014/main" id="{074BD93A-3CBF-446A-B07C-3D2325EC8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4618" y="2363426"/>
            <a:ext cx="2568094" cy="2568094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5DA0B87-C343-4C7A-996B-155E06A8B90D}"/>
              </a:ext>
            </a:extLst>
          </p:cNvPr>
          <p:cNvSpPr/>
          <p:nvPr/>
        </p:nvSpPr>
        <p:spPr>
          <a:xfrm>
            <a:off x="1809591" y="323861"/>
            <a:ext cx="2033121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900" b="1">
                <a:latin typeface="+mj-lt"/>
              </a:rPr>
              <a:t>Today:</a:t>
            </a:r>
            <a:endParaRPr lang="he-IL" sz="4900" b="1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2061CF7B-C65B-4459-BD4D-2DEB74647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5" name="Picture 2" descr="אינטל – המכלול">
            <a:extLst>
              <a:ext uri="{FF2B5EF4-FFF2-40B4-BE49-F238E27FC236}">
                <a16:creationId xmlns:a16="http://schemas.microsoft.com/office/drawing/2014/main" id="{CB0C88B2-1085-4BEE-892A-765681A8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The Problem</a:t>
            </a:r>
            <a:endParaRPr lang="he-IL" sz="5400" b="1" dirty="0">
              <a:latin typeface="+mj-lt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4218CC5-08EB-4B56-A9BC-A1B4C70AF9BE}"/>
              </a:ext>
            </a:extLst>
          </p:cNvPr>
          <p:cNvSpPr txBox="1"/>
          <p:nvPr/>
        </p:nvSpPr>
        <p:spPr>
          <a:xfrm>
            <a:off x="2635045" y="1758840"/>
            <a:ext cx="692191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SMS, Authenticator App, Security Key </a:t>
            </a:r>
          </a:p>
          <a:p>
            <a:pPr algn="ctr"/>
            <a:r>
              <a:rPr lang="en-US" sz="3200" dirty="0"/>
              <a:t>are NOT secure enough</a:t>
            </a:r>
          </a:p>
        </p:txBody>
      </p:sp>
      <p:pic>
        <p:nvPicPr>
          <p:cNvPr id="7" name="Picture 2" descr="mO Two Factor Authentication (2FA) for Bitbucket | Atlassian Marketplace">
            <a:extLst>
              <a:ext uri="{FF2B5EF4-FFF2-40B4-BE49-F238E27FC236}">
                <a16:creationId xmlns:a16="http://schemas.microsoft.com/office/drawing/2014/main" id="{9D98A731-ECBF-4EBE-AD93-437638E7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839813"/>
            <a:ext cx="5514975" cy="3143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3C0C3F9F-6E35-47D1-A44D-F8F392C0F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5" name="Picture 2" descr="אינטל – המכלול">
            <a:extLst>
              <a:ext uri="{FF2B5EF4-FFF2-40B4-BE49-F238E27FC236}">
                <a16:creationId xmlns:a16="http://schemas.microsoft.com/office/drawing/2014/main" id="{33CA2107-3E27-4AC4-BFC5-A18BF7FF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929168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Motivations: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Securing the communication with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not secure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Ensure that only real person can enter the OTP</a:t>
            </a:r>
          </a:p>
          <a:p>
            <a:endParaRPr lang="en-US" sz="3200" dirty="0"/>
          </a:p>
          <a:p>
            <a:r>
              <a:rPr lang="en-US" sz="3200" dirty="0"/>
              <a:t>The 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b="1" dirty="0"/>
              <a:t>Intel DAL </a:t>
            </a:r>
            <a:r>
              <a:rPr lang="en-US" sz="3200" dirty="0"/>
              <a:t>for MFA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AF87E6-068D-457E-8B15-55E2A0457C68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Our Solution</a:t>
            </a:r>
            <a:endParaRPr lang="he-IL" sz="5400" b="1" dirty="0">
              <a:latin typeface="+mj-lt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F5ED5A2-118F-48E4-9AE4-8BF5E330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4" name="Picture 2" descr="אינטל – המכלול">
            <a:extLst>
              <a:ext uri="{FF2B5EF4-FFF2-40B4-BE49-F238E27FC236}">
                <a16:creationId xmlns:a16="http://schemas.microsoft.com/office/drawing/2014/main" id="{DFE50067-4F4F-4848-B075-68BAE9F8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98168"/>
            <a:ext cx="769620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How it works: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Keys exchange on Init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OTP secret creation on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Essential data send in logging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before critical operations</a:t>
            </a:r>
          </a:p>
          <a:p>
            <a:endParaRPr lang="en-US" sz="3200" dirty="0"/>
          </a:p>
          <a:p>
            <a:r>
              <a:rPr lang="en-US" sz="3200" dirty="0"/>
              <a:t>Messages format: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OpCode</a:t>
            </a:r>
            <a:r>
              <a:rPr lang="en-US" sz="3200" dirty="0">
                <a:solidFill>
                  <a:srgbClr val="CC66FF"/>
                </a:solidFill>
              </a:rPr>
              <a:t>|</a:t>
            </a:r>
            <a:r>
              <a:rPr lang="en-US" sz="3200" dirty="0">
                <a:solidFill>
                  <a:schemeClr val="accent2"/>
                </a:solidFill>
              </a:rPr>
              <a:t>Data as json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Encryption: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Long &amp; Short-Term keys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Intel Dal perform Encryptions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Intel Dal save sensitive data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D429167-474D-4ED4-BABF-C7335E102D54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7FB8D99-297C-4FAD-B121-7FAA2AC66FFF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19096430-1A78-4DE0-99DE-DFC2586A1BE0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70169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Key Exchange Flow</a:t>
            </a:r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024AD9F0-48B7-4063-9305-7F7F3A621B55}"/>
              </a:ext>
            </a:extLst>
          </p:cNvPr>
          <p:cNvSpPr/>
          <p:nvPr/>
        </p:nvSpPr>
        <p:spPr>
          <a:xfrm>
            <a:off x="10303806" y="3900947"/>
            <a:ext cx="1308400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Encrypt Gen. AES key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F1CD2628-CEEA-4610-9A68-147AA8BE2EE7}"/>
              </a:ext>
            </a:extLst>
          </p:cNvPr>
          <p:cNvGrpSpPr/>
          <p:nvPr/>
        </p:nvGrpSpPr>
        <p:grpSpPr>
          <a:xfrm>
            <a:off x="7089154" y="3484033"/>
            <a:ext cx="3018525" cy="525114"/>
            <a:chOff x="4567017" y="1791696"/>
            <a:chExt cx="5622915" cy="525114"/>
          </a:xfrm>
        </p:grpSpPr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9979F2BC-EAB8-4DC5-BEF3-2740B5012DA9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7EE3B123-176F-4471-A5B8-F9605CABF837}"/>
                </a:ext>
              </a:extLst>
            </p:cNvPr>
            <p:cNvSpPr txBox="1"/>
            <p:nvPr/>
          </p:nvSpPr>
          <p:spPr>
            <a:xfrm rot="60000">
              <a:off x="4567017" y="1791696"/>
              <a:ext cx="562291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spc="-150" dirty="0"/>
                <a:t>Modulus &amp; Exponent</a:t>
              </a:r>
              <a:endParaRPr lang="he-IL" sz="2800" i="1" spc="-150" dirty="0"/>
            </a:p>
          </p:txBody>
        </p:sp>
      </p:grp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A7D82E08-2C0E-4F27-A56E-5138FF52486F}"/>
              </a:ext>
            </a:extLst>
          </p:cNvPr>
          <p:cNvGrpSpPr/>
          <p:nvPr/>
        </p:nvGrpSpPr>
        <p:grpSpPr>
          <a:xfrm>
            <a:off x="7027853" y="2024659"/>
            <a:ext cx="2864675" cy="523220"/>
            <a:chOff x="3273472" y="669701"/>
            <a:chExt cx="5336321" cy="523220"/>
          </a:xfrm>
        </p:grpSpPr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72A4FCBF-34ED-4EAC-89A2-90C8A6DD6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73472" y="1145991"/>
              <a:ext cx="5336321" cy="19623"/>
            </a:xfrm>
            <a:prstGeom prst="straightConnector1">
              <a:avLst/>
            </a:prstGeom>
            <a:ln w="762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906B6AAF-0702-4CA1-B745-EE5D2DC1B6B9}"/>
                </a:ext>
              </a:extLst>
            </p:cNvPr>
            <p:cNvSpPr txBox="1"/>
            <p:nvPr/>
          </p:nvSpPr>
          <p:spPr>
            <a:xfrm>
              <a:off x="3760624" y="669701"/>
              <a:ext cx="483681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TCP handshake</a:t>
              </a:r>
              <a:endParaRPr lang="he-IL" sz="2800" i="1" dirty="0"/>
            </a:p>
          </p:txBody>
        </p:sp>
      </p:grp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29268739-CC31-4EE2-AFA6-CFC0C4A64660}"/>
              </a:ext>
            </a:extLst>
          </p:cNvPr>
          <p:cNvSpPr/>
          <p:nvPr/>
        </p:nvSpPr>
        <p:spPr>
          <a:xfrm>
            <a:off x="594488" y="2707704"/>
            <a:ext cx="1450613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pc="-150" dirty="0">
                <a:solidFill>
                  <a:schemeClr val="accent6">
                    <a:lumMod val="50000"/>
                  </a:schemeClr>
                </a:solidFill>
              </a:rPr>
              <a:t>Save &amp; Gen.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RSA keys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DA65199B-C1BC-4EE8-8326-35C3EB79B9ED}"/>
              </a:ext>
            </a:extLst>
          </p:cNvPr>
          <p:cNvSpPr/>
          <p:nvPr/>
        </p:nvSpPr>
        <p:spPr>
          <a:xfrm>
            <a:off x="579794" y="4710827"/>
            <a:ext cx="1450613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Save shared key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E5755D29-DBBA-42E2-91E2-C98B2F74A082}"/>
              </a:ext>
            </a:extLst>
          </p:cNvPr>
          <p:cNvGrpSpPr/>
          <p:nvPr/>
        </p:nvGrpSpPr>
        <p:grpSpPr>
          <a:xfrm>
            <a:off x="2458071" y="3085814"/>
            <a:ext cx="2861541" cy="527971"/>
            <a:chOff x="4568261" y="1788839"/>
            <a:chExt cx="5330484" cy="527971"/>
          </a:xfrm>
        </p:grpSpPr>
        <p:cxnSp>
          <p:nvCxnSpPr>
            <p:cNvPr id="40" name="מחבר חץ ישר 39">
              <a:extLst>
                <a:ext uri="{FF2B5EF4-FFF2-40B4-BE49-F238E27FC236}">
                  <a16:creationId xmlns:a16="http://schemas.microsoft.com/office/drawing/2014/main" id="{E9C512C7-3848-481C-AE93-B82E4F51D77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D24B721A-085B-450B-9941-3004551BD0CB}"/>
                </a:ext>
              </a:extLst>
            </p:cNvPr>
            <p:cNvSpPr txBox="1"/>
            <p:nvPr/>
          </p:nvSpPr>
          <p:spPr>
            <a:xfrm rot="60000">
              <a:off x="5063614" y="1788839"/>
              <a:ext cx="401976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Modulus</a:t>
              </a:r>
              <a:endParaRPr lang="he-IL" sz="2800" i="1" dirty="0"/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ACA6240A-45B5-47DD-9EE2-0B2AC5C69650}"/>
              </a:ext>
            </a:extLst>
          </p:cNvPr>
          <p:cNvGrpSpPr/>
          <p:nvPr/>
        </p:nvGrpSpPr>
        <p:grpSpPr>
          <a:xfrm>
            <a:off x="7040157" y="4444160"/>
            <a:ext cx="2926319" cy="530886"/>
            <a:chOff x="2781312" y="2268334"/>
            <a:chExt cx="7117431" cy="530886"/>
          </a:xfrm>
        </p:grpSpPr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F7EB9A57-7E3C-437D-9F53-34193E0F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תיבת טקסט 43">
                  <a:extLst>
                    <a:ext uri="{FF2B5EF4-FFF2-40B4-BE49-F238E27FC236}">
                      <a16:creationId xmlns:a16="http://schemas.microsoft.com/office/drawing/2014/main" id="{1A6D81E8-BD80-4E0A-905F-6306F2F36471}"/>
                    </a:ext>
                  </a:extLst>
                </p:cNvPr>
                <p:cNvSpPr txBox="1"/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𝑅𝑆𝐴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𝑨𝑬𝑺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44" name="תיבת טקסט 43">
                  <a:extLst>
                    <a:ext uri="{FF2B5EF4-FFF2-40B4-BE49-F238E27FC236}">
                      <a16:creationId xmlns:a16="http://schemas.microsoft.com/office/drawing/2014/main" id="{1A6D81E8-BD80-4E0A-905F-6306F2F36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blipFill>
                  <a:blip r:embed="rId5"/>
                  <a:stretch>
                    <a:fillRect r="-422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3C81CD19-6228-401A-AB04-613BEE42890C}"/>
              </a:ext>
            </a:extLst>
          </p:cNvPr>
          <p:cNvSpPr/>
          <p:nvPr/>
        </p:nvSpPr>
        <p:spPr>
          <a:xfrm>
            <a:off x="5370693" y="4458827"/>
            <a:ext cx="1450613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pc="-150" dirty="0">
                <a:solidFill>
                  <a:schemeClr val="accent6">
                    <a:lumMod val="50000"/>
                  </a:schemeClr>
                </a:solidFill>
              </a:rPr>
              <a:t>Client  DON’T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know the key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C82001C9-11B8-4ED4-BFCD-B6643DA4C1BE}"/>
              </a:ext>
            </a:extLst>
          </p:cNvPr>
          <p:cNvGrpSpPr/>
          <p:nvPr/>
        </p:nvGrpSpPr>
        <p:grpSpPr>
          <a:xfrm>
            <a:off x="2334905" y="4643375"/>
            <a:ext cx="2926319" cy="530886"/>
            <a:chOff x="2781312" y="2268334"/>
            <a:chExt cx="7117431" cy="530886"/>
          </a:xfrm>
        </p:grpSpPr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0B686E90-76B5-47C3-8D51-08ADE511C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56F9DD4C-001D-4A1D-A424-066EDC33007F}"/>
                    </a:ext>
                  </a:extLst>
                </p:cNvPr>
                <p:cNvSpPr txBox="1"/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𝑅𝑆𝐴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𝑨𝑬𝑺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56F9DD4C-001D-4A1D-A424-066EDC330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blipFill>
                  <a:blip r:embed="rId6"/>
                  <a:stretch>
                    <a:fillRect r="-4172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5FDC4590-BEE2-4035-8169-6BD0A7A398B4}"/>
              </a:ext>
            </a:extLst>
          </p:cNvPr>
          <p:cNvGrpSpPr/>
          <p:nvPr/>
        </p:nvGrpSpPr>
        <p:grpSpPr>
          <a:xfrm>
            <a:off x="2377496" y="3504828"/>
            <a:ext cx="2861541" cy="527971"/>
            <a:chOff x="4568261" y="1788839"/>
            <a:chExt cx="5330484" cy="527971"/>
          </a:xfrm>
        </p:grpSpPr>
        <p:cxnSp>
          <p:nvCxnSpPr>
            <p:cNvPr id="50" name="מחבר חץ ישר 49">
              <a:extLst>
                <a:ext uri="{FF2B5EF4-FFF2-40B4-BE49-F238E27FC236}">
                  <a16:creationId xmlns:a16="http://schemas.microsoft.com/office/drawing/2014/main" id="{F35D4EA2-04B2-40CC-9B83-ADBEA5327884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9335DA9F-BA0A-469D-B532-9655FD38EF9E}"/>
                </a:ext>
              </a:extLst>
            </p:cNvPr>
            <p:cNvSpPr txBox="1"/>
            <p:nvPr/>
          </p:nvSpPr>
          <p:spPr>
            <a:xfrm rot="60000">
              <a:off x="5063614" y="1788839"/>
              <a:ext cx="401976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Exponent</a:t>
              </a:r>
              <a:endParaRPr lang="he-IL" sz="2800" i="1" dirty="0"/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85A5AABA-8637-4E6B-9AE9-0F6825640D3E}"/>
              </a:ext>
            </a:extLst>
          </p:cNvPr>
          <p:cNvGrpSpPr/>
          <p:nvPr/>
        </p:nvGrpSpPr>
        <p:grpSpPr>
          <a:xfrm>
            <a:off x="2240637" y="2286269"/>
            <a:ext cx="2926319" cy="530886"/>
            <a:chOff x="2781312" y="2268334"/>
            <a:chExt cx="7117431" cy="530886"/>
          </a:xfrm>
        </p:grpSpPr>
        <p:cxnSp>
          <p:nvCxnSpPr>
            <p:cNvPr id="53" name="מחבר חץ ישר 52">
              <a:extLst>
                <a:ext uri="{FF2B5EF4-FFF2-40B4-BE49-F238E27FC236}">
                  <a16:creationId xmlns:a16="http://schemas.microsoft.com/office/drawing/2014/main" id="{31B290DC-05DE-4F59-AF2F-8E14A1A03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8BF88D7A-9C67-44F0-9A95-F645AF6735A4}"/>
                </a:ext>
              </a:extLst>
            </p:cNvPr>
            <p:cNvSpPr txBox="1"/>
            <p:nvPr/>
          </p:nvSpPr>
          <p:spPr>
            <a:xfrm rot="21408204">
              <a:off x="3165723" y="2268334"/>
              <a:ext cx="420987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Get M &amp; E</a:t>
              </a:r>
              <a:endParaRPr lang="he-IL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7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36" grpId="0" animBg="1"/>
      <p:bldP spid="45" grpId="0" animBg="1"/>
      <p:bldP spid="4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5519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052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Communication Flow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B75178DA-03BF-46FF-ACA6-9AB301CE5F00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5B55629-2AA1-4D4A-9AD9-14E4A27B565B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757FE233-BA06-490B-9AFB-F32229224C78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917B172-A8CE-4037-B533-76157BCB9C90}"/>
              </a:ext>
            </a:extLst>
          </p:cNvPr>
          <p:cNvSpPr/>
          <p:nvPr/>
        </p:nvSpPr>
        <p:spPr>
          <a:xfrm>
            <a:off x="10199717" y="3466944"/>
            <a:ext cx="1490936" cy="112917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</a:t>
            </a:r>
          </a:p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&amp; Do Something….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76C8A050-96D2-458D-BED3-8231F15D9536}"/>
              </a:ext>
            </a:extLst>
          </p:cNvPr>
          <p:cNvGrpSpPr/>
          <p:nvPr/>
        </p:nvGrpSpPr>
        <p:grpSpPr>
          <a:xfrm>
            <a:off x="2458071" y="2820346"/>
            <a:ext cx="2861541" cy="547635"/>
            <a:chOff x="4568261" y="1769175"/>
            <a:chExt cx="5330484" cy="547635"/>
          </a:xfrm>
        </p:grpSpPr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0BF33F67-B8B5-45D4-9EB9-5AD72B234C97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CD3E05F5-840B-4A1B-BD4C-E194849B903D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CD3E05F5-840B-4A1B-BD4C-E194849B9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910F8C27-1B69-40A4-8214-55907F31BA96}"/>
              </a:ext>
            </a:extLst>
          </p:cNvPr>
          <p:cNvGrpSpPr/>
          <p:nvPr/>
        </p:nvGrpSpPr>
        <p:grpSpPr>
          <a:xfrm>
            <a:off x="7040157" y="3812104"/>
            <a:ext cx="2926319" cy="553340"/>
            <a:chOff x="2781312" y="2245880"/>
            <a:chExt cx="7117431" cy="553340"/>
          </a:xfrm>
        </p:grpSpPr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86DA9B7D-5E6E-42A5-90D3-E4808259D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E4C0B169-203E-41AD-B8AB-A9152CF7991F}"/>
              </a:ext>
            </a:extLst>
          </p:cNvPr>
          <p:cNvGrpSpPr/>
          <p:nvPr/>
        </p:nvGrpSpPr>
        <p:grpSpPr>
          <a:xfrm>
            <a:off x="2240637" y="2290443"/>
            <a:ext cx="2926319" cy="526712"/>
            <a:chOff x="2781312" y="2272508"/>
            <a:chExt cx="7117431" cy="526712"/>
          </a:xfrm>
        </p:grpSpPr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A0983676-1B2B-41A6-AD7C-F64872FB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תיבת טקסט 58">
              <a:extLst>
                <a:ext uri="{FF2B5EF4-FFF2-40B4-BE49-F238E27FC236}">
                  <a16:creationId xmlns:a16="http://schemas.microsoft.com/office/drawing/2014/main" id="{EE87B1FD-6BEE-4F47-B865-FE4E09962DF5}"/>
                </a:ext>
              </a:extLst>
            </p:cNvPr>
            <p:cNvSpPr txBox="1"/>
            <p:nvPr/>
          </p:nvSpPr>
          <p:spPr>
            <a:xfrm rot="21408204">
              <a:off x="5397337" y="2272508"/>
              <a:ext cx="219114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Data</a:t>
              </a:r>
              <a:endParaRPr lang="he-IL" sz="2800" i="1" dirty="0"/>
            </a:p>
          </p:txBody>
        </p: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7FCBCC57-81C2-476A-82B7-6E6E7A2F3251}"/>
              </a:ext>
            </a:extLst>
          </p:cNvPr>
          <p:cNvGrpSpPr/>
          <p:nvPr/>
        </p:nvGrpSpPr>
        <p:grpSpPr>
          <a:xfrm>
            <a:off x="7155290" y="3033362"/>
            <a:ext cx="2861541" cy="547635"/>
            <a:chOff x="4568261" y="1769175"/>
            <a:chExt cx="5330484" cy="547635"/>
          </a:xfrm>
        </p:grpSpPr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06A567C1-A0E7-43B1-968D-004AA49D6A56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82188FFE-F85D-4F1F-84D4-53E6BDB7BFED}"/>
              </a:ext>
            </a:extLst>
          </p:cNvPr>
          <p:cNvGrpSpPr/>
          <p:nvPr/>
        </p:nvGrpSpPr>
        <p:grpSpPr>
          <a:xfrm>
            <a:off x="2248245" y="3962494"/>
            <a:ext cx="2926319" cy="553340"/>
            <a:chOff x="2781312" y="2245880"/>
            <a:chExt cx="7117431" cy="553340"/>
          </a:xfrm>
        </p:grpSpPr>
        <p:cxnSp>
          <p:nvCxnSpPr>
            <p:cNvPr id="66" name="מחבר חץ ישר 65">
              <a:extLst>
                <a:ext uri="{FF2B5EF4-FFF2-40B4-BE49-F238E27FC236}">
                  <a16:creationId xmlns:a16="http://schemas.microsoft.com/office/drawing/2014/main" id="{2F6A9176-F419-4DAB-A1AF-A0175F574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קבוצה 67">
            <a:extLst>
              <a:ext uri="{FF2B5EF4-FFF2-40B4-BE49-F238E27FC236}">
                <a16:creationId xmlns:a16="http://schemas.microsoft.com/office/drawing/2014/main" id="{E0B788D8-02F9-4171-AF32-E07E237C63DE}"/>
              </a:ext>
            </a:extLst>
          </p:cNvPr>
          <p:cNvGrpSpPr/>
          <p:nvPr/>
        </p:nvGrpSpPr>
        <p:grpSpPr>
          <a:xfrm>
            <a:off x="2248245" y="4575433"/>
            <a:ext cx="2905830" cy="557201"/>
            <a:chOff x="4568261" y="1759609"/>
            <a:chExt cx="5412986" cy="557201"/>
          </a:xfrm>
        </p:grpSpPr>
        <p:cxnSp>
          <p:nvCxnSpPr>
            <p:cNvPr id="69" name="מחבר חץ ישר 68">
              <a:extLst>
                <a:ext uri="{FF2B5EF4-FFF2-40B4-BE49-F238E27FC236}">
                  <a16:creationId xmlns:a16="http://schemas.microsoft.com/office/drawing/2014/main" id="{0687B98B-AC3F-4FC1-A215-94BB7CEF448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תיבת טקסט 69">
              <a:extLst>
                <a:ext uri="{FF2B5EF4-FFF2-40B4-BE49-F238E27FC236}">
                  <a16:creationId xmlns:a16="http://schemas.microsoft.com/office/drawing/2014/main" id="{51310A42-7114-4708-B68F-BB87C403CD11}"/>
                </a:ext>
              </a:extLst>
            </p:cNvPr>
            <p:cNvSpPr txBox="1"/>
            <p:nvPr/>
          </p:nvSpPr>
          <p:spPr>
            <a:xfrm rot="60000">
              <a:off x="5961484" y="1759609"/>
              <a:ext cx="401976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response</a:t>
              </a:r>
              <a:endParaRPr lang="he-IL" sz="2800" i="1" dirty="0"/>
            </a:p>
          </p:txBody>
        </p:sp>
      </p:grpSp>
      <p:sp>
        <p:nvSpPr>
          <p:cNvPr id="74" name="מלבן: פינות מעוגלות 73">
            <a:extLst>
              <a:ext uri="{FF2B5EF4-FFF2-40B4-BE49-F238E27FC236}">
                <a16:creationId xmlns:a16="http://schemas.microsoft.com/office/drawing/2014/main" id="{708B2539-3CC7-4F05-8C1B-C4EE53C19DF0}"/>
              </a:ext>
            </a:extLst>
          </p:cNvPr>
          <p:cNvSpPr/>
          <p:nvPr/>
        </p:nvSpPr>
        <p:spPr>
          <a:xfrm>
            <a:off x="5438881" y="5215581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5" name="מחבר חץ ישר 74">
            <a:extLst>
              <a:ext uri="{FF2B5EF4-FFF2-40B4-BE49-F238E27FC236}">
                <a16:creationId xmlns:a16="http://schemas.microsoft.com/office/drawing/2014/main" id="{B27ECFDE-20E6-4ED3-A95B-C7C85E31B414}"/>
              </a:ext>
            </a:extLst>
          </p:cNvPr>
          <p:cNvCxnSpPr>
            <a:cxnSpLocks/>
          </p:cNvCxnSpPr>
          <p:nvPr/>
        </p:nvCxnSpPr>
        <p:spPr>
          <a:xfrm>
            <a:off x="6096000" y="5774813"/>
            <a:ext cx="0" cy="581537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9A968320-0A2F-428E-886C-9F1593FBBDB2}"/>
              </a:ext>
            </a:extLst>
          </p:cNvPr>
          <p:cNvSpPr/>
          <p:nvPr/>
        </p:nvSpPr>
        <p:spPr>
          <a:xfrm>
            <a:off x="665138" y="2724580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Encrypt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BED47A59-2DAF-4006-8F01-AF5EE469E270}"/>
              </a:ext>
            </a:extLst>
          </p:cNvPr>
          <p:cNvSpPr/>
          <p:nvPr/>
        </p:nvSpPr>
        <p:spPr>
          <a:xfrm>
            <a:off x="665137" y="4467010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8E7FB236-337C-4300-A546-3EB297F29EA6}"/>
              </a:ext>
            </a:extLst>
          </p:cNvPr>
          <p:cNvSpPr/>
          <p:nvPr/>
        </p:nvSpPr>
        <p:spPr>
          <a:xfrm>
            <a:off x="5438880" y="2660611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4" grpId="0" animBg="1"/>
      <p:bldP spid="76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5519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052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Flow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B75178DA-03BF-46FF-ACA6-9AB301CE5F00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5B55629-2AA1-4D4A-9AD9-14E4A27B565B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757FE233-BA06-490B-9AFB-F32229224C78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917B172-A8CE-4037-B533-76157BCB9C90}"/>
              </a:ext>
            </a:extLst>
          </p:cNvPr>
          <p:cNvSpPr/>
          <p:nvPr/>
        </p:nvSpPr>
        <p:spPr>
          <a:xfrm>
            <a:off x="10199717" y="2994995"/>
            <a:ext cx="1490936" cy="112917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</a:t>
            </a:r>
          </a:p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&amp; Do Something….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CF2FA35-4AE7-4972-B544-F3ECC55C9B90}"/>
              </a:ext>
            </a:extLst>
          </p:cNvPr>
          <p:cNvSpPr/>
          <p:nvPr/>
        </p:nvSpPr>
        <p:spPr>
          <a:xfrm>
            <a:off x="589626" y="4365449"/>
            <a:ext cx="1450613" cy="60433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Secure Display</a:t>
            </a:r>
          </a:p>
        </p:txBody>
      </p: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910F8C27-1B69-40A4-8214-55907F31BA96}"/>
              </a:ext>
            </a:extLst>
          </p:cNvPr>
          <p:cNvGrpSpPr/>
          <p:nvPr/>
        </p:nvGrpSpPr>
        <p:grpSpPr>
          <a:xfrm>
            <a:off x="6981276" y="3733446"/>
            <a:ext cx="2985200" cy="523220"/>
            <a:chOff x="2638098" y="2285208"/>
            <a:chExt cx="7260645" cy="523220"/>
          </a:xfrm>
        </p:grpSpPr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86DA9B7D-5E6E-42A5-90D3-E4808259D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/>
                <p:nvPr/>
              </p:nvSpPr>
              <p:spPr>
                <a:xfrm rot="21408204">
                  <a:off x="2638098" y="2285208"/>
                  <a:ext cx="6168647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𝑠𝑒𝑛𝑑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2638098" y="2285208"/>
                  <a:ext cx="6168647" cy="523220"/>
                </a:xfrm>
                <a:prstGeom prst="rect">
                  <a:avLst/>
                </a:prstGeom>
                <a:blipFill>
                  <a:blip r:embed="rId5"/>
                  <a:stretch>
                    <a:fillRect r="-1401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7FCBCC57-81C2-476A-82B7-6E6E7A2F3251}"/>
              </a:ext>
            </a:extLst>
          </p:cNvPr>
          <p:cNvGrpSpPr/>
          <p:nvPr/>
        </p:nvGrpSpPr>
        <p:grpSpPr>
          <a:xfrm>
            <a:off x="7155290" y="2718730"/>
            <a:ext cx="2861541" cy="547635"/>
            <a:chOff x="4568261" y="1769175"/>
            <a:chExt cx="5330484" cy="547635"/>
          </a:xfrm>
        </p:grpSpPr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06A567C1-A0E7-43B1-968D-004AA49D6A56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82188FFE-F85D-4F1F-84D4-53E6BDB7BFED}"/>
              </a:ext>
            </a:extLst>
          </p:cNvPr>
          <p:cNvGrpSpPr/>
          <p:nvPr/>
        </p:nvGrpSpPr>
        <p:grpSpPr>
          <a:xfrm>
            <a:off x="2239261" y="3943334"/>
            <a:ext cx="2926319" cy="523844"/>
            <a:chOff x="2781312" y="2275376"/>
            <a:chExt cx="7117431" cy="523844"/>
          </a:xfrm>
        </p:grpSpPr>
        <p:cxnSp>
          <p:nvCxnSpPr>
            <p:cNvPr id="66" name="מחבר חץ ישר 65">
              <a:extLst>
                <a:ext uri="{FF2B5EF4-FFF2-40B4-BE49-F238E27FC236}">
                  <a16:creationId xmlns:a16="http://schemas.microsoft.com/office/drawing/2014/main" id="{2F6A9176-F419-4DAB-A1AF-A0175F574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/>
                <p:nvPr/>
              </p:nvSpPr>
              <p:spPr>
                <a:xfrm rot="21408204">
                  <a:off x="2925063" y="2275376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𝑠𝑒𝑛𝑑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2925063" y="2275376"/>
                  <a:ext cx="6168644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139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4F28C906-FDB7-48A5-B8A7-4D40BD5397FE}"/>
              </a:ext>
            </a:extLst>
          </p:cNvPr>
          <p:cNvGrpSpPr/>
          <p:nvPr/>
        </p:nvGrpSpPr>
        <p:grpSpPr>
          <a:xfrm>
            <a:off x="2290301" y="4459982"/>
            <a:ext cx="2861541" cy="547635"/>
            <a:chOff x="4568261" y="1769175"/>
            <a:chExt cx="5330484" cy="547635"/>
          </a:xfrm>
        </p:grpSpPr>
        <p:cxnSp>
          <p:nvCxnSpPr>
            <p:cNvPr id="35" name="מחבר חץ ישר 34">
              <a:extLst>
                <a:ext uri="{FF2B5EF4-FFF2-40B4-BE49-F238E27FC236}">
                  <a16:creationId xmlns:a16="http://schemas.microsoft.com/office/drawing/2014/main" id="{06FAFC85-4FC1-449D-8285-7829B6EDD609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תיבת טקסט 35">
                  <a:extLst>
                    <a:ext uri="{FF2B5EF4-FFF2-40B4-BE49-F238E27FC236}">
                      <a16:creationId xmlns:a16="http://schemas.microsoft.com/office/drawing/2014/main" id="{170473FB-45DB-4449-82D2-15814FE23480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36" name="תיבת טקסט 35">
                  <a:extLst>
                    <a:ext uri="{FF2B5EF4-FFF2-40B4-BE49-F238E27FC236}">
                      <a16:creationId xmlns:a16="http://schemas.microsoft.com/office/drawing/2014/main" id="{170473FB-45DB-4449-82D2-15814FE23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2CDAE944-3193-4451-92BB-ECA133E58278}"/>
              </a:ext>
            </a:extLst>
          </p:cNvPr>
          <p:cNvGrpSpPr/>
          <p:nvPr/>
        </p:nvGrpSpPr>
        <p:grpSpPr>
          <a:xfrm>
            <a:off x="7040158" y="4750510"/>
            <a:ext cx="2861541" cy="547635"/>
            <a:chOff x="4568261" y="1769175"/>
            <a:chExt cx="5330484" cy="547635"/>
          </a:xfrm>
        </p:grpSpPr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08E7F969-E17F-4410-B05E-4C97485E44EA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C1B6F26D-A97D-4A43-B3E2-A2DC360EB322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C1B6F26D-A97D-4A43-B3E2-A2DC360E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1FF19794-456C-40F3-A8D4-8F265F67B8BB}"/>
              </a:ext>
            </a:extLst>
          </p:cNvPr>
          <p:cNvSpPr/>
          <p:nvPr/>
        </p:nvSpPr>
        <p:spPr>
          <a:xfrm>
            <a:off x="10193543" y="5036710"/>
            <a:ext cx="1490936" cy="62220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Validate OTP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1" name="קבוצה 80">
            <a:extLst>
              <a:ext uri="{FF2B5EF4-FFF2-40B4-BE49-F238E27FC236}">
                <a16:creationId xmlns:a16="http://schemas.microsoft.com/office/drawing/2014/main" id="{B63A1B76-2905-480A-BB83-451015B9B364}"/>
              </a:ext>
            </a:extLst>
          </p:cNvPr>
          <p:cNvGrpSpPr/>
          <p:nvPr/>
        </p:nvGrpSpPr>
        <p:grpSpPr>
          <a:xfrm>
            <a:off x="2458071" y="2810517"/>
            <a:ext cx="2861541" cy="547635"/>
            <a:chOff x="4568261" y="1769175"/>
            <a:chExt cx="5330484" cy="547635"/>
          </a:xfrm>
        </p:grpSpPr>
        <p:cxnSp>
          <p:nvCxnSpPr>
            <p:cNvPr id="82" name="מחבר חץ ישר 81">
              <a:extLst>
                <a:ext uri="{FF2B5EF4-FFF2-40B4-BE49-F238E27FC236}">
                  <a16:creationId xmlns:a16="http://schemas.microsoft.com/office/drawing/2014/main" id="{7B932A3D-272D-4DCA-8B45-248046547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03A44B0D-85F2-463C-8646-B7F0E0152D73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03A44B0D-85F2-463C-8646-B7F0E0152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קבוצה 83">
            <a:extLst>
              <a:ext uri="{FF2B5EF4-FFF2-40B4-BE49-F238E27FC236}">
                <a16:creationId xmlns:a16="http://schemas.microsoft.com/office/drawing/2014/main" id="{7E9A203B-5EBD-40D8-BA92-88604DF31803}"/>
              </a:ext>
            </a:extLst>
          </p:cNvPr>
          <p:cNvGrpSpPr/>
          <p:nvPr/>
        </p:nvGrpSpPr>
        <p:grpSpPr>
          <a:xfrm>
            <a:off x="2240637" y="2290443"/>
            <a:ext cx="2926319" cy="526712"/>
            <a:chOff x="2781312" y="2272508"/>
            <a:chExt cx="7117431" cy="526712"/>
          </a:xfrm>
        </p:grpSpPr>
        <p:cxnSp>
          <p:nvCxnSpPr>
            <p:cNvPr id="85" name="מחבר חץ ישר 84">
              <a:extLst>
                <a:ext uri="{FF2B5EF4-FFF2-40B4-BE49-F238E27FC236}">
                  <a16:creationId xmlns:a16="http://schemas.microsoft.com/office/drawing/2014/main" id="{617B6319-36EC-4D94-9B96-E26298ECC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תיבת טקסט 85">
              <a:extLst>
                <a:ext uri="{FF2B5EF4-FFF2-40B4-BE49-F238E27FC236}">
                  <a16:creationId xmlns:a16="http://schemas.microsoft.com/office/drawing/2014/main" id="{C52206F1-8B84-45D3-AC32-A628AD3270B4}"/>
                </a:ext>
              </a:extLst>
            </p:cNvPr>
            <p:cNvSpPr txBox="1"/>
            <p:nvPr/>
          </p:nvSpPr>
          <p:spPr>
            <a:xfrm rot="21408204">
              <a:off x="5397337" y="2272508"/>
              <a:ext cx="219114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Data</a:t>
              </a:r>
              <a:endParaRPr lang="he-IL" sz="2800" i="1" dirty="0"/>
            </a:p>
          </p:txBody>
        </p:sp>
      </p:grpSp>
      <p:sp>
        <p:nvSpPr>
          <p:cNvPr id="87" name="מלבן: פינות מעוגלות 86">
            <a:extLst>
              <a:ext uri="{FF2B5EF4-FFF2-40B4-BE49-F238E27FC236}">
                <a16:creationId xmlns:a16="http://schemas.microsoft.com/office/drawing/2014/main" id="{B11B2ABC-1599-49D0-959A-3AD34FE4E832}"/>
              </a:ext>
            </a:extLst>
          </p:cNvPr>
          <p:cNvSpPr/>
          <p:nvPr/>
        </p:nvSpPr>
        <p:spPr>
          <a:xfrm>
            <a:off x="665138" y="2724580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Encrypt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מלבן: פינות מעוגלות 87">
            <a:extLst>
              <a:ext uri="{FF2B5EF4-FFF2-40B4-BE49-F238E27FC236}">
                <a16:creationId xmlns:a16="http://schemas.microsoft.com/office/drawing/2014/main" id="{C0535EDB-9F25-4F7C-9F2B-43D9088A8BA1}"/>
              </a:ext>
            </a:extLst>
          </p:cNvPr>
          <p:cNvSpPr/>
          <p:nvPr/>
        </p:nvSpPr>
        <p:spPr>
          <a:xfrm>
            <a:off x="5438880" y="2660611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2" grpId="0" animBg="1"/>
      <p:bldP spid="80" grpId="0" animBg="1"/>
      <p:bldP spid="87" grpId="0" animBg="1"/>
      <p:bldP spid="88" grpId="0" animBg="1"/>
    </p:bldLst>
  </p:timing>
</p:sld>
</file>

<file path=ppt/theme/theme1.xml><?xml version="1.0" encoding="utf-8"?>
<a:theme xmlns:a="http://schemas.openxmlformats.org/drawingml/2006/main" name="עומק">
  <a:themeElements>
    <a:clrScheme name="עומק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עומק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ומק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F3A218EAD9D498A2F00761B277E67" ma:contentTypeVersion="3" ma:contentTypeDescription="Create a new document." ma:contentTypeScope="" ma:versionID="03db889ca295c30eaf219321d18ecd6f">
  <xsd:schema xmlns:xsd="http://www.w3.org/2001/XMLSchema" xmlns:xs="http://www.w3.org/2001/XMLSchema" xmlns:p="http://schemas.microsoft.com/office/2006/metadata/properties" xmlns:ns3="355d2eee-bfa2-4a81-89d6-a18617a5705c" targetNamespace="http://schemas.microsoft.com/office/2006/metadata/properties" ma:root="true" ma:fieldsID="62695bbccd0d38b71dfe57bfe0c57c29" ns3:_="">
    <xsd:import namespace="355d2eee-bfa2-4a81-89d6-a18617a570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d2eee-bfa2-4a81-89d6-a18617a57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DB3F6B-0CE0-437C-9957-38448884AB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D01329-FB47-4C65-844E-8140B70F14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09F6F9-D212-4AD8-B2F9-DA00902B43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5d2eee-bfa2-4a81-89d6-a18617a57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עומק</Template>
  <TotalTime>4292</TotalTime>
  <Words>1076</Words>
  <Application>Microsoft Office PowerPoint</Application>
  <PresentationFormat>מסך רחב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עומק</vt:lpstr>
      <vt:lpstr>Secure Banking  Transaction System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Einav, Barak</dc:creator>
  <cp:keywords>CTPClassification=CTP_NT</cp:keywords>
  <cp:lastModifiedBy>שחר מרקוביץ</cp:lastModifiedBy>
  <cp:revision>247</cp:revision>
  <dcterms:created xsi:type="dcterms:W3CDTF">2019-12-30T14:54:39Z</dcterms:created>
  <dcterms:modified xsi:type="dcterms:W3CDTF">2021-07-23T10:18:12Z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2d0ad82e-8750-4dcc-a31c-d536795b00e3</vt:lpwstr>
  </property>
  <property fmtid="{D5CDD505-2E9C-101B-9397-08002B2CF9AE}" pid="3" name="CTP_TimeStamp">
    <vt:lpwstr>2020-01-09 14:14:51Z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0x0101004E7F3A218EAD9D498A2F00761B277E67</vt:lpwstr>
  </property>
</Properties>
</file>