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4" r:id="rId8"/>
    <p:sldId id="265"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GB" dirty="0" err="1"/>
              <a:t>Shachi</a:t>
            </a:r>
            <a:r>
              <a:rPr lang="en-GB" dirty="0"/>
              <a:t> Vaidya</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 Analysis</a:t>
            </a:r>
            <a:endParaRPr dirty="0"/>
          </a:p>
        </p:txBody>
      </p:sp>
      <p:sp>
        <p:nvSpPr>
          <p:cNvPr id="124" name="Shape 73"/>
          <p:cNvSpPr/>
          <p:nvPr/>
        </p:nvSpPr>
        <p:spPr>
          <a:xfrm>
            <a:off x="205025" y="1850993"/>
            <a:ext cx="4134600" cy="255791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b="0" i="0" dirty="0">
                <a:solidFill>
                  <a:srgbClr val="374151"/>
                </a:solidFill>
                <a:effectLst/>
                <a:latin typeface="Söhne"/>
              </a:rPr>
              <a:t>Customer analysis allows businesses to identify and segment their target audience effectively. By analysing demographic information, purchasing patterns, and psychographic characteristics, businesses can identify the most valuable customer segments to focus their resources on. This helps optimize marketing efforts and increase the likelihood of attracting and retaining the right customers.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Finding the gender wise potential Customer.</a:t>
            </a:r>
            <a:endParaRPr dirty="0"/>
          </a:p>
        </p:txBody>
      </p:sp>
      <p:sp>
        <p:nvSpPr>
          <p:cNvPr id="133" name="Shape 82"/>
          <p:cNvSpPr/>
          <p:nvPr/>
        </p:nvSpPr>
        <p:spPr>
          <a:xfrm>
            <a:off x="390208" y="2134899"/>
            <a:ext cx="4134600" cy="964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As per the Observation Potential and important customers are Females for both the new and Old customer data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875B9951-57DE-DBB3-E503-A566FCFDFAA6}"/>
              </a:ext>
            </a:extLst>
          </p:cNvPr>
          <p:cNvPicPr>
            <a:picLocks noChangeAspect="1"/>
          </p:cNvPicPr>
          <p:nvPr/>
        </p:nvPicPr>
        <p:blipFill>
          <a:blip r:embed="rId2"/>
          <a:stretch>
            <a:fillRect/>
          </a:stretch>
        </p:blipFill>
        <p:spPr>
          <a:xfrm>
            <a:off x="5963869" y="3300614"/>
            <a:ext cx="2435852" cy="1842886"/>
          </a:xfrm>
          <a:prstGeom prst="rect">
            <a:avLst/>
          </a:prstGeom>
        </p:spPr>
      </p:pic>
      <p:pic>
        <p:nvPicPr>
          <p:cNvPr id="3" name="Picture 2">
            <a:extLst>
              <a:ext uri="{FF2B5EF4-FFF2-40B4-BE49-F238E27FC236}">
                <a16:creationId xmlns:a16="http://schemas.microsoft.com/office/drawing/2014/main" id="{575FD5B7-A427-A7C6-1A2C-9B801008B98A}"/>
              </a:ext>
            </a:extLst>
          </p:cNvPr>
          <p:cNvPicPr>
            <a:picLocks noChangeAspect="1"/>
          </p:cNvPicPr>
          <p:nvPr/>
        </p:nvPicPr>
        <p:blipFill>
          <a:blip r:embed="rId3"/>
          <a:stretch>
            <a:fillRect/>
          </a:stretch>
        </p:blipFill>
        <p:spPr>
          <a:xfrm>
            <a:off x="5963869" y="1489190"/>
            <a:ext cx="2435852" cy="1561116"/>
          </a:xfrm>
          <a:prstGeom prst="rect">
            <a:avLst/>
          </a:prstGeom>
        </p:spPr>
      </p:pic>
      <p:sp>
        <p:nvSpPr>
          <p:cNvPr id="4" name="TextBox 3">
            <a:extLst>
              <a:ext uri="{FF2B5EF4-FFF2-40B4-BE49-F238E27FC236}">
                <a16:creationId xmlns:a16="http://schemas.microsoft.com/office/drawing/2014/main" id="{8895F2FA-C500-E766-A70D-09800EC11B1B}"/>
              </a:ext>
            </a:extLst>
          </p:cNvPr>
          <p:cNvSpPr txBox="1"/>
          <p:nvPr/>
        </p:nvSpPr>
        <p:spPr>
          <a:xfrm>
            <a:off x="4919330" y="2134899"/>
            <a:ext cx="9781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FF0000"/>
                </a:solidFill>
                <a:effectLst/>
                <a:uFillTx/>
                <a:latin typeface="+mn-lt"/>
                <a:ea typeface="+mn-ea"/>
                <a:cs typeface="+mn-cs"/>
                <a:sym typeface="Arial"/>
              </a:rPr>
              <a:t>Old Data</a:t>
            </a:r>
            <a:endParaRPr kumimoji="0" lang="en-IN" sz="1400" b="0" i="0" u="none" strike="noStrike" cap="none" spc="0" normalizeH="0" baseline="0" dirty="0">
              <a:ln>
                <a:noFill/>
              </a:ln>
              <a:solidFill>
                <a:srgbClr val="FF0000"/>
              </a:solidFill>
              <a:effectLst/>
              <a:uFillTx/>
              <a:latin typeface="+mn-lt"/>
              <a:ea typeface="+mn-ea"/>
              <a:cs typeface="+mn-cs"/>
              <a:sym typeface="Arial"/>
            </a:endParaRPr>
          </a:p>
        </p:txBody>
      </p:sp>
      <p:sp>
        <p:nvSpPr>
          <p:cNvPr id="5" name="TextBox 4">
            <a:extLst>
              <a:ext uri="{FF2B5EF4-FFF2-40B4-BE49-F238E27FC236}">
                <a16:creationId xmlns:a16="http://schemas.microsoft.com/office/drawing/2014/main" id="{9BFE5F36-5220-EF3D-E184-931C267BE0AF}"/>
              </a:ext>
            </a:extLst>
          </p:cNvPr>
          <p:cNvSpPr txBox="1"/>
          <p:nvPr/>
        </p:nvSpPr>
        <p:spPr>
          <a:xfrm>
            <a:off x="4985673" y="3915751"/>
            <a:ext cx="9781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solidFill>
                  <a:srgbClr val="00B050"/>
                </a:solidFill>
              </a:rPr>
              <a:t>New </a:t>
            </a:r>
            <a:r>
              <a:rPr kumimoji="0" lang="en-GB" sz="1400" b="0" i="0" u="none" strike="noStrike" cap="none" spc="0" normalizeH="0" baseline="0" dirty="0">
                <a:ln>
                  <a:noFill/>
                </a:ln>
                <a:solidFill>
                  <a:srgbClr val="00B050"/>
                </a:solidFill>
                <a:effectLst/>
                <a:uFillTx/>
                <a:latin typeface="+mn-lt"/>
                <a:ea typeface="+mn-ea"/>
                <a:cs typeface="+mn-cs"/>
                <a:sym typeface="Arial"/>
              </a:rPr>
              <a:t>Data</a:t>
            </a:r>
            <a:endParaRPr kumimoji="0" lang="en-IN" sz="1400" b="0" i="0" u="none" strike="noStrike" cap="none" spc="0" normalizeH="0" baseline="0" dirty="0">
              <a:ln>
                <a:noFill/>
              </a:ln>
              <a:solidFill>
                <a:srgbClr val="00B050"/>
              </a:solidFill>
              <a:effectLst/>
              <a:uFillTx/>
              <a:latin typeface="+mn-lt"/>
              <a:ea typeface="+mn-ea"/>
              <a:cs typeface="+mn-cs"/>
              <a:sym typeface="Arial"/>
            </a:endParaRPr>
          </a:p>
        </p:txBody>
      </p:sp>
      <p:sp>
        <p:nvSpPr>
          <p:cNvPr id="6" name="TextBox 5">
            <a:extLst>
              <a:ext uri="{FF2B5EF4-FFF2-40B4-BE49-F238E27FC236}">
                <a16:creationId xmlns:a16="http://schemas.microsoft.com/office/drawing/2014/main" id="{04B1D4EC-AB2A-806C-7C6F-F18A263D0AF9}"/>
              </a:ext>
            </a:extLst>
          </p:cNvPr>
          <p:cNvSpPr txBox="1"/>
          <p:nvPr/>
        </p:nvSpPr>
        <p:spPr>
          <a:xfrm>
            <a:off x="4985673" y="3906313"/>
            <a:ext cx="9781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solidFill>
                  <a:srgbClr val="00B050"/>
                </a:solidFill>
              </a:rPr>
              <a:t>New </a:t>
            </a:r>
            <a:r>
              <a:rPr kumimoji="0" lang="en-GB" sz="1400" b="0" i="0" u="none" strike="noStrike" cap="none" spc="0" normalizeH="0" baseline="0" dirty="0">
                <a:ln>
                  <a:noFill/>
                </a:ln>
                <a:solidFill>
                  <a:srgbClr val="00B050"/>
                </a:solidFill>
                <a:effectLst/>
                <a:uFillTx/>
                <a:latin typeface="+mn-lt"/>
                <a:ea typeface="+mn-ea"/>
                <a:cs typeface="+mn-cs"/>
                <a:sym typeface="Arial"/>
              </a:rPr>
              <a:t>Data</a:t>
            </a:r>
            <a:endParaRPr kumimoji="0" lang="en-IN" sz="1400" b="0" i="0" u="none" strike="noStrike" cap="none" spc="0" normalizeH="0" baseline="0" dirty="0">
              <a:ln>
                <a:noFill/>
              </a:ln>
              <a:solidFill>
                <a:srgbClr val="00B05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 Analysis.</a:t>
            </a:r>
            <a:endParaRPr dirty="0"/>
          </a:p>
        </p:txBody>
      </p:sp>
      <p:sp>
        <p:nvSpPr>
          <p:cNvPr id="142" name="Shape 91"/>
          <p:cNvSpPr/>
          <p:nvPr/>
        </p:nvSpPr>
        <p:spPr>
          <a:xfrm>
            <a:off x="205025" y="2164724"/>
            <a:ext cx="4134600" cy="20261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After finding out potential customer we find out that  The Targeted Age for the customer is between  35  to 60.</a:t>
            </a:r>
          </a:p>
          <a:p>
            <a:pPr marL="285750" indent="-285750">
              <a:buFont typeface="Arial" panose="020B0604020202020204" pitchFamily="34" charset="0"/>
              <a:buChar char="•"/>
            </a:pPr>
            <a:r>
              <a:rPr lang="en-GB" dirty="0"/>
              <a:t>Then the target will be age between 20  to 40.</a:t>
            </a:r>
          </a:p>
          <a:p>
            <a:pPr marL="285750" indent="-285750">
              <a:buFont typeface="Arial" panose="020B0604020202020204" pitchFamily="34" charset="0"/>
              <a:buChar char="•"/>
            </a:pPr>
            <a:r>
              <a:rPr lang="en-GB" dirty="0"/>
              <a:t>We see the drop of Customers after the age 60 .</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3217D93C-EAD9-2456-81D9-88A6CB8F4220}"/>
              </a:ext>
            </a:extLst>
          </p:cNvPr>
          <p:cNvPicPr>
            <a:picLocks noChangeAspect="1"/>
          </p:cNvPicPr>
          <p:nvPr/>
        </p:nvPicPr>
        <p:blipFill>
          <a:blip r:embed="rId2"/>
          <a:stretch>
            <a:fillRect/>
          </a:stretch>
        </p:blipFill>
        <p:spPr>
          <a:xfrm>
            <a:off x="6055686" y="1117545"/>
            <a:ext cx="2811868" cy="2094357"/>
          </a:xfrm>
          <a:prstGeom prst="rect">
            <a:avLst/>
          </a:prstGeom>
        </p:spPr>
      </p:pic>
      <p:pic>
        <p:nvPicPr>
          <p:cNvPr id="3" name="Picture 2">
            <a:extLst>
              <a:ext uri="{FF2B5EF4-FFF2-40B4-BE49-F238E27FC236}">
                <a16:creationId xmlns:a16="http://schemas.microsoft.com/office/drawing/2014/main" id="{1FADC09B-AECE-AAFA-3AC6-1BE8F0458347}"/>
              </a:ext>
            </a:extLst>
          </p:cNvPr>
          <p:cNvPicPr>
            <a:picLocks noChangeAspect="1"/>
          </p:cNvPicPr>
          <p:nvPr/>
        </p:nvPicPr>
        <p:blipFill>
          <a:blip r:embed="rId3"/>
          <a:stretch>
            <a:fillRect/>
          </a:stretch>
        </p:blipFill>
        <p:spPr>
          <a:xfrm>
            <a:off x="6148166" y="3128995"/>
            <a:ext cx="2719388" cy="2057400"/>
          </a:xfrm>
          <a:prstGeom prst="rect">
            <a:avLst/>
          </a:prstGeom>
        </p:spPr>
      </p:pic>
      <p:sp>
        <p:nvSpPr>
          <p:cNvPr id="4" name="TextBox 3">
            <a:extLst>
              <a:ext uri="{FF2B5EF4-FFF2-40B4-BE49-F238E27FC236}">
                <a16:creationId xmlns:a16="http://schemas.microsoft.com/office/drawing/2014/main" id="{1095CA4D-F3BE-8ACB-0C48-031C9DA7EDD0}"/>
              </a:ext>
            </a:extLst>
          </p:cNvPr>
          <p:cNvSpPr txBox="1"/>
          <p:nvPr/>
        </p:nvSpPr>
        <p:spPr>
          <a:xfrm>
            <a:off x="4947684" y="1880984"/>
            <a:ext cx="9781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FF0000"/>
                </a:solidFill>
                <a:effectLst/>
                <a:uFillTx/>
                <a:latin typeface="+mn-lt"/>
                <a:ea typeface="+mn-ea"/>
                <a:cs typeface="+mn-cs"/>
                <a:sym typeface="Arial"/>
              </a:rPr>
              <a:t>Old Data</a:t>
            </a:r>
            <a:endParaRPr kumimoji="0" lang="en-IN" sz="1400" b="0" i="0" u="none" strike="noStrike" cap="none" spc="0" normalizeH="0" baseline="0" dirty="0">
              <a:ln>
                <a:noFill/>
              </a:ln>
              <a:solidFill>
                <a:srgbClr val="FF0000"/>
              </a:solidFill>
              <a:effectLst/>
              <a:uFillTx/>
              <a:latin typeface="+mn-lt"/>
              <a:ea typeface="+mn-ea"/>
              <a:cs typeface="+mn-cs"/>
              <a:sym typeface="Arial"/>
            </a:endParaRPr>
          </a:p>
        </p:txBody>
      </p:sp>
      <p:sp>
        <p:nvSpPr>
          <p:cNvPr id="5" name="TextBox 4">
            <a:extLst>
              <a:ext uri="{FF2B5EF4-FFF2-40B4-BE49-F238E27FC236}">
                <a16:creationId xmlns:a16="http://schemas.microsoft.com/office/drawing/2014/main" id="{9D13F2E5-96F3-16D3-59F8-CB6E040BFD02}"/>
              </a:ext>
            </a:extLst>
          </p:cNvPr>
          <p:cNvSpPr txBox="1"/>
          <p:nvPr/>
        </p:nvSpPr>
        <p:spPr>
          <a:xfrm>
            <a:off x="5077490" y="3906313"/>
            <a:ext cx="9781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solidFill>
                  <a:srgbClr val="00B050"/>
                </a:solidFill>
              </a:rPr>
              <a:t>New </a:t>
            </a:r>
            <a:r>
              <a:rPr kumimoji="0" lang="en-GB" sz="1400" b="0" i="0" u="none" strike="noStrike" cap="none" spc="0" normalizeH="0" baseline="0" dirty="0">
                <a:ln>
                  <a:noFill/>
                </a:ln>
                <a:solidFill>
                  <a:srgbClr val="00B050"/>
                </a:solidFill>
                <a:effectLst/>
                <a:uFillTx/>
                <a:latin typeface="+mn-lt"/>
                <a:ea typeface="+mn-ea"/>
                <a:cs typeface="+mn-cs"/>
                <a:sym typeface="Arial"/>
              </a:rPr>
              <a:t>Data</a:t>
            </a:r>
            <a:endParaRPr kumimoji="0" lang="en-IN" sz="1400" b="0" i="0" u="none" strike="noStrike" cap="none" spc="0" normalizeH="0" baseline="0" dirty="0">
              <a:ln>
                <a:noFill/>
              </a:ln>
              <a:solidFill>
                <a:srgbClr val="00B050"/>
              </a:solidFill>
              <a:effectLst/>
              <a:uFillTx/>
              <a:latin typeface="+mn-lt"/>
              <a:ea typeface="+mn-ea"/>
              <a:cs typeface="+mn-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Category </a:t>
            </a:r>
            <a:endParaRPr dirty="0"/>
          </a:p>
        </p:txBody>
      </p:sp>
      <p:sp>
        <p:nvSpPr>
          <p:cNvPr id="151" name="Shape 100"/>
          <p:cNvSpPr/>
          <p:nvPr/>
        </p:nvSpPr>
        <p:spPr>
          <a:xfrm>
            <a:off x="205025" y="2164724"/>
            <a:ext cx="4134600" cy="964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Most of the Buyers are from Financial Industry and Manufacturing with Mass Customer on this social Class.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56988CC6-92AD-D944-D182-2DBF60B3F1D7}"/>
              </a:ext>
            </a:extLst>
          </p:cNvPr>
          <p:cNvPicPr>
            <a:picLocks noChangeAspect="1"/>
          </p:cNvPicPr>
          <p:nvPr/>
        </p:nvPicPr>
        <p:blipFill>
          <a:blip r:embed="rId2"/>
          <a:stretch>
            <a:fillRect/>
          </a:stretch>
        </p:blipFill>
        <p:spPr>
          <a:xfrm>
            <a:off x="5231219" y="1193515"/>
            <a:ext cx="3362197" cy="1791164"/>
          </a:xfrm>
          <a:prstGeom prst="rect">
            <a:avLst/>
          </a:prstGeom>
        </p:spPr>
      </p:pic>
      <p:pic>
        <p:nvPicPr>
          <p:cNvPr id="3" name="Picture 2">
            <a:extLst>
              <a:ext uri="{FF2B5EF4-FFF2-40B4-BE49-F238E27FC236}">
                <a16:creationId xmlns:a16="http://schemas.microsoft.com/office/drawing/2014/main" id="{08C00069-6747-C0F9-82E4-F2E8E2BC89BF}"/>
              </a:ext>
            </a:extLst>
          </p:cNvPr>
          <p:cNvPicPr>
            <a:picLocks noChangeAspect="1"/>
          </p:cNvPicPr>
          <p:nvPr/>
        </p:nvPicPr>
        <p:blipFill>
          <a:blip r:embed="rId3"/>
          <a:stretch>
            <a:fillRect/>
          </a:stretch>
        </p:blipFill>
        <p:spPr>
          <a:xfrm>
            <a:off x="5835042" y="3184828"/>
            <a:ext cx="2557591" cy="1939469"/>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State</a:t>
            </a:r>
            <a:endParaRPr dirty="0"/>
          </a:p>
        </p:txBody>
      </p:sp>
      <p:sp>
        <p:nvSpPr>
          <p:cNvPr id="151" name="Shape 100"/>
          <p:cNvSpPr/>
          <p:nvPr/>
        </p:nvSpPr>
        <p:spPr>
          <a:xfrm>
            <a:off x="205025" y="2164724"/>
            <a:ext cx="4134600" cy="149518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In summary Our Target customer </a:t>
            </a:r>
            <a:r>
              <a:rPr lang="en-GB" dirty="0" err="1"/>
              <a:t>willk</a:t>
            </a:r>
            <a:r>
              <a:rPr lang="en-GB" dirty="0"/>
              <a:t> be Females from age 35 to 60 From Finance and Manufacturing industry  with mass customer  and  the targeting city for more sales  should be NSW New South Wales.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0" name="Picture 2">
            <a:extLst>
              <a:ext uri="{FF2B5EF4-FFF2-40B4-BE49-F238E27FC236}">
                <a16:creationId xmlns:a16="http://schemas.microsoft.com/office/drawing/2014/main" id="{C24A58BC-1D8D-FDEF-9519-D7C35BFA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838" y="1574043"/>
            <a:ext cx="4134600" cy="307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8603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4074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dirty="0"/>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2164724"/>
            <a:ext cx="4134600" cy="4333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Rectangle 1">
            <a:extLst>
              <a:ext uri="{FF2B5EF4-FFF2-40B4-BE49-F238E27FC236}">
                <a16:creationId xmlns:a16="http://schemas.microsoft.com/office/drawing/2014/main" id="{28851D1D-5C43-9B28-19A6-F749B4A5C557}"/>
              </a:ext>
            </a:extLst>
          </p:cNvPr>
          <p:cNvSpPr/>
          <p:nvPr/>
        </p:nvSpPr>
        <p:spPr>
          <a:xfrm>
            <a:off x="2806134" y="2110085"/>
            <a:ext cx="353173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86817675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479</Words>
  <Application>Microsoft Office PowerPoint</Application>
  <PresentationFormat>On-screen Show (16:9)</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sachi.a.vaidya@outlook.com</cp:lastModifiedBy>
  <cp:revision>4</cp:revision>
  <dcterms:modified xsi:type="dcterms:W3CDTF">2023-06-27T16:49:25Z</dcterms:modified>
</cp:coreProperties>
</file>