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4" r:id="rId3"/>
    <p:sldId id="268" r:id="rId4"/>
    <p:sldId id="266" r:id="rId5"/>
    <p:sldId id="270" r:id="rId6"/>
    <p:sldId id="269" r:id="rId7"/>
    <p:sldId id="271" r:id="rId8"/>
    <p:sldId id="272" r:id="rId9"/>
    <p:sldId id="273" r:id="rId10"/>
    <p:sldId id="274" r:id="rId11"/>
    <p:sldId id="276" r:id="rId12"/>
    <p:sldId id="265" r:id="rId13"/>
    <p:sldId id="277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0B2F-0C4E-420D-9802-4435EC30302C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B246F-DD85-4820-9693-DE5F26981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1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04F6A-19ED-4A04-ACCA-830D4EF45742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BE22-DB5E-43A3-BA45-F44C12669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87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1404" y="1623250"/>
            <a:ext cx="5205932" cy="655825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3321" y="2446015"/>
            <a:ext cx="3590367" cy="3917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0215" y="4577488"/>
            <a:ext cx="1344707" cy="6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83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8330"/>
            <a:ext cx="10395857" cy="522380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511123"/>
            <a:ext cx="10515600" cy="4665839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57483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1123"/>
            <a:ext cx="4769224" cy="4665839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78071" y="1511123"/>
            <a:ext cx="4988858" cy="4665839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726683"/>
            <a:ext cx="10228729" cy="522380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1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947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B6E5-C458-4B2A-A437-5D2A50FFFB54}" type="datetime1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82C1-8509-48B7-B4D7-D073B9D47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11404" y="1526673"/>
            <a:ext cx="5205932" cy="655825"/>
          </a:xfrm>
        </p:spPr>
        <p:txBody>
          <a:bodyPr/>
          <a:lstStyle/>
          <a:p>
            <a:r>
              <a:rPr lang="en-US" altLang="zh-CN" err="1" smtClean="0"/>
              <a:t>dubbo</a:t>
            </a:r>
            <a:r>
              <a:rPr lang="zh-CN" altLang="en-US" smtClean="0"/>
              <a:t>服务框架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13321" y="2334359"/>
            <a:ext cx="3590367" cy="391738"/>
          </a:xfrm>
        </p:spPr>
        <p:txBody>
          <a:bodyPr/>
          <a:lstStyle/>
          <a:p>
            <a:r>
              <a:rPr lang="zh-CN" altLang="en-US" smtClean="0"/>
              <a:t>基础篇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管理端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提供</a:t>
            </a:r>
            <a:r>
              <a:rPr lang="en-US" altLang="zh-CN" smtClean="0"/>
              <a:t>dubbo</a:t>
            </a:r>
            <a:r>
              <a:rPr lang="zh-CN" altLang="en-US" smtClean="0"/>
              <a:t>服务统一管理控制台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863431"/>
            <a:ext cx="9683035" cy="41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4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dubbo</a:t>
            </a:r>
            <a:r>
              <a:rPr lang="zh-CN" altLang="en-US" smtClean="0"/>
              <a:t>统一管理控制台</a:t>
            </a:r>
            <a:endParaRPr lang="en-US" altLang="zh-CN" smtClean="0"/>
          </a:p>
          <a:p>
            <a:pPr lvl="1"/>
            <a:r>
              <a:rPr lang="zh-CN" altLang="en-US" smtClean="0"/>
              <a:t>服务治理</a:t>
            </a:r>
            <a:endParaRPr lang="en-US" altLang="zh-CN" smtClean="0"/>
          </a:p>
          <a:p>
            <a:pPr lvl="1"/>
            <a:r>
              <a:rPr lang="zh-CN" altLang="en-US" smtClean="0"/>
              <a:t>性能监控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9635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FAQ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dubbo</a:t>
            </a:r>
            <a:r>
              <a:rPr lang="zh-CN" altLang="en-US" smtClean="0"/>
              <a:t>配置文件</a:t>
            </a:r>
            <a:r>
              <a:rPr lang="en-US" altLang="zh-CN" smtClean="0"/>
              <a:t>xml</a:t>
            </a:r>
            <a:r>
              <a:rPr lang="zh-CN" altLang="en-US" smtClean="0"/>
              <a:t>报错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服务调用不到</a:t>
            </a:r>
            <a:endParaRPr lang="en-US" altLang="zh-CN" smtClean="0"/>
          </a:p>
          <a:p>
            <a:pPr lvl="1"/>
            <a:r>
              <a:rPr lang="zh-CN" altLang="en-US" smtClean="0"/>
              <a:t>确定</a:t>
            </a:r>
            <a:r>
              <a:rPr lang="en-US" altLang="zh-CN" smtClean="0"/>
              <a:t>service</a:t>
            </a:r>
            <a:r>
              <a:rPr lang="zh-CN" altLang="en-US" smtClean="0"/>
              <a:t>和</a:t>
            </a:r>
            <a:r>
              <a:rPr lang="en-US" altLang="zh-CN" smtClean="0"/>
              <a:t>reference</a:t>
            </a:r>
            <a:r>
              <a:rPr lang="zh-CN" altLang="en-US" smtClean="0"/>
              <a:t>的</a:t>
            </a:r>
            <a:r>
              <a:rPr lang="en-US" altLang="zh-CN" smtClean="0"/>
              <a:t>group</a:t>
            </a:r>
            <a:r>
              <a:rPr lang="zh-CN" altLang="en-US" smtClean="0"/>
              <a:t>、</a:t>
            </a:r>
            <a:r>
              <a:rPr lang="en-US" altLang="zh-CN" smtClean="0"/>
              <a:t>interface</a:t>
            </a:r>
            <a:r>
              <a:rPr lang="zh-CN" altLang="en-US" smtClean="0"/>
              <a:t>、</a:t>
            </a:r>
            <a:r>
              <a:rPr lang="en-US" altLang="zh-CN" smtClean="0"/>
              <a:t>version</a:t>
            </a:r>
            <a:r>
              <a:rPr lang="zh-CN" altLang="en-US" smtClean="0"/>
              <a:t>配置是否一致</a:t>
            </a:r>
            <a:endParaRPr lang="en-US" altLang="zh-CN" smtClean="0"/>
          </a:p>
          <a:p>
            <a:r>
              <a:rPr lang="en-US" altLang="zh-CN" smtClean="0"/>
              <a:t>dubbo</a:t>
            </a:r>
            <a:r>
              <a:rPr lang="zh-CN" altLang="en-US" smtClean="0"/>
              <a:t>的</a:t>
            </a:r>
            <a:r>
              <a:rPr lang="en-US" altLang="zh-CN" smtClean="0"/>
              <a:t>reference</a:t>
            </a:r>
            <a:r>
              <a:rPr lang="zh-CN" altLang="en-US" smtClean="0"/>
              <a:t>不起作用</a:t>
            </a:r>
            <a:endParaRPr lang="en-US" altLang="zh-CN" smtClean="0"/>
          </a:p>
          <a:p>
            <a:pPr lvl="1"/>
            <a:r>
              <a:rPr lang="zh-CN" altLang="en-US" smtClean="0"/>
              <a:t>原因</a:t>
            </a:r>
            <a:r>
              <a:rPr lang="en-US" altLang="zh-CN" smtClean="0"/>
              <a:t>1</a:t>
            </a:r>
            <a:r>
              <a:rPr lang="zh-CN" altLang="en-US" smtClean="0"/>
              <a:t>：远程</a:t>
            </a:r>
            <a:r>
              <a:rPr lang="en-US" altLang="zh-CN" smtClean="0"/>
              <a:t>service</a:t>
            </a:r>
            <a:r>
              <a:rPr lang="zh-CN" altLang="en-US" smtClean="0"/>
              <a:t>没有注册到</a:t>
            </a:r>
            <a:r>
              <a:rPr lang="en-US" altLang="zh-CN" smtClean="0"/>
              <a:t>zookeeper</a:t>
            </a:r>
            <a:r>
              <a:rPr lang="zh-CN" altLang="en-US" smtClean="0"/>
              <a:t>上，</a:t>
            </a:r>
            <a:r>
              <a:rPr lang="en-US" altLang="zh-CN" smtClean="0"/>
              <a:t>no provider</a:t>
            </a:r>
          </a:p>
          <a:p>
            <a:pPr lvl="1"/>
            <a:r>
              <a:rPr lang="zh-CN" altLang="en-US" smtClean="0"/>
              <a:t>原因</a:t>
            </a:r>
            <a:r>
              <a:rPr lang="en-US" altLang="zh-CN" smtClean="0"/>
              <a:t>2</a:t>
            </a:r>
            <a:r>
              <a:rPr lang="zh-CN" altLang="en-US" smtClean="0"/>
              <a:t>：远程</a:t>
            </a:r>
            <a:r>
              <a:rPr lang="en-US" altLang="zh-CN" smtClean="0"/>
              <a:t>service</a:t>
            </a:r>
            <a:r>
              <a:rPr lang="zh-CN" altLang="en-US" smtClean="0"/>
              <a:t>注册到</a:t>
            </a:r>
            <a:r>
              <a:rPr lang="en-US" altLang="zh-CN" smtClean="0"/>
              <a:t>zookeeper</a:t>
            </a:r>
            <a:r>
              <a:rPr lang="zh-CN" altLang="en-US" smtClean="0"/>
              <a:t>上，但是地址和被调用方不在一个网段</a:t>
            </a:r>
            <a:endParaRPr lang="en-US" altLang="zh-CN" smtClean="0"/>
          </a:p>
          <a:p>
            <a:pPr lvl="1"/>
            <a:r>
              <a:rPr lang="zh-CN" altLang="en-US" smtClean="0"/>
              <a:t>原因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r>
              <a:rPr lang="en-US" altLang="zh-CN" smtClean="0"/>
              <a:t>zookeeper</a:t>
            </a:r>
            <a:r>
              <a:rPr lang="zh-CN" altLang="en-US" smtClean="0"/>
              <a:t>配置有问题</a:t>
            </a:r>
            <a:endParaRPr lang="en-US" altLang="zh-CN" smtClean="0"/>
          </a:p>
          <a:p>
            <a:pPr lvl="1"/>
            <a:r>
              <a:rPr lang="zh-CN" altLang="en-US" smtClean="0"/>
              <a:t>原因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>reference</a:t>
            </a:r>
            <a:r>
              <a:rPr lang="zh-CN" altLang="en-US" smtClean="0"/>
              <a:t>声明的</a:t>
            </a:r>
            <a:r>
              <a:rPr lang="en-US" altLang="zh-CN" smtClean="0"/>
              <a:t>group</a:t>
            </a:r>
            <a:r>
              <a:rPr lang="zh-CN" altLang="en-US" smtClean="0"/>
              <a:t>和服务发布者不一致</a:t>
            </a:r>
            <a:endParaRPr lang="en-US" altLang="zh-CN" smtClean="0"/>
          </a:p>
          <a:p>
            <a:r>
              <a:rPr lang="en-US" altLang="zh-CN" smtClean="0"/>
              <a:t>dubbo</a:t>
            </a:r>
            <a:r>
              <a:rPr lang="zh-CN" altLang="en-US" smtClean="0"/>
              <a:t>服务无法启动</a:t>
            </a:r>
            <a:endParaRPr lang="en-US" altLang="zh-CN" smtClean="0"/>
          </a:p>
          <a:p>
            <a:pPr lvl="1"/>
            <a:r>
              <a:rPr lang="zh-CN" altLang="en-US" smtClean="0"/>
              <a:t>端口被占用（</a:t>
            </a:r>
            <a:r>
              <a:rPr lang="en-US" altLang="zh-CN" smtClean="0"/>
              <a:t>20880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zookeeper</a:t>
            </a:r>
            <a:r>
              <a:rPr lang="zh-CN" altLang="en-US" smtClean="0"/>
              <a:t>配置有问题</a:t>
            </a:r>
            <a:endParaRPr lang="en-US" altLang="zh-CN" smtClean="0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38200" y="1853659"/>
            <a:ext cx="938910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&lt;beans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xmlns:dubbo="http://code.alibabatech.com/schema/dubbo"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</a:t>
            </a:r>
            <a:endParaRPr lang="en-US" altLang="zh-CN" sz="120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http://www.springframework.org/schema/beans/spring-beans-4.0.xsd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http://code.alibabatech.com/schema/dubbo http://code.alibabatech.com/schema/dubbo/dubbo.xsd"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zh-CN" altLang="zh-CN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1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FAQ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调用参数的一些注意事项</a:t>
            </a:r>
            <a:endParaRPr lang="en-US" altLang="zh-CN" smtClean="0"/>
          </a:p>
          <a:p>
            <a:pPr lvl="1"/>
            <a:r>
              <a:rPr lang="zh-CN" altLang="en-US" smtClean="0"/>
              <a:t>不要用除了</a:t>
            </a:r>
            <a:r>
              <a:rPr lang="en-US" altLang="zh-CN" smtClean="0"/>
              <a:t>Map</a:t>
            </a:r>
            <a:r>
              <a:rPr lang="zh-CN" altLang="en-US" smtClean="0"/>
              <a:t>及其子类</a:t>
            </a:r>
            <a:r>
              <a:rPr lang="en-US" altLang="zh-CN" smtClean="0"/>
              <a:t>/Collection</a:t>
            </a:r>
            <a:r>
              <a:rPr lang="zh-CN" altLang="en-US" smtClean="0"/>
              <a:t>及其子类、提供了</a:t>
            </a:r>
            <a:r>
              <a:rPr lang="en-US" altLang="zh-CN" smtClean="0"/>
              <a:t>get/set</a:t>
            </a:r>
            <a:r>
              <a:rPr lang="zh-CN" altLang="en-US" smtClean="0"/>
              <a:t>方法的</a:t>
            </a:r>
            <a:r>
              <a:rPr lang="en-US" altLang="zh-CN" smtClean="0"/>
              <a:t>JavaBean</a:t>
            </a:r>
            <a:r>
              <a:rPr lang="zh-CN" altLang="en-US" smtClean="0"/>
              <a:t>以外的</a:t>
            </a:r>
            <a:r>
              <a:rPr lang="en-US" altLang="zh-CN" smtClean="0"/>
              <a:t>Java</a:t>
            </a:r>
            <a:r>
              <a:rPr lang="zh-CN" altLang="en-US" smtClean="0"/>
              <a:t>类当参数</a:t>
            </a:r>
            <a:endParaRPr lang="en-US" altLang="zh-CN" smtClean="0"/>
          </a:p>
          <a:p>
            <a:pPr lvl="1"/>
            <a:r>
              <a:rPr lang="zh-CN" altLang="en-US" smtClean="0"/>
              <a:t>当使用网关时参数的类必须实现无参的构造函数</a:t>
            </a:r>
            <a:endParaRPr lang="en-US" altLang="zh-CN" smtClean="0"/>
          </a:p>
          <a:p>
            <a:pPr lvl="1"/>
            <a:r>
              <a:rPr lang="zh-CN" altLang="en-US" smtClean="0"/>
              <a:t>当使用网关时对象属性的每个单词不要使用单个字母，如</a:t>
            </a:r>
            <a:r>
              <a:rPr lang="en-US" altLang="zh-CN" smtClean="0"/>
              <a:t>int a</a:t>
            </a:r>
            <a:endParaRPr lang="en-US" altLang="zh-CN"/>
          </a:p>
          <a:p>
            <a:r>
              <a:rPr lang="en-US" altLang="zh-CN" smtClean="0"/>
              <a:t>dubbo</a:t>
            </a:r>
            <a:r>
              <a:rPr lang="zh-CN" altLang="en-US" smtClean="0"/>
              <a:t>服务开发时没问题，在测试上发布不能访问</a:t>
            </a:r>
            <a:endParaRPr lang="en-US" altLang="zh-CN" smtClean="0"/>
          </a:p>
          <a:p>
            <a:pPr lvl="1"/>
            <a:r>
              <a:rPr lang="zh-CN" altLang="en-US" smtClean="0"/>
              <a:t>多网卡情况下要配置</a:t>
            </a:r>
            <a:r>
              <a:rPr lang="en-US" altLang="zh-CN" smtClean="0"/>
              <a:t>host</a:t>
            </a:r>
            <a:r>
              <a:rPr lang="zh-CN" altLang="en-US" smtClean="0"/>
              <a:t>地址</a:t>
            </a:r>
            <a:endParaRPr lang="en-US" altLang="zh-CN" smtClean="0"/>
          </a:p>
          <a:p>
            <a:r>
              <a:rPr lang="en-US" altLang="zh-CN" smtClean="0"/>
              <a:t>dubbo</a:t>
            </a:r>
            <a:r>
              <a:rPr lang="zh-CN" altLang="en-US" smtClean="0"/>
              <a:t>的超时重试配置</a:t>
            </a:r>
            <a:endParaRPr lang="en-US" altLang="zh-CN" smtClean="0"/>
          </a:p>
          <a:p>
            <a:pPr lvl="1"/>
            <a:r>
              <a:rPr lang="en-US" altLang="zh-CN"/>
              <a:t>&lt;dubbo:referenes  ...  timeout</a:t>
            </a:r>
            <a:r>
              <a:rPr lang="en-US" altLang="zh-CN" smtClean="0"/>
              <a:t>="1000"/&gt;</a:t>
            </a:r>
          </a:p>
          <a:p>
            <a:pPr lvl="1"/>
            <a:r>
              <a:rPr lang="en-US" altLang="zh-CN"/>
              <a:t>&lt;dubbo:service ... timeout="1000</a:t>
            </a:r>
            <a:r>
              <a:rPr lang="en-US" altLang="zh-CN" smtClean="0"/>
              <a:t>"/&gt;</a:t>
            </a:r>
          </a:p>
          <a:p>
            <a:r>
              <a:rPr lang="en-US" altLang="zh-CN" smtClean="0"/>
              <a:t>spring</a:t>
            </a:r>
            <a:r>
              <a:rPr lang="zh-CN" altLang="en-US" smtClean="0"/>
              <a:t>的注解服务不能被</a:t>
            </a:r>
            <a:r>
              <a:rPr lang="en-US" altLang="zh-CN" smtClean="0"/>
              <a:t>component-scan</a:t>
            </a:r>
            <a:r>
              <a:rPr lang="zh-CN" altLang="en-US" smtClean="0"/>
              <a:t>识别</a:t>
            </a:r>
            <a:endParaRPr lang="en-US" altLang="zh-CN" smtClean="0"/>
          </a:p>
          <a:p>
            <a:pPr lvl="1"/>
            <a:r>
              <a:rPr lang="zh-CN" altLang="en-US" smtClean="0"/>
              <a:t>注意</a:t>
            </a:r>
            <a:r>
              <a:rPr lang="en-US" altLang="zh-CN" smtClean="0"/>
              <a:t>org.springframework.stereotype.Service</a:t>
            </a:r>
            <a:r>
              <a:rPr lang="zh-CN" altLang="en-US" smtClean="0"/>
              <a:t>和</a:t>
            </a:r>
            <a:r>
              <a:rPr lang="en-US" altLang="zh-CN" smtClean="0"/>
              <a:t>com.alibaba.dubbo.config.annotation.Service</a:t>
            </a:r>
            <a:r>
              <a:rPr lang="zh-CN" altLang="en-US" smtClean="0"/>
              <a:t>，如果由</a:t>
            </a:r>
            <a:r>
              <a:rPr lang="en-US" altLang="zh-CN" smtClean="0"/>
              <a:t>spring</a:t>
            </a:r>
            <a:r>
              <a:rPr lang="zh-CN" altLang="en-US" smtClean="0"/>
              <a:t>创建对象并管理，应选择前者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12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5124" y="3048296"/>
            <a:ext cx="26329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</a:rPr>
              <a:t>THANKS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概述</a:t>
            </a:r>
            <a:endParaRPr lang="en-US" altLang="zh-CN"/>
          </a:p>
          <a:p>
            <a:r>
              <a:rPr lang="en-US" altLang="zh-CN" smtClean="0"/>
              <a:t>dubbo</a:t>
            </a:r>
            <a:r>
              <a:rPr lang="zh-CN" altLang="en-US" smtClean="0"/>
              <a:t>全局配置</a:t>
            </a:r>
            <a:endParaRPr lang="en-US" altLang="zh-CN" smtClean="0"/>
          </a:p>
          <a:p>
            <a:r>
              <a:rPr lang="en-US" altLang="zh-CN" smtClean="0"/>
              <a:t>dubbo</a:t>
            </a:r>
            <a:r>
              <a:rPr lang="zh-CN" altLang="en-US" smtClean="0"/>
              <a:t>服务提供者配置</a:t>
            </a:r>
            <a:endParaRPr lang="en-US" altLang="zh-CN" smtClean="0"/>
          </a:p>
          <a:p>
            <a:r>
              <a:rPr lang="en-US" altLang="zh-CN" smtClean="0"/>
              <a:t>dubbo</a:t>
            </a:r>
            <a:r>
              <a:rPr lang="zh-CN" altLang="en-US" smtClean="0"/>
              <a:t>服务消费者配置</a:t>
            </a:r>
            <a:endParaRPr lang="en-US" altLang="zh-CN" smtClean="0"/>
          </a:p>
          <a:p>
            <a:r>
              <a:rPr lang="en-US" altLang="zh-CN" smtClean="0"/>
              <a:t>dubbo</a:t>
            </a:r>
            <a:r>
              <a:rPr lang="zh-CN" altLang="en-US" smtClean="0"/>
              <a:t>管理端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dubbo </a:t>
            </a:r>
            <a:r>
              <a:rPr lang="zh-CN" altLang="en-US"/>
              <a:t>是阿里巴巴公司开源的一个高性能优秀的服务框架，使得应用可通过高性能的 </a:t>
            </a:r>
            <a:r>
              <a:rPr lang="en-US" altLang="zh-CN"/>
              <a:t>RPC </a:t>
            </a:r>
            <a:r>
              <a:rPr lang="zh-CN" altLang="en-US"/>
              <a:t>实现服务的输出和输入功能，可以和 </a:t>
            </a:r>
            <a:r>
              <a:rPr lang="en-US" altLang="zh-CN"/>
              <a:t>Spring</a:t>
            </a:r>
            <a:r>
              <a:rPr lang="zh-CN" altLang="en-US"/>
              <a:t>框架无缝集成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高性能和透明化的</a:t>
            </a:r>
            <a:r>
              <a:rPr lang="en-US" altLang="zh-CN"/>
              <a:t>RPC</a:t>
            </a:r>
            <a:r>
              <a:rPr lang="zh-CN" altLang="en-US"/>
              <a:t>远程服务调用</a:t>
            </a:r>
            <a:r>
              <a:rPr lang="zh-CN" altLang="en-US" smtClean="0"/>
              <a:t>方案</a:t>
            </a:r>
            <a:endParaRPr lang="en-US" altLang="zh-CN" smtClean="0"/>
          </a:p>
          <a:p>
            <a:r>
              <a:rPr lang="en-US" altLang="zh-CN"/>
              <a:t>SOA</a:t>
            </a:r>
            <a:r>
              <a:rPr lang="zh-CN" altLang="en-US"/>
              <a:t>服务治理</a:t>
            </a:r>
            <a:r>
              <a:rPr lang="zh-CN" altLang="en-US" smtClean="0"/>
              <a:t>方案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en-US" altLang="zh-CN" smtClean="0"/>
              <a:t>TCP</a:t>
            </a:r>
            <a:r>
              <a:rPr lang="zh-CN" altLang="en-US" smtClean="0"/>
              <a:t>长连接</a:t>
            </a:r>
            <a:r>
              <a:rPr lang="en-US" altLang="zh-CN"/>
              <a:t>Reactor</a:t>
            </a:r>
            <a:r>
              <a:rPr lang="zh-CN" altLang="en-US"/>
              <a:t>模型通信框架</a:t>
            </a:r>
          </a:p>
        </p:txBody>
      </p:sp>
    </p:spTree>
    <p:extLst>
      <p:ext uri="{BB962C8B-B14F-4D97-AF65-F5344CB8AC3E}">
        <p14:creationId xmlns:p14="http://schemas.microsoft.com/office/powerpoint/2010/main" val="2306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架构演进</a:t>
            </a:r>
            <a:endParaRPr lang="en-US" altLang="zh-CN" smtClean="0"/>
          </a:p>
          <a:p>
            <a:pPr lvl="1"/>
            <a:r>
              <a:rPr lang="zh-CN" altLang="en-US" smtClean="0"/>
              <a:t>单一应用架构（</a:t>
            </a:r>
            <a:r>
              <a:rPr lang="en-US" altLang="zh-CN" smtClean="0"/>
              <a:t>ORM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垂直应用架构（</a:t>
            </a:r>
            <a:r>
              <a:rPr lang="en-US" altLang="zh-CN" smtClean="0"/>
              <a:t>MVC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分布式服务架构（</a:t>
            </a:r>
            <a:r>
              <a:rPr lang="en-US" altLang="zh-CN" smtClean="0"/>
              <a:t>SOA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现实需求</a:t>
            </a:r>
            <a:endParaRPr lang="en-US" altLang="zh-CN" smtClean="0"/>
          </a:p>
          <a:p>
            <a:pPr lvl="1"/>
            <a:r>
              <a:rPr lang="zh-CN" altLang="en-US" smtClean="0"/>
              <a:t>管理繁重的服务</a:t>
            </a:r>
            <a:r>
              <a:rPr lang="en-US" altLang="zh-CN" smtClean="0"/>
              <a:t>URL</a:t>
            </a:r>
            <a:r>
              <a:rPr lang="zh-CN" altLang="en-US" smtClean="0"/>
              <a:t>配置及负载均衡需求（注册中心）</a:t>
            </a:r>
            <a:endParaRPr lang="en-US" altLang="zh-CN" smtClean="0"/>
          </a:p>
          <a:p>
            <a:pPr lvl="1"/>
            <a:r>
              <a:rPr lang="zh-CN" altLang="en-US" smtClean="0"/>
              <a:t>梳理服务间的依赖关系</a:t>
            </a:r>
            <a:endParaRPr lang="en-US" altLang="zh-CN" smtClean="0"/>
          </a:p>
          <a:p>
            <a:pPr lvl="1"/>
            <a:r>
              <a:rPr lang="zh-CN" altLang="en-US" smtClean="0"/>
              <a:t>服务器的规划参考（服务调用量、响应时间）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2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透明化的远程方法调用，就像调用本地方法一样调用远程方法，只需简单配置，没有任何</a:t>
            </a:r>
            <a:r>
              <a:rPr lang="en-US" altLang="zh-CN"/>
              <a:t>API</a:t>
            </a:r>
            <a:r>
              <a:rPr lang="zh-CN" altLang="en-US"/>
              <a:t>侵入。</a:t>
            </a:r>
          </a:p>
          <a:p>
            <a:r>
              <a:rPr lang="zh-CN" altLang="en-US"/>
              <a:t>软负载均衡及容错</a:t>
            </a:r>
            <a:r>
              <a:rPr lang="zh-CN" altLang="en-US" smtClean="0"/>
              <a:t>机制，减少单点。</a:t>
            </a:r>
            <a:endParaRPr lang="zh-CN" altLang="en-US"/>
          </a:p>
          <a:p>
            <a:r>
              <a:rPr lang="zh-CN" altLang="en-US"/>
              <a:t>服务自动注册与发现，不再需要写死服务提供方地址，注册中心基于接口名查询服务提供者的</a:t>
            </a:r>
            <a:r>
              <a:rPr lang="en-US" altLang="zh-CN"/>
              <a:t>IP</a:t>
            </a:r>
            <a:r>
              <a:rPr lang="zh-CN" altLang="en-US"/>
              <a:t>地址，并且能够平滑添加或删除服务提供者。</a:t>
            </a:r>
          </a:p>
        </p:txBody>
      </p:sp>
    </p:spTree>
    <p:extLst>
      <p:ext uri="{BB962C8B-B14F-4D97-AF65-F5344CB8AC3E}">
        <p14:creationId xmlns:p14="http://schemas.microsoft.com/office/powerpoint/2010/main" val="17664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主要核心组件</a:t>
            </a:r>
            <a:endParaRPr lang="en-US" altLang="zh-CN" smtClean="0"/>
          </a:p>
          <a:p>
            <a:pPr lvl="1"/>
            <a:r>
              <a:rPr lang="en-US" altLang="zh-CN" smtClean="0"/>
              <a:t>Provider</a:t>
            </a:r>
            <a:r>
              <a:rPr lang="zh-CN" altLang="en-US" smtClean="0"/>
              <a:t>：暴露服务的服务提供方</a:t>
            </a:r>
            <a:endParaRPr lang="en-US" altLang="zh-CN" smtClean="0"/>
          </a:p>
          <a:p>
            <a:pPr lvl="1"/>
            <a:r>
              <a:rPr lang="en-US" altLang="zh-CN" smtClean="0"/>
              <a:t>Consumer</a:t>
            </a:r>
            <a:r>
              <a:rPr lang="zh-CN" altLang="en-US" smtClean="0"/>
              <a:t>：调用远程服务的服务消费方</a:t>
            </a:r>
            <a:endParaRPr lang="en-US" altLang="zh-CN" smtClean="0"/>
          </a:p>
          <a:p>
            <a:pPr lvl="1"/>
            <a:r>
              <a:rPr lang="en-US" altLang="zh-CN" smtClean="0"/>
              <a:t>Registry</a:t>
            </a:r>
            <a:r>
              <a:rPr lang="zh-CN" altLang="en-US" smtClean="0"/>
              <a:t>：服务注册与发现中心</a:t>
            </a:r>
            <a:endParaRPr lang="en-US" altLang="zh-CN" smtClean="0"/>
          </a:p>
          <a:p>
            <a:pPr lvl="1"/>
            <a:r>
              <a:rPr lang="en-US" altLang="zh-CN" smtClean="0"/>
              <a:t>Monitor</a:t>
            </a:r>
            <a:r>
              <a:rPr lang="zh-CN" altLang="en-US" smtClean="0"/>
              <a:t>：服务的调用次数和调用时间的监控中心</a:t>
            </a:r>
            <a:endParaRPr lang="en-US" altLang="zh-CN" smtClean="0"/>
          </a:p>
          <a:p>
            <a:pPr lvl="1"/>
            <a:r>
              <a:rPr lang="en-US" altLang="zh-CN" smtClean="0"/>
              <a:t>Container</a:t>
            </a:r>
            <a:r>
              <a:rPr lang="zh-CN" altLang="en-US" smtClean="0"/>
              <a:t>：服务运行容器</a:t>
            </a:r>
            <a:endParaRPr lang="en-US" altLang="zh-CN" smtClean="0"/>
          </a:p>
          <a:p>
            <a:r>
              <a:rPr lang="zh-CN" altLang="en-US" smtClean="0"/>
              <a:t>调用关系说明</a:t>
            </a:r>
            <a:endParaRPr lang="en-US" altLang="zh-CN" smtClean="0"/>
          </a:p>
          <a:p>
            <a:pPr lvl="1"/>
            <a:r>
              <a:rPr lang="zh-CN" altLang="en-US" smtClean="0"/>
              <a:t>服务容器负责启动、加载，运行服务提供者</a:t>
            </a:r>
            <a:endParaRPr lang="en-US" altLang="zh-CN" smtClean="0"/>
          </a:p>
          <a:p>
            <a:pPr lvl="1"/>
            <a:r>
              <a:rPr lang="zh-CN" altLang="en-US" smtClean="0"/>
              <a:t>服务提供者启动时，向注册中心注册自己提供的服务</a:t>
            </a:r>
            <a:endParaRPr lang="en-US" altLang="zh-CN" smtClean="0"/>
          </a:p>
          <a:p>
            <a:pPr lvl="1"/>
            <a:r>
              <a:rPr lang="zh-CN" altLang="en-US" smtClean="0"/>
              <a:t>服务消费者在启动时，向注册中心订阅自己所需的服务</a:t>
            </a:r>
            <a:endParaRPr lang="en-US" altLang="zh-CN" smtClean="0"/>
          </a:p>
          <a:p>
            <a:pPr lvl="1"/>
            <a:r>
              <a:rPr lang="zh-CN" altLang="en-US" smtClean="0"/>
              <a:t>注册中心返回服务提供者地址列表给消费者，如果有变更，注册中心将基于长连接推送变更数据给消费者</a:t>
            </a:r>
            <a:endParaRPr lang="en-US" altLang="zh-CN" smtClean="0"/>
          </a:p>
          <a:p>
            <a:pPr lvl="1"/>
            <a:r>
              <a:rPr lang="zh-CN" altLang="en-US" smtClean="0"/>
              <a:t>服务消费者，从提供者地址列表中，基于软负载均衡算法，选一台提供者调用，如果调用失败，再选另一台调用</a:t>
            </a:r>
            <a:endParaRPr lang="en-US" altLang="zh-CN" smtClean="0"/>
          </a:p>
          <a:p>
            <a:pPr lvl="1"/>
            <a:r>
              <a:rPr lang="zh-CN" altLang="en-US" smtClean="0"/>
              <a:t>服务消费者和提供者，在内存中累计调用次数和调用时间，定时发送一次统计数据到监控中心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0" y="1240710"/>
            <a:ext cx="4350617" cy="28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dubbo</a:t>
            </a:r>
            <a:r>
              <a:rPr lang="zh-CN" altLang="en-US" smtClean="0"/>
              <a:t>全局配置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spring-dubbo.xml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dubbo:application </a:t>
            </a:r>
            <a:r>
              <a:rPr lang="zh-CN" altLang="en-US" smtClean="0"/>
              <a:t>配置应用相关信息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name</a:t>
            </a:r>
            <a:r>
              <a:rPr lang="zh-CN" altLang="en-US" smtClean="0">
                <a:solidFill>
                  <a:srgbClr val="FF0000"/>
                </a:solidFill>
              </a:rPr>
              <a:t>：应用名称，用于注册中心计算应用间依赖关系，消费者和提供者应用名不要一样，必填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owner</a:t>
            </a:r>
            <a:r>
              <a:rPr lang="zh-CN" altLang="en-US" smtClean="0"/>
              <a:t>：应用负责人，用于服务治理，可选</a:t>
            </a:r>
            <a:endParaRPr lang="en-US" altLang="zh-CN" smtClean="0"/>
          </a:p>
          <a:p>
            <a:pPr lvl="1"/>
            <a:r>
              <a:rPr lang="en-US" altLang="zh-CN" smtClean="0"/>
              <a:t>organization</a:t>
            </a:r>
            <a:r>
              <a:rPr lang="zh-CN" altLang="en-US" smtClean="0"/>
              <a:t>：组织名称，用于注册中心区分服务来源，可选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environment</a:t>
            </a:r>
            <a:r>
              <a:rPr lang="zh-CN" altLang="en-US" smtClean="0">
                <a:solidFill>
                  <a:srgbClr val="FF0000"/>
                </a:solidFill>
              </a:rPr>
              <a:t>：应用环境，可选值</a:t>
            </a:r>
            <a:r>
              <a:rPr lang="en-US" altLang="zh-CN" smtClean="0">
                <a:solidFill>
                  <a:srgbClr val="FF0000"/>
                </a:solidFill>
              </a:rPr>
              <a:t>develop/test/production</a:t>
            </a:r>
            <a:r>
              <a:rPr lang="zh-CN" altLang="en-US" smtClean="0">
                <a:solidFill>
                  <a:srgbClr val="FF0000"/>
                </a:solidFill>
              </a:rPr>
              <a:t>，必填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dubbo:registry </a:t>
            </a:r>
            <a:r>
              <a:rPr lang="zh-CN" altLang="en-US" smtClean="0"/>
              <a:t>配置注册中心相关信息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protocol</a:t>
            </a:r>
            <a:r>
              <a:rPr lang="zh-CN" altLang="en-US" smtClean="0">
                <a:solidFill>
                  <a:srgbClr val="FF0000"/>
                </a:solidFill>
              </a:rPr>
              <a:t>：目前统一使用</a:t>
            </a:r>
            <a:r>
              <a:rPr lang="en-US" altLang="zh-CN" smtClean="0">
                <a:solidFill>
                  <a:srgbClr val="FF0000"/>
                </a:solidFill>
              </a:rPr>
              <a:t>zookeeper</a:t>
            </a:r>
            <a:r>
              <a:rPr lang="zh-CN" altLang="en-US" smtClean="0">
                <a:solidFill>
                  <a:srgbClr val="FF0000"/>
                </a:solidFill>
              </a:rPr>
              <a:t>为注册中心，必填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address</a:t>
            </a:r>
            <a:r>
              <a:rPr lang="zh-CN" altLang="en-US" smtClean="0">
                <a:solidFill>
                  <a:srgbClr val="FF0000"/>
                </a:solidFill>
              </a:rPr>
              <a:t>：注册中心服务器地址，同一集群内多个地址用逗号分隔，必填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1900079"/>
            <a:ext cx="1039585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&lt;beans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="http://code.alibabatech.com/schema/dubbo"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 </a:t>
            </a:r>
            <a:endParaRPr lang="en-US" altLang="zh-CN" sz="120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http://www.springframework.org/schema/beans/spring-beans-4.0.xsd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http://code.alibabatech.com/schema/dubbo http://code.alibabatech.com/schema/dubbo/dubbo.xsd“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:application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bone-demo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="programmer"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:registry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127.0.0.1:2181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zh-CN" altLang="zh-CN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6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服务提供者配置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dubbo-publish.xml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dubbo:protocol </a:t>
            </a:r>
            <a:r>
              <a:rPr lang="zh-CN" altLang="en-US" smtClean="0"/>
              <a:t>配置发布服布协议相关信息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name</a:t>
            </a:r>
            <a:r>
              <a:rPr lang="zh-CN" altLang="en-US" smtClean="0">
                <a:solidFill>
                  <a:srgbClr val="FF0000"/>
                </a:solidFill>
              </a:rPr>
              <a:t>：协议名称，必填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host</a:t>
            </a:r>
            <a:r>
              <a:rPr lang="zh-CN" altLang="en-US" smtClean="0"/>
              <a:t>：服务主机名，多网卡选择或指定</a:t>
            </a:r>
            <a:r>
              <a:rPr lang="en-US" altLang="zh-CN" smtClean="0"/>
              <a:t>VIP</a:t>
            </a:r>
            <a:r>
              <a:rPr lang="zh-CN" altLang="en-US" smtClean="0"/>
              <a:t>及域名时使用，为空则自动查找本机</a:t>
            </a:r>
            <a:r>
              <a:rPr lang="en-US" altLang="zh-CN" smtClean="0"/>
              <a:t>IP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建议不要配置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port</a:t>
            </a:r>
            <a:r>
              <a:rPr lang="zh-CN" altLang="en-US" smtClean="0">
                <a:solidFill>
                  <a:srgbClr val="FF0000"/>
                </a:solidFill>
              </a:rPr>
              <a:t>：服务端口，默认为</a:t>
            </a:r>
            <a:r>
              <a:rPr lang="en-US" altLang="zh-CN" smtClean="0">
                <a:solidFill>
                  <a:srgbClr val="FF0000"/>
                </a:solidFill>
              </a:rPr>
              <a:t>20880</a:t>
            </a:r>
            <a:r>
              <a:rPr lang="zh-CN" altLang="en-US" smtClean="0">
                <a:solidFill>
                  <a:srgbClr val="FF0000"/>
                </a:solidFill>
              </a:rPr>
              <a:t>，建议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dubbo:service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interface</a:t>
            </a:r>
            <a:r>
              <a:rPr lang="zh-CN" altLang="en-US" smtClean="0">
                <a:solidFill>
                  <a:srgbClr val="FF0000"/>
                </a:solidFill>
              </a:rPr>
              <a:t>：服务接口名（包名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zh-CN" altLang="en-US" smtClean="0">
                <a:solidFill>
                  <a:srgbClr val="FF0000"/>
                </a:solidFill>
              </a:rPr>
              <a:t>类名），必填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ref</a:t>
            </a:r>
            <a:r>
              <a:rPr lang="zh-CN" altLang="en-US" smtClean="0">
                <a:solidFill>
                  <a:srgbClr val="FF0000"/>
                </a:solidFill>
              </a:rPr>
              <a:t>：服务对象实现引用（</a:t>
            </a:r>
            <a:r>
              <a:rPr lang="en-US" altLang="zh-CN" smtClean="0">
                <a:solidFill>
                  <a:srgbClr val="FF0000"/>
                </a:solidFill>
              </a:rPr>
              <a:t>spring</a:t>
            </a:r>
            <a:r>
              <a:rPr lang="zh-CN" altLang="en-US" smtClean="0">
                <a:solidFill>
                  <a:srgbClr val="FF0000"/>
                </a:solidFill>
              </a:rPr>
              <a:t>注册</a:t>
            </a:r>
            <a:r>
              <a:rPr lang="en-US" altLang="zh-CN" smtClean="0">
                <a:solidFill>
                  <a:srgbClr val="FF0000"/>
                </a:solidFill>
              </a:rPr>
              <a:t>BeanID</a:t>
            </a:r>
            <a:r>
              <a:rPr lang="zh-CN" altLang="en-US" smtClean="0">
                <a:solidFill>
                  <a:srgbClr val="FF0000"/>
                </a:solidFill>
              </a:rPr>
              <a:t>），必填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group</a:t>
            </a:r>
            <a:r>
              <a:rPr lang="zh-CN" altLang="en-US" smtClean="0">
                <a:solidFill>
                  <a:srgbClr val="FF0000"/>
                </a:solidFill>
              </a:rPr>
              <a:t>：服务分组，当一个接口有多个实现，可以用分组区分，建议必</a:t>
            </a:r>
            <a:r>
              <a:rPr lang="zh-CN" altLang="en-US" smtClean="0">
                <a:solidFill>
                  <a:srgbClr val="FF0000"/>
                </a:solidFill>
              </a:rPr>
              <a:t>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version</a:t>
            </a:r>
            <a:r>
              <a:rPr lang="zh-CN" altLang="en-US">
                <a:solidFill>
                  <a:srgbClr val="FF0000"/>
                </a:solidFill>
              </a:rPr>
              <a:t>：服务版本，建议使用两位数字版本，通常在接口不兼容时版本号才</a:t>
            </a:r>
            <a:r>
              <a:rPr lang="zh-CN" altLang="en-US">
                <a:solidFill>
                  <a:srgbClr val="FF0000"/>
                </a:solidFill>
              </a:rPr>
              <a:t>需要</a:t>
            </a:r>
            <a:r>
              <a:rPr lang="zh-CN" altLang="en-US" smtClean="0">
                <a:solidFill>
                  <a:srgbClr val="FF0000"/>
                </a:solidFill>
              </a:rPr>
              <a:t>升级，建议配置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762013"/>
            <a:ext cx="994695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&lt;beans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="http://code.alibabatech.com/schema/dubbo"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 </a:t>
            </a:r>
            <a:endParaRPr lang="en-US" altLang="zh-CN" sz="120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http://www.springframework.org/schema/beans/spring-beans-4.0.xsd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http://code.alibabatech.com/schema/dubbo http://code.alibabatech.com/schema/dubbo/dubbo.xsd"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zh-CN" sz="120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20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:protocol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="dubbo"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192.168.1.180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20880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:service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="com.fun1.service.OrderService"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="orderServiceImpl"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orderService"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2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zh-CN" altLang="zh-CN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2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服务消费者配置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dubbo-ref.xml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dubbo:reference </a:t>
            </a:r>
            <a:r>
              <a:rPr lang="zh-CN" altLang="en-US" smtClean="0"/>
              <a:t>配置服务消费者相关信息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id</a:t>
            </a:r>
            <a:r>
              <a:rPr lang="zh-CN" altLang="en-US" smtClean="0">
                <a:solidFill>
                  <a:srgbClr val="FF0000"/>
                </a:solidFill>
              </a:rPr>
              <a:t>：服务引用</a:t>
            </a:r>
            <a:r>
              <a:rPr lang="en-US" altLang="zh-CN" smtClean="0">
                <a:solidFill>
                  <a:srgbClr val="FF0000"/>
                </a:solidFill>
              </a:rPr>
              <a:t>spring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BeanID</a:t>
            </a:r>
            <a:r>
              <a:rPr lang="zh-CN" altLang="en-US" smtClean="0">
                <a:solidFill>
                  <a:srgbClr val="FF0000"/>
                </a:solidFill>
              </a:rPr>
              <a:t>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interface</a:t>
            </a:r>
            <a:r>
              <a:rPr lang="zh-CN" altLang="en-US" smtClean="0">
                <a:solidFill>
                  <a:srgbClr val="FF0000"/>
                </a:solidFill>
              </a:rPr>
              <a:t>：服务接口名（包名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zh-CN" altLang="en-US" smtClean="0">
                <a:solidFill>
                  <a:srgbClr val="FF0000"/>
                </a:solidFill>
              </a:rPr>
              <a:t>类名），必填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group</a:t>
            </a:r>
            <a:r>
              <a:rPr lang="zh-CN" altLang="en-US" smtClean="0">
                <a:solidFill>
                  <a:srgbClr val="FF0000"/>
                </a:solidFill>
              </a:rPr>
              <a:t>：服务分组，必需和服务提供方一致，建议配置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check</a:t>
            </a:r>
            <a:r>
              <a:rPr lang="zh-CN" altLang="en-US" smtClean="0">
                <a:solidFill>
                  <a:srgbClr val="FF0000"/>
                </a:solidFill>
              </a:rPr>
              <a:t>：启动时检查提供者是否存在，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zh-CN" altLang="en-US" smtClean="0">
                <a:solidFill>
                  <a:srgbClr val="FF0000"/>
                </a:solidFill>
              </a:rPr>
              <a:t>报错，</a:t>
            </a:r>
            <a:r>
              <a:rPr lang="en-US" altLang="zh-CN" smtClean="0">
                <a:solidFill>
                  <a:srgbClr val="FF0000"/>
                </a:solidFill>
              </a:rPr>
              <a:t>false</a:t>
            </a:r>
            <a:r>
              <a:rPr lang="zh-CN" altLang="en-US" smtClean="0">
                <a:solidFill>
                  <a:srgbClr val="FF0000"/>
                </a:solidFill>
              </a:rPr>
              <a:t>忽略，默认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zh-CN" altLang="en-US" smtClean="0">
                <a:solidFill>
                  <a:srgbClr val="FF0000"/>
                </a:solidFill>
              </a:rPr>
              <a:t>，建议配置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timeout</a:t>
            </a:r>
            <a:r>
              <a:rPr lang="zh-CN" altLang="en-US" smtClean="0">
                <a:solidFill>
                  <a:srgbClr val="FF0000"/>
                </a:solidFill>
              </a:rPr>
              <a:t>：服务方法调用超时时间（毫秒），默认</a:t>
            </a:r>
            <a:r>
              <a:rPr lang="en-US" altLang="zh-CN" smtClean="0">
                <a:solidFill>
                  <a:srgbClr val="FF0000"/>
                </a:solidFill>
              </a:rPr>
              <a:t>1000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retries</a:t>
            </a:r>
            <a:r>
              <a:rPr lang="zh-CN" altLang="en-US" smtClean="0">
                <a:solidFill>
                  <a:srgbClr val="FF0000"/>
                </a:solidFill>
              </a:rPr>
              <a:t>：远程服务调用重试次数，不包括第一次调用，不需要重试设为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version</a:t>
            </a:r>
            <a:r>
              <a:rPr lang="zh-CN" altLang="en-US">
                <a:solidFill>
                  <a:srgbClr val="FF0000"/>
                </a:solidFill>
              </a:rPr>
              <a:t>：服务版本，建议使用两位数字版本，通常在接口不兼容时版本号才需要升级，</a:t>
            </a:r>
            <a:r>
              <a:rPr lang="zh-CN" altLang="en-US">
                <a:solidFill>
                  <a:srgbClr val="FF0000"/>
                </a:solidFill>
              </a:rPr>
              <a:t>建议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38200" y="1825511"/>
            <a:ext cx="976100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&lt;beans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="http://code.alibabatech.com/schema/dubbo"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="http://www.springframework.org/schema/beans</a:t>
            </a:r>
            <a:endParaRPr lang="en-US" altLang="zh-CN" sz="120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http://www.springframework.org/schema/beans/spring-beans-4.0.xsd</a:t>
            </a:r>
            <a:b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http://code.alibabatech.com/schema/dubbo http://code.alibabatech.com/schema/dubbo/dubbo.xsd"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zh-CN" altLang="zh-CN" sz="120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dubbo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:reference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Service" </a:t>
            </a:r>
            <a:r>
              <a:rPr lang="en-US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com.fun1.service.OrderService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altLang="zh-CN" sz="1200" smtClean="0">
              <a:solidFill>
                <a:srgbClr val="6A875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Service"</a:t>
            </a:r>
            <a:r>
              <a:rPr lang="en-US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="1000" </a:t>
            </a:r>
            <a:r>
              <a:rPr lang="zh-CN" altLang="zh-CN" sz="1200" smtClean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zh-CN" altLang="zh-CN" sz="120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smtClean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&lt;/beans&gt;</a:t>
            </a:r>
            <a:endParaRPr lang="zh-CN" altLang="zh-CN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1065</Words>
  <Application>Microsoft Office PowerPoint</Application>
  <PresentationFormat>宽屏</PresentationFormat>
  <Paragraphs>133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dubbo服务框架</vt:lpstr>
      <vt:lpstr>目录</vt:lpstr>
      <vt:lpstr>dubbo概述</vt:lpstr>
      <vt:lpstr>dubbo概述</vt:lpstr>
      <vt:lpstr>dubbo概述</vt:lpstr>
      <vt:lpstr>dubbo概述</vt:lpstr>
      <vt:lpstr>dubbo全局配置</vt:lpstr>
      <vt:lpstr>dubbo服务提供者配置</vt:lpstr>
      <vt:lpstr>dubbo服务消费者配置</vt:lpstr>
      <vt:lpstr>dubbo管理端</vt:lpstr>
      <vt:lpstr>dubbo规划</vt:lpstr>
      <vt:lpstr>FAQ</vt:lpstr>
      <vt:lpstr>FAQ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meicai</dc:creator>
  <cp:lastModifiedBy>zhufei</cp:lastModifiedBy>
  <cp:revision>160</cp:revision>
  <dcterms:created xsi:type="dcterms:W3CDTF">2015-09-07T04:23:41Z</dcterms:created>
  <dcterms:modified xsi:type="dcterms:W3CDTF">2016-03-09T10:44:53Z</dcterms:modified>
</cp:coreProperties>
</file>