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68" r:id="rId2"/>
    <p:sldId id="269" r:id="rId3"/>
    <p:sldId id="270" r:id="rId4"/>
    <p:sldId id="271" r:id="rId5"/>
    <p:sldId id="273" r:id="rId6"/>
    <p:sldId id="274" r:id="rId7"/>
    <p:sldId id="292" r:id="rId8"/>
    <p:sldId id="293" r:id="rId9"/>
    <p:sldId id="294" r:id="rId10"/>
    <p:sldId id="284" r:id="rId11"/>
    <p:sldId id="285" r:id="rId12"/>
    <p:sldId id="289" r:id="rId13"/>
    <p:sldId id="288" r:id="rId14"/>
    <p:sldId id="283" r:id="rId15"/>
    <p:sldId id="29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03" autoAdjust="0"/>
    <p:restoredTop sz="92031" autoAdjust="0"/>
  </p:normalViewPr>
  <p:slideViewPr>
    <p:cSldViewPr snapToGrid="0">
      <p:cViewPr varScale="1">
        <p:scale>
          <a:sx n="62" d="100"/>
          <a:sy n="62" d="100"/>
        </p:scale>
        <p:origin x="752"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8F00FC-0DFB-49E0-90D5-3024812C7B7F}" type="datetimeFigureOut">
              <a:rPr lang="en-US" smtClean="0"/>
              <a:t>11/5/2024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56BB98-3ECF-4F3C-998B-2F158081260B}" type="slidenum">
              <a:rPr lang="en-US" smtClean="0"/>
              <a:t>‹#›</a:t>
            </a:fld>
            <a:endParaRPr lang="en-US"/>
          </a:p>
        </p:txBody>
      </p:sp>
    </p:spTree>
    <p:extLst>
      <p:ext uri="{BB962C8B-B14F-4D97-AF65-F5344CB8AC3E}">
        <p14:creationId xmlns:p14="http://schemas.microsoft.com/office/powerpoint/2010/main" val="4059979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D766546E-5A14-44CB-A446-425CE2226F5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1183772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6546E-5A14-44CB-A446-425CE2226F5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36317513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6546E-5A14-44CB-A446-425CE2226F5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3415336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766546E-5A14-44CB-A446-425CE2226F5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1376004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766546E-5A14-44CB-A446-425CE2226F59}"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2466640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766546E-5A14-44CB-A446-425CE2226F5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38036682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766546E-5A14-44CB-A446-425CE2226F59}" type="datetimeFigureOut">
              <a:rPr lang="en-US" smtClean="0"/>
              <a:t>11/5/2024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23675715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766546E-5A14-44CB-A446-425CE2226F59}" type="datetimeFigureOut">
              <a:rPr lang="en-US" smtClean="0"/>
              <a:t>11/5/2024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19257677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66546E-5A14-44CB-A446-425CE2226F59}" type="datetimeFigureOut">
              <a:rPr lang="en-US" smtClean="0"/>
              <a:t>11/5/2024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35572745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6546E-5A14-44CB-A446-425CE2226F5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5934259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766546E-5A14-44CB-A446-425CE2226F59}" type="datetimeFigureOut">
              <a:rPr lang="en-US" smtClean="0"/>
              <a:t>11/5/2024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0C57E1-83E8-4EC0-A55A-3E254CD4065C}" type="slidenum">
              <a:rPr lang="en-US" smtClean="0"/>
              <a:t>‹#›</a:t>
            </a:fld>
            <a:endParaRPr lang="en-US"/>
          </a:p>
        </p:txBody>
      </p:sp>
    </p:spTree>
    <p:extLst>
      <p:ext uri="{BB962C8B-B14F-4D97-AF65-F5344CB8AC3E}">
        <p14:creationId xmlns:p14="http://schemas.microsoft.com/office/powerpoint/2010/main" val="2711199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66546E-5A14-44CB-A446-425CE2226F59}" type="datetimeFigureOut">
              <a:rPr lang="en-US" smtClean="0"/>
              <a:t>11/5/2024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0C57E1-83E8-4EC0-A55A-3E254CD4065C}" type="slidenum">
              <a:rPr lang="en-US" smtClean="0"/>
              <a:t>‹#›</a:t>
            </a:fld>
            <a:endParaRPr lang="en-US"/>
          </a:p>
        </p:txBody>
      </p:sp>
    </p:spTree>
    <p:extLst>
      <p:ext uri="{BB962C8B-B14F-4D97-AF65-F5344CB8AC3E}">
        <p14:creationId xmlns:p14="http://schemas.microsoft.com/office/powerpoint/2010/main" val="39566547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311965"/>
            <a:ext cx="10515600" cy="4393096"/>
          </a:xfrm>
        </p:spPr>
        <p:txBody>
          <a:bodyPr>
            <a:noAutofit/>
          </a:bodyPr>
          <a:lstStyle/>
          <a:p>
            <a:pPr marL="0" marR="0" indent="0" algn="ctr">
              <a:lnSpc>
                <a:spcPct val="150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Arial" panose="020B0604020202020204" pitchFamily="34" charset="0"/>
              </a:rPr>
              <a:t>BACHELOR DEGREE IN HR PLANNING AND MANAGEMENT III</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15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Arial" panose="020B0604020202020204" pitchFamily="34" charset="0"/>
              </a:rPr>
              <a:t>MODULE NAME: PERFORMANCE MANAGEMENT AND APPRAISAL</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0" indent="0">
              <a:lnSpc>
                <a:spcPct val="115000"/>
              </a:lnSpc>
              <a:spcBef>
                <a:spcPts val="0"/>
              </a:spcBef>
              <a:buNone/>
            </a:pPr>
            <a:r>
              <a:rPr lang="en-US" sz="3200" b="1" dirty="0">
                <a:effectLst/>
                <a:latin typeface="Times New Roman" panose="02020603050405020304" pitchFamily="18" charset="0"/>
                <a:ea typeface="Calibri" panose="020F0502020204030204" pitchFamily="34" charset="0"/>
                <a:cs typeface="Arial" panose="020B0604020202020204" pitchFamily="34" charset="0"/>
              </a:rPr>
              <a:t>MODULE CODE: HRU08101</a:t>
            </a:r>
            <a:endParaRPr lang="en-US" sz="3200" dirty="0">
              <a:latin typeface="Times New Roman" panose="02020603050405020304" pitchFamily="18" charset="0"/>
              <a:cs typeface="Times New Roman" panose="02020603050405020304" pitchFamily="18" charset="0"/>
            </a:endParaRPr>
          </a:p>
          <a:p>
            <a:pPr marL="0" marR="0" indent="0">
              <a:lnSpc>
                <a:spcPct val="115000"/>
              </a:lnSpc>
              <a:spcBef>
                <a:spcPts val="0"/>
              </a:spcBef>
              <a:spcAft>
                <a:spcPts val="0"/>
              </a:spcAft>
              <a:buNone/>
            </a:pPr>
            <a:endParaRPr lang="en-US" sz="32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2481236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7" y="228600"/>
            <a:ext cx="11901487" cy="6443663"/>
          </a:xfrm>
        </p:spPr>
        <p:txBody>
          <a:bodyPr>
            <a:normAutofit/>
          </a:bodyPr>
          <a:lstStyle/>
          <a:p>
            <a:pPr marL="0" marR="0" indent="0" algn="just">
              <a:lnSpc>
                <a:spcPct val="15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STEPS/PROCESS OF P/A………..</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20000"/>
              </a:lnSpc>
              <a:spcBef>
                <a:spcPts val="0"/>
              </a:spcBef>
              <a:spcAft>
                <a:spcPts val="0"/>
              </a:spcAft>
              <a:buFont typeface="+mj-lt"/>
              <a:buAutoNum type="arabicPeriod"/>
            </a:pPr>
            <a:r>
              <a:rPr lang="en-US" b="1" dirty="0">
                <a:effectLst/>
                <a:latin typeface="Times New Roman" panose="02020603050405020304" pitchFamily="18" charset="0"/>
                <a:ea typeface="Calibri" panose="020F0502020204030204" pitchFamily="34" charset="0"/>
                <a:cs typeface="Arial" panose="020B0604020202020204" pitchFamily="34" charset="0"/>
              </a:rPr>
              <a:t>Setting performance standards</a:t>
            </a:r>
            <a:r>
              <a:rPr lang="en-US" dirty="0">
                <a:effectLst/>
                <a:latin typeface="Times New Roman" panose="02020603050405020304" pitchFamily="18" charset="0"/>
                <a:ea typeface="Calibri" panose="020F0502020204030204" pitchFamily="34" charset="0"/>
                <a:cs typeface="Arial" panose="020B0604020202020204" pitchFamily="34" charset="0"/>
              </a:rPr>
              <a:t>; this is the criteria to be used for appraising the performance of employees. This is specified by job analysis which reveals the content of job.</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20000"/>
              </a:lnSpc>
              <a:spcBef>
                <a:spcPts val="0"/>
              </a:spcBef>
              <a:spcAft>
                <a:spcPts val="0"/>
              </a:spcAft>
              <a:buFont typeface="+mj-lt"/>
              <a:buAutoNum type="arabicPeriod"/>
            </a:pPr>
            <a:r>
              <a:rPr lang="en-US" b="1" dirty="0">
                <a:effectLst/>
                <a:latin typeface="Times New Roman" panose="02020603050405020304" pitchFamily="18" charset="0"/>
                <a:ea typeface="Calibri" panose="020F0502020204030204" pitchFamily="34" charset="0"/>
                <a:cs typeface="Arial" panose="020B0604020202020204" pitchFamily="34" charset="0"/>
              </a:rPr>
              <a:t>Communicating the standards;</a:t>
            </a:r>
            <a:r>
              <a:rPr lang="en-US" dirty="0">
                <a:effectLst/>
                <a:latin typeface="Times New Roman" panose="02020603050405020304" pitchFamily="18" charset="0"/>
                <a:ea typeface="Calibri" panose="020F0502020204030204" pitchFamily="34" charset="0"/>
                <a:cs typeface="Arial" panose="020B0604020202020204" pitchFamily="34" charset="0"/>
              </a:rPr>
              <a:t> in this case performance standards is explained to employees so that they know what is expected from them. In this step there can be reaction from employees to the standards, and then it can be revised or modified with respect to their evaluations.</a:t>
            </a:r>
            <a:endParaRPr lang="en-US" dirty="0">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20000"/>
              </a:lnSpc>
              <a:spcBef>
                <a:spcPts val="0"/>
              </a:spcBef>
              <a:spcAft>
                <a:spcPts val="0"/>
              </a:spcAft>
              <a:buFont typeface="+mj-lt"/>
              <a:buAutoNum type="arabicPeriod"/>
            </a:pPr>
            <a:r>
              <a:rPr lang="en-US" b="1" dirty="0">
                <a:effectLst/>
                <a:latin typeface="Times New Roman" panose="02020603050405020304" pitchFamily="18" charset="0"/>
                <a:ea typeface="Calibri" panose="020F0502020204030204" pitchFamily="34" charset="0"/>
              </a:rPr>
              <a:t>Measuring the actual performance;</a:t>
            </a:r>
            <a:r>
              <a:rPr lang="en-US" dirty="0">
                <a:effectLst/>
                <a:latin typeface="Times New Roman" panose="02020603050405020304" pitchFamily="18" charset="0"/>
                <a:ea typeface="Calibri" panose="020F0502020204030204" pitchFamily="34" charset="0"/>
              </a:rPr>
              <a:t> it involves checking the actual performance and factors influencing such performance. Also, information about results/achievements is collected through observation, written reports or face to face meetings</a:t>
            </a:r>
            <a:endParaRPr lang="en-US" dirty="0"/>
          </a:p>
        </p:txBody>
      </p:sp>
    </p:spTree>
    <p:extLst>
      <p:ext uri="{BB962C8B-B14F-4D97-AF65-F5344CB8AC3E}">
        <p14:creationId xmlns:p14="http://schemas.microsoft.com/office/powerpoint/2010/main" val="36030137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7" y="228600"/>
            <a:ext cx="11901487" cy="6443663"/>
          </a:xfrm>
        </p:spPr>
        <p:txBody>
          <a:bodyPr>
            <a:normAutofit lnSpcReduction="10000"/>
          </a:bodyPr>
          <a:lstStyle/>
          <a:p>
            <a:pPr marL="0" marR="0" lvl="0" indent="0" algn="just">
              <a:lnSpc>
                <a:spcPct val="15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4. Comparing actual performance with performance standards</a:t>
            </a:r>
            <a:r>
              <a:rPr lang="en-US" dirty="0">
                <a:effectLst/>
                <a:latin typeface="Times New Roman" panose="02020603050405020304" pitchFamily="18" charset="0"/>
                <a:ea typeface="Calibri" panose="020F0502020204030204" pitchFamily="34" charset="0"/>
                <a:cs typeface="Arial" panose="020B0604020202020204" pitchFamily="34" charset="0"/>
              </a:rPr>
              <a:t>; this shows positive or negative deviation from the standards, if the actual   performance exceeds the performance standards the positive deviation exists and the vice versa is true.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a:lnSpc>
                <a:spcPct val="150000"/>
              </a:lnSpc>
              <a:spcBef>
                <a:spcPts val="0"/>
              </a:spcBef>
              <a:spcAft>
                <a:spcPts val="0"/>
              </a:spcAft>
              <a:buNone/>
            </a:pPr>
            <a:r>
              <a:rPr lang="en-US" b="1" dirty="0">
                <a:latin typeface="Times New Roman" panose="02020603050405020304" pitchFamily="18" charset="0"/>
                <a:ea typeface="Calibri" panose="020F0502020204030204" pitchFamily="34" charset="0"/>
                <a:cs typeface="Arial" panose="020B0604020202020204" pitchFamily="34" charset="0"/>
              </a:rPr>
              <a:t>5</a:t>
            </a:r>
            <a:r>
              <a:rPr lang="en-US" b="1" dirty="0">
                <a:effectLst/>
                <a:latin typeface="Times New Roman" panose="02020603050405020304" pitchFamily="18" charset="0"/>
                <a:ea typeface="Calibri" panose="020F0502020204030204" pitchFamily="34" charset="0"/>
                <a:cs typeface="Arial" panose="020B0604020202020204" pitchFamily="34" charset="0"/>
              </a:rPr>
              <a:t>. Discussing results</a:t>
            </a:r>
            <a:r>
              <a:rPr lang="en-US" dirty="0">
                <a:effectLst/>
                <a:latin typeface="Times New Roman" panose="02020603050405020304" pitchFamily="18" charset="0"/>
                <a:ea typeface="Calibri" panose="020F0502020204030204" pitchFamily="34" charset="0"/>
                <a:cs typeface="Arial" panose="020B0604020202020204" pitchFamily="34" charset="0"/>
              </a:rPr>
              <a:t>; in this case reasons for deviations are discussed and analyzed while pointing out weaknesses and strengths on the part of employee or on a part of appraisal system itself.</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a:lnSpc>
                <a:spcPct val="15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6. Taking corrective actions;</a:t>
            </a:r>
            <a:r>
              <a:rPr lang="en-US" dirty="0">
                <a:effectLst/>
                <a:latin typeface="Times New Roman" panose="02020603050405020304" pitchFamily="18" charset="0"/>
                <a:ea typeface="Calibri" panose="020F0502020204030204" pitchFamily="34" charset="0"/>
                <a:cs typeface="Arial" panose="020B0604020202020204" pitchFamily="34" charset="0"/>
              </a:rPr>
              <a:t> at this point, steps to improve performance are identified and introduced; example</a:t>
            </a:r>
            <a:r>
              <a:rPr lang="en-US" u="sng" dirty="0">
                <a:effectLst/>
                <a:latin typeface="Times New Roman" panose="02020603050405020304" pitchFamily="18" charset="0"/>
                <a:ea typeface="Calibri" panose="020F0502020204030204" pitchFamily="34" charset="0"/>
                <a:cs typeface="Arial" panose="020B0604020202020204" pitchFamily="34" charset="0"/>
              </a:rPr>
              <a:t> training</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u="sng" dirty="0">
                <a:effectLst/>
                <a:latin typeface="Times New Roman" panose="02020603050405020304" pitchFamily="18" charset="0"/>
                <a:ea typeface="Calibri" panose="020F0502020204030204" pitchFamily="34" charset="0"/>
                <a:cs typeface="Arial" panose="020B0604020202020204" pitchFamily="34" charset="0"/>
              </a:rPr>
              <a:t>coaching</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u="sng" dirty="0">
                <a:effectLst/>
                <a:latin typeface="Times New Roman" panose="02020603050405020304" pitchFamily="18" charset="0"/>
                <a:ea typeface="Calibri" panose="020F0502020204030204" pitchFamily="34" charset="0"/>
                <a:cs typeface="Arial" panose="020B0604020202020204" pitchFamily="34" charset="0"/>
              </a:rPr>
              <a:t>counseling</a:t>
            </a:r>
            <a:r>
              <a:rPr lang="en-US" dirty="0">
                <a:effectLst/>
                <a:latin typeface="Times New Roman" panose="02020603050405020304" pitchFamily="18" charset="0"/>
                <a:ea typeface="Calibri" panose="020F0502020204030204" pitchFamily="34" charset="0"/>
                <a:cs typeface="Arial" panose="020B0604020202020204" pitchFamily="34" charset="0"/>
              </a:rPr>
              <a:t> and others, this is done through mutual discussions with the employees.</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2151890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50DF8-5E3A-4C32-B84B-CBFD50962B47}"/>
              </a:ext>
            </a:extLst>
          </p:cNvPr>
          <p:cNvSpPr>
            <a:spLocks noGrp="1"/>
          </p:cNvSpPr>
          <p:nvPr>
            <p:ph type="title"/>
          </p:nvPr>
        </p:nvSpPr>
        <p:spPr>
          <a:xfrm>
            <a:off x="838200" y="114300"/>
            <a:ext cx="10515600" cy="871538"/>
          </a:xfrm>
        </p:spPr>
        <p:txBody>
          <a:bodyPr>
            <a:normAutofit/>
          </a:bodyPr>
          <a:lstStyle/>
          <a:p>
            <a:r>
              <a:rPr lang="en-US" sz="3200" b="1" dirty="0">
                <a:effectLst/>
                <a:latin typeface="Times New Roman" panose="02020603050405020304" pitchFamily="18" charset="0"/>
                <a:ea typeface="Calibri" panose="020F0502020204030204" pitchFamily="34" charset="0"/>
                <a:cs typeface="Arial" panose="020B0604020202020204" pitchFamily="34" charset="0"/>
              </a:rPr>
              <a:t>Figure 2.1 The Performance Appraisal Process</a:t>
            </a:r>
            <a:endParaRPr lang="en-US" sz="3200" dirty="0"/>
          </a:p>
        </p:txBody>
      </p:sp>
      <p:pic>
        <p:nvPicPr>
          <p:cNvPr id="4" name="Content Placeholder 3">
            <a:extLst>
              <a:ext uri="{FF2B5EF4-FFF2-40B4-BE49-F238E27FC236}">
                <a16:creationId xmlns:a16="http://schemas.microsoft.com/office/drawing/2014/main" id="{DCDEA8EC-AA32-4C59-91B5-02D99C326F7B}"/>
              </a:ext>
            </a:extLst>
          </p:cNvPr>
          <p:cNvPicPr>
            <a:picLocks noGrp="1" noChangeAspect="1"/>
          </p:cNvPicPr>
          <p:nvPr>
            <p:ph idx="1"/>
          </p:nvPr>
        </p:nvPicPr>
        <p:blipFill>
          <a:blip r:embed="rId2"/>
          <a:stretch>
            <a:fillRect/>
          </a:stretch>
        </p:blipFill>
        <p:spPr>
          <a:xfrm>
            <a:off x="1328737" y="985838"/>
            <a:ext cx="8686801" cy="5757862"/>
          </a:xfrm>
          <a:prstGeom prst="rect">
            <a:avLst/>
          </a:prstGeom>
        </p:spPr>
      </p:pic>
    </p:spTree>
    <p:extLst>
      <p:ext uri="{BB962C8B-B14F-4D97-AF65-F5344CB8AC3E}">
        <p14:creationId xmlns:p14="http://schemas.microsoft.com/office/powerpoint/2010/main" val="10534064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7" y="228600"/>
            <a:ext cx="11901487" cy="6443663"/>
          </a:xfrm>
        </p:spPr>
        <p:txBody>
          <a:bodyPr>
            <a:normAutofit/>
          </a:bodyPr>
          <a:lstStyle/>
          <a:p>
            <a:pPr marL="0" marR="0" indent="0" algn="just">
              <a:lnSpc>
                <a:spcPct val="150000"/>
              </a:lnSpc>
              <a:spcBef>
                <a:spcPts val="0"/>
              </a:spcBef>
              <a:spcAft>
                <a:spcPts val="0"/>
              </a:spcAft>
              <a:buNone/>
            </a:pPr>
            <a:r>
              <a:rPr lang="en-US" sz="3200" b="1" dirty="0">
                <a:effectLst/>
                <a:latin typeface="Times New Roman" panose="02020603050405020304" pitchFamily="18" charset="0"/>
                <a:ea typeface="Calibri" panose="020F0502020204030204" pitchFamily="34" charset="0"/>
                <a:cs typeface="Arial" panose="020B0604020202020204" pitchFamily="34" charset="0"/>
              </a:rPr>
              <a:t>Why performance appraisal fails?</a:t>
            </a:r>
            <a:endParaRPr lang="en-US" sz="3200"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0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Arial" panose="020B0604020202020204" pitchFamily="34" charset="0"/>
              </a:rPr>
              <a:t>Bad Managers perception on performance appraisal, Most of managers perceive that there is less benefits from the time and energy spent in the process of P/A</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0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Arial" panose="020B0604020202020204" pitchFamily="34" charset="0"/>
              </a:rPr>
              <a:t>Managers dislike face to face confrontation/conversation with employees</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0000"/>
              </a:lnSpc>
              <a:spcBef>
                <a:spcPts val="0"/>
              </a:spcBef>
              <a:spcAft>
                <a:spcPts val="0"/>
              </a:spcAft>
              <a:buFont typeface="Symbol" panose="05050102010706020507" pitchFamily="18" charset="2"/>
              <a:buChar char=""/>
            </a:pPr>
            <a:r>
              <a:rPr lang="en-US" sz="3200" dirty="0">
                <a:effectLst/>
                <a:latin typeface="Times New Roman" panose="02020603050405020304" pitchFamily="18" charset="0"/>
                <a:ea typeface="Calibri" panose="020F0502020204030204" pitchFamily="34" charset="0"/>
                <a:cs typeface="Arial" panose="020B0604020202020204" pitchFamily="34" charset="0"/>
              </a:rPr>
              <a:t>Lack of skills among HR managers to conduct P/A</a:t>
            </a:r>
            <a:endParaRPr lang="en-US" sz="3200" dirty="0">
              <a:effectLst/>
              <a:latin typeface="Calibri" panose="020F0502020204030204" pitchFamily="34" charset="0"/>
              <a:ea typeface="Calibri" panose="020F0502020204030204" pitchFamily="34" charset="0"/>
              <a:cs typeface="Arial" panose="020B0604020202020204" pitchFamily="34" charset="0"/>
            </a:endParaRPr>
          </a:p>
          <a:p>
            <a:pPr algn="just">
              <a:lnSpc>
                <a:spcPct val="110000"/>
              </a:lnSpc>
            </a:pPr>
            <a:r>
              <a:rPr lang="en-US" sz="3200" dirty="0">
                <a:effectLst/>
                <a:latin typeface="Times New Roman" panose="02020603050405020304" pitchFamily="18" charset="0"/>
                <a:ea typeface="Calibri" panose="020F0502020204030204" pitchFamily="34" charset="0"/>
              </a:rPr>
              <a:t>The judgmental process of P/A is in conflict with the helping role of developing employees</a:t>
            </a:r>
            <a:endParaRPr lang="en-US" sz="3200" dirty="0"/>
          </a:p>
        </p:txBody>
      </p:sp>
    </p:spTree>
    <p:extLst>
      <p:ext uri="{BB962C8B-B14F-4D97-AF65-F5344CB8AC3E}">
        <p14:creationId xmlns:p14="http://schemas.microsoft.com/office/powerpoint/2010/main" val="1652299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89237"/>
          </a:xfrm>
        </p:spPr>
        <p:txBody>
          <a:bodyPr>
            <a:normAutofit/>
          </a:bodyPr>
          <a:lstStyle/>
          <a:p>
            <a:r>
              <a:rPr lang="en-US" b="1" dirty="0"/>
              <a:t>REFERENCES</a:t>
            </a:r>
            <a:endParaRPr lang="en-US" dirty="0"/>
          </a:p>
        </p:txBody>
      </p:sp>
      <p:sp>
        <p:nvSpPr>
          <p:cNvPr id="5" name="Rectangle 2">
            <a:extLst>
              <a:ext uri="{FF2B5EF4-FFF2-40B4-BE49-F238E27FC236}">
                <a16:creationId xmlns:a16="http://schemas.microsoft.com/office/drawing/2014/main" id="{288A64D5-FD66-4110-84B4-18AB471EF1E4}"/>
              </a:ext>
            </a:extLst>
          </p:cNvPr>
          <p:cNvSpPr>
            <a:spLocks noGrp="1" noChangeArrowheads="1"/>
          </p:cNvSpPr>
          <p:nvPr>
            <p:ph idx="1"/>
          </p:nvPr>
        </p:nvSpPr>
        <p:spPr bwMode="auto">
          <a:xfrm>
            <a:off x="157163" y="1154362"/>
            <a:ext cx="11858625" cy="56938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gn="just">
              <a:lnSpc>
                <a:spcPct val="100000"/>
              </a:lnSpc>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Armstrong, M. (2009).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Handbook of Human Resource Management Practice, 	11th Edition,.</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New Delhi: </a:t>
            </a: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Koganpage</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Bernadin</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J. (2007).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Human Resource Management: An Experiential Approach, 	4th Edition,.</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New Delhi: Tata McGraw-Hill Publishing Company Limited.</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Dessler</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 (2008).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Human Resources Management, Eleventh Edition.</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Upper 	Saddle River, New Jersey: Pearson Prentice Hall.</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b="0" i="0"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Dessler</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G., Cole, N., &amp; Virginia, L. (1999).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Human Resources Management in 	Canada, Canadian Seventh </a:t>
            </a:r>
            <a:r>
              <a:rPr kumimoji="0" lang="en-US" altLang="en-US" b="0" i="1" u="none" strike="noStrike" cap="none" normalizeH="0" baseline="0" dirty="0" err="1">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Edidition</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Upper Saddle River, New Jersey: 	Prentice- Hall, Inc.</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Gupta, C. (2013).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Human Resource Management, Text and Cases.</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New Delhi: 	Sultan Chand &amp; Sons Educational Publishers.</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00000"/>
              </a:lnSpc>
            </a:pP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Kirkpatrick, D. (2006). </a:t>
            </a:r>
            <a:r>
              <a:rPr kumimoji="0" lang="en-US" altLang="en-US" b="0" i="1"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Improving Employees Performance through Appraisal 	and Coaching, 2nd Edition.</a:t>
            </a:r>
            <a:r>
              <a:rPr kumimoji="0" lang="en-US" altLang="en-US"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New York: AMACOM</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Arial" panose="020B0604020202020204" pitchFamily="34" charset="0"/>
              </a:rPr>
              <a:t>.</a:t>
            </a:r>
            <a:endParaRPr kumimoji="0" lang="en-US" altLang="en-US"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894375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580D3798-6FB8-42EE-97CA-A5558F86FDB9}"/>
              </a:ext>
            </a:extLst>
          </p:cNvPr>
          <p:cNvPicPr>
            <a:picLocks noGrp="1" noChangeAspect="1"/>
          </p:cNvPicPr>
          <p:nvPr>
            <p:ph idx="1"/>
          </p:nvPr>
        </p:nvPicPr>
        <p:blipFill>
          <a:blip r:embed="rId2"/>
          <a:stretch>
            <a:fillRect/>
          </a:stretch>
        </p:blipFill>
        <p:spPr>
          <a:xfrm>
            <a:off x="985838" y="285750"/>
            <a:ext cx="10858500" cy="6000749"/>
          </a:xfrm>
          <a:prstGeom prst="rect">
            <a:avLst/>
          </a:prstGeom>
        </p:spPr>
      </p:pic>
    </p:spTree>
    <p:extLst>
      <p:ext uri="{BB962C8B-B14F-4D97-AF65-F5344CB8AC3E}">
        <p14:creationId xmlns:p14="http://schemas.microsoft.com/office/powerpoint/2010/main" val="3522732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301" y="371476"/>
            <a:ext cx="11915774" cy="6121398"/>
          </a:xfrm>
        </p:spPr>
        <p:txBody>
          <a:bodyPr>
            <a:normAutofit lnSpcReduction="10000"/>
          </a:bodyPr>
          <a:lstStyle/>
          <a:p>
            <a:pPr marL="0" indent="0">
              <a:buNone/>
            </a:pPr>
            <a:r>
              <a:rPr lang="en-US" sz="3600" b="1" dirty="0">
                <a:solidFill>
                  <a:srgbClr val="0070C0"/>
                </a:solidFill>
              </a:rPr>
              <a:t>TOPIC 02: PERFORMANCE APPRAISAL</a:t>
            </a:r>
            <a:endParaRPr lang="en-US" sz="3600" dirty="0">
              <a:solidFill>
                <a:srgbClr val="0070C0"/>
              </a:solidFill>
            </a:endParaRPr>
          </a:p>
          <a:p>
            <a:pPr marL="342900" marR="0" lvl="0" indent="-342900">
              <a:lnSpc>
                <a:spcPct val="150000"/>
              </a:lnSpc>
              <a:spcBef>
                <a:spcPts val="0"/>
              </a:spcBef>
              <a:spcAft>
                <a:spcPts val="0"/>
              </a:spcAft>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Arial" panose="020B0604020202020204" pitchFamily="34" charset="0"/>
              </a:rPr>
              <a:t>The Concept of Performance Appraisal</a:t>
            </a:r>
            <a:endParaRPr lang="en-US" sz="3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Arial" panose="020B0604020202020204" pitchFamily="34" charset="0"/>
              </a:rPr>
              <a:t>The Deference between Performance Management and Appraisal</a:t>
            </a:r>
            <a:endParaRPr lang="en-US" sz="3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50000"/>
              </a:lnSpc>
              <a:spcBef>
                <a:spcPts val="0"/>
              </a:spcBef>
              <a:spcAft>
                <a:spcPts val="0"/>
              </a:spcAft>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Objectives of Performance Appraisal</a:t>
            </a:r>
          </a:p>
          <a:p>
            <a:pPr marL="342900" marR="0" lvl="0" indent="-342900">
              <a:lnSpc>
                <a:spcPct val="150000"/>
              </a:lnSpc>
              <a:spcBef>
                <a:spcPts val="0"/>
              </a:spcBef>
              <a:spcAft>
                <a:spcPts val="0"/>
              </a:spcAft>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 Uses or Importance of Performance Appraisal</a:t>
            </a:r>
          </a:p>
          <a:p>
            <a:pPr marL="342900" marR="0" lvl="0" indent="-342900">
              <a:lnSpc>
                <a:spcPct val="150000"/>
              </a:lnSpc>
              <a:spcBef>
                <a:spcPts val="0"/>
              </a:spcBef>
              <a:spcAft>
                <a:spcPts val="0"/>
              </a:spcAft>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Performance Standards</a:t>
            </a:r>
          </a:p>
          <a:p>
            <a:pPr marL="342900" marR="0" lvl="0" indent="-342900">
              <a:lnSpc>
                <a:spcPct val="150000"/>
              </a:lnSpc>
              <a:spcBef>
                <a:spcPts val="0"/>
              </a:spcBef>
              <a:spcAft>
                <a:spcPts val="800"/>
              </a:spcAft>
              <a:buFont typeface="Symbol" panose="05050102010706020507" pitchFamily="18" charset="2"/>
              <a:buChar char=""/>
            </a:pPr>
            <a:r>
              <a:rPr lang="en-US" sz="3600" dirty="0">
                <a:effectLst/>
                <a:latin typeface="Times New Roman" panose="02020603050405020304" pitchFamily="18" charset="0"/>
                <a:ea typeface="Calibri" panose="020F0502020204030204" pitchFamily="34" charset="0"/>
                <a:cs typeface="Times New Roman" panose="02020603050405020304" pitchFamily="18" charset="0"/>
              </a:rPr>
              <a:t>The Elements/Process or </a:t>
            </a:r>
            <a:r>
              <a:rPr lang="en-US" sz="3600" dirty="0">
                <a:effectLst/>
                <a:latin typeface="Times New Roman" panose="02020603050405020304" pitchFamily="18" charset="0"/>
                <a:ea typeface="Calibri" panose="020F0502020204030204" pitchFamily="34" charset="0"/>
                <a:cs typeface="Arial" panose="020B0604020202020204" pitchFamily="34" charset="0"/>
              </a:rPr>
              <a:t>Stages of Performance Appraisal</a:t>
            </a:r>
            <a:endParaRPr lang="en-US" sz="36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805015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7175" y="442913"/>
            <a:ext cx="11530633" cy="6057278"/>
          </a:xfrm>
        </p:spPr>
        <p:txBody>
          <a:bodyPr>
            <a:normAutofit/>
          </a:bodyPr>
          <a:lstStyle/>
          <a:p>
            <a:pPr marL="0" marR="0" indent="0" algn="just">
              <a:lnSpc>
                <a:spcPct val="11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PERFOMANCE APPRAISAL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10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Arial" panose="020B0604020202020204" pitchFamily="34" charset="0"/>
              </a:rPr>
              <a:t>-Performance Appraisal [P/A]-is the process of assessing the performance and progress of an employee on a given job (Gupta, 2013).</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10000"/>
              </a:lnSpc>
              <a:spcBef>
                <a:spcPts val="0"/>
              </a:spcBef>
              <a:spcAft>
                <a:spcPts val="0"/>
              </a:spcAft>
              <a:buNone/>
            </a:pPr>
            <a:r>
              <a:rPr lang="en-US" dirty="0">
                <a:effectLst/>
                <a:latin typeface="Times New Roman" panose="02020603050405020304" pitchFamily="18" charset="0"/>
                <a:ea typeface="Calibri" panose="020F0502020204030204" pitchFamily="34" charset="0"/>
                <a:cs typeface="Arial" panose="020B0604020202020204" pitchFamily="34" charset="0"/>
              </a:rPr>
              <a:t>-It is the process of analyzing and recording information about the worth of an employee.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1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1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CHARACTERISTICS OF P/A PROCESS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It consists of a series of steps.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It examines employee’s strengths and weakness in terms of job.</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It is an objective study.</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1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It is a continuous/ongoing process, The evaluations are arranged periodically.</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541894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6957" y="285750"/>
            <a:ext cx="11231217" cy="6572249"/>
          </a:xfrm>
        </p:spPr>
        <p:txBody>
          <a:bodyPr>
            <a:noAutofit/>
          </a:bodyPr>
          <a:lstStyle/>
          <a:p>
            <a:pPr marL="0" marR="0" indent="0" algn="just">
              <a:lnSpc>
                <a:spcPct val="10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OBJECTIVES OF APPRAISING PERFORMANCE;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To get information necessary for making objective and correct decisions on employees.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To provide flack/publicity to employees so that they can know where to stand. This can improve their job performance.</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To provide data for salary recommendations of employees.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To identify the strengths and weakness of individual employees.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To provide counseling, planning and motivation to subordinate,  </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To develop positive relations between superiors and subordinates. This reduces conflicts.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To test the effectiveness of recruitment, placement and orientation.</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dirty="0">
                <a:effectLst/>
                <a:latin typeface="Times New Roman" panose="02020603050405020304" pitchFamily="18" charset="0"/>
                <a:ea typeface="Calibri" panose="020F0502020204030204" pitchFamily="34" charset="0"/>
                <a:cs typeface="Arial" panose="020B0604020202020204" pitchFamily="34" charset="0"/>
              </a:rPr>
              <a:t>To provide the room for employees and supervisors to discuss performance standards.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257175" algn="just">
              <a:lnSpc>
                <a:spcPct val="100000"/>
              </a:lnSpc>
              <a:spcBef>
                <a:spcPts val="0"/>
              </a:spcBef>
              <a:spcAft>
                <a:spcPts val="0"/>
              </a:spcAft>
            </a:pPr>
            <a:r>
              <a:rPr lang="en-US" dirty="0">
                <a:effectLst/>
                <a:latin typeface="Times New Roman" panose="02020603050405020304" pitchFamily="18" charset="0"/>
                <a:ea typeface="Calibri" panose="020F0502020204030204" pitchFamily="34" charset="0"/>
                <a:cs typeface="Arial" panose="020B0604020202020204" pitchFamily="34" charset="0"/>
              </a:rPr>
              <a:t>Through P/A employees get to know their weakness and take steps to overcome them.</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lvl="0" indent="0">
              <a:buNone/>
            </a:pPr>
            <a:endParaRPr lang="en-US" sz="3200" dirty="0"/>
          </a:p>
        </p:txBody>
      </p:sp>
    </p:spTree>
    <p:extLst>
      <p:ext uri="{BB962C8B-B14F-4D97-AF65-F5344CB8AC3E}">
        <p14:creationId xmlns:p14="http://schemas.microsoft.com/office/powerpoint/2010/main" val="3057223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930" y="214313"/>
            <a:ext cx="11549270" cy="6484661"/>
          </a:xfrm>
        </p:spPr>
        <p:txBody>
          <a:bodyPr>
            <a:noAutofit/>
          </a:bodyPr>
          <a:lstStyle/>
          <a:p>
            <a:pPr marL="0" marR="0" indent="0">
              <a:lnSpc>
                <a:spcPct val="100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THE USES OR IMPORTANCE OF PERFORMANCE APPRAISAL</a:t>
            </a:r>
            <a:endParaRPr lang="en-US" b="1"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b="1" dirty="0">
                <a:effectLst/>
                <a:latin typeface="Times New Roman" panose="02020603050405020304" pitchFamily="18" charset="0"/>
                <a:ea typeface="Calibri" panose="020F0502020204030204" pitchFamily="34" charset="0"/>
                <a:cs typeface="Arial" panose="020B0604020202020204" pitchFamily="34" charset="0"/>
              </a:rPr>
              <a:t>It provides useful information in personnel/human resource decisions</a:t>
            </a:r>
            <a:r>
              <a:rPr lang="en-US" dirty="0">
                <a:effectLst/>
                <a:latin typeface="Times New Roman" panose="02020603050405020304" pitchFamily="18" charset="0"/>
                <a:ea typeface="Calibri" panose="020F0502020204030204" pitchFamily="34" charset="0"/>
                <a:cs typeface="Arial" panose="020B0604020202020204" pitchFamily="34" charset="0"/>
              </a:rPr>
              <a:t>, for example deciding on pay rates, promotions, demotions, transfer or termination</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b="1" dirty="0">
                <a:effectLst/>
                <a:latin typeface="Times New Roman" panose="02020603050405020304" pitchFamily="18" charset="0"/>
                <a:ea typeface="Calibri" panose="020F0502020204030204" pitchFamily="34" charset="0"/>
                <a:cs typeface="Arial" panose="020B0604020202020204" pitchFamily="34" charset="0"/>
              </a:rPr>
              <a:t>It helps to test effectiveness of recruitment and orientation system of the organization</a:t>
            </a:r>
            <a:r>
              <a:rPr lang="en-US" dirty="0">
                <a:effectLst/>
                <a:latin typeface="Times New Roman" panose="02020603050405020304" pitchFamily="18" charset="0"/>
                <a:ea typeface="Calibri" panose="020F0502020204030204" pitchFamily="34" charset="0"/>
                <a:cs typeface="Arial" panose="020B0604020202020204" pitchFamily="34" charset="0"/>
              </a:rPr>
              <a:t>, when recruitment and orientation systems are less effective the performance of employees can be low and is revealed by performance appraisal</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b="1" dirty="0">
                <a:effectLst/>
                <a:latin typeface="Times New Roman" panose="02020603050405020304" pitchFamily="18" charset="0"/>
                <a:ea typeface="Calibri" panose="020F0502020204030204" pitchFamily="34" charset="0"/>
                <a:cs typeface="Arial" panose="020B0604020202020204" pitchFamily="34" charset="0"/>
              </a:rPr>
              <a:t>It helps in </a:t>
            </a:r>
            <a:r>
              <a:rPr lang="en-US" b="1" dirty="0" err="1">
                <a:effectLst/>
                <a:latin typeface="Times New Roman" panose="02020603050405020304" pitchFamily="18" charset="0"/>
                <a:ea typeface="Calibri" panose="020F0502020204030204" pitchFamily="34" charset="0"/>
                <a:cs typeface="Arial" panose="020B0604020202020204" pitchFamily="34" charset="0"/>
              </a:rPr>
              <a:t>analysing</a:t>
            </a:r>
            <a:r>
              <a:rPr lang="en-US" b="1" dirty="0">
                <a:effectLst/>
                <a:latin typeface="Times New Roman" panose="02020603050405020304" pitchFamily="18" charset="0"/>
                <a:ea typeface="Calibri" panose="020F0502020204030204" pitchFamily="34" charset="0"/>
                <a:cs typeface="Arial" panose="020B0604020202020204" pitchFamily="34" charset="0"/>
              </a:rPr>
              <a:t> training and development needs</a:t>
            </a:r>
            <a:r>
              <a:rPr lang="en-US" dirty="0">
                <a:effectLst/>
                <a:latin typeface="Times New Roman" panose="02020603050405020304" pitchFamily="18" charset="0"/>
                <a:ea typeface="Calibri" panose="020F0502020204030204" pitchFamily="34" charset="0"/>
                <a:cs typeface="Arial" panose="020B0604020202020204" pitchFamily="34" charset="0"/>
              </a:rPr>
              <a:t>, through performance appraisal the deficiencies/gaps in knowledge and skills of employees are well revealed</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0000"/>
              </a:lnSpc>
              <a:spcBef>
                <a:spcPts val="0"/>
              </a:spcBef>
              <a:spcAft>
                <a:spcPts val="0"/>
              </a:spcAft>
              <a:buFont typeface="+mj-lt"/>
              <a:buAutoNum type="arabicPeriod"/>
            </a:pPr>
            <a:r>
              <a:rPr lang="en-US" b="1" dirty="0">
                <a:effectLst/>
                <a:latin typeface="Times New Roman" panose="02020603050405020304" pitchFamily="18" charset="0"/>
                <a:ea typeface="Calibri" panose="020F0502020204030204" pitchFamily="34" charset="0"/>
                <a:cs typeface="Arial" panose="020B0604020202020204" pitchFamily="34" charset="0"/>
              </a:rPr>
              <a:t>It helps in improving performance of employees, </a:t>
            </a:r>
            <a:r>
              <a:rPr lang="en-US" dirty="0">
                <a:effectLst/>
                <a:latin typeface="Times New Roman" panose="02020603050405020304" pitchFamily="18" charset="0"/>
                <a:ea typeface="Calibri" panose="020F0502020204030204" pitchFamily="34" charset="0"/>
                <a:cs typeface="Arial" panose="020B0604020202020204" pitchFamily="34" charset="0"/>
              </a:rPr>
              <a:t>performance appraisal provides appropriate feedback on the performance of employee and counselling can be done to improve performance level of employees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algn="just"/>
            <a:endParaRPr lang="en-US" sz="3200" dirty="0"/>
          </a:p>
        </p:txBody>
      </p:sp>
    </p:spTree>
    <p:extLst>
      <p:ext uri="{BB962C8B-B14F-4D97-AF65-F5344CB8AC3E}">
        <p14:creationId xmlns:p14="http://schemas.microsoft.com/office/powerpoint/2010/main" val="3671311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8587" y="228600"/>
            <a:ext cx="11901487" cy="6443663"/>
          </a:xfrm>
        </p:spPr>
        <p:txBody>
          <a:bodyPr>
            <a:normAutofit/>
          </a:bodyPr>
          <a:lstStyle/>
          <a:p>
            <a:pPr marL="0" marR="0" lvl="0" indent="0" algn="just">
              <a:lnSpc>
                <a:spcPct val="11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5</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b="1" dirty="0">
                <a:effectLst/>
                <a:latin typeface="Times New Roman" panose="02020603050405020304" pitchFamily="18" charset="0"/>
                <a:ea typeface="Calibri" panose="020F0502020204030204" pitchFamily="34" charset="0"/>
                <a:cs typeface="Arial" panose="020B0604020202020204" pitchFamily="34" charset="0"/>
              </a:rPr>
              <a:t>It is used in human resource planning, </a:t>
            </a:r>
            <a:r>
              <a:rPr lang="en-US" dirty="0">
                <a:effectLst/>
                <a:latin typeface="Times New Roman" panose="02020603050405020304" pitchFamily="18" charset="0"/>
                <a:ea typeface="Calibri" panose="020F0502020204030204" pitchFamily="34" charset="0"/>
                <a:cs typeface="Arial" panose="020B0604020202020204" pitchFamily="34" charset="0"/>
              </a:rPr>
              <a:t>through performance appraisal it is easy to know the type and number of workforces needed in future, also succession and career plans are possible under the help of performance appraisal</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a:lnSpc>
                <a:spcPct val="11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6. It helps to motivate employees</a:t>
            </a:r>
            <a:r>
              <a:rPr lang="en-US" dirty="0">
                <a:effectLst/>
                <a:latin typeface="Times New Roman" panose="02020603050405020304" pitchFamily="18" charset="0"/>
                <a:ea typeface="Calibri" panose="020F0502020204030204" pitchFamily="34" charset="0"/>
                <a:cs typeface="Arial" panose="020B0604020202020204" pitchFamily="34" charset="0"/>
              </a:rPr>
              <a:t>; this is by building competitive spirit among employees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a:lnSpc>
                <a:spcPct val="11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7</a:t>
            </a:r>
            <a:r>
              <a:rPr lang="en-US" dirty="0">
                <a:effectLst/>
                <a:latin typeface="Times New Roman" panose="02020603050405020304" pitchFamily="18" charset="0"/>
                <a:ea typeface="Calibri" panose="020F0502020204030204" pitchFamily="34" charset="0"/>
                <a:cs typeface="Arial" panose="020B0604020202020204" pitchFamily="34" charset="0"/>
              </a:rPr>
              <a:t>. </a:t>
            </a:r>
            <a:r>
              <a:rPr lang="en-US" b="1" dirty="0">
                <a:effectLst/>
                <a:latin typeface="Times New Roman" panose="02020603050405020304" pitchFamily="18" charset="0"/>
                <a:ea typeface="Calibri" panose="020F0502020204030204" pitchFamily="34" charset="0"/>
                <a:cs typeface="Arial" panose="020B0604020202020204" pitchFamily="34" charset="0"/>
              </a:rPr>
              <a:t>It helps to build confidence among employees, </a:t>
            </a:r>
            <a:r>
              <a:rPr lang="en-US" dirty="0">
                <a:effectLst/>
                <a:latin typeface="Times New Roman" panose="02020603050405020304" pitchFamily="18" charset="0"/>
                <a:ea typeface="Calibri" panose="020F0502020204030204" pitchFamily="34" charset="0"/>
                <a:cs typeface="Arial" panose="020B0604020202020204" pitchFamily="34" charset="0"/>
              </a:rPr>
              <a:t>this is because appraisal records protect employees. For example, they help in promotion and disciplinary actions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lvl="0" indent="0" algn="just">
              <a:lnSpc>
                <a:spcPct val="11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8. It helps in job design</a:t>
            </a:r>
            <a:r>
              <a:rPr lang="en-US" dirty="0">
                <a:effectLst/>
                <a:latin typeface="Times New Roman" panose="02020603050405020304" pitchFamily="18" charset="0"/>
                <a:ea typeface="Calibri" panose="020F0502020204030204" pitchFamily="34" charset="0"/>
                <a:cs typeface="Arial" panose="020B0604020202020204" pitchFamily="34" charset="0"/>
              </a:rPr>
              <a:t>, performance appraisal helps to know the effectiveness of job design and helps to make improvement in job design, this is because poor performance can be a result of bad job design.</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indent="0" algn="just">
              <a:lnSpc>
                <a:spcPct val="110000"/>
              </a:lnSpc>
              <a:buNone/>
            </a:pPr>
            <a:r>
              <a:rPr lang="en-US" b="1" dirty="0">
                <a:effectLst/>
                <a:latin typeface="Times New Roman" panose="02020603050405020304" pitchFamily="18" charset="0"/>
                <a:ea typeface="Calibri" panose="020F0502020204030204" pitchFamily="34" charset="0"/>
              </a:rPr>
              <a:t>9. It helps to know external challenges of employees</a:t>
            </a:r>
            <a:r>
              <a:rPr lang="en-US" dirty="0">
                <a:effectLst/>
                <a:latin typeface="Times New Roman" panose="02020603050405020304" pitchFamily="18" charset="0"/>
                <a:ea typeface="Calibri" panose="020F0502020204030204" pitchFamily="34" charset="0"/>
              </a:rPr>
              <a:t>, these external challenges can be family, financial, health and other personal matters</a:t>
            </a:r>
            <a:endParaRPr lang="en-US" dirty="0"/>
          </a:p>
        </p:txBody>
      </p:sp>
    </p:spTree>
    <p:extLst>
      <p:ext uri="{BB962C8B-B14F-4D97-AF65-F5344CB8AC3E}">
        <p14:creationId xmlns:p14="http://schemas.microsoft.com/office/powerpoint/2010/main" val="1022174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6C273-A999-486D-947C-060D66E87D7F}"/>
              </a:ext>
            </a:extLst>
          </p:cNvPr>
          <p:cNvSpPr>
            <a:spLocks noGrp="1"/>
          </p:cNvSpPr>
          <p:nvPr>
            <p:ph type="title"/>
          </p:nvPr>
        </p:nvSpPr>
        <p:spPr>
          <a:xfrm>
            <a:off x="838200" y="0"/>
            <a:ext cx="10515600" cy="828676"/>
          </a:xfrm>
        </p:spPr>
        <p:txBody>
          <a:bodyPr>
            <a:normAutofit/>
          </a:bodyPr>
          <a:lstStyle/>
          <a:p>
            <a:r>
              <a:rPr lang="en-US" sz="4400" b="1" dirty="0">
                <a:effectLst/>
                <a:latin typeface="Times New Roman" panose="02020603050405020304" pitchFamily="18" charset="0"/>
                <a:ea typeface="Calibri" panose="020F0502020204030204" pitchFamily="34" charset="0"/>
                <a:cs typeface="Arial" panose="020B0604020202020204" pitchFamily="34" charset="0"/>
              </a:rPr>
              <a:t>PERFORMANCE STANDARDS…</a:t>
            </a:r>
            <a:endParaRPr lang="en-US" dirty="0"/>
          </a:p>
        </p:txBody>
      </p:sp>
      <p:sp>
        <p:nvSpPr>
          <p:cNvPr id="3" name="Content Placeholder 2">
            <a:extLst>
              <a:ext uri="{FF2B5EF4-FFF2-40B4-BE49-F238E27FC236}">
                <a16:creationId xmlns:a16="http://schemas.microsoft.com/office/drawing/2014/main" id="{1FE0AC75-DBD7-45EE-937A-9B1EA3BD1213}"/>
              </a:ext>
            </a:extLst>
          </p:cNvPr>
          <p:cNvSpPr>
            <a:spLocks noGrp="1"/>
          </p:cNvSpPr>
          <p:nvPr>
            <p:ph idx="1"/>
          </p:nvPr>
        </p:nvSpPr>
        <p:spPr>
          <a:xfrm>
            <a:off x="185738" y="614362"/>
            <a:ext cx="11887200" cy="6243638"/>
          </a:xfrm>
        </p:spPr>
        <p:txBody>
          <a:bodyPr>
            <a:normAutofit lnSpcReduction="10000"/>
          </a:bodyPr>
          <a:lstStyle/>
          <a:p>
            <a:pPr marL="0" marR="0" algn="just">
              <a:lnSpc>
                <a:spcPct val="120000"/>
              </a:lnSpc>
              <a:spcBef>
                <a:spcPts val="0"/>
              </a:spcBef>
              <a:spcAft>
                <a:spcPts val="0"/>
              </a:spcAft>
            </a:pPr>
            <a:r>
              <a:rPr lang="en-US" b="1" dirty="0">
                <a:effectLst/>
                <a:latin typeface="Times New Roman" panose="02020603050405020304" pitchFamily="18" charset="0"/>
                <a:ea typeface="Calibri" panose="020F0502020204030204" pitchFamily="34" charset="0"/>
                <a:cs typeface="Arial" panose="020B0604020202020204" pitchFamily="34" charset="0"/>
              </a:rPr>
              <a:t>Performance standards</a:t>
            </a:r>
            <a:r>
              <a:rPr lang="en-US" dirty="0">
                <a:effectLst/>
                <a:latin typeface="Times New Roman" panose="02020603050405020304" pitchFamily="18" charset="0"/>
                <a:ea typeface="Calibri" panose="020F0502020204030204" pitchFamily="34" charset="0"/>
                <a:cs typeface="Arial" panose="020B0604020202020204" pitchFamily="34" charset="0"/>
              </a:rPr>
              <a:t> for a job means the conditions expected to exist when the job is done in an acceptable</a:t>
            </a:r>
            <a:r>
              <a:rPr lang="en-US" i="1" dirty="0">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manner  (Kirkpatrick, 2006). The standards are usually moderate and objectives can even be higher than standards to allow most of employees to perform above the standards given. </a:t>
            </a:r>
          </a:p>
          <a:p>
            <a:pPr marL="0" marR="0" algn="just">
              <a:lnSpc>
                <a:spcPct val="120000"/>
              </a:lnSpc>
              <a:spcBef>
                <a:spcPts val="0"/>
              </a:spcBef>
              <a:spcAft>
                <a:spcPts val="0"/>
              </a:spcAft>
            </a:pPr>
            <a:endParaRPr lang="en-US" sz="900" dirty="0">
              <a:effectLst/>
              <a:latin typeface="Calibri" panose="020F0502020204030204" pitchFamily="34" charset="0"/>
              <a:ea typeface="Calibri" panose="020F0502020204030204" pitchFamily="34" charset="0"/>
              <a:cs typeface="Arial" panose="020B0604020202020204" pitchFamily="34" charset="0"/>
            </a:endParaRPr>
          </a:p>
          <a:p>
            <a:pPr marL="0" marR="0" indent="0">
              <a:lnSpc>
                <a:spcPct val="120000"/>
              </a:lnSpc>
              <a:spcBef>
                <a:spcPts val="0"/>
              </a:spcBef>
              <a:spcAft>
                <a:spcPts val="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CHARACTERISTICS OF PERFORMANCE STANDARDS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20000"/>
              </a:lnSpc>
              <a:spcBef>
                <a:spcPts val="0"/>
              </a:spcBef>
              <a:spcAft>
                <a:spcPts val="800"/>
              </a:spcAft>
              <a:buNone/>
            </a:pPr>
            <a:r>
              <a:rPr lang="en-US" dirty="0">
                <a:effectLst/>
                <a:latin typeface="Times New Roman" panose="02020603050405020304" pitchFamily="18" charset="0"/>
                <a:ea typeface="Calibri" panose="020F0502020204030204" pitchFamily="34" charset="0"/>
                <a:cs typeface="Arial" panose="020B0604020202020204" pitchFamily="34" charset="0"/>
              </a:rPr>
              <a:t>With regard to Kirkpatrick, (2006) the effective performance standards have the following characteristics/features:</a:t>
            </a:r>
            <a:endParaRPr lang="en-US" dirty="0">
              <a:effectLst/>
              <a:latin typeface="Calibri" panose="020F0502020204030204" pitchFamily="34" charset="0"/>
              <a:ea typeface="Calibri" panose="020F0502020204030204" pitchFamily="34" charset="0"/>
              <a:cs typeface="Arial" panose="020B0604020202020204" pitchFamily="34" charset="0"/>
            </a:endParaRPr>
          </a:p>
          <a:p>
            <a:pPr marL="0" marR="0" indent="0" algn="just">
              <a:lnSpc>
                <a:spcPct val="120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Arial" panose="020B0604020202020204" pitchFamily="34" charset="0"/>
              </a:rPr>
              <a:t>1. </a:t>
            </a:r>
            <a:r>
              <a:rPr lang="en-US" b="1" i="1" dirty="0">
                <a:effectLst/>
                <a:latin typeface="Times New Roman" panose="02020603050405020304" pitchFamily="18" charset="0"/>
                <a:ea typeface="Calibri" panose="020F0502020204030204" pitchFamily="34" charset="0"/>
                <a:cs typeface="Arial" panose="020B0604020202020204" pitchFamily="34" charset="0"/>
              </a:rPr>
              <a:t>They are based on the job and not the person in the job;</a:t>
            </a:r>
            <a:r>
              <a:rPr lang="en-US" i="1" dirty="0">
                <a:effectLst/>
                <a:latin typeface="Times New Roman" panose="02020603050405020304" pitchFamily="18" charset="0"/>
                <a:ea typeface="Calibri" panose="020F0502020204030204" pitchFamily="34" charset="0"/>
                <a:cs typeface="Arial" panose="020B0604020202020204" pitchFamily="34" charset="0"/>
              </a:rPr>
              <a:t> </a:t>
            </a:r>
            <a:r>
              <a:rPr lang="en-US" dirty="0">
                <a:effectLst/>
                <a:latin typeface="Times New Roman" panose="02020603050405020304" pitchFamily="18" charset="0"/>
                <a:ea typeface="Calibri" panose="020F0502020204030204" pitchFamily="34" charset="0"/>
                <a:cs typeface="Arial" panose="020B0604020202020204" pitchFamily="34" charset="0"/>
              </a:rPr>
              <a:t>standards of performance should be established for the job itself regardless of who occupies the job. There should be one set of standards for the job, not one set for every person doing that particular job. Standards of performance are different from objectives. Objectives should be set for an individual, rather than for a job.</a:t>
            </a:r>
            <a:endParaRPr lang="en-US"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182674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94A53-0DE3-44DE-8D1F-79DAFEB6947A}"/>
              </a:ext>
            </a:extLst>
          </p:cNvPr>
          <p:cNvSpPr>
            <a:spLocks noGrp="1"/>
          </p:cNvSpPr>
          <p:nvPr>
            <p:ph type="title"/>
          </p:nvPr>
        </p:nvSpPr>
        <p:spPr>
          <a:xfrm>
            <a:off x="838200" y="157164"/>
            <a:ext cx="10515600" cy="523874"/>
          </a:xfrm>
        </p:spPr>
        <p:txBody>
          <a:bodyPr>
            <a:normAutofit/>
          </a:bodyPr>
          <a:lstStyle/>
          <a:p>
            <a:r>
              <a:rPr lang="en-US" sz="2800" b="1" dirty="0">
                <a:effectLst/>
                <a:latin typeface="Times New Roman" panose="02020603050405020304" pitchFamily="18" charset="0"/>
                <a:ea typeface="Calibri" panose="020F0502020204030204" pitchFamily="34" charset="0"/>
                <a:cs typeface="Arial" panose="020B0604020202020204" pitchFamily="34" charset="0"/>
              </a:rPr>
              <a:t>CHARACTERISTICS OF PERFORMANCE STANDARDS…..</a:t>
            </a:r>
            <a:endParaRPr lang="en-US" sz="2800" dirty="0"/>
          </a:p>
        </p:txBody>
      </p:sp>
      <p:sp>
        <p:nvSpPr>
          <p:cNvPr id="3" name="Content Placeholder 2">
            <a:extLst>
              <a:ext uri="{FF2B5EF4-FFF2-40B4-BE49-F238E27FC236}">
                <a16:creationId xmlns:a16="http://schemas.microsoft.com/office/drawing/2014/main" id="{36C09057-F487-4D3E-AC30-5715A1082E99}"/>
              </a:ext>
            </a:extLst>
          </p:cNvPr>
          <p:cNvSpPr>
            <a:spLocks noGrp="1"/>
          </p:cNvSpPr>
          <p:nvPr>
            <p:ph idx="1"/>
          </p:nvPr>
        </p:nvSpPr>
        <p:spPr>
          <a:xfrm>
            <a:off x="114300" y="681038"/>
            <a:ext cx="11887200" cy="6019798"/>
          </a:xfrm>
        </p:spPr>
        <p:txBody>
          <a:bodyPr>
            <a:normAutofit fontScale="92500"/>
          </a:bodyPr>
          <a:lstStyle/>
          <a:p>
            <a:pPr marL="0" marR="0" indent="0" algn="just">
              <a:lnSpc>
                <a:spcPct val="120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Arial" panose="020B0604020202020204" pitchFamily="34" charset="0"/>
              </a:rPr>
              <a:t>2. </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They are achievable</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this means that practically all employees on the job should be able to reach the set performance standards. Usually, many employees should reach 125 percent of the standards.</a:t>
            </a:r>
          </a:p>
          <a:p>
            <a:pPr marL="0" marR="0" indent="0" algn="just">
              <a:lnSpc>
                <a:spcPct val="120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3. </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They are understood</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Performance standards should be clear to manager and employees</a:t>
            </a:r>
          </a:p>
          <a:p>
            <a:pPr marL="0" marR="0" indent="0" algn="just">
              <a:lnSpc>
                <a:spcPct val="120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4. </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They are agreed on;</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both manager and employee should agree that the standards are fair. This is very important in motivating an employee.</a:t>
            </a:r>
          </a:p>
          <a:p>
            <a:pPr marL="0" indent="0" algn="just">
              <a:lnSpc>
                <a:spcPct val="120000"/>
              </a:lnSpc>
              <a:spcBef>
                <a:spcPts val="0"/>
              </a:spcBef>
              <a:spcAft>
                <a:spcPts val="800"/>
              </a:spcAft>
              <a:buNone/>
            </a:pP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5. They are specific and measurable;</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performance standards must be stated in numbers, percentages or some other form that can be quantifiably measured. And if they cannot be quantified, they should be very specific.</a:t>
            </a:r>
          </a:p>
          <a:p>
            <a:pPr marL="0" marR="0" indent="0" algn="just">
              <a:lnSpc>
                <a:spcPct val="150000"/>
              </a:lnSpc>
              <a:spcBef>
                <a:spcPts val="0"/>
              </a:spcBef>
              <a:spcAft>
                <a:spcPts val="800"/>
              </a:spcAft>
              <a:buNone/>
            </a:pPr>
            <a:endParaRPr lang="en-US" sz="3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7820464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7B2D6-2E95-4D76-A97B-8E650D82D8E8}"/>
              </a:ext>
            </a:extLst>
          </p:cNvPr>
          <p:cNvSpPr>
            <a:spLocks noGrp="1"/>
          </p:cNvSpPr>
          <p:nvPr>
            <p:ph type="title"/>
          </p:nvPr>
        </p:nvSpPr>
        <p:spPr>
          <a:xfrm>
            <a:off x="128588" y="365125"/>
            <a:ext cx="11887200" cy="620713"/>
          </a:xfrm>
        </p:spPr>
        <p:txBody>
          <a:bodyPr>
            <a:normAutofit/>
          </a:bodyPr>
          <a:lstStyle/>
          <a:p>
            <a:r>
              <a:rPr lang="en-US" sz="3200" b="1" dirty="0">
                <a:effectLst/>
                <a:latin typeface="Times New Roman" panose="02020603050405020304" pitchFamily="18" charset="0"/>
                <a:ea typeface="Calibri" panose="020F0502020204030204" pitchFamily="34" charset="0"/>
                <a:cs typeface="Arial" panose="020B0604020202020204" pitchFamily="34" charset="0"/>
              </a:rPr>
              <a:t>……CHARACTERISTICS OF PERFORMANCE STANDARDS</a:t>
            </a:r>
            <a:endParaRPr lang="en-US" sz="3200" dirty="0"/>
          </a:p>
        </p:txBody>
      </p:sp>
      <p:sp>
        <p:nvSpPr>
          <p:cNvPr id="3" name="Content Placeholder 2">
            <a:extLst>
              <a:ext uri="{FF2B5EF4-FFF2-40B4-BE49-F238E27FC236}">
                <a16:creationId xmlns:a16="http://schemas.microsoft.com/office/drawing/2014/main" id="{4918C397-522F-40C3-8A5D-1EDE78DFF356}"/>
              </a:ext>
            </a:extLst>
          </p:cNvPr>
          <p:cNvSpPr>
            <a:spLocks noGrp="1"/>
          </p:cNvSpPr>
          <p:nvPr>
            <p:ph idx="1"/>
          </p:nvPr>
        </p:nvSpPr>
        <p:spPr>
          <a:xfrm>
            <a:off x="128588" y="985838"/>
            <a:ext cx="11887200" cy="5672137"/>
          </a:xfrm>
        </p:spPr>
        <p:txBody>
          <a:bodyPr>
            <a:normAutofit/>
          </a:bodyPr>
          <a:lstStyle/>
          <a:p>
            <a:pPr marL="0" marR="0" indent="0" algn="just">
              <a:lnSpc>
                <a:spcPct val="100000"/>
              </a:lnSpc>
              <a:spcBef>
                <a:spcPts val="0"/>
              </a:spcBef>
              <a:spcAft>
                <a:spcPts val="800"/>
              </a:spcAft>
              <a:buNone/>
            </a:pPr>
            <a:r>
              <a:rPr lang="en-US" b="1" dirty="0">
                <a:effectLst/>
                <a:latin typeface="Times New Roman" panose="02020603050405020304" pitchFamily="18" charset="0"/>
                <a:ea typeface="Calibri" panose="020F0502020204030204" pitchFamily="34" charset="0"/>
                <a:cs typeface="Times New Roman" panose="02020603050405020304" pitchFamily="18" charset="0"/>
              </a:rPr>
              <a:t>6. </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They are time oriented;</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it should be clear whether the standards are to be accomplished by a specific date or whether are ongoing.</a:t>
            </a:r>
          </a:p>
          <a:p>
            <a:pPr marL="0" marR="0" indent="0" algn="just">
              <a:lnSpc>
                <a:spcPct val="100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7. </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They are written;</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both manager and employee should have a written copy of the standards that are agreed on. In this way, they won’t have to rely on memory, and the standard can be a constant reminder to both parties.</a:t>
            </a:r>
          </a:p>
          <a:p>
            <a:pPr marL="0" marR="0" indent="0" algn="just">
              <a:lnSpc>
                <a:spcPct val="100000"/>
              </a:lnSpc>
              <a:spcBef>
                <a:spcPts val="0"/>
              </a:spcBef>
              <a:spcAft>
                <a:spcPts val="800"/>
              </a:spcAft>
              <a:buNone/>
            </a:pPr>
            <a:r>
              <a:rPr lang="en-US" sz="3200" b="1" dirty="0">
                <a:effectLst/>
                <a:latin typeface="Times New Roman" panose="02020603050405020304" pitchFamily="18" charset="0"/>
                <a:ea typeface="Calibri" panose="020F0502020204030204" pitchFamily="34" charset="0"/>
                <a:cs typeface="Times New Roman" panose="02020603050405020304" pitchFamily="18" charset="0"/>
              </a:rPr>
              <a:t>8. </a:t>
            </a:r>
            <a:r>
              <a:rPr lang="en-US" sz="3200" b="1" i="1" dirty="0">
                <a:effectLst/>
                <a:latin typeface="Times New Roman" panose="02020603050405020304" pitchFamily="18" charset="0"/>
                <a:ea typeface="Calibri" panose="020F0502020204030204" pitchFamily="34" charset="0"/>
                <a:cs typeface="Times New Roman" panose="02020603050405020304" pitchFamily="18" charset="0"/>
              </a:rPr>
              <a:t>They are subject to change;</a:t>
            </a:r>
            <a:r>
              <a:rPr lang="en-US" sz="3200" i="1"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performance standards should be periodically evaluated and changed</a:t>
            </a:r>
            <a:r>
              <a:rPr lang="en-US" sz="3200" dirty="0">
                <a:latin typeface="Times New Roman" panose="02020603050405020304" pitchFamily="18" charset="0"/>
                <a:ea typeface="Calibri" panose="020F0502020204030204" pitchFamily="34" charset="0"/>
                <a:cs typeface="Times New Roman" panose="02020603050405020304" pitchFamily="18" charset="0"/>
              </a:rPr>
              <a:t> </a:t>
            </a:r>
            <a:r>
              <a:rPr lang="en-US" sz="3200" dirty="0">
                <a:effectLst/>
                <a:latin typeface="Times New Roman" panose="02020603050405020304" pitchFamily="18" charset="0"/>
                <a:ea typeface="Calibri" panose="020F0502020204030204" pitchFamily="34" charset="0"/>
                <a:cs typeface="Times New Roman" panose="02020603050405020304" pitchFamily="18" charset="0"/>
              </a:rPr>
              <a:t>if necessary. The need to change may be new methods, new equipment, new materials, or changes in other significant job factors. But they should not be changed because a performer is not meeting them</a:t>
            </a:r>
          </a:p>
        </p:txBody>
      </p:sp>
    </p:spTree>
    <p:extLst>
      <p:ext uri="{BB962C8B-B14F-4D97-AF65-F5344CB8AC3E}">
        <p14:creationId xmlns:p14="http://schemas.microsoft.com/office/powerpoint/2010/main" val="5917406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TotalTime>
  <Words>1442</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PERFORMANCE STANDARDS…</vt:lpstr>
      <vt:lpstr>CHARACTERISTICS OF PERFORMANCE STANDARDS…..</vt:lpstr>
      <vt:lpstr>……CHARACTERISTICS OF PERFORMANCE STANDARDS</vt:lpstr>
      <vt:lpstr>PowerPoint Presentation</vt:lpstr>
      <vt:lpstr>PowerPoint Presentation</vt:lpstr>
      <vt:lpstr>Figure 2.1 The Performance Appraisal Process</vt:lpstr>
      <vt:lpstr>PowerPoint Presentation</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­­­­­­­­­­­­­­­­­­­­­­­­­­­­­­­­­­­­­­­­­COURSE/MODULE OUTLINE</dc:title>
  <dc:creator>HEZBON</dc:creator>
  <cp:lastModifiedBy>MTAWA</cp:lastModifiedBy>
  <cp:revision>21</cp:revision>
  <dcterms:created xsi:type="dcterms:W3CDTF">2020-11-30T19:15:21Z</dcterms:created>
  <dcterms:modified xsi:type="dcterms:W3CDTF">2024-11-05T20:00:13Z</dcterms:modified>
</cp:coreProperties>
</file>