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4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4/2/2025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4/2/2025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4/2/2025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8784" y="719328"/>
            <a:ext cx="10058400" cy="3523488"/>
          </a:xfrm>
        </p:spPr>
        <p:txBody>
          <a:bodyPr>
            <a:normAutofit/>
          </a:bodyPr>
          <a:lstStyle/>
          <a:p>
            <a:pPr algn="ctr"/>
            <a:r>
              <a:rPr lang="en-US" sz="2800" dirty="0" smtClean="0"/>
              <a:t>GROUP 13</a:t>
            </a:r>
            <a:endParaRPr lang="en-US" sz="2800" dirty="0"/>
          </a:p>
        </p:txBody>
      </p:sp>
      <p:graphicFrame>
        <p:nvGraphicFramePr>
          <p:cNvPr id="4" name="Table 3"/>
          <p:cNvGraphicFramePr>
            <a:graphicFrameLocks noGrp="1"/>
          </p:cNvGraphicFramePr>
          <p:nvPr>
            <p:extLst>
              <p:ext uri="{D42A27DB-BD31-4B8C-83A1-F6EECF244321}">
                <p14:modId xmlns:p14="http://schemas.microsoft.com/office/powerpoint/2010/main" val="3100969767"/>
              </p:ext>
            </p:extLst>
          </p:nvPr>
        </p:nvGraphicFramePr>
        <p:xfrm>
          <a:off x="2628011" y="4206240"/>
          <a:ext cx="6459855" cy="2072132"/>
        </p:xfrm>
        <a:graphic>
          <a:graphicData uri="http://schemas.openxmlformats.org/drawingml/2006/table">
            <a:tbl>
              <a:tblPr firstRow="1" firstCol="1" bandRow="1">
                <a:tableStyleId>{5C22544A-7EE6-4342-B048-85BDC9FD1C3A}</a:tableStyleId>
              </a:tblPr>
              <a:tblGrid>
                <a:gridCol w="506095">
                  <a:extLst>
                    <a:ext uri="{9D8B030D-6E8A-4147-A177-3AD203B41FA5}">
                      <a16:colId xmlns:a16="http://schemas.microsoft.com/office/drawing/2014/main" val="450552578"/>
                    </a:ext>
                  </a:extLst>
                </a:gridCol>
                <a:gridCol w="2239010">
                  <a:extLst>
                    <a:ext uri="{9D8B030D-6E8A-4147-A177-3AD203B41FA5}">
                      <a16:colId xmlns:a16="http://schemas.microsoft.com/office/drawing/2014/main" val="1784023987"/>
                    </a:ext>
                  </a:extLst>
                </a:gridCol>
                <a:gridCol w="2457450">
                  <a:extLst>
                    <a:ext uri="{9D8B030D-6E8A-4147-A177-3AD203B41FA5}">
                      <a16:colId xmlns:a16="http://schemas.microsoft.com/office/drawing/2014/main" val="1748440338"/>
                    </a:ext>
                  </a:extLst>
                </a:gridCol>
                <a:gridCol w="1257300">
                  <a:extLst>
                    <a:ext uri="{9D8B030D-6E8A-4147-A177-3AD203B41FA5}">
                      <a16:colId xmlns:a16="http://schemas.microsoft.com/office/drawing/2014/main" val="4130712062"/>
                    </a:ext>
                  </a:extLst>
                </a:gridCol>
              </a:tblGrid>
              <a:tr h="511937">
                <a:tc>
                  <a:txBody>
                    <a:bodyPr/>
                    <a:lstStyle/>
                    <a:p>
                      <a:pPr marL="1270" indent="-234950" algn="l">
                        <a:lnSpc>
                          <a:spcPct val="107000"/>
                        </a:lnSpc>
                        <a:spcAft>
                          <a:spcPts val="0"/>
                        </a:spcAft>
                      </a:pPr>
                      <a:r>
                        <a:rPr lang="en-US" sz="1200">
                          <a:effectLst/>
                        </a:rPr>
                        <a:t>S/N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NAME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a:effectLst/>
                        </a:rPr>
                        <a:t>REG.NUMBER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PROGRAMME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1415163905"/>
                  </a:ext>
                </a:extLst>
              </a:tr>
              <a:tr h="320040">
                <a:tc>
                  <a:txBody>
                    <a:bodyPr/>
                    <a:lstStyle/>
                    <a:p>
                      <a:pPr marL="1270" indent="-234950" algn="l">
                        <a:lnSpc>
                          <a:spcPct val="107000"/>
                        </a:lnSpc>
                        <a:spcAft>
                          <a:spcPts val="0"/>
                        </a:spcAft>
                      </a:pPr>
                      <a:r>
                        <a:rPr lang="en-US" sz="1200">
                          <a:effectLst/>
                        </a:rPr>
                        <a:t>1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MAGID LUSANGIJA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a:effectLst/>
                        </a:rPr>
                        <a:t>T21-03-05219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BSc. CE4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3900356472"/>
                  </a:ext>
                </a:extLst>
              </a:tr>
              <a:tr h="309245">
                <a:tc>
                  <a:txBody>
                    <a:bodyPr/>
                    <a:lstStyle/>
                    <a:p>
                      <a:pPr marL="1270" indent="-234950" algn="l">
                        <a:lnSpc>
                          <a:spcPct val="107000"/>
                        </a:lnSpc>
                        <a:spcAft>
                          <a:spcPts val="0"/>
                        </a:spcAft>
                      </a:pPr>
                      <a:r>
                        <a:rPr lang="en-US" sz="1200">
                          <a:effectLst/>
                        </a:rPr>
                        <a:t>2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FIDELIS M. KAGASHE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a:effectLst/>
                        </a:rPr>
                        <a:t>T21-03-12740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BSc. CE4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3879223146"/>
                  </a:ext>
                </a:extLst>
              </a:tr>
              <a:tr h="297180">
                <a:tc>
                  <a:txBody>
                    <a:bodyPr/>
                    <a:lstStyle/>
                    <a:p>
                      <a:pPr marL="1270" indent="-234950" algn="l">
                        <a:lnSpc>
                          <a:spcPct val="107000"/>
                        </a:lnSpc>
                        <a:spcAft>
                          <a:spcPts val="0"/>
                        </a:spcAft>
                      </a:pPr>
                      <a:r>
                        <a:rPr lang="en-US" sz="1200">
                          <a:effectLst/>
                        </a:rPr>
                        <a:t>3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THOMAS V. THOMAS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a:effectLst/>
                        </a:rPr>
                        <a:t>T21-03-00997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BSc. CE4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3255622300"/>
                  </a:ext>
                </a:extLst>
              </a:tr>
              <a:tr h="347345">
                <a:tc>
                  <a:txBody>
                    <a:bodyPr/>
                    <a:lstStyle/>
                    <a:p>
                      <a:pPr marL="1270" indent="-234950" algn="l">
                        <a:lnSpc>
                          <a:spcPct val="107000"/>
                        </a:lnSpc>
                        <a:spcAft>
                          <a:spcPts val="0"/>
                        </a:spcAft>
                      </a:pPr>
                      <a:r>
                        <a:rPr lang="en-US" sz="1200">
                          <a:effectLst/>
                        </a:rPr>
                        <a:t>4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PASCHAL S. MBELELE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a:effectLst/>
                        </a:rPr>
                        <a:t>T21-03-02213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BSc. CE4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4127732276"/>
                  </a:ext>
                </a:extLst>
              </a:tr>
              <a:tr h="286385">
                <a:tc>
                  <a:txBody>
                    <a:bodyPr/>
                    <a:lstStyle/>
                    <a:p>
                      <a:pPr marL="1270" indent="-234950" algn="l">
                        <a:lnSpc>
                          <a:spcPct val="107000"/>
                        </a:lnSpc>
                        <a:spcAft>
                          <a:spcPts val="0"/>
                        </a:spcAft>
                      </a:pPr>
                      <a:r>
                        <a:rPr lang="en-US" sz="1200">
                          <a:effectLst/>
                        </a:rPr>
                        <a:t>5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a:effectLst/>
                        </a:rPr>
                        <a:t>MESHACK V. BUNDALA </a:t>
                      </a:r>
                      <a:endParaRPr lang="en-US"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234950" indent="-234950" algn="l">
                        <a:lnSpc>
                          <a:spcPct val="107000"/>
                        </a:lnSpc>
                        <a:spcAft>
                          <a:spcPts val="0"/>
                        </a:spcAft>
                      </a:pPr>
                      <a:r>
                        <a:rPr lang="en-US" sz="1200" dirty="0">
                          <a:effectLst/>
                        </a:rPr>
                        <a:t>T21-03-15154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tc>
                  <a:txBody>
                    <a:bodyPr/>
                    <a:lstStyle/>
                    <a:p>
                      <a:pPr marL="1270" indent="-234950" algn="l">
                        <a:lnSpc>
                          <a:spcPct val="107000"/>
                        </a:lnSpc>
                        <a:spcAft>
                          <a:spcPts val="0"/>
                        </a:spcAft>
                      </a:pPr>
                      <a:r>
                        <a:rPr lang="en-US" sz="1200" dirty="0">
                          <a:effectLst/>
                        </a:rPr>
                        <a:t>BSc. CE4 </a:t>
                      </a:r>
                      <a:endPar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73025" marT="4445" marB="0"/>
                </a:tc>
                <a:extLst>
                  <a:ext uri="{0D108BD9-81ED-4DB2-BD59-A6C34878D82A}">
                    <a16:rowId xmlns:a16="http://schemas.microsoft.com/office/drawing/2014/main" val="2028606020"/>
                  </a:ext>
                </a:extLst>
              </a:tr>
            </a:tbl>
          </a:graphicData>
        </a:graphic>
      </p:graphicFrame>
      <p:sp>
        <p:nvSpPr>
          <p:cNvPr id="5" name="Rectangle 1"/>
          <p:cNvSpPr>
            <a:spLocks noGrp="1" noChangeArrowheads="1"/>
          </p:cNvSpPr>
          <p:nvPr>
            <p:ph type="subTitle" idx="1"/>
          </p:nvPr>
        </p:nvSpPr>
        <p:spPr bwMode="auto">
          <a:xfrm>
            <a:off x="5736634" y="6286908"/>
            <a:ext cx="24878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100" b="0"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4312948" y="43934"/>
            <a:ext cx="35661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THE UNIVERSTY OF DODOMA </a:t>
            </a: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pic>
        <p:nvPicPr>
          <p:cNvPr id="1029" name="Picture 2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8274" y="536448"/>
            <a:ext cx="1695450" cy="173126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7"/>
          <p:cNvSpPr>
            <a:spLocks noChangeArrowheads="1"/>
          </p:cNvSpPr>
          <p:nvPr/>
        </p:nvSpPr>
        <p:spPr bwMode="auto">
          <a:xfrm>
            <a:off x="1523658" y="1145741"/>
            <a:ext cx="9144683"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 </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rgbClr val="000000"/>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COLLEGE OF INFORMATICS AND VIRTUAL EDUCATION </a:t>
            </a: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DEPARTMENT OF COMPUTER SCIENCE AND ENGINEERING (CSE) </a:t>
            </a: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PROJECT PROPOSAL </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smtClean="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smtClean="0">
                <a:ln>
                  <a:noFill/>
                </a:ln>
                <a:solidFill>
                  <a:srgbClr val="000000"/>
                </a:solidFill>
                <a:effectLst/>
                <a:latin typeface="Arial" panose="020B0604020202020204" pitchFamily="34" charset="0"/>
                <a:ea typeface="Calibri" panose="020F0502020204030204" pitchFamily="34" charset="0"/>
              </a:rPr>
              <a:t>TITLE: </a:t>
            </a:r>
            <a:r>
              <a:rPr kumimoji="0" lang="en-US" altLang="en-US" i="0" u="sng" strike="noStrike" cap="none" normalizeH="0" baseline="0" dirty="0" smtClean="0">
                <a:ln>
                  <a:noFill/>
                </a:ln>
                <a:solidFill>
                  <a:srgbClr val="4472C4"/>
                </a:solidFill>
                <a:effectLst/>
                <a:latin typeface="Arial" panose="020B0604020202020204" pitchFamily="34" charset="0"/>
                <a:ea typeface="Calibri" panose="020F0502020204030204" pitchFamily="34" charset="0"/>
              </a:rPr>
              <a:t>IOT-BASED SMART ROAD DAMAGE DETECTION AND WARNING SYSTEM.</a:t>
            </a:r>
            <a:r>
              <a:rPr kumimoji="0" lang="en-US" altLang="en-US" i="0" u="none" strike="noStrike" cap="none" normalizeH="0" baseline="0" dirty="0" smtClean="0">
                <a:ln>
                  <a:noFill/>
                </a:ln>
                <a:solidFill>
                  <a:srgbClr val="4472C4"/>
                </a:solidFill>
                <a:effectLst/>
                <a:latin typeface="Arial" panose="020B0604020202020204" pitchFamily="34" charset="0"/>
                <a:ea typeface="Calibri" panose="020F0502020204030204" pitchFamily="34" charset="0"/>
              </a:rPr>
              <a:t>  </a:t>
            </a:r>
            <a:endParaRPr kumimoji="0" lang="en-US" altLang="en-US"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947601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t>
            </a:r>
            <a:r>
              <a:rPr lang="en-US" dirty="0" smtClean="0"/>
              <a:t>Design… </a:t>
            </a:r>
            <a:endParaRPr lang="en-US" dirty="0"/>
          </a:p>
        </p:txBody>
      </p:sp>
      <p:sp>
        <p:nvSpPr>
          <p:cNvPr id="3" name="Content Placeholder 2"/>
          <p:cNvSpPr>
            <a:spLocks noGrp="1"/>
          </p:cNvSpPr>
          <p:nvPr>
            <p:ph idx="1"/>
          </p:nvPr>
        </p:nvSpPr>
        <p:spPr/>
        <p:txBody>
          <a:bodyPr>
            <a:normAutofit fontScale="92500" lnSpcReduction="20000"/>
          </a:bodyPr>
          <a:lstStyle/>
          <a:p>
            <a:pPr marL="0" lvl="0" indent="0" fontAlgn="base">
              <a:buNone/>
            </a:pPr>
            <a:r>
              <a:rPr lang="en-US" sz="2600" dirty="0"/>
              <a:t>WORKING PRINCIPLE </a:t>
            </a:r>
            <a:endParaRPr lang="en-US" sz="2600" dirty="0" smtClean="0"/>
          </a:p>
          <a:p>
            <a:pPr lvl="0" fontAlgn="base">
              <a:buFont typeface="Wingdings" panose="05000000000000000000" pitchFamily="2" charset="2"/>
              <a:buChar char="Ø"/>
            </a:pPr>
            <a:r>
              <a:rPr lang="en-US" sz="2800" dirty="0" smtClean="0"/>
              <a:t>The </a:t>
            </a:r>
            <a:r>
              <a:rPr lang="en-US" sz="2800" dirty="0"/>
              <a:t>ultrasonic sensor, placed under a vehicle or mounted on the roadside, continuously scans the road surface. </a:t>
            </a:r>
          </a:p>
          <a:p>
            <a:pPr lvl="0" fontAlgn="base">
              <a:buFont typeface="Wingdings" panose="05000000000000000000" pitchFamily="2" charset="2"/>
              <a:buChar char="Ø"/>
            </a:pPr>
            <a:r>
              <a:rPr lang="en-US" sz="2800" dirty="0"/>
              <a:t>If a significant road surface issue is detected, it is classified as road damage. </a:t>
            </a:r>
          </a:p>
          <a:p>
            <a:pPr lvl="0" fontAlgn="base">
              <a:buFont typeface="Wingdings" panose="05000000000000000000" pitchFamily="2" charset="2"/>
              <a:buChar char="Ø"/>
            </a:pPr>
            <a:r>
              <a:rPr lang="en-US" sz="2800" dirty="0"/>
              <a:t>The GPS module records the exact location of the damaged area. </a:t>
            </a:r>
          </a:p>
          <a:p>
            <a:pPr lvl="0" fontAlgn="base">
              <a:buFont typeface="Wingdings" panose="05000000000000000000" pitchFamily="2" charset="2"/>
              <a:buChar char="Ø"/>
            </a:pPr>
            <a:r>
              <a:rPr lang="en-US" sz="2800" dirty="0"/>
              <a:t>The microcontroller processes the data and transmits it to a cloud database via GSM/Wi-Fi. </a:t>
            </a:r>
          </a:p>
          <a:p>
            <a:pPr lvl="0" fontAlgn="base">
              <a:buFont typeface="Wingdings" panose="05000000000000000000" pitchFamily="2" charset="2"/>
              <a:buChar char="Ø"/>
            </a:pPr>
            <a:r>
              <a:rPr lang="en-US" sz="2800" dirty="0"/>
              <a:t>Drivers receive real-time alerts through a mobile application or in-vehicle display. </a:t>
            </a:r>
          </a:p>
          <a:p>
            <a:endParaRPr lang="en-US" dirty="0"/>
          </a:p>
        </p:txBody>
      </p:sp>
    </p:spTree>
    <p:extLst>
      <p:ext uri="{BB962C8B-B14F-4D97-AF65-F5344CB8AC3E}">
        <p14:creationId xmlns:p14="http://schemas.microsoft.com/office/powerpoint/2010/main" val="3928432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lnSpc>
                <a:spcPct val="85000"/>
              </a:lnSpc>
              <a:spcBef>
                <a:spcPct val="0"/>
              </a:spcBef>
            </a:pPr>
            <a:r>
              <a:rPr kumimoji="0" lang="en-US" sz="4800" b="0" i="0" u="none" strike="noStrike" kern="1200" cap="none" spc="-50" normalizeH="0" baseline="0" noProof="0" dirty="0" smtClean="0">
                <a:ln>
                  <a:noFill/>
                </a:ln>
                <a:solidFill>
                  <a:srgbClr val="000000">
                    <a:lumMod val="75000"/>
                    <a:lumOff val="25000"/>
                  </a:srgbClr>
                </a:solidFill>
                <a:effectLst/>
                <a:uLnTx/>
                <a:uFillTx/>
                <a:latin typeface="Calibri Light" panose="020F0302020204030204"/>
                <a:ea typeface="+mj-ea"/>
                <a:cs typeface="+mj-cs"/>
              </a:rPr>
              <a:t>System Design… </a:t>
            </a:r>
            <a:endParaRPr lang="en-US" dirty="0"/>
          </a:p>
        </p:txBody>
      </p:sp>
      <p:sp>
        <p:nvSpPr>
          <p:cNvPr id="3" name="Content Placeholder 2"/>
          <p:cNvSpPr>
            <a:spLocks noGrp="1"/>
          </p:cNvSpPr>
          <p:nvPr>
            <p:ph idx="1"/>
          </p:nvPr>
        </p:nvSpPr>
        <p:spPr/>
        <p:txBody>
          <a:bodyPr/>
          <a:lstStyle/>
          <a:p>
            <a:pPr marL="91440" lvl="1" indent="-91440">
              <a:spcBef>
                <a:spcPts val="1200"/>
              </a:spcBef>
              <a:spcAft>
                <a:spcPts val="200"/>
              </a:spcAft>
              <a:buSzPct val="100000"/>
              <a:buFont typeface="Calibri" panose="020F0502020204030204" pitchFamily="34" charset="0"/>
              <a:buChar char=" "/>
            </a:pPr>
            <a:r>
              <a:rPr lang="en-US" sz="2400" b="1" dirty="0"/>
              <a:t>Data Processing and Cloud Integration. </a:t>
            </a:r>
            <a:endParaRPr lang="en-US" sz="2400" dirty="0"/>
          </a:p>
          <a:p>
            <a:pPr>
              <a:buFont typeface="Wingdings" panose="05000000000000000000" pitchFamily="2" charset="2"/>
              <a:buChar char="Ø"/>
            </a:pPr>
            <a:r>
              <a:rPr lang="en-US" sz="2800" dirty="0"/>
              <a:t>The system utilizes cloud storage to log road damage data for analysis and visualization. A web or mobile application provides an interactive map showing damaged locations, helping authorities plan road repairs efficiently. </a:t>
            </a:r>
          </a:p>
          <a:p>
            <a:endParaRPr lang="en-US" dirty="0"/>
          </a:p>
        </p:txBody>
      </p:sp>
    </p:spTree>
    <p:extLst>
      <p:ext uri="{BB962C8B-B14F-4D97-AF65-F5344CB8AC3E}">
        <p14:creationId xmlns:p14="http://schemas.microsoft.com/office/powerpoint/2010/main" val="4283552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Outcomes </a:t>
            </a:r>
            <a:r>
              <a:rPr lang="en-US" dirty="0"/>
              <a:t>of the system expected: </a:t>
            </a:r>
          </a:p>
        </p:txBody>
      </p:sp>
      <p:sp>
        <p:nvSpPr>
          <p:cNvPr id="3" name="Content Placeholder 2"/>
          <p:cNvSpPr>
            <a:spLocks noGrp="1"/>
          </p:cNvSpPr>
          <p:nvPr>
            <p:ph idx="1"/>
          </p:nvPr>
        </p:nvSpPr>
        <p:spPr/>
        <p:txBody>
          <a:bodyPr>
            <a:normAutofit/>
          </a:bodyPr>
          <a:lstStyle/>
          <a:p>
            <a:pPr lvl="0" fontAlgn="base">
              <a:buFont typeface="Wingdings" panose="05000000000000000000" pitchFamily="2" charset="2"/>
              <a:buChar char="Ø"/>
            </a:pPr>
            <a:r>
              <a:rPr lang="en-US" sz="2800" dirty="0"/>
              <a:t>Improved Road Safety: Drivers receive timely alerts, reducing accidents. </a:t>
            </a:r>
          </a:p>
          <a:p>
            <a:pPr lvl="0" fontAlgn="base">
              <a:buFont typeface="Wingdings" panose="05000000000000000000" pitchFamily="2" charset="2"/>
              <a:buChar char="Ø"/>
            </a:pPr>
            <a:r>
              <a:rPr lang="en-US" sz="2800" dirty="0"/>
              <a:t>Reduced Vehicle Damage: Avoiding damaged road areas prevents tire bursts and costly repairs. </a:t>
            </a:r>
          </a:p>
          <a:p>
            <a:pPr lvl="0" fontAlgn="base">
              <a:buFont typeface="Wingdings" panose="05000000000000000000" pitchFamily="2" charset="2"/>
              <a:buChar char="Ø"/>
            </a:pPr>
            <a:r>
              <a:rPr lang="en-US" sz="2800" dirty="0"/>
              <a:t>Efficient Road Maintenance: Authorities can monitor road conditions and take preventive measures. </a:t>
            </a:r>
          </a:p>
          <a:p>
            <a:pPr>
              <a:buFont typeface="Wingdings" panose="05000000000000000000" pitchFamily="2" charset="2"/>
              <a:buChar char="Ø"/>
            </a:pPr>
            <a:r>
              <a:rPr lang="en-US" sz="2800" dirty="0"/>
              <a:t>Cost Savings: Reduced vehicle repair costs and fewer insurance claims.</a:t>
            </a:r>
            <a:endParaRPr lang="en-US" sz="2800" dirty="0"/>
          </a:p>
        </p:txBody>
      </p:sp>
    </p:spTree>
    <p:extLst>
      <p:ext uri="{BB962C8B-B14F-4D97-AF65-F5344CB8AC3E}">
        <p14:creationId xmlns:p14="http://schemas.microsoft.com/office/powerpoint/2010/main" val="359232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Conclusion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This </a:t>
            </a:r>
            <a:r>
              <a:rPr lang="en-US" sz="2800" dirty="0" err="1"/>
              <a:t>IoT</a:t>
            </a:r>
            <a:r>
              <a:rPr lang="en-US" sz="2800" dirty="0"/>
              <a:t>-based road damage detection and warning system will significantly improve road safety and transportation efficiency. By integrating sensors, GPS, and cloud technology, the system ensures proactive road damage detection and effective road maintenance.  </a:t>
            </a:r>
          </a:p>
          <a:p>
            <a:endParaRPr lang="en-US" dirty="0"/>
          </a:p>
        </p:txBody>
      </p:sp>
    </p:spTree>
    <p:extLst>
      <p:ext uri="{BB962C8B-B14F-4D97-AF65-F5344CB8AC3E}">
        <p14:creationId xmlns:p14="http://schemas.microsoft.com/office/powerpoint/2010/main" val="533690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ctr"/>
            <a:r>
              <a:rPr lang="en-US" sz="6000" dirty="0" smtClean="0"/>
              <a:t>END</a:t>
            </a:r>
            <a:endParaRPr lang="en-US" sz="6000" dirty="0"/>
          </a:p>
        </p:txBody>
      </p:sp>
    </p:spTree>
    <p:extLst>
      <p:ext uri="{BB962C8B-B14F-4D97-AF65-F5344CB8AC3E}">
        <p14:creationId xmlns:p14="http://schemas.microsoft.com/office/powerpoint/2010/main" val="831590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 </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solidFill>
                  <a:srgbClr val="000000"/>
                </a:solidFill>
                <a:latin typeface="Times New Roman" panose="02020603050405020304" pitchFamily="18" charset="0"/>
                <a:ea typeface="Times New Roman" panose="02020603050405020304" pitchFamily="18" charset="0"/>
              </a:rPr>
              <a:t>The worsening condition of roads, especially during the rainy season, creates serious risks for drivers. When roads get damaged, it can lead to accidents, tire bursts, vehicle damage, and higher maintenance costs. </a:t>
            </a:r>
            <a:endParaRPr lang="en-US" sz="2800" dirty="0" smtClean="0">
              <a:solidFill>
                <a:srgbClr val="000000"/>
              </a:solidFill>
              <a:latin typeface="Times New Roman" panose="02020603050405020304" pitchFamily="18" charset="0"/>
              <a:ea typeface="Times New Roman" panose="02020603050405020304" pitchFamily="18" charset="0"/>
            </a:endParaRPr>
          </a:p>
          <a:p>
            <a:pPr>
              <a:buFont typeface="Wingdings" panose="05000000000000000000" pitchFamily="2" charset="2"/>
              <a:buChar char="Ø"/>
            </a:pPr>
            <a:r>
              <a:rPr lang="en-US" sz="2800" dirty="0" smtClean="0">
                <a:solidFill>
                  <a:srgbClr val="000000"/>
                </a:solidFill>
                <a:latin typeface="Times New Roman" panose="02020603050405020304" pitchFamily="18" charset="0"/>
                <a:ea typeface="Times New Roman" panose="02020603050405020304" pitchFamily="18" charset="0"/>
              </a:rPr>
              <a:t>In </a:t>
            </a:r>
            <a:r>
              <a:rPr lang="en-US" sz="2800" dirty="0">
                <a:solidFill>
                  <a:srgbClr val="000000"/>
                </a:solidFill>
                <a:latin typeface="Times New Roman" panose="02020603050405020304" pitchFamily="18" charset="0"/>
                <a:ea typeface="Times New Roman" panose="02020603050405020304" pitchFamily="18" charset="0"/>
              </a:rPr>
              <a:t>Tanzania, particularly on the </a:t>
            </a:r>
            <a:r>
              <a:rPr lang="en-US" sz="2800" dirty="0" err="1">
                <a:solidFill>
                  <a:srgbClr val="000000"/>
                </a:solidFill>
                <a:latin typeface="Times New Roman" panose="02020603050405020304" pitchFamily="18" charset="0"/>
                <a:ea typeface="Times New Roman" panose="02020603050405020304" pitchFamily="18" charset="0"/>
              </a:rPr>
              <a:t>KibaigwaDodoma</a:t>
            </a:r>
            <a:r>
              <a:rPr lang="en-US" sz="2800" dirty="0">
                <a:solidFill>
                  <a:srgbClr val="000000"/>
                </a:solidFill>
                <a:latin typeface="Times New Roman" panose="02020603050405020304" pitchFamily="18" charset="0"/>
                <a:ea typeface="Times New Roman" panose="02020603050405020304" pitchFamily="18" charset="0"/>
              </a:rPr>
              <a:t> road, drivers often face these problems. To solve this issue, we propose an </a:t>
            </a:r>
            <a:r>
              <a:rPr lang="en-US" sz="2800" dirty="0" err="1">
                <a:solidFill>
                  <a:srgbClr val="000000"/>
                </a:solidFill>
                <a:latin typeface="Times New Roman" panose="02020603050405020304" pitchFamily="18" charset="0"/>
                <a:ea typeface="Times New Roman" panose="02020603050405020304" pitchFamily="18" charset="0"/>
              </a:rPr>
              <a:t>IoT</a:t>
            </a:r>
            <a:r>
              <a:rPr lang="en-US" sz="2800" dirty="0">
                <a:solidFill>
                  <a:srgbClr val="000000"/>
                </a:solidFill>
                <a:latin typeface="Times New Roman" panose="02020603050405020304" pitchFamily="18" charset="0"/>
                <a:ea typeface="Times New Roman" panose="02020603050405020304" pitchFamily="18" charset="0"/>
              </a:rPr>
              <a:t>-based smart road damage detection and warning system. This system will help improve road safety by detecting hazards and alerting drivers, reducing accidents, and minimizing economic losses.</a:t>
            </a:r>
            <a:endParaRPr lang="en-US" sz="2800" dirty="0"/>
          </a:p>
        </p:txBody>
      </p:sp>
    </p:spTree>
    <p:extLst>
      <p:ext uri="{BB962C8B-B14F-4D97-AF65-F5344CB8AC3E}">
        <p14:creationId xmlns:p14="http://schemas.microsoft.com/office/powerpoint/2010/main" val="2273984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32597"/>
          </a:xfrm>
        </p:spPr>
        <p:txBody>
          <a:bodyPr/>
          <a:lstStyle/>
          <a:p>
            <a:pPr algn="ctr"/>
            <a:r>
              <a:rPr lang="en-US" dirty="0"/>
              <a:t>Problem Statement </a:t>
            </a:r>
            <a:endParaRPr lang="en-US" dirty="0"/>
          </a:p>
        </p:txBody>
      </p:sp>
      <p:sp>
        <p:nvSpPr>
          <p:cNvPr id="3" name="Content Placeholder 2"/>
          <p:cNvSpPr>
            <a:spLocks noGrp="1"/>
          </p:cNvSpPr>
          <p:nvPr>
            <p:ph idx="1"/>
          </p:nvPr>
        </p:nvSpPr>
        <p:spPr/>
        <p:txBody>
          <a:bodyPr/>
          <a:lstStyle/>
          <a:p>
            <a:pPr algn="just">
              <a:lnSpc>
                <a:spcPct val="103000"/>
              </a:lnSpc>
              <a:spcAft>
                <a:spcPts val="1180"/>
              </a:spcAft>
              <a:buFont typeface="Wingdings" panose="05000000000000000000" pitchFamily="2" charset="2"/>
              <a:buChar char="Ø"/>
            </a:pPr>
            <a:r>
              <a:rPr lang="en-US" sz="2800" dirty="0">
                <a:solidFill>
                  <a:srgbClr val="000000"/>
                </a:solidFill>
                <a:latin typeface="Times New Roman" panose="02020603050405020304" pitchFamily="18" charset="0"/>
                <a:ea typeface="Times New Roman" panose="02020603050405020304" pitchFamily="18" charset="0"/>
              </a:rPr>
              <a:t>Potholes formed due to rain and road degradation causes damage to vehicle tires, leading to accidents and economic losses. </a:t>
            </a:r>
            <a:r>
              <a:rPr lang="en-US" sz="2800" dirty="0" smtClean="0">
                <a:solidFill>
                  <a:srgbClr val="000000"/>
                </a:solidFill>
                <a:latin typeface="Times New Roman" panose="02020603050405020304" pitchFamily="18" charset="0"/>
                <a:ea typeface="Times New Roman" panose="02020603050405020304" pitchFamily="18" charset="0"/>
              </a:rPr>
              <a:t>Drivers </a:t>
            </a:r>
            <a:r>
              <a:rPr lang="en-US" sz="2800" dirty="0">
                <a:solidFill>
                  <a:srgbClr val="000000"/>
                </a:solidFill>
                <a:latin typeface="Times New Roman" panose="02020603050405020304" pitchFamily="18" charset="0"/>
                <a:ea typeface="Times New Roman" panose="02020603050405020304" pitchFamily="18" charset="0"/>
              </a:rPr>
              <a:t>lack an efficient system to detect and avoid road damage in </a:t>
            </a:r>
            <a:r>
              <a:rPr lang="en-US" sz="2800" dirty="0" err="1">
                <a:solidFill>
                  <a:srgbClr val="000000"/>
                </a:solidFill>
                <a:latin typeface="Times New Roman" panose="02020603050405020304" pitchFamily="18" charset="0"/>
                <a:ea typeface="Times New Roman" panose="02020603050405020304" pitchFamily="18" charset="0"/>
              </a:rPr>
              <a:t>realtime</a:t>
            </a:r>
            <a:r>
              <a:rPr lang="en-US" sz="2800" dirty="0">
                <a:solidFill>
                  <a:srgbClr val="000000"/>
                </a:solidFill>
                <a:latin typeface="Times New Roman" panose="02020603050405020304" pitchFamily="18" charset="0"/>
                <a:ea typeface="Times New Roman" panose="02020603050405020304" pitchFamily="18" charset="0"/>
              </a:rPr>
              <a:t>. </a:t>
            </a:r>
            <a:endParaRPr lang="en-US" sz="2800" dirty="0" smtClean="0">
              <a:solidFill>
                <a:srgbClr val="000000"/>
              </a:solidFill>
              <a:latin typeface="Times New Roman" panose="02020603050405020304" pitchFamily="18" charset="0"/>
              <a:ea typeface="Times New Roman" panose="02020603050405020304" pitchFamily="18" charset="0"/>
            </a:endParaRPr>
          </a:p>
          <a:p>
            <a:pPr algn="just">
              <a:lnSpc>
                <a:spcPct val="103000"/>
              </a:lnSpc>
              <a:spcAft>
                <a:spcPts val="1180"/>
              </a:spcAft>
              <a:buFont typeface="Wingdings" panose="05000000000000000000" pitchFamily="2" charset="2"/>
              <a:buChar char="Ø"/>
            </a:pPr>
            <a:r>
              <a:rPr lang="en-US" sz="2800" dirty="0" smtClean="0">
                <a:solidFill>
                  <a:srgbClr val="000000"/>
                </a:solidFill>
                <a:latin typeface="Times New Roman" panose="02020603050405020304" pitchFamily="18" charset="0"/>
                <a:ea typeface="Times New Roman" panose="02020603050405020304" pitchFamily="18" charset="0"/>
              </a:rPr>
              <a:t>So </a:t>
            </a:r>
            <a:r>
              <a:rPr lang="en-US" sz="2800" dirty="0">
                <a:solidFill>
                  <a:srgbClr val="000000"/>
                </a:solidFill>
                <a:latin typeface="Times New Roman" panose="02020603050405020304" pitchFamily="18" charset="0"/>
                <a:ea typeface="Times New Roman" panose="02020603050405020304" pitchFamily="18" charset="0"/>
              </a:rPr>
              <a:t>we proposed an </a:t>
            </a:r>
            <a:r>
              <a:rPr lang="en-US" sz="2800" b="1" dirty="0" err="1">
                <a:solidFill>
                  <a:srgbClr val="000000"/>
                </a:solidFill>
                <a:latin typeface="Times New Roman" panose="02020603050405020304" pitchFamily="18" charset="0"/>
                <a:ea typeface="Times New Roman" panose="02020603050405020304" pitchFamily="18" charset="0"/>
              </a:rPr>
              <a:t>IoT</a:t>
            </a:r>
            <a:r>
              <a:rPr lang="en-US" sz="2800" b="1" dirty="0">
                <a:solidFill>
                  <a:srgbClr val="000000"/>
                </a:solidFill>
                <a:latin typeface="Times New Roman" panose="02020603050405020304" pitchFamily="18" charset="0"/>
                <a:ea typeface="Times New Roman" panose="02020603050405020304" pitchFamily="18" charset="0"/>
              </a:rPr>
              <a:t>-Based Smart Road Damage Detection and warning system</a:t>
            </a:r>
            <a:r>
              <a:rPr lang="en-US" sz="2800" dirty="0">
                <a:solidFill>
                  <a:srgbClr val="000000"/>
                </a:solidFill>
                <a:latin typeface="Times New Roman" panose="02020603050405020304" pitchFamily="18" charset="0"/>
                <a:ea typeface="Times New Roman" panose="02020603050405020304" pitchFamily="18" charset="0"/>
              </a:rPr>
              <a:t> that can detect the potholes and alert the drivers, helping them to avoid damaged roads and reduce accident </a:t>
            </a:r>
          </a:p>
          <a:p>
            <a:endParaRPr lang="en-US" dirty="0"/>
          </a:p>
        </p:txBody>
      </p:sp>
    </p:spTree>
    <p:extLst>
      <p:ext uri="{BB962C8B-B14F-4D97-AF65-F5344CB8AC3E}">
        <p14:creationId xmlns:p14="http://schemas.microsoft.com/office/powerpoint/2010/main" val="3100452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96021"/>
          </a:xfrm>
        </p:spPr>
        <p:txBody>
          <a:bodyPr/>
          <a:lstStyle/>
          <a:p>
            <a:pPr algn="ctr"/>
            <a:r>
              <a:rPr lang="en-US" b="1" dirty="0" smtClean="0"/>
              <a:t>OBJECTIVES</a:t>
            </a:r>
            <a:endParaRPr lang="en-US" dirty="0"/>
          </a:p>
        </p:txBody>
      </p:sp>
      <p:sp>
        <p:nvSpPr>
          <p:cNvPr id="3" name="Content Placeholder 2"/>
          <p:cNvSpPr>
            <a:spLocks noGrp="1"/>
          </p:cNvSpPr>
          <p:nvPr>
            <p:ph idx="1"/>
          </p:nvPr>
        </p:nvSpPr>
        <p:spPr>
          <a:xfrm>
            <a:off x="1097280" y="1809158"/>
            <a:ext cx="10058400" cy="4494106"/>
          </a:xfrm>
        </p:spPr>
        <p:txBody>
          <a:bodyPr>
            <a:normAutofit/>
          </a:bodyPr>
          <a:lstStyle/>
          <a:p>
            <a:pPr>
              <a:buFont typeface="Wingdings" panose="05000000000000000000" pitchFamily="2" charset="2"/>
              <a:buChar char="§"/>
            </a:pPr>
            <a:r>
              <a:rPr lang="en-US" sz="2800" dirty="0"/>
              <a:t>Main Objective </a:t>
            </a:r>
            <a:endParaRPr lang="en-US" sz="2800" dirty="0" smtClean="0"/>
          </a:p>
          <a:p>
            <a:pPr>
              <a:buFont typeface="Wingdings" panose="05000000000000000000" pitchFamily="2" charset="2"/>
              <a:buChar char="Ø"/>
            </a:pPr>
            <a:r>
              <a:rPr lang="en-US" sz="2400" dirty="0" smtClean="0"/>
              <a:t>To </a:t>
            </a:r>
            <a:r>
              <a:rPr lang="en-US" sz="2400" dirty="0"/>
              <a:t>design the </a:t>
            </a:r>
            <a:r>
              <a:rPr lang="en-US" sz="2400" dirty="0" err="1"/>
              <a:t>IoT</a:t>
            </a:r>
            <a:r>
              <a:rPr lang="en-US" sz="2400" dirty="0"/>
              <a:t>-Based Smart Road Damage Detection and warning </a:t>
            </a:r>
            <a:r>
              <a:rPr lang="en-US" sz="2400" dirty="0" smtClean="0"/>
              <a:t>system</a:t>
            </a:r>
            <a:endParaRPr lang="en-US" sz="2400" dirty="0"/>
          </a:p>
          <a:p>
            <a:pPr>
              <a:buFont typeface="Wingdings" panose="05000000000000000000" pitchFamily="2" charset="2"/>
              <a:buChar char="§"/>
            </a:pPr>
            <a:r>
              <a:rPr lang="en-US" sz="2800" dirty="0"/>
              <a:t>Specific </a:t>
            </a:r>
            <a:r>
              <a:rPr lang="en-US" sz="2800" dirty="0" smtClean="0"/>
              <a:t>Objective</a:t>
            </a:r>
          </a:p>
          <a:p>
            <a:pPr marL="457200" lvl="0" indent="-457200" fontAlgn="base">
              <a:buFont typeface="+mj-lt"/>
              <a:buAutoNum type="arabicPeriod"/>
            </a:pPr>
            <a:r>
              <a:rPr lang="en-US" sz="2400" dirty="0"/>
              <a:t>To gather the system requirements </a:t>
            </a:r>
          </a:p>
          <a:p>
            <a:pPr marL="457200" lvl="0" indent="-457200" fontAlgn="base">
              <a:buFont typeface="+mj-lt"/>
              <a:buAutoNum type="arabicPeriod"/>
            </a:pPr>
            <a:r>
              <a:rPr lang="en-US" sz="2400" dirty="0"/>
              <a:t>To design the system that detect road damage using ultrasonic sensor </a:t>
            </a:r>
          </a:p>
          <a:p>
            <a:pPr marL="457200" lvl="0" indent="-457200" fontAlgn="base">
              <a:buFont typeface="+mj-lt"/>
              <a:buAutoNum type="arabicPeriod"/>
            </a:pPr>
            <a:r>
              <a:rPr lang="en-US" sz="2400" dirty="0"/>
              <a:t>To track the record damaged road locations using GPS Tracking. </a:t>
            </a:r>
          </a:p>
          <a:p>
            <a:pPr marL="457200" indent="-457200">
              <a:buFont typeface="+mj-lt"/>
              <a:buAutoNum type="arabicPeriod"/>
            </a:pPr>
            <a:r>
              <a:rPr lang="en-US" sz="2400" dirty="0"/>
              <a:t>To implement the </a:t>
            </a:r>
            <a:r>
              <a:rPr lang="en-US" sz="2400" dirty="0" err="1"/>
              <a:t>IoT</a:t>
            </a:r>
            <a:r>
              <a:rPr lang="en-US" sz="2400" dirty="0"/>
              <a:t>-Based Smart Road Damage Detection and warning system</a:t>
            </a:r>
            <a:r>
              <a:rPr lang="en-US" sz="2400" dirty="0" smtClean="0"/>
              <a:t> </a:t>
            </a:r>
          </a:p>
          <a:p>
            <a:pPr marL="0" indent="0">
              <a:buNone/>
            </a:pPr>
            <a:endParaRPr lang="en-US" sz="2400" dirty="0"/>
          </a:p>
        </p:txBody>
      </p:sp>
    </p:spTree>
    <p:extLst>
      <p:ext uri="{BB962C8B-B14F-4D97-AF65-F5344CB8AC3E}">
        <p14:creationId xmlns:p14="http://schemas.microsoft.com/office/powerpoint/2010/main" val="3561951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System </a:t>
            </a:r>
            <a:r>
              <a:rPr lang="en-US" b="1" dirty="0" smtClean="0"/>
              <a:t>Requirements</a:t>
            </a:r>
            <a:endParaRPr lang="en-US" dirty="0"/>
          </a:p>
        </p:txBody>
      </p:sp>
      <p:sp>
        <p:nvSpPr>
          <p:cNvPr id="3" name="Content Placeholder 2"/>
          <p:cNvSpPr>
            <a:spLocks noGrp="1"/>
          </p:cNvSpPr>
          <p:nvPr>
            <p:ph idx="1"/>
          </p:nvPr>
        </p:nvSpPr>
        <p:spPr/>
        <p:txBody>
          <a:bodyPr>
            <a:normAutofit lnSpcReduction="10000"/>
          </a:bodyPr>
          <a:lstStyle/>
          <a:p>
            <a:r>
              <a:rPr lang="en-US" b="1" dirty="0"/>
              <a:t>Functional requirements. </a:t>
            </a:r>
            <a:endParaRPr lang="en-US" b="1" dirty="0" smtClean="0"/>
          </a:p>
          <a:p>
            <a:pPr marL="726948" lvl="2" indent="-342900" fontAlgn="base">
              <a:buFont typeface="+mj-lt"/>
              <a:buAutoNum type="arabicPeriod"/>
            </a:pPr>
            <a:r>
              <a:rPr lang="en-US" sz="2400" dirty="0"/>
              <a:t>The system shall be able to detect the Road Damage Using ultrasonic sensor. </a:t>
            </a:r>
          </a:p>
          <a:p>
            <a:pPr marL="726948" lvl="2" indent="-342900" fontAlgn="base">
              <a:buFont typeface="+mj-lt"/>
              <a:buAutoNum type="arabicPeriod"/>
            </a:pPr>
            <a:r>
              <a:rPr lang="en-US" sz="2400" dirty="0"/>
              <a:t>The system shall be able to Precise location tracking of damaged areas using GPS Tracking </a:t>
            </a:r>
          </a:p>
          <a:p>
            <a:pPr marL="726948" lvl="2" indent="-342900" fontAlgn="base">
              <a:buFont typeface="+mj-lt"/>
              <a:buAutoNum type="arabicPeriod"/>
            </a:pPr>
            <a:r>
              <a:rPr lang="en-US" sz="2400" dirty="0"/>
              <a:t>The system shall be able to Notify drivers via mobile applications, buzzers. </a:t>
            </a:r>
          </a:p>
          <a:p>
            <a:pPr marL="726948" lvl="2" indent="-342900" fontAlgn="base">
              <a:buFont typeface="+mj-lt"/>
              <a:buAutoNum type="arabicPeriod"/>
            </a:pPr>
            <a:r>
              <a:rPr lang="en-US" sz="2400" dirty="0"/>
              <a:t>The system shall be able to Utilize GSM or Wi-Fi (Microcontroller) for data transmission. </a:t>
            </a:r>
          </a:p>
          <a:p>
            <a:pPr marL="726948" lvl="2" indent="-342900" fontAlgn="base">
              <a:buFont typeface="+mj-lt"/>
              <a:buAutoNum type="arabicPeriod"/>
            </a:pPr>
            <a:r>
              <a:rPr lang="en-US" sz="2400" dirty="0"/>
              <a:t>The system shall be able to store pothole location data in cloud database </a:t>
            </a:r>
          </a:p>
          <a:p>
            <a:pPr marL="726948" lvl="2" indent="-342900" fontAlgn="base">
              <a:buFont typeface="+mj-lt"/>
              <a:buAutoNum type="arabicPeriod"/>
            </a:pPr>
            <a:r>
              <a:rPr lang="en-US" sz="2400" dirty="0"/>
              <a:t>The system shall be able to provide a map-based interface showing pothole location. </a:t>
            </a:r>
          </a:p>
          <a:p>
            <a:endParaRPr lang="en-US" dirty="0"/>
          </a:p>
        </p:txBody>
      </p:sp>
    </p:spTree>
    <p:extLst>
      <p:ext uri="{BB962C8B-B14F-4D97-AF65-F5344CB8AC3E}">
        <p14:creationId xmlns:p14="http://schemas.microsoft.com/office/powerpoint/2010/main" val="891306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System </a:t>
            </a:r>
            <a:r>
              <a:rPr lang="en-US" b="1" dirty="0" smtClean="0"/>
              <a:t>Requirements….</a:t>
            </a:r>
            <a:endParaRPr lang="en-US" dirty="0"/>
          </a:p>
        </p:txBody>
      </p:sp>
      <p:sp>
        <p:nvSpPr>
          <p:cNvPr id="3" name="Content Placeholder 2"/>
          <p:cNvSpPr>
            <a:spLocks noGrp="1"/>
          </p:cNvSpPr>
          <p:nvPr>
            <p:ph idx="1"/>
          </p:nvPr>
        </p:nvSpPr>
        <p:spPr/>
        <p:txBody>
          <a:bodyPr/>
          <a:lstStyle/>
          <a:p>
            <a:r>
              <a:rPr lang="en-US" sz="2800" b="1" dirty="0"/>
              <a:t>Non-Functional Requirements. </a:t>
            </a:r>
            <a:endParaRPr lang="en-US" sz="2800" b="1" dirty="0" smtClean="0"/>
          </a:p>
          <a:p>
            <a:pPr marL="726948" lvl="2" indent="-342900" fontAlgn="base">
              <a:buFont typeface="+mj-lt"/>
              <a:buAutoNum type="arabicPeriod"/>
            </a:pPr>
            <a:r>
              <a:rPr lang="en-US" sz="2800" dirty="0"/>
              <a:t>The system should operate on low power to ensure long battery life. </a:t>
            </a:r>
          </a:p>
          <a:p>
            <a:pPr marL="726948" lvl="2" indent="-342900" fontAlgn="base">
              <a:buFont typeface="+mj-lt"/>
              <a:buAutoNum type="arabicPeriod"/>
            </a:pPr>
            <a:r>
              <a:rPr lang="en-US" sz="2800" dirty="0"/>
              <a:t>The system Should be able to withstand adverse weather conditions. </a:t>
            </a:r>
          </a:p>
          <a:p>
            <a:endParaRPr lang="en-US" dirty="0"/>
          </a:p>
          <a:p>
            <a:endParaRPr lang="en-US" dirty="0"/>
          </a:p>
        </p:txBody>
      </p:sp>
    </p:spTree>
    <p:extLst>
      <p:ext uri="{BB962C8B-B14F-4D97-AF65-F5344CB8AC3E}">
        <p14:creationId xmlns:p14="http://schemas.microsoft.com/office/powerpoint/2010/main" val="3188480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1189922"/>
          </a:xfrm>
        </p:spPr>
        <p:txBody>
          <a:bodyPr/>
          <a:lstStyle/>
          <a:p>
            <a:pPr algn="ctr"/>
            <a:r>
              <a:rPr lang="en-US" b="1" dirty="0"/>
              <a:t>Data collection. </a:t>
            </a:r>
            <a:endParaRPr lang="en-US" dirty="0"/>
          </a:p>
        </p:txBody>
      </p:sp>
      <p:sp>
        <p:nvSpPr>
          <p:cNvPr id="3" name="Content Placeholder 2"/>
          <p:cNvSpPr>
            <a:spLocks noGrp="1"/>
          </p:cNvSpPr>
          <p:nvPr>
            <p:ph idx="1"/>
          </p:nvPr>
        </p:nvSpPr>
        <p:spPr/>
        <p:txBody>
          <a:bodyPr/>
          <a:lstStyle/>
          <a:p>
            <a:r>
              <a:rPr lang="en-US" sz="2400" dirty="0"/>
              <a:t>To accomplish the development of this project the data was collected through researching at </a:t>
            </a:r>
            <a:r>
              <a:rPr lang="en-US" sz="2400" dirty="0" err="1"/>
              <a:t>kibaigwa</a:t>
            </a:r>
            <a:r>
              <a:rPr lang="en-US" sz="2400" dirty="0"/>
              <a:t>-Dodoma road by taking some important image showing those damages as follows. </a:t>
            </a:r>
          </a:p>
          <a:p>
            <a:r>
              <a:rPr lang="en-US" sz="2400" dirty="0"/>
              <a:t>Images that shows those potholes as part of our research. </a:t>
            </a:r>
          </a:p>
          <a:p>
            <a:endParaRPr lang="en-US" dirty="0"/>
          </a:p>
        </p:txBody>
      </p:sp>
      <p:grpSp>
        <p:nvGrpSpPr>
          <p:cNvPr id="4" name="Group 3"/>
          <p:cNvGrpSpPr/>
          <p:nvPr/>
        </p:nvGrpSpPr>
        <p:grpSpPr>
          <a:xfrm>
            <a:off x="3179318" y="3375088"/>
            <a:ext cx="5321300" cy="2863215"/>
            <a:chOff x="0" y="0"/>
            <a:chExt cx="5321808" cy="2863596"/>
          </a:xfrm>
        </p:grpSpPr>
        <p:pic>
          <p:nvPicPr>
            <p:cNvPr id="5" name="Picture 4"/>
            <p:cNvPicPr/>
            <p:nvPr/>
          </p:nvPicPr>
          <p:blipFill>
            <a:blip r:embed="rId2"/>
            <a:stretch>
              <a:fillRect/>
            </a:stretch>
          </p:blipFill>
          <p:spPr>
            <a:xfrm>
              <a:off x="0" y="0"/>
              <a:ext cx="2442972" cy="2863596"/>
            </a:xfrm>
            <a:prstGeom prst="rect">
              <a:avLst/>
            </a:prstGeom>
          </p:spPr>
        </p:pic>
        <p:pic>
          <p:nvPicPr>
            <p:cNvPr id="6" name="Picture 5"/>
            <p:cNvPicPr/>
            <p:nvPr/>
          </p:nvPicPr>
          <p:blipFill>
            <a:blip r:embed="rId3"/>
            <a:stretch>
              <a:fillRect/>
            </a:stretch>
          </p:blipFill>
          <p:spPr>
            <a:xfrm>
              <a:off x="2442972" y="39624"/>
              <a:ext cx="2878836" cy="2823972"/>
            </a:xfrm>
            <a:prstGeom prst="rect">
              <a:avLst/>
            </a:prstGeom>
          </p:spPr>
        </p:pic>
      </p:grpSp>
    </p:spTree>
    <p:extLst>
      <p:ext uri="{BB962C8B-B14F-4D97-AF65-F5344CB8AC3E}">
        <p14:creationId xmlns:p14="http://schemas.microsoft.com/office/powerpoint/2010/main" val="3041927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System Design </a:t>
            </a:r>
            <a:endParaRPr lang="en-US" dirty="0"/>
          </a:p>
        </p:txBody>
      </p:sp>
      <p:sp>
        <p:nvSpPr>
          <p:cNvPr id="3" name="Content Placeholder 2"/>
          <p:cNvSpPr>
            <a:spLocks noGrp="1"/>
          </p:cNvSpPr>
          <p:nvPr>
            <p:ph idx="1"/>
          </p:nvPr>
        </p:nvSpPr>
        <p:spPr/>
        <p:txBody>
          <a:bodyPr>
            <a:normAutofit/>
          </a:bodyPr>
          <a:lstStyle/>
          <a:p>
            <a:r>
              <a:rPr lang="en-US" sz="2800" dirty="0"/>
              <a:t>Hardware Components </a:t>
            </a:r>
            <a:endParaRPr lang="en-US" sz="2800" dirty="0" smtClean="0"/>
          </a:p>
          <a:p>
            <a:pPr lvl="0" fontAlgn="base">
              <a:buFont typeface="Wingdings" panose="05000000000000000000" pitchFamily="2" charset="2"/>
              <a:buChar char="Ø"/>
            </a:pPr>
            <a:r>
              <a:rPr lang="en-US" b="1" dirty="0"/>
              <a:t>Microcontroller</a:t>
            </a:r>
            <a:r>
              <a:rPr lang="en-US" dirty="0"/>
              <a:t>: (for </a:t>
            </a:r>
            <a:r>
              <a:rPr lang="en-US" dirty="0" err="1"/>
              <a:t>IoT</a:t>
            </a:r>
            <a:r>
              <a:rPr lang="en-US" dirty="0"/>
              <a:t> connectivity and processing). </a:t>
            </a:r>
          </a:p>
          <a:p>
            <a:pPr lvl="0" fontAlgn="base">
              <a:buFont typeface="Wingdings" panose="05000000000000000000" pitchFamily="2" charset="2"/>
              <a:buChar char="Ø"/>
            </a:pPr>
            <a:r>
              <a:rPr lang="en-US" b="1" dirty="0"/>
              <a:t>Ultrasonic Sensor</a:t>
            </a:r>
            <a:r>
              <a:rPr lang="en-US" dirty="0"/>
              <a:t>: (for detecting road surface issues based on depth measurements). </a:t>
            </a:r>
          </a:p>
          <a:p>
            <a:pPr lvl="0" fontAlgn="base">
              <a:buFont typeface="Wingdings" panose="05000000000000000000" pitchFamily="2" charset="2"/>
              <a:buChar char="Ø"/>
            </a:pPr>
            <a:r>
              <a:rPr lang="en-US" b="1" dirty="0"/>
              <a:t>GPS Module</a:t>
            </a:r>
            <a:r>
              <a:rPr lang="en-US" dirty="0"/>
              <a:t>: (for recording location of damaged areas). </a:t>
            </a:r>
          </a:p>
          <a:p>
            <a:pPr lvl="0" fontAlgn="base">
              <a:buFont typeface="Wingdings" panose="05000000000000000000" pitchFamily="2" charset="2"/>
              <a:buChar char="Ø"/>
            </a:pPr>
            <a:r>
              <a:rPr lang="en-US" b="1" dirty="0"/>
              <a:t>GSM Module</a:t>
            </a:r>
            <a:r>
              <a:rPr lang="en-US" dirty="0"/>
              <a:t>: (for sending alerts via SMS or internet). </a:t>
            </a:r>
          </a:p>
          <a:p>
            <a:pPr lvl="0" fontAlgn="base">
              <a:buFont typeface="Wingdings" panose="05000000000000000000" pitchFamily="2" charset="2"/>
              <a:buChar char="Ø"/>
            </a:pPr>
            <a:r>
              <a:rPr lang="en-US" b="1" dirty="0"/>
              <a:t>Power </a:t>
            </a:r>
            <a:r>
              <a:rPr lang="en-US" b="1" dirty="0" smtClean="0"/>
              <a:t>Supply</a:t>
            </a:r>
            <a:r>
              <a:rPr lang="en-US" dirty="0"/>
              <a:t>: 	rechargeable </a:t>
            </a:r>
            <a:r>
              <a:rPr lang="en-US" dirty="0" smtClean="0"/>
              <a:t>battery with voltage </a:t>
            </a:r>
            <a:r>
              <a:rPr lang="en-US" dirty="0"/>
              <a:t>regulation. </a:t>
            </a:r>
          </a:p>
          <a:p>
            <a:pPr>
              <a:buFont typeface="Wingdings" panose="05000000000000000000" pitchFamily="2" charset="2"/>
              <a:buChar char="Ø"/>
            </a:pPr>
            <a:r>
              <a:rPr lang="en-US" b="1" dirty="0"/>
              <a:t>Buzzer</a:t>
            </a:r>
            <a:r>
              <a:rPr lang="en-US" dirty="0"/>
              <a:t>: Alerts drivers about upcoming damaged roads.</a:t>
            </a:r>
            <a:endParaRPr lang="en-US" sz="2800" dirty="0"/>
          </a:p>
        </p:txBody>
      </p:sp>
    </p:spTree>
    <p:extLst>
      <p:ext uri="{BB962C8B-B14F-4D97-AF65-F5344CB8AC3E}">
        <p14:creationId xmlns:p14="http://schemas.microsoft.com/office/powerpoint/2010/main" val="402680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BLOCK DIAGRAM</a:t>
            </a:r>
            <a:endParaRPr lang="en-US" dirty="0"/>
          </a:p>
        </p:txBody>
      </p:sp>
      <p:sp>
        <p:nvSpPr>
          <p:cNvPr id="3" name="Content Placeholder 2"/>
          <p:cNvSpPr>
            <a:spLocks noGrp="1"/>
          </p:cNvSpPr>
          <p:nvPr>
            <p:ph idx="1"/>
          </p:nvPr>
        </p:nvSpPr>
        <p:spPr/>
        <p:txBody>
          <a:bodyPr/>
          <a:lstStyle/>
          <a:p>
            <a:endParaRPr lang="en-US" dirty="0"/>
          </a:p>
        </p:txBody>
      </p:sp>
      <p:grpSp>
        <p:nvGrpSpPr>
          <p:cNvPr id="4" name="Group 3"/>
          <p:cNvGrpSpPr/>
          <p:nvPr/>
        </p:nvGrpSpPr>
        <p:grpSpPr>
          <a:xfrm>
            <a:off x="1524000" y="1845734"/>
            <a:ext cx="8985503" cy="3774778"/>
            <a:chOff x="21336" y="0"/>
            <a:chExt cx="7005082" cy="2677668"/>
          </a:xfrm>
        </p:grpSpPr>
        <p:sp>
          <p:nvSpPr>
            <p:cNvPr id="5" name="Rectangle 4"/>
            <p:cNvSpPr/>
            <p:nvPr/>
          </p:nvSpPr>
          <p:spPr>
            <a:xfrm>
              <a:off x="524561" y="82164"/>
              <a:ext cx="67395" cy="298426"/>
            </a:xfrm>
            <a:prstGeom prst="rect">
              <a:avLst/>
            </a:prstGeom>
            <a:ln>
              <a:noFill/>
            </a:ln>
          </p:spPr>
          <p:txBody>
            <a:bodyPr vert="horz" lIns="0" tIns="0" rIns="0" bIns="0" rtlCol="0">
              <a:noAutofit/>
            </a:bodyPr>
            <a:lstStyle/>
            <a:p>
              <a:pPr marL="234950" indent="-234950" algn="l">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6" name="Rectangle 5"/>
            <p:cNvSpPr/>
            <p:nvPr/>
          </p:nvSpPr>
          <p:spPr>
            <a:xfrm>
              <a:off x="524561" y="493899"/>
              <a:ext cx="67395" cy="298426"/>
            </a:xfrm>
            <a:prstGeom prst="rect">
              <a:avLst/>
            </a:prstGeom>
            <a:ln>
              <a:noFill/>
            </a:ln>
          </p:spPr>
          <p:txBody>
            <a:bodyPr vert="horz" lIns="0" tIns="0" rIns="0" bIns="0" rtlCol="0">
              <a:noAutofit/>
            </a:bodyPr>
            <a:lstStyle/>
            <a:p>
              <a:pPr marL="234950" indent="-234950" algn="l">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7" name="Rectangle 6"/>
            <p:cNvSpPr/>
            <p:nvPr/>
          </p:nvSpPr>
          <p:spPr>
            <a:xfrm>
              <a:off x="524561" y="905378"/>
              <a:ext cx="67395" cy="298426"/>
            </a:xfrm>
            <a:prstGeom prst="rect">
              <a:avLst/>
            </a:prstGeom>
            <a:ln>
              <a:noFill/>
            </a:ln>
          </p:spPr>
          <p:txBody>
            <a:bodyPr vert="horz" lIns="0" tIns="0" rIns="0" bIns="0" rtlCol="0">
              <a:noAutofit/>
            </a:bodyPr>
            <a:lstStyle/>
            <a:p>
              <a:pPr marL="234950" indent="-234950" algn="l">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8" name="Rectangle 7"/>
            <p:cNvSpPr/>
            <p:nvPr/>
          </p:nvSpPr>
          <p:spPr>
            <a:xfrm>
              <a:off x="524561" y="1316858"/>
              <a:ext cx="67395" cy="298426"/>
            </a:xfrm>
            <a:prstGeom prst="rect">
              <a:avLst/>
            </a:prstGeom>
            <a:ln>
              <a:noFill/>
            </a:ln>
          </p:spPr>
          <p:txBody>
            <a:bodyPr vert="horz" lIns="0" tIns="0" rIns="0" bIns="0" rtlCol="0">
              <a:noAutofit/>
            </a:bodyPr>
            <a:lstStyle/>
            <a:p>
              <a:pPr marL="234950" indent="-234950" algn="l">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9" name="Rectangle 8"/>
            <p:cNvSpPr/>
            <p:nvPr/>
          </p:nvSpPr>
          <p:spPr>
            <a:xfrm>
              <a:off x="524561" y="1728338"/>
              <a:ext cx="67395" cy="298426"/>
            </a:xfrm>
            <a:prstGeom prst="rect">
              <a:avLst/>
            </a:prstGeom>
            <a:ln>
              <a:noFill/>
            </a:ln>
          </p:spPr>
          <p:txBody>
            <a:bodyPr vert="horz" lIns="0" tIns="0" rIns="0" bIns="0" rtlCol="0">
              <a:noAutofit/>
            </a:bodyPr>
            <a:lstStyle/>
            <a:p>
              <a:pPr marL="234950" indent="-234950" algn="l">
                <a:lnSpc>
                  <a:spcPct val="107000"/>
                </a:lnSpc>
                <a:spcAft>
                  <a:spcPts val="800"/>
                </a:spcAft>
              </a:pPr>
              <a:r>
                <a:rPr lang="en-US" sz="1600">
                  <a:solidFill>
                    <a:srgbClr val="000000"/>
                  </a:solidFill>
                  <a:effectLst/>
                  <a:latin typeface="Times New Roman" panose="02020603050405020304" pitchFamily="18" charset="0"/>
                  <a:ea typeface="Times New Roman" panose="02020603050405020304" pitchFamily="18"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10" name="Shape 544"/>
            <p:cNvSpPr/>
            <p:nvPr/>
          </p:nvSpPr>
          <p:spPr>
            <a:xfrm>
              <a:off x="5369052" y="67056"/>
              <a:ext cx="1446276" cy="647700"/>
            </a:xfrm>
            <a:custGeom>
              <a:avLst/>
              <a:gdLst/>
              <a:ahLst/>
              <a:cxnLst/>
              <a:rect l="0" t="0" r="0" b="0"/>
              <a:pathLst>
                <a:path w="1446276" h="647700">
                  <a:moveTo>
                    <a:pt x="107950" y="0"/>
                  </a:moveTo>
                  <a:lnTo>
                    <a:pt x="1338326" y="0"/>
                  </a:lnTo>
                  <a:cubicBezTo>
                    <a:pt x="1397889" y="0"/>
                    <a:pt x="1446276" y="48387"/>
                    <a:pt x="1446276" y="107950"/>
                  </a:cubicBezTo>
                  <a:lnTo>
                    <a:pt x="1446276" y="539750"/>
                  </a:lnTo>
                  <a:cubicBezTo>
                    <a:pt x="1446276" y="599313"/>
                    <a:pt x="1397889" y="647700"/>
                    <a:pt x="1338326" y="647700"/>
                  </a:cubicBezTo>
                  <a:lnTo>
                    <a:pt x="107950" y="647700"/>
                  </a:lnTo>
                  <a:cubicBezTo>
                    <a:pt x="48387" y="647700"/>
                    <a:pt x="0" y="599313"/>
                    <a:pt x="0" y="539750"/>
                  </a:cubicBezTo>
                  <a:lnTo>
                    <a:pt x="0" y="107950"/>
                  </a:lnTo>
                  <a:cubicBezTo>
                    <a:pt x="0" y="48387"/>
                    <a:pt x="48387" y="0"/>
                    <a:pt x="107950" y="0"/>
                  </a:cubicBez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11" name="Shape 545"/>
            <p:cNvSpPr/>
            <p:nvPr/>
          </p:nvSpPr>
          <p:spPr>
            <a:xfrm>
              <a:off x="5369052" y="67056"/>
              <a:ext cx="1446276" cy="647700"/>
            </a:xfrm>
            <a:custGeom>
              <a:avLst/>
              <a:gdLst/>
              <a:ahLst/>
              <a:cxnLst/>
              <a:rect l="0" t="0" r="0" b="0"/>
              <a:pathLst>
                <a:path w="1446276" h="647700">
                  <a:moveTo>
                    <a:pt x="0" y="107950"/>
                  </a:moveTo>
                  <a:cubicBezTo>
                    <a:pt x="0" y="48387"/>
                    <a:pt x="48387" y="0"/>
                    <a:pt x="107950" y="0"/>
                  </a:cubicBezTo>
                  <a:lnTo>
                    <a:pt x="1338326" y="0"/>
                  </a:lnTo>
                  <a:cubicBezTo>
                    <a:pt x="1397889" y="0"/>
                    <a:pt x="1446276" y="48387"/>
                    <a:pt x="1446276" y="107950"/>
                  </a:cubicBezTo>
                  <a:lnTo>
                    <a:pt x="1446276" y="539750"/>
                  </a:lnTo>
                  <a:cubicBezTo>
                    <a:pt x="1446276" y="599313"/>
                    <a:pt x="1397889" y="647700"/>
                    <a:pt x="1338326" y="647700"/>
                  </a:cubicBezTo>
                  <a:lnTo>
                    <a:pt x="107950" y="647700"/>
                  </a:lnTo>
                  <a:cubicBezTo>
                    <a:pt x="48387" y="647700"/>
                    <a:pt x="0" y="599313"/>
                    <a:pt x="0" y="539750"/>
                  </a:cubicBez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12" name="Picture 11"/>
            <p:cNvPicPr/>
            <p:nvPr/>
          </p:nvPicPr>
          <p:blipFill>
            <a:blip r:embed="rId2"/>
            <a:stretch>
              <a:fillRect/>
            </a:stretch>
          </p:blipFill>
          <p:spPr>
            <a:xfrm>
              <a:off x="5407152" y="150876"/>
              <a:ext cx="1370076" cy="481584"/>
            </a:xfrm>
            <a:prstGeom prst="rect">
              <a:avLst/>
            </a:prstGeom>
          </p:spPr>
        </p:pic>
        <p:sp>
          <p:nvSpPr>
            <p:cNvPr id="13" name="Rectangle 12"/>
            <p:cNvSpPr/>
            <p:nvPr/>
          </p:nvSpPr>
          <p:spPr>
            <a:xfrm>
              <a:off x="5647690" y="276733"/>
              <a:ext cx="1184686"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FFFFFF"/>
                  </a:solidFill>
                  <a:effectLst/>
                  <a:latin typeface="Calibri" panose="020F0502020204030204" pitchFamily="34" charset="0"/>
                  <a:ea typeface="Calibri" panose="020F0502020204030204" pitchFamily="34" charset="0"/>
                </a:rPr>
                <a:t>POWER SUPPLY</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14" name="Rectangle 13"/>
            <p:cNvSpPr/>
            <p:nvPr/>
          </p:nvSpPr>
          <p:spPr>
            <a:xfrm>
              <a:off x="6537707" y="276733"/>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FFFFFF"/>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15" name="Shape 6115"/>
            <p:cNvSpPr/>
            <p:nvPr/>
          </p:nvSpPr>
          <p:spPr>
            <a:xfrm>
              <a:off x="21336" y="124968"/>
              <a:ext cx="1540764" cy="637032"/>
            </a:xfrm>
            <a:custGeom>
              <a:avLst/>
              <a:gdLst/>
              <a:ahLst/>
              <a:cxnLst/>
              <a:rect l="0" t="0" r="0" b="0"/>
              <a:pathLst>
                <a:path w="1540764" h="637032">
                  <a:moveTo>
                    <a:pt x="0" y="0"/>
                  </a:moveTo>
                  <a:lnTo>
                    <a:pt x="1540764" y="0"/>
                  </a:lnTo>
                  <a:lnTo>
                    <a:pt x="1540764" y="637032"/>
                  </a:lnTo>
                  <a:lnTo>
                    <a:pt x="0" y="637032"/>
                  </a:lnTo>
                  <a:lnTo>
                    <a:pt x="0" y="0"/>
                  </a:lnTo>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US"/>
            </a:p>
          </p:txBody>
        </p:sp>
        <p:sp>
          <p:nvSpPr>
            <p:cNvPr id="16" name="Shape 551"/>
            <p:cNvSpPr/>
            <p:nvPr/>
          </p:nvSpPr>
          <p:spPr>
            <a:xfrm>
              <a:off x="21336" y="124968"/>
              <a:ext cx="1540764" cy="637032"/>
            </a:xfrm>
            <a:custGeom>
              <a:avLst/>
              <a:gdLst/>
              <a:ahLst/>
              <a:cxnLst/>
              <a:rect l="0" t="0" r="0" b="0"/>
              <a:pathLst>
                <a:path w="1540764" h="637032">
                  <a:moveTo>
                    <a:pt x="0" y="637032"/>
                  </a:moveTo>
                  <a:lnTo>
                    <a:pt x="1540764" y="637032"/>
                  </a:lnTo>
                  <a:lnTo>
                    <a:pt x="1540764"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17" name="Picture 16"/>
            <p:cNvPicPr/>
            <p:nvPr/>
          </p:nvPicPr>
          <p:blipFill>
            <a:blip r:embed="rId3"/>
            <a:stretch>
              <a:fillRect/>
            </a:stretch>
          </p:blipFill>
          <p:spPr>
            <a:xfrm>
              <a:off x="27432" y="176784"/>
              <a:ext cx="1528572" cy="533400"/>
            </a:xfrm>
            <a:prstGeom prst="rect">
              <a:avLst/>
            </a:prstGeom>
          </p:spPr>
        </p:pic>
        <p:sp>
          <p:nvSpPr>
            <p:cNvPr id="18" name="Rectangle 17"/>
            <p:cNvSpPr/>
            <p:nvPr/>
          </p:nvSpPr>
          <p:spPr>
            <a:xfrm>
              <a:off x="182880" y="328549"/>
              <a:ext cx="1619550"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ULTRASONIC SENSOR</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19" name="Rectangle 18"/>
            <p:cNvSpPr/>
            <p:nvPr/>
          </p:nvSpPr>
          <p:spPr>
            <a:xfrm>
              <a:off x="1399286" y="328549"/>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0" name="Shape 6116"/>
            <p:cNvSpPr/>
            <p:nvPr/>
          </p:nvSpPr>
          <p:spPr>
            <a:xfrm>
              <a:off x="5646420" y="1220724"/>
              <a:ext cx="1328928" cy="676656"/>
            </a:xfrm>
            <a:custGeom>
              <a:avLst/>
              <a:gdLst/>
              <a:ahLst/>
              <a:cxnLst/>
              <a:rect l="0" t="0" r="0" b="0"/>
              <a:pathLst>
                <a:path w="1328928" h="676656">
                  <a:moveTo>
                    <a:pt x="0" y="0"/>
                  </a:moveTo>
                  <a:lnTo>
                    <a:pt x="1328928" y="0"/>
                  </a:lnTo>
                  <a:lnTo>
                    <a:pt x="1328928" y="676656"/>
                  </a:lnTo>
                  <a:lnTo>
                    <a:pt x="0" y="676656"/>
                  </a:lnTo>
                  <a:lnTo>
                    <a:pt x="0" y="0"/>
                  </a:lnTo>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US"/>
            </a:p>
          </p:txBody>
        </p:sp>
        <p:sp>
          <p:nvSpPr>
            <p:cNvPr id="21" name="Shape 557"/>
            <p:cNvSpPr/>
            <p:nvPr/>
          </p:nvSpPr>
          <p:spPr>
            <a:xfrm>
              <a:off x="5646420" y="1220724"/>
              <a:ext cx="1328928" cy="676656"/>
            </a:xfrm>
            <a:custGeom>
              <a:avLst/>
              <a:gdLst/>
              <a:ahLst/>
              <a:cxnLst/>
              <a:rect l="0" t="0" r="0" b="0"/>
              <a:pathLst>
                <a:path w="1328928" h="676656">
                  <a:moveTo>
                    <a:pt x="0" y="676656"/>
                  </a:moveTo>
                  <a:lnTo>
                    <a:pt x="1328928" y="676656"/>
                  </a:lnTo>
                  <a:lnTo>
                    <a:pt x="1328928"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22" name="Picture 21"/>
            <p:cNvPicPr/>
            <p:nvPr/>
          </p:nvPicPr>
          <p:blipFill>
            <a:blip r:embed="rId4"/>
            <a:stretch>
              <a:fillRect/>
            </a:stretch>
          </p:blipFill>
          <p:spPr>
            <a:xfrm>
              <a:off x="5652516" y="1386513"/>
              <a:ext cx="1316736" cy="221939"/>
            </a:xfrm>
            <a:prstGeom prst="rect">
              <a:avLst/>
            </a:prstGeom>
          </p:spPr>
        </p:pic>
        <p:sp>
          <p:nvSpPr>
            <p:cNvPr id="23" name="Rectangle 22"/>
            <p:cNvSpPr/>
            <p:nvPr/>
          </p:nvSpPr>
          <p:spPr>
            <a:xfrm>
              <a:off x="5969254" y="1299337"/>
              <a:ext cx="358895"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WEB</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4" name="Rectangle 23"/>
            <p:cNvSpPr/>
            <p:nvPr/>
          </p:nvSpPr>
          <p:spPr>
            <a:xfrm>
              <a:off x="6239002" y="1299337"/>
              <a:ext cx="57062"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5" name="Rectangle 24"/>
            <p:cNvSpPr/>
            <p:nvPr/>
          </p:nvSpPr>
          <p:spPr>
            <a:xfrm>
              <a:off x="6281675" y="1299337"/>
              <a:ext cx="497893"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BASED</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6" name="Rectangle 25"/>
            <p:cNvSpPr/>
            <p:nvPr/>
          </p:nvSpPr>
          <p:spPr>
            <a:xfrm>
              <a:off x="6655054" y="1299337"/>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7" name="Rectangle 26"/>
            <p:cNvSpPr/>
            <p:nvPr/>
          </p:nvSpPr>
          <p:spPr>
            <a:xfrm>
              <a:off x="6741672" y="1588897"/>
              <a:ext cx="56503"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8" name="Rectangle 27"/>
            <p:cNvSpPr/>
            <p:nvPr/>
          </p:nvSpPr>
          <p:spPr>
            <a:xfrm>
              <a:off x="5839714" y="1588897"/>
              <a:ext cx="56502"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29" name="Rectangle 28"/>
            <p:cNvSpPr/>
            <p:nvPr/>
          </p:nvSpPr>
          <p:spPr>
            <a:xfrm>
              <a:off x="5882197" y="1588897"/>
              <a:ext cx="1144221"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IOT PLATFORM</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30" name="Rectangle 29"/>
            <p:cNvSpPr/>
            <p:nvPr/>
          </p:nvSpPr>
          <p:spPr>
            <a:xfrm>
              <a:off x="6783071" y="1588897"/>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31" name="Shape 6117"/>
            <p:cNvSpPr/>
            <p:nvPr/>
          </p:nvSpPr>
          <p:spPr>
            <a:xfrm>
              <a:off x="3009900" y="0"/>
              <a:ext cx="1371600" cy="620268"/>
            </a:xfrm>
            <a:custGeom>
              <a:avLst/>
              <a:gdLst/>
              <a:ahLst/>
              <a:cxnLst/>
              <a:rect l="0" t="0" r="0" b="0"/>
              <a:pathLst>
                <a:path w="1371600" h="620268">
                  <a:moveTo>
                    <a:pt x="0" y="0"/>
                  </a:moveTo>
                  <a:lnTo>
                    <a:pt x="1371600" y="0"/>
                  </a:lnTo>
                  <a:lnTo>
                    <a:pt x="1371600" y="620268"/>
                  </a:lnTo>
                  <a:lnTo>
                    <a:pt x="0" y="620268"/>
                  </a:lnTo>
                  <a:lnTo>
                    <a:pt x="0" y="0"/>
                  </a:lnTo>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US"/>
            </a:p>
          </p:txBody>
        </p:sp>
        <p:sp>
          <p:nvSpPr>
            <p:cNvPr id="32" name="Shape 567"/>
            <p:cNvSpPr/>
            <p:nvPr/>
          </p:nvSpPr>
          <p:spPr>
            <a:xfrm>
              <a:off x="3009900" y="0"/>
              <a:ext cx="1371600" cy="620268"/>
            </a:xfrm>
            <a:custGeom>
              <a:avLst/>
              <a:gdLst/>
              <a:ahLst/>
              <a:cxnLst/>
              <a:rect l="0" t="0" r="0" b="0"/>
              <a:pathLst>
                <a:path w="1371600" h="620268">
                  <a:moveTo>
                    <a:pt x="0" y="620268"/>
                  </a:moveTo>
                  <a:lnTo>
                    <a:pt x="1371600" y="620268"/>
                  </a:lnTo>
                  <a:lnTo>
                    <a:pt x="1371600"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33" name="Picture 32"/>
            <p:cNvPicPr/>
            <p:nvPr/>
          </p:nvPicPr>
          <p:blipFill>
            <a:blip r:embed="rId5"/>
            <a:stretch>
              <a:fillRect/>
            </a:stretch>
          </p:blipFill>
          <p:spPr>
            <a:xfrm>
              <a:off x="3015996" y="53340"/>
              <a:ext cx="1357884" cy="515112"/>
            </a:xfrm>
            <a:prstGeom prst="rect">
              <a:avLst/>
            </a:prstGeom>
          </p:spPr>
        </p:pic>
        <p:sp>
          <p:nvSpPr>
            <p:cNvPr id="34" name="Rectangle 33"/>
            <p:cNvSpPr/>
            <p:nvPr/>
          </p:nvSpPr>
          <p:spPr>
            <a:xfrm>
              <a:off x="3463163" y="195478"/>
              <a:ext cx="619701"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DISPLAY</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35" name="Rectangle 34"/>
            <p:cNvSpPr/>
            <p:nvPr/>
          </p:nvSpPr>
          <p:spPr>
            <a:xfrm>
              <a:off x="3928237" y="195478"/>
              <a:ext cx="42235"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36" name="Shape 6118"/>
            <p:cNvSpPr/>
            <p:nvPr/>
          </p:nvSpPr>
          <p:spPr>
            <a:xfrm>
              <a:off x="2478024" y="1086612"/>
              <a:ext cx="2307336" cy="667512"/>
            </a:xfrm>
            <a:custGeom>
              <a:avLst/>
              <a:gdLst/>
              <a:ahLst/>
              <a:cxnLst/>
              <a:rect l="0" t="0" r="0" b="0"/>
              <a:pathLst>
                <a:path w="2307336" h="667512">
                  <a:moveTo>
                    <a:pt x="0" y="0"/>
                  </a:moveTo>
                  <a:lnTo>
                    <a:pt x="2307336" y="0"/>
                  </a:lnTo>
                  <a:lnTo>
                    <a:pt x="2307336" y="667512"/>
                  </a:lnTo>
                  <a:lnTo>
                    <a:pt x="0" y="667512"/>
                  </a:lnTo>
                  <a:lnTo>
                    <a:pt x="0" y="0"/>
                  </a:lnTo>
                </a:path>
              </a:pathLst>
            </a:custGeom>
            <a:ln w="0" cap="flat">
              <a:miter lim="127000"/>
            </a:ln>
          </p:spPr>
          <p:style>
            <a:lnRef idx="0">
              <a:srgbClr val="000000">
                <a:alpha val="0"/>
              </a:srgbClr>
            </a:lnRef>
            <a:fillRef idx="1">
              <a:srgbClr val="F4B183"/>
            </a:fillRef>
            <a:effectRef idx="0">
              <a:scrgbClr r="0" g="0" b="0"/>
            </a:effectRef>
            <a:fontRef idx="none"/>
          </p:style>
          <p:txBody>
            <a:bodyPr/>
            <a:lstStyle/>
            <a:p>
              <a:endParaRPr lang="en-US"/>
            </a:p>
          </p:txBody>
        </p:sp>
        <p:sp>
          <p:nvSpPr>
            <p:cNvPr id="37" name="Shape 573"/>
            <p:cNvSpPr/>
            <p:nvPr/>
          </p:nvSpPr>
          <p:spPr>
            <a:xfrm>
              <a:off x="2478024" y="1086612"/>
              <a:ext cx="2307336" cy="667512"/>
            </a:xfrm>
            <a:custGeom>
              <a:avLst/>
              <a:gdLst/>
              <a:ahLst/>
              <a:cxnLst/>
              <a:rect l="0" t="0" r="0" b="0"/>
              <a:pathLst>
                <a:path w="2307336" h="667512">
                  <a:moveTo>
                    <a:pt x="0" y="667512"/>
                  </a:moveTo>
                  <a:lnTo>
                    <a:pt x="2307336" y="667512"/>
                  </a:lnTo>
                  <a:lnTo>
                    <a:pt x="2307336" y="0"/>
                  </a:lnTo>
                  <a:lnTo>
                    <a:pt x="0" y="0"/>
                  </a:lnTo>
                  <a:close/>
                </a:path>
              </a:pathLst>
            </a:custGeom>
            <a:ln w="12192" cap="flat">
              <a:miter lim="127000"/>
            </a:ln>
          </p:spPr>
          <p:style>
            <a:lnRef idx="1">
              <a:srgbClr val="A9D18E"/>
            </a:lnRef>
            <a:fillRef idx="0">
              <a:srgbClr val="000000">
                <a:alpha val="0"/>
              </a:srgbClr>
            </a:fillRef>
            <a:effectRef idx="0">
              <a:scrgbClr r="0" g="0" b="0"/>
            </a:effectRef>
            <a:fontRef idx="none"/>
          </p:style>
          <p:txBody>
            <a:bodyPr/>
            <a:lstStyle/>
            <a:p>
              <a:endParaRPr lang="en-US"/>
            </a:p>
          </p:txBody>
        </p:sp>
        <p:pic>
          <p:nvPicPr>
            <p:cNvPr id="38" name="Picture 37"/>
            <p:cNvPicPr/>
            <p:nvPr/>
          </p:nvPicPr>
          <p:blipFill>
            <a:blip r:embed="rId6"/>
            <a:stretch>
              <a:fillRect/>
            </a:stretch>
          </p:blipFill>
          <p:spPr>
            <a:xfrm>
              <a:off x="2484120" y="1139952"/>
              <a:ext cx="2293620" cy="562356"/>
            </a:xfrm>
            <a:prstGeom prst="rect">
              <a:avLst/>
            </a:prstGeom>
          </p:spPr>
        </p:pic>
        <p:pic>
          <p:nvPicPr>
            <p:cNvPr id="39" name="Picture 38"/>
            <p:cNvPicPr/>
            <p:nvPr/>
          </p:nvPicPr>
          <p:blipFill>
            <a:blip r:embed="rId7"/>
            <a:stretch>
              <a:fillRect/>
            </a:stretch>
          </p:blipFill>
          <p:spPr>
            <a:xfrm>
              <a:off x="2460539" y="1217676"/>
              <a:ext cx="1716786" cy="326898"/>
            </a:xfrm>
            <a:prstGeom prst="rect">
              <a:avLst/>
            </a:prstGeom>
          </p:spPr>
        </p:pic>
        <p:sp>
          <p:nvSpPr>
            <p:cNvPr id="40" name="Rectangle 39"/>
            <p:cNvSpPr/>
            <p:nvPr/>
          </p:nvSpPr>
          <p:spPr>
            <a:xfrm>
              <a:off x="2576195" y="1300861"/>
              <a:ext cx="252676"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41" name="Rectangle 40"/>
            <p:cNvSpPr/>
            <p:nvPr/>
          </p:nvSpPr>
          <p:spPr>
            <a:xfrm>
              <a:off x="2766695" y="1300861"/>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42" name="Rectangle 41"/>
            <p:cNvSpPr/>
            <p:nvPr/>
          </p:nvSpPr>
          <p:spPr>
            <a:xfrm>
              <a:off x="2798699" y="1300861"/>
              <a:ext cx="84710"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43" name="Rectangle 42"/>
            <p:cNvSpPr/>
            <p:nvPr/>
          </p:nvSpPr>
          <p:spPr>
            <a:xfrm>
              <a:off x="2861183" y="1300861"/>
              <a:ext cx="528661" cy="189937"/>
            </a:xfrm>
            <a:prstGeom prst="rect">
              <a:avLst/>
            </a:prstGeom>
            <a:ln>
              <a:noFill/>
            </a:ln>
          </p:spPr>
          <p:txBody>
            <a:bodyPr vert="horz" lIns="0" tIns="0" rIns="0" bIns="0" rtlCol="0">
              <a:noAutofit/>
            </a:bodyPr>
            <a:lstStyle/>
            <a:p>
              <a:pPr marL="234950" indent="-234950" algn="l">
                <a:lnSpc>
                  <a:spcPct val="107000"/>
                </a:lnSpc>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4" name="Rectangle 43"/>
            <p:cNvSpPr/>
            <p:nvPr/>
          </p:nvSpPr>
          <p:spPr>
            <a:xfrm>
              <a:off x="3258947" y="1300861"/>
              <a:ext cx="734904" cy="189937"/>
            </a:xfrm>
            <a:prstGeom prst="rect">
              <a:avLst/>
            </a:prstGeom>
            <a:ln>
              <a:noFill/>
            </a:ln>
          </p:spPr>
          <p:txBody>
            <a:bodyPr vert="horz" lIns="0" tIns="0" rIns="0" bIns="0" rtlCol="0">
              <a:noAutofit/>
            </a:bodyPr>
            <a:lstStyle/>
            <a:p>
              <a:pPr marL="234950" indent="-234950" algn="l">
                <a:lnSpc>
                  <a:spcPct val="107000"/>
                </a:lnSpc>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5" name="Rectangle 44"/>
            <p:cNvSpPr/>
            <p:nvPr/>
          </p:nvSpPr>
          <p:spPr>
            <a:xfrm>
              <a:off x="3810889" y="1300861"/>
              <a:ext cx="271137" cy="189937"/>
            </a:xfrm>
            <a:prstGeom prst="rect">
              <a:avLst/>
            </a:prstGeom>
            <a:ln>
              <a:noFill/>
            </a:ln>
          </p:spPr>
          <p:txBody>
            <a:bodyPr vert="horz" lIns="0" tIns="0" rIns="0" bIns="0" rtlCol="0">
              <a:noAutofit/>
            </a:bodyPr>
            <a:lstStyle/>
            <a:p>
              <a:pPr marL="234950" indent="-234950" algn="l">
                <a:lnSpc>
                  <a:spcPct val="107000"/>
                </a:lnSpc>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46" name="Rectangle 45"/>
            <p:cNvSpPr/>
            <p:nvPr/>
          </p:nvSpPr>
          <p:spPr>
            <a:xfrm>
              <a:off x="4013581" y="1300861"/>
              <a:ext cx="42143"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47" name="Shape 6119"/>
            <p:cNvSpPr/>
            <p:nvPr/>
          </p:nvSpPr>
          <p:spPr>
            <a:xfrm>
              <a:off x="2913888" y="2161032"/>
              <a:ext cx="1467612" cy="496824"/>
            </a:xfrm>
            <a:custGeom>
              <a:avLst/>
              <a:gdLst/>
              <a:ahLst/>
              <a:cxnLst/>
              <a:rect l="0" t="0" r="0" b="0"/>
              <a:pathLst>
                <a:path w="1467612" h="496824">
                  <a:moveTo>
                    <a:pt x="0" y="0"/>
                  </a:moveTo>
                  <a:lnTo>
                    <a:pt x="1467612" y="0"/>
                  </a:lnTo>
                  <a:lnTo>
                    <a:pt x="1467612" y="496824"/>
                  </a:lnTo>
                  <a:lnTo>
                    <a:pt x="0" y="496824"/>
                  </a:lnTo>
                  <a:lnTo>
                    <a:pt x="0" y="0"/>
                  </a:lnTo>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US"/>
            </a:p>
          </p:txBody>
        </p:sp>
        <p:sp>
          <p:nvSpPr>
            <p:cNvPr id="48" name="Shape 586"/>
            <p:cNvSpPr/>
            <p:nvPr/>
          </p:nvSpPr>
          <p:spPr>
            <a:xfrm>
              <a:off x="2913888" y="2161032"/>
              <a:ext cx="1467612" cy="496824"/>
            </a:xfrm>
            <a:custGeom>
              <a:avLst/>
              <a:gdLst/>
              <a:ahLst/>
              <a:cxnLst/>
              <a:rect l="0" t="0" r="0" b="0"/>
              <a:pathLst>
                <a:path w="1467612" h="496824">
                  <a:moveTo>
                    <a:pt x="0" y="496824"/>
                  </a:moveTo>
                  <a:lnTo>
                    <a:pt x="1467612" y="496824"/>
                  </a:lnTo>
                  <a:lnTo>
                    <a:pt x="1467612"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49" name="Picture 48"/>
            <p:cNvPicPr/>
            <p:nvPr/>
          </p:nvPicPr>
          <p:blipFill>
            <a:blip r:embed="rId8"/>
            <a:stretch>
              <a:fillRect/>
            </a:stretch>
          </p:blipFill>
          <p:spPr>
            <a:xfrm>
              <a:off x="2919984" y="2214372"/>
              <a:ext cx="1453896" cy="391668"/>
            </a:xfrm>
            <a:prstGeom prst="rect">
              <a:avLst/>
            </a:prstGeom>
          </p:spPr>
        </p:pic>
        <p:sp>
          <p:nvSpPr>
            <p:cNvPr id="50" name="Rectangle 49"/>
            <p:cNvSpPr/>
            <p:nvPr/>
          </p:nvSpPr>
          <p:spPr>
            <a:xfrm>
              <a:off x="3237611" y="2297329"/>
              <a:ext cx="1090457"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dirty="0">
                  <a:solidFill>
                    <a:srgbClr val="000000"/>
                  </a:solidFill>
                  <a:effectLst/>
                  <a:latin typeface="Calibri" panose="020F0502020204030204" pitchFamily="34" charset="0"/>
                  <a:ea typeface="Calibri" panose="020F0502020204030204" pitchFamily="34" charset="0"/>
                </a:rPr>
                <a:t>GSM MODULE</a:t>
              </a: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51" name="Rectangle 50"/>
            <p:cNvSpPr/>
            <p:nvPr/>
          </p:nvSpPr>
          <p:spPr>
            <a:xfrm>
              <a:off x="4056253" y="2297329"/>
              <a:ext cx="42235"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55" name="Rectangle 54"/>
            <p:cNvSpPr/>
            <p:nvPr/>
          </p:nvSpPr>
          <p:spPr>
            <a:xfrm>
              <a:off x="395021" y="1643761"/>
              <a:ext cx="1026927" cy="189937"/>
            </a:xfrm>
            <a:prstGeom prst="rect">
              <a:avLst/>
            </a:prstGeom>
            <a:ln>
              <a:noFill/>
            </a:ln>
          </p:spPr>
          <p:txBody>
            <a:bodyPr vert="horz" lIns="0" tIns="0" rIns="0" bIns="0" rtlCol="0">
              <a:noAutofit/>
            </a:bodyPr>
            <a:lstStyle/>
            <a:p>
              <a:pPr marL="234950" indent="-234950" algn="l">
                <a:lnSpc>
                  <a:spcPct val="107000"/>
                </a:lnSpc>
                <a:spcAft>
                  <a:spcPts val="800"/>
                </a:spcAft>
              </a:pPr>
              <a:endParaRPr lang="en-US" sz="1800" dirty="0">
                <a:solidFill>
                  <a:srgbClr val="000000"/>
                </a:solidFill>
                <a:effectLst/>
                <a:latin typeface="Times New Roman" panose="02020603050405020304" pitchFamily="18" charset="0"/>
                <a:ea typeface="Times New Roman" panose="02020603050405020304" pitchFamily="18" charset="0"/>
              </a:endParaRPr>
            </a:p>
          </p:txBody>
        </p:sp>
        <p:sp>
          <p:nvSpPr>
            <p:cNvPr id="56" name="Rectangle 55"/>
            <p:cNvSpPr/>
            <p:nvPr/>
          </p:nvSpPr>
          <p:spPr>
            <a:xfrm>
              <a:off x="1166114" y="1643761"/>
              <a:ext cx="42144" cy="189937"/>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57" name="Shape 6121"/>
            <p:cNvSpPr/>
            <p:nvPr/>
          </p:nvSpPr>
          <p:spPr>
            <a:xfrm>
              <a:off x="5678424" y="2182368"/>
              <a:ext cx="1051560" cy="495300"/>
            </a:xfrm>
            <a:custGeom>
              <a:avLst/>
              <a:gdLst/>
              <a:ahLst/>
              <a:cxnLst/>
              <a:rect l="0" t="0" r="0" b="0"/>
              <a:pathLst>
                <a:path w="1051560" h="495300">
                  <a:moveTo>
                    <a:pt x="0" y="0"/>
                  </a:moveTo>
                  <a:lnTo>
                    <a:pt x="1051560" y="0"/>
                  </a:lnTo>
                  <a:lnTo>
                    <a:pt x="1051560" y="495300"/>
                  </a:lnTo>
                  <a:lnTo>
                    <a:pt x="0" y="495300"/>
                  </a:lnTo>
                  <a:lnTo>
                    <a:pt x="0" y="0"/>
                  </a:lnTo>
                </a:path>
              </a:pathLst>
            </a:custGeom>
            <a:ln w="0" cap="flat">
              <a:miter lim="127000"/>
            </a:ln>
          </p:spPr>
          <p:style>
            <a:lnRef idx="0">
              <a:srgbClr val="000000">
                <a:alpha val="0"/>
              </a:srgbClr>
            </a:lnRef>
            <a:fillRef idx="1">
              <a:srgbClr val="A9D18E"/>
            </a:fillRef>
            <a:effectRef idx="0">
              <a:scrgbClr r="0" g="0" b="0"/>
            </a:effectRef>
            <a:fontRef idx="none"/>
          </p:style>
          <p:txBody>
            <a:bodyPr/>
            <a:lstStyle/>
            <a:p>
              <a:endParaRPr lang="en-US"/>
            </a:p>
          </p:txBody>
        </p:sp>
        <p:sp>
          <p:nvSpPr>
            <p:cNvPr id="58" name="Shape 598"/>
            <p:cNvSpPr/>
            <p:nvPr/>
          </p:nvSpPr>
          <p:spPr>
            <a:xfrm>
              <a:off x="5678424" y="2182368"/>
              <a:ext cx="1051560" cy="495300"/>
            </a:xfrm>
            <a:custGeom>
              <a:avLst/>
              <a:gdLst/>
              <a:ahLst/>
              <a:cxnLst/>
              <a:rect l="0" t="0" r="0" b="0"/>
              <a:pathLst>
                <a:path w="1051560" h="495300">
                  <a:moveTo>
                    <a:pt x="0" y="495300"/>
                  </a:moveTo>
                  <a:lnTo>
                    <a:pt x="1051560" y="495300"/>
                  </a:lnTo>
                  <a:lnTo>
                    <a:pt x="1051560" y="0"/>
                  </a:lnTo>
                  <a:lnTo>
                    <a:pt x="0" y="0"/>
                  </a:lnTo>
                  <a:close/>
                </a:path>
              </a:pathLst>
            </a:custGeom>
            <a:ln w="12192" cap="flat">
              <a:miter lim="127000"/>
            </a:ln>
          </p:spPr>
          <p:style>
            <a:lnRef idx="1">
              <a:srgbClr val="41719C"/>
            </a:lnRef>
            <a:fillRef idx="0">
              <a:srgbClr val="000000">
                <a:alpha val="0"/>
              </a:srgbClr>
            </a:fillRef>
            <a:effectRef idx="0">
              <a:scrgbClr r="0" g="0" b="0"/>
            </a:effectRef>
            <a:fontRef idx="none"/>
          </p:style>
          <p:txBody>
            <a:bodyPr/>
            <a:lstStyle/>
            <a:p>
              <a:endParaRPr lang="en-US"/>
            </a:p>
          </p:txBody>
        </p:sp>
        <p:pic>
          <p:nvPicPr>
            <p:cNvPr id="59" name="Picture 58"/>
            <p:cNvPicPr/>
            <p:nvPr/>
          </p:nvPicPr>
          <p:blipFill>
            <a:blip r:embed="rId9"/>
            <a:stretch>
              <a:fillRect/>
            </a:stretch>
          </p:blipFill>
          <p:spPr>
            <a:xfrm>
              <a:off x="5684520" y="2235709"/>
              <a:ext cx="1039368" cy="390144"/>
            </a:xfrm>
            <a:prstGeom prst="rect">
              <a:avLst/>
            </a:prstGeom>
          </p:spPr>
        </p:pic>
        <p:sp>
          <p:nvSpPr>
            <p:cNvPr id="60" name="Rectangle 59"/>
            <p:cNvSpPr/>
            <p:nvPr/>
          </p:nvSpPr>
          <p:spPr>
            <a:xfrm>
              <a:off x="5984494" y="2315617"/>
              <a:ext cx="587930"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BUZZER</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61" name="Rectangle 60"/>
            <p:cNvSpPr/>
            <p:nvPr/>
          </p:nvSpPr>
          <p:spPr>
            <a:xfrm>
              <a:off x="6424930" y="2315617"/>
              <a:ext cx="42236" cy="190350"/>
            </a:xfrm>
            <a:prstGeom prst="rect">
              <a:avLst/>
            </a:prstGeom>
            <a:ln>
              <a:noFill/>
            </a:ln>
          </p:spPr>
          <p:txBody>
            <a:bodyPr vert="horz" lIns="0" tIns="0" rIns="0" bIns="0" rtlCol="0">
              <a:noAutofit/>
            </a:bodyPr>
            <a:lstStyle/>
            <a:p>
              <a:pPr marL="234950" indent="-234950" algn="l">
                <a:lnSpc>
                  <a:spcPct val="107000"/>
                </a:lnSpc>
                <a:spcAft>
                  <a:spcPts val="800"/>
                </a:spcAft>
              </a:pPr>
              <a:r>
                <a:rPr lang="en-US" sz="1100">
                  <a:solidFill>
                    <a:srgbClr val="000000"/>
                  </a:solidFill>
                  <a:effectLst/>
                  <a:latin typeface="Calibri" panose="020F0502020204030204" pitchFamily="34" charset="0"/>
                  <a:ea typeface="Calibri" panose="020F0502020204030204" pitchFamily="34" charset="0"/>
                </a:rPr>
                <a:t> </a:t>
              </a:r>
              <a:endParaRPr lang="en-US" sz="1800">
                <a:solidFill>
                  <a:srgbClr val="000000"/>
                </a:solidFill>
                <a:effectLst/>
                <a:latin typeface="Times New Roman" panose="02020603050405020304" pitchFamily="18" charset="0"/>
                <a:ea typeface="Times New Roman" panose="02020603050405020304" pitchFamily="18" charset="0"/>
              </a:endParaRPr>
            </a:p>
          </p:txBody>
        </p:sp>
        <p:sp>
          <p:nvSpPr>
            <p:cNvPr id="62" name="Shape 603"/>
            <p:cNvSpPr/>
            <p:nvPr/>
          </p:nvSpPr>
          <p:spPr>
            <a:xfrm>
              <a:off x="3610356" y="577596"/>
              <a:ext cx="76200" cy="559435"/>
            </a:xfrm>
            <a:custGeom>
              <a:avLst/>
              <a:gdLst/>
              <a:ahLst/>
              <a:cxnLst/>
              <a:rect l="0" t="0" r="0" b="0"/>
              <a:pathLst>
                <a:path w="76200" h="559435">
                  <a:moveTo>
                    <a:pt x="31750" y="0"/>
                  </a:moveTo>
                  <a:lnTo>
                    <a:pt x="44450" y="0"/>
                  </a:lnTo>
                  <a:lnTo>
                    <a:pt x="44450" y="483235"/>
                  </a:lnTo>
                  <a:lnTo>
                    <a:pt x="76200" y="483235"/>
                  </a:lnTo>
                  <a:lnTo>
                    <a:pt x="38100" y="559435"/>
                  </a:lnTo>
                  <a:lnTo>
                    <a:pt x="0" y="483235"/>
                  </a:lnTo>
                  <a:lnTo>
                    <a:pt x="31750" y="483235"/>
                  </a:lnTo>
                  <a:lnTo>
                    <a:pt x="3175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63" name="Shape 604"/>
            <p:cNvSpPr/>
            <p:nvPr/>
          </p:nvSpPr>
          <p:spPr>
            <a:xfrm>
              <a:off x="1489329" y="736346"/>
              <a:ext cx="1066927" cy="491617"/>
            </a:xfrm>
            <a:custGeom>
              <a:avLst/>
              <a:gdLst/>
              <a:ahLst/>
              <a:cxnLst/>
              <a:rect l="0" t="0" r="0" b="0"/>
              <a:pathLst>
                <a:path w="1066927" h="491617">
                  <a:moveTo>
                    <a:pt x="5334" y="0"/>
                  </a:moveTo>
                  <a:lnTo>
                    <a:pt x="1000123" y="451195"/>
                  </a:lnTo>
                  <a:lnTo>
                    <a:pt x="1013206" y="422275"/>
                  </a:lnTo>
                  <a:lnTo>
                    <a:pt x="1066927" y="488442"/>
                  </a:lnTo>
                  <a:lnTo>
                    <a:pt x="981837" y="491617"/>
                  </a:lnTo>
                  <a:lnTo>
                    <a:pt x="994898" y="462746"/>
                  </a:lnTo>
                  <a:lnTo>
                    <a:pt x="0" y="11684"/>
                  </a:lnTo>
                  <a:lnTo>
                    <a:pt x="5334"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65" name="Shape 606"/>
            <p:cNvSpPr/>
            <p:nvPr/>
          </p:nvSpPr>
          <p:spPr>
            <a:xfrm>
              <a:off x="3582035" y="1656588"/>
              <a:ext cx="76200" cy="510032"/>
            </a:xfrm>
            <a:custGeom>
              <a:avLst/>
              <a:gdLst/>
              <a:ahLst/>
              <a:cxnLst/>
              <a:rect l="0" t="0" r="0" b="0"/>
              <a:pathLst>
                <a:path w="76200" h="510032">
                  <a:moveTo>
                    <a:pt x="40132" y="0"/>
                  </a:moveTo>
                  <a:lnTo>
                    <a:pt x="76200" y="77217"/>
                  </a:lnTo>
                  <a:lnTo>
                    <a:pt x="44497" y="76371"/>
                  </a:lnTo>
                  <a:lnTo>
                    <a:pt x="33147" y="510032"/>
                  </a:lnTo>
                  <a:lnTo>
                    <a:pt x="20447" y="509778"/>
                  </a:lnTo>
                  <a:lnTo>
                    <a:pt x="31800" y="76033"/>
                  </a:lnTo>
                  <a:lnTo>
                    <a:pt x="0" y="75185"/>
                  </a:lnTo>
                  <a:lnTo>
                    <a:pt x="4013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66" name="Shape 607"/>
            <p:cNvSpPr/>
            <p:nvPr/>
          </p:nvSpPr>
          <p:spPr>
            <a:xfrm>
              <a:off x="4756149" y="1728338"/>
              <a:ext cx="956818" cy="656723"/>
            </a:xfrm>
            <a:custGeom>
              <a:avLst/>
              <a:gdLst/>
              <a:ahLst/>
              <a:cxnLst/>
              <a:rect l="0" t="0" r="0" b="0"/>
              <a:pathLst>
                <a:path w="1026668" h="728473">
                  <a:moveTo>
                    <a:pt x="0" y="0"/>
                  </a:moveTo>
                  <a:lnTo>
                    <a:pt x="84201" y="12827"/>
                  </a:lnTo>
                  <a:lnTo>
                    <a:pt x="65851" y="38815"/>
                  </a:lnTo>
                  <a:lnTo>
                    <a:pt x="1026668" y="718059"/>
                  </a:lnTo>
                  <a:lnTo>
                    <a:pt x="1019302" y="728473"/>
                  </a:lnTo>
                  <a:lnTo>
                    <a:pt x="58552" y="49150"/>
                  </a:lnTo>
                  <a:lnTo>
                    <a:pt x="40259" y="75057"/>
                  </a:lnTo>
                  <a:lnTo>
                    <a:pt x="0"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67" name="Shape 608"/>
            <p:cNvSpPr/>
            <p:nvPr/>
          </p:nvSpPr>
          <p:spPr>
            <a:xfrm flipV="1">
              <a:off x="4777740" y="1430400"/>
              <a:ext cx="891159" cy="45728"/>
            </a:xfrm>
            <a:custGeom>
              <a:avLst/>
              <a:gdLst/>
              <a:ahLst/>
              <a:cxnLst/>
              <a:rect l="0" t="0" r="0" b="0"/>
              <a:pathLst>
                <a:path w="941451" h="93980">
                  <a:moveTo>
                    <a:pt x="78232" y="0"/>
                  </a:moveTo>
                  <a:lnTo>
                    <a:pt x="76432" y="31714"/>
                  </a:lnTo>
                  <a:lnTo>
                    <a:pt x="941451" y="81280"/>
                  </a:lnTo>
                  <a:lnTo>
                    <a:pt x="940689" y="93980"/>
                  </a:lnTo>
                  <a:lnTo>
                    <a:pt x="75711" y="44417"/>
                  </a:lnTo>
                  <a:lnTo>
                    <a:pt x="73914" y="76073"/>
                  </a:lnTo>
                  <a:lnTo>
                    <a:pt x="0" y="33655"/>
                  </a:lnTo>
                  <a:lnTo>
                    <a:pt x="78232"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sp>
          <p:nvSpPr>
            <p:cNvPr id="68" name="Shape 609"/>
            <p:cNvSpPr/>
            <p:nvPr/>
          </p:nvSpPr>
          <p:spPr>
            <a:xfrm>
              <a:off x="4631436" y="572516"/>
              <a:ext cx="781812" cy="605155"/>
            </a:xfrm>
            <a:custGeom>
              <a:avLst/>
              <a:gdLst/>
              <a:ahLst/>
              <a:cxnLst/>
              <a:rect l="0" t="0" r="0" b="0"/>
              <a:pathLst>
                <a:path w="781812" h="605155">
                  <a:moveTo>
                    <a:pt x="773938" y="0"/>
                  </a:moveTo>
                  <a:lnTo>
                    <a:pt x="781812" y="10160"/>
                  </a:lnTo>
                  <a:lnTo>
                    <a:pt x="64174" y="563605"/>
                  </a:lnTo>
                  <a:lnTo>
                    <a:pt x="83566" y="588772"/>
                  </a:lnTo>
                  <a:lnTo>
                    <a:pt x="0" y="605155"/>
                  </a:lnTo>
                  <a:lnTo>
                    <a:pt x="37084" y="528447"/>
                  </a:lnTo>
                  <a:lnTo>
                    <a:pt x="56436" y="553562"/>
                  </a:lnTo>
                  <a:lnTo>
                    <a:pt x="773938" y="0"/>
                  </a:lnTo>
                  <a:close/>
                </a:path>
              </a:pathLst>
            </a:custGeom>
            <a:ln w="0" cap="flat">
              <a:miter lim="127000"/>
            </a:ln>
          </p:spPr>
          <p:style>
            <a:lnRef idx="0">
              <a:srgbClr val="000000">
                <a:alpha val="0"/>
              </a:srgbClr>
            </a:lnRef>
            <a:fillRef idx="1">
              <a:srgbClr val="5B9BD5"/>
            </a:fillRef>
            <a:effectRef idx="0">
              <a:scrgbClr r="0" g="0" b="0"/>
            </a:effectRef>
            <a:fontRef idx="none"/>
          </p:style>
          <p:txBody>
            <a:bodyPr/>
            <a:lstStyle/>
            <a:p>
              <a:endParaRPr lang="en-US"/>
            </a:p>
          </p:txBody>
        </p:sp>
      </p:grpSp>
    </p:spTree>
    <p:extLst>
      <p:ext uri="{BB962C8B-B14F-4D97-AF65-F5344CB8AC3E}">
        <p14:creationId xmlns:p14="http://schemas.microsoft.com/office/powerpoint/2010/main" val="17725428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39</TotalTime>
  <Words>775</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Retrospect</vt:lpstr>
      <vt:lpstr>GROUP 13</vt:lpstr>
      <vt:lpstr>INTRODUCTION </vt:lpstr>
      <vt:lpstr>Problem Statement </vt:lpstr>
      <vt:lpstr>OBJECTIVES</vt:lpstr>
      <vt:lpstr>System Requirements</vt:lpstr>
      <vt:lpstr>System Requirements….</vt:lpstr>
      <vt:lpstr>Data collection. </vt:lpstr>
      <vt:lpstr>System Design </vt:lpstr>
      <vt:lpstr>BLOCK DIAGRAM</vt:lpstr>
      <vt:lpstr>System Design… </vt:lpstr>
      <vt:lpstr>System Design… </vt:lpstr>
      <vt:lpstr>Outcomes of the system expected: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IOT-BASED SMART ROAD DAMAGE DETECTION AND WARNING SYSTEM</dc:title>
  <dc:creator>Shacky</dc:creator>
  <cp:lastModifiedBy>Shacky</cp:lastModifiedBy>
  <cp:revision>5</cp:revision>
  <dcterms:created xsi:type="dcterms:W3CDTF">2025-04-02T07:00:53Z</dcterms:created>
  <dcterms:modified xsi:type="dcterms:W3CDTF">2025-04-02T07:40:14Z</dcterms:modified>
</cp:coreProperties>
</file>