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Comfortaa Light"/>
      <p:regular r:id="rId17"/>
      <p:bold r:id="rId18"/>
    </p:embeddedFont>
    <p:embeddedFont>
      <p:font typeface="Comfortaa SemiBold"/>
      <p:regular r:id="rId19"/>
      <p:bold r:id="rId20"/>
    </p:embeddedFont>
    <p:embeddedFont>
      <p:font typeface="Poppins Light"/>
      <p:regular r:id="rId21"/>
      <p:bold r:id="rId22"/>
      <p:italic r:id="rId23"/>
      <p:boldItalic r:id="rId24"/>
    </p:embeddedFont>
    <p:embeddedFont>
      <p:font typeface="Poppins SemiBold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SemiBold-bold.fntdata"/><Relationship Id="rId22" Type="http://schemas.openxmlformats.org/officeDocument/2006/relationships/font" Target="fonts/PoppinsLight-bold.fntdata"/><Relationship Id="rId21" Type="http://schemas.openxmlformats.org/officeDocument/2006/relationships/font" Target="fonts/PoppinsLight-regular.fntdata"/><Relationship Id="rId24" Type="http://schemas.openxmlformats.org/officeDocument/2006/relationships/font" Target="fonts/PoppinsLight-boldItalic.fntdata"/><Relationship Id="rId23" Type="http://schemas.openxmlformats.org/officeDocument/2006/relationships/font" Target="fonts/Poppins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SemiBold-bold.fntdata"/><Relationship Id="rId25" Type="http://schemas.openxmlformats.org/officeDocument/2006/relationships/font" Target="fonts/PoppinsSemiBold-regular.fntdata"/><Relationship Id="rId28" Type="http://schemas.openxmlformats.org/officeDocument/2006/relationships/font" Target="fonts/PoppinsSemiBold-boldItalic.fntdata"/><Relationship Id="rId27" Type="http://schemas.openxmlformats.org/officeDocument/2006/relationships/font" Target="fonts/PoppinsSemiBold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ComfortaaLight-regular.fntdata"/><Relationship Id="rId16" Type="http://schemas.openxmlformats.org/officeDocument/2006/relationships/slide" Target="slides/slide10.xml"/><Relationship Id="rId19" Type="http://schemas.openxmlformats.org/officeDocument/2006/relationships/font" Target="fonts/ComfortaaSemiBold-regular.fntdata"/><Relationship Id="rId18" Type="http://schemas.openxmlformats.org/officeDocument/2006/relationships/font" Target="fonts/Comfortaa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6605bc14b1_2_1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6605bc14b1_2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6605bc14b1_2_8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16605bc14b1_2_8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6605bc14b1_2_1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6605bc14b1_2_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6605bc14b1_2_2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6605bc14b1_2_2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6605bc14b1_2_2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6605bc14b1_2_2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6605bc14b1_2_1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16605bc14b1_2_1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6605bc14b1_2_2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6605bc14b1_2_2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e43da178c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e43da178c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e43da178cf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2e43da178cf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6605bc14b1_2_3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16605bc14b1_2_3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5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2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hyperlink" Target="http://pptmon.com/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s://pptmon.com/" TargetMode="External"/><Relationship Id="rId6" Type="http://schemas.openxmlformats.org/officeDocument/2006/relationships/hyperlink" Target="http://www.pptmon.com/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hyperlink" Target="http://pptmon.com/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s://pptmon.com/" TargetMode="External"/><Relationship Id="rId6" Type="http://schemas.openxmlformats.org/officeDocument/2006/relationships/hyperlink" Target="http://www.pptmon.com/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hyperlink" Target="http://pptmon.com/" TargetMode="External"/><Relationship Id="rId5" Type="http://schemas.openxmlformats.org/officeDocument/2006/relationships/image" Target="../media/image5.png"/><Relationship Id="rId6" Type="http://schemas.openxmlformats.org/officeDocument/2006/relationships/hyperlink" Target="https://pptmon.com/" TargetMode="External"/><Relationship Id="rId7" Type="http://schemas.openxmlformats.org/officeDocument/2006/relationships/hyperlink" Target="http://www.pptmon.com/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hyperlink" Target="http://pptmon.com/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s://pptmon.com/" TargetMode="External"/><Relationship Id="rId6" Type="http://schemas.openxmlformats.org/officeDocument/2006/relationships/hyperlink" Target="http://www.pptmon.com/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8.png"/><Relationship Id="rId4" Type="http://schemas.openxmlformats.org/officeDocument/2006/relationships/hyperlink" Target="http://pptmon.com/" TargetMode="External"/><Relationship Id="rId5" Type="http://schemas.openxmlformats.org/officeDocument/2006/relationships/image" Target="../media/image5.png"/><Relationship Id="rId6" Type="http://schemas.openxmlformats.org/officeDocument/2006/relationships/hyperlink" Target="https://pptmon.com/" TargetMode="External"/><Relationship Id="rId7" Type="http://schemas.openxmlformats.org/officeDocument/2006/relationships/hyperlink" Target="http://www.pptmon.com/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hyperlink" Target="http://pptmon.com/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s://pptmon.com/" TargetMode="External"/><Relationship Id="rId6" Type="http://schemas.openxmlformats.org/officeDocument/2006/relationships/hyperlink" Target="http://www.pptmon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Relationship Id="rId3" Type="http://schemas.openxmlformats.org/officeDocument/2006/relationships/hyperlink" Target="http://pptmon.com/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s://pptmon.com/" TargetMode="External"/><Relationship Id="rId6" Type="http://schemas.openxmlformats.org/officeDocument/2006/relationships/hyperlink" Target="http://www.pptmon.com/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3.png"/><Relationship Id="rId4" Type="http://schemas.openxmlformats.org/officeDocument/2006/relationships/hyperlink" Target="http://pptmon.com/" TargetMode="External"/><Relationship Id="rId5" Type="http://schemas.openxmlformats.org/officeDocument/2006/relationships/image" Target="../media/image5.png"/><Relationship Id="rId6" Type="http://schemas.openxmlformats.org/officeDocument/2006/relationships/hyperlink" Target="https://pptmon.com/" TargetMode="External"/><Relationship Id="rId7" Type="http://schemas.openxmlformats.org/officeDocument/2006/relationships/hyperlink" Target="http://www.pptmon.com/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hyperlink" Target="http://pptmon.com/" TargetMode="External"/><Relationship Id="rId5" Type="http://schemas.openxmlformats.org/officeDocument/2006/relationships/image" Target="../media/image5.png"/><Relationship Id="rId6" Type="http://schemas.openxmlformats.org/officeDocument/2006/relationships/hyperlink" Target="https://pptmon.com/" TargetMode="External"/><Relationship Id="rId7" Type="http://schemas.openxmlformats.org/officeDocument/2006/relationships/hyperlink" Target="http://www.pptmon.com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3.png"/><Relationship Id="rId4" Type="http://schemas.openxmlformats.org/officeDocument/2006/relationships/hyperlink" Target="http://pptmon.com/" TargetMode="External"/><Relationship Id="rId5" Type="http://schemas.openxmlformats.org/officeDocument/2006/relationships/image" Target="../media/image5.png"/><Relationship Id="rId6" Type="http://schemas.openxmlformats.org/officeDocument/2006/relationships/hyperlink" Target="https://pptmon.com/" TargetMode="External"/><Relationship Id="rId7" Type="http://schemas.openxmlformats.org/officeDocument/2006/relationships/hyperlink" Target="http://www.pptmon.com/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0.png"/><Relationship Id="rId4" Type="http://schemas.openxmlformats.org/officeDocument/2006/relationships/hyperlink" Target="http://pptmon.com/" TargetMode="External"/><Relationship Id="rId5" Type="http://schemas.openxmlformats.org/officeDocument/2006/relationships/image" Target="../media/image5.png"/><Relationship Id="rId6" Type="http://schemas.openxmlformats.org/officeDocument/2006/relationships/hyperlink" Target="https://pptmon.com/" TargetMode="External"/><Relationship Id="rId7" Type="http://schemas.openxmlformats.org/officeDocument/2006/relationships/hyperlink" Target="http://www.pptmon.com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hyperlink" Target="http://pptmon.com/" TargetMode="External"/><Relationship Id="rId5" Type="http://schemas.openxmlformats.org/officeDocument/2006/relationships/image" Target="../media/image5.png"/><Relationship Id="rId6" Type="http://schemas.openxmlformats.org/officeDocument/2006/relationships/hyperlink" Target="https://pptmon.com/" TargetMode="External"/><Relationship Id="rId7" Type="http://schemas.openxmlformats.org/officeDocument/2006/relationships/hyperlink" Target="http://www.pptmon.com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3.png"/><Relationship Id="rId4" Type="http://schemas.openxmlformats.org/officeDocument/2006/relationships/hyperlink" Target="http://pptmon.com/" TargetMode="External"/><Relationship Id="rId5" Type="http://schemas.openxmlformats.org/officeDocument/2006/relationships/image" Target="../media/image5.png"/><Relationship Id="rId6" Type="http://schemas.openxmlformats.org/officeDocument/2006/relationships/hyperlink" Target="https://pptmon.com/" TargetMode="External"/><Relationship Id="rId7" Type="http://schemas.openxmlformats.org/officeDocument/2006/relationships/hyperlink" Target="http://www.pptmon.com/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hyperlink" Target="http://pptmon.com/" TargetMode="External"/><Relationship Id="rId5" Type="http://schemas.openxmlformats.org/officeDocument/2006/relationships/image" Target="../media/image5.png"/><Relationship Id="rId6" Type="http://schemas.openxmlformats.org/officeDocument/2006/relationships/hyperlink" Target="https://pptmon.com/" TargetMode="External"/><Relationship Id="rId7" Type="http://schemas.openxmlformats.org/officeDocument/2006/relationships/hyperlink" Target="http://www.pptmon.com/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hyperlink" Target="http://pptmon.com/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s://pptmon.com/" TargetMode="External"/><Relationship Id="rId6" Type="http://schemas.openxmlformats.org/officeDocument/2006/relationships/hyperlink" Target="http://www.pptmon.com/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Relationship Id="rId3" Type="http://schemas.openxmlformats.org/officeDocument/2006/relationships/hyperlink" Target="http://pptmon.com/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s://pptmon.com/" TargetMode="External"/><Relationship Id="rId6" Type="http://schemas.openxmlformats.org/officeDocument/2006/relationships/hyperlink" Target="http://www.pptmon.com/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Relationship Id="rId3" Type="http://schemas.openxmlformats.org/officeDocument/2006/relationships/hyperlink" Target="http://pptmon.com/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s://pptmon.com/" TargetMode="External"/><Relationship Id="rId6" Type="http://schemas.openxmlformats.org/officeDocument/2006/relationships/hyperlink" Target="http://www.pptmon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hyperlink" Target="http://pptmon.com/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s://pptmon.com/" TargetMode="External"/><Relationship Id="rId6" Type="http://schemas.openxmlformats.org/officeDocument/2006/relationships/hyperlink" Target="http://www.pptmon.com/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hyperlink" Target="http://pptmon.com/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s://pptmon.com/" TargetMode="External"/><Relationship Id="rId6" Type="http://schemas.openxmlformats.org/officeDocument/2006/relationships/hyperlink" Target="http://www.pptmon.com/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5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5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title">
  <p:cSld name="PPTMON 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98402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4">
            <a:hlinkClick r:id="rId4"/>
          </p:cNvPr>
          <p:cNvSpPr txBox="1"/>
          <p:nvPr/>
        </p:nvSpPr>
        <p:spPr>
          <a:xfrm>
            <a:off x="3136204" y="524019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54630" y="0"/>
            <a:ext cx="638937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PTMON slide">
  <p:cSld name="1_PPTMON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06920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29909" r="0" t="0"/>
          <a:stretch/>
        </p:blipFill>
        <p:spPr>
          <a:xfrm>
            <a:off x="4328394" y="5198402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>
            <a:hlinkClick r:id="rId5"/>
          </p:cNvPr>
          <p:cNvSpPr txBox="1"/>
          <p:nvPr/>
        </p:nvSpPr>
        <p:spPr>
          <a:xfrm>
            <a:off x="3136204" y="524019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PTMON slide">
  <p:cSld name="2_PPTMON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29909" r="0" t="0"/>
          <a:stretch/>
        </p:blipFill>
        <p:spPr>
          <a:xfrm>
            <a:off x="4328394" y="5198402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6">
            <a:hlinkClick r:id="rId5"/>
          </p:cNvPr>
          <p:cNvSpPr txBox="1"/>
          <p:nvPr/>
        </p:nvSpPr>
        <p:spPr>
          <a:xfrm>
            <a:off x="3136204" y="524019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PPTMON slide">
  <p:cSld name="8_PPTMON slid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 b="0" l="0" r="30505" t="66111"/>
          <a:stretch/>
        </p:blipFill>
        <p:spPr>
          <a:xfrm>
            <a:off x="2619860" y="0"/>
            <a:ext cx="3733315" cy="15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1900" y="547598"/>
            <a:ext cx="5372100" cy="4595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7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29909" r="0" t="0"/>
          <a:stretch/>
        </p:blipFill>
        <p:spPr>
          <a:xfrm>
            <a:off x="4328394" y="5198402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7">
            <a:hlinkClick r:id="rId6"/>
          </p:cNvPr>
          <p:cNvSpPr txBox="1"/>
          <p:nvPr/>
        </p:nvSpPr>
        <p:spPr>
          <a:xfrm>
            <a:off x="3136204" y="524019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PPTMON slide">
  <p:cSld name="7_PPTMON slid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7245" y="0"/>
            <a:ext cx="832675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29909" r="0" t="0"/>
          <a:stretch/>
        </p:blipFill>
        <p:spPr>
          <a:xfrm>
            <a:off x="4328394" y="5198402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8">
            <a:hlinkClick r:id="rId5"/>
          </p:cNvPr>
          <p:cNvSpPr txBox="1"/>
          <p:nvPr/>
        </p:nvSpPr>
        <p:spPr>
          <a:xfrm>
            <a:off x="3136204" y="524019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PPTMON slide">
  <p:cSld name="13_PPTMON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20002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160895" y="0"/>
            <a:ext cx="198310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9"/>
          <p:cNvSpPr/>
          <p:nvPr>
            <p:ph idx="2" type="pic"/>
          </p:nvPr>
        </p:nvSpPr>
        <p:spPr>
          <a:xfrm>
            <a:off x="510137" y="1352550"/>
            <a:ext cx="2437010" cy="2438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76" name="Google Shape;76;p19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29909" r="0" t="0"/>
          <a:stretch/>
        </p:blipFill>
        <p:spPr>
          <a:xfrm>
            <a:off x="4328394" y="5198402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9">
            <a:hlinkClick r:id="rId6"/>
          </p:cNvPr>
          <p:cNvSpPr txBox="1"/>
          <p:nvPr/>
        </p:nvSpPr>
        <p:spPr>
          <a:xfrm>
            <a:off x="3136204" y="524019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PPTMON slide">
  <p:cSld name="14_PPTMON 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14775" y="0"/>
            <a:ext cx="52292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/>
          <p:nvPr>
            <p:ph idx="2" type="pic"/>
          </p:nvPr>
        </p:nvSpPr>
        <p:spPr>
          <a:xfrm>
            <a:off x="7002197" y="1509713"/>
            <a:ext cx="1352871" cy="1352871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1" name="Google Shape;81;p20"/>
          <p:cNvSpPr/>
          <p:nvPr>
            <p:ph idx="3" type="pic"/>
          </p:nvPr>
        </p:nvSpPr>
        <p:spPr>
          <a:xfrm>
            <a:off x="4931109" y="1509713"/>
            <a:ext cx="1352871" cy="1352871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2" name="Google Shape;82;p20"/>
          <p:cNvSpPr/>
          <p:nvPr>
            <p:ph idx="4" type="pic"/>
          </p:nvPr>
        </p:nvSpPr>
        <p:spPr>
          <a:xfrm>
            <a:off x="2860020" y="1509713"/>
            <a:ext cx="1352871" cy="1352871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3" name="Google Shape;83;p20"/>
          <p:cNvSpPr/>
          <p:nvPr>
            <p:ph idx="5" type="pic"/>
          </p:nvPr>
        </p:nvSpPr>
        <p:spPr>
          <a:xfrm>
            <a:off x="788931" y="1509713"/>
            <a:ext cx="1352871" cy="1352871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84" name="Google Shape;84;p20"/>
          <p:cNvPicPr preferRelativeResize="0"/>
          <p:nvPr/>
        </p:nvPicPr>
        <p:blipFill rotWithShape="1">
          <a:blip r:embed="rId2">
            <a:alphaModFix/>
          </a:blip>
          <a:srcRect b="0" l="0" r="42088" t="0"/>
          <a:stretch/>
        </p:blipFill>
        <p:spPr>
          <a:xfrm rot="10800000">
            <a:off x="0" y="0"/>
            <a:ext cx="888859" cy="1509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2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29909" r="0" t="0"/>
          <a:stretch/>
        </p:blipFill>
        <p:spPr>
          <a:xfrm>
            <a:off x="4328394" y="5198402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0">
            <a:hlinkClick r:id="rId5"/>
          </p:cNvPr>
          <p:cNvSpPr txBox="1"/>
          <p:nvPr/>
        </p:nvSpPr>
        <p:spPr>
          <a:xfrm>
            <a:off x="3136204" y="524019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PPTMON slide">
  <p:cSld name="6_PPTMON slid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72150" y="0"/>
            <a:ext cx="33718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2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29909" r="0" t="0"/>
          <a:stretch/>
        </p:blipFill>
        <p:spPr>
          <a:xfrm>
            <a:off x="4328394" y="5198402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1">
            <a:hlinkClick r:id="rId5"/>
          </p:cNvPr>
          <p:cNvSpPr txBox="1"/>
          <p:nvPr/>
        </p:nvSpPr>
        <p:spPr>
          <a:xfrm>
            <a:off x="3136204" y="524019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PPTMON slide">
  <p:cSld name="4_PPTMON slid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70941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8471" y="3943350"/>
            <a:ext cx="1565529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"/>
          <p:cNvSpPr/>
          <p:nvPr>
            <p:ph idx="2" type="pic"/>
          </p:nvPr>
        </p:nvSpPr>
        <p:spPr>
          <a:xfrm>
            <a:off x="730355" y="549728"/>
            <a:ext cx="2624350" cy="4044044"/>
          </a:xfrm>
          <a:prstGeom prst="roundRect">
            <a:avLst>
              <a:gd fmla="val 5727" name="adj"/>
            </a:avLst>
          </a:prstGeom>
          <a:solidFill>
            <a:srgbClr val="F2F2F2"/>
          </a:solidFill>
          <a:ln>
            <a:noFill/>
          </a:ln>
        </p:spPr>
      </p:sp>
      <p:pic>
        <p:nvPicPr>
          <p:cNvPr id="95" name="Google Shape;95;p2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29909" r="0" t="0"/>
          <a:stretch/>
        </p:blipFill>
        <p:spPr>
          <a:xfrm>
            <a:off x="4328394" y="5198402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2">
            <a:hlinkClick r:id="rId6"/>
          </p:cNvPr>
          <p:cNvSpPr txBox="1"/>
          <p:nvPr/>
        </p:nvSpPr>
        <p:spPr>
          <a:xfrm>
            <a:off x="3136204" y="524019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PPTMON slide">
  <p:cSld name="12_PPTMON slid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3"/>
          <p:cNvPicPr preferRelativeResize="0"/>
          <p:nvPr/>
        </p:nvPicPr>
        <p:blipFill rotWithShape="1">
          <a:blip r:embed="rId2">
            <a:alphaModFix/>
          </a:blip>
          <a:srcRect b="0" l="0" r="0" t="50000"/>
          <a:stretch/>
        </p:blipFill>
        <p:spPr>
          <a:xfrm>
            <a:off x="0" y="0"/>
            <a:ext cx="2297741" cy="98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3"/>
          <p:cNvPicPr preferRelativeResize="0"/>
          <p:nvPr/>
        </p:nvPicPr>
        <p:blipFill rotWithShape="1">
          <a:blip r:embed="rId3">
            <a:alphaModFix/>
          </a:blip>
          <a:srcRect b="50000" l="0" r="0" t="0"/>
          <a:stretch/>
        </p:blipFill>
        <p:spPr>
          <a:xfrm>
            <a:off x="7496217" y="4438650"/>
            <a:ext cx="1647782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3"/>
          <p:cNvSpPr/>
          <p:nvPr>
            <p:ph idx="2" type="pic"/>
          </p:nvPr>
        </p:nvSpPr>
        <p:spPr>
          <a:xfrm>
            <a:off x="3749432" y="1064620"/>
            <a:ext cx="1645136" cy="164607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1" name="Google Shape;101;p23"/>
          <p:cNvSpPr/>
          <p:nvPr>
            <p:ph idx="3" type="pic"/>
          </p:nvPr>
        </p:nvSpPr>
        <p:spPr>
          <a:xfrm>
            <a:off x="906074" y="1064620"/>
            <a:ext cx="1645136" cy="164607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2" name="Google Shape;102;p23"/>
          <p:cNvSpPr/>
          <p:nvPr>
            <p:ph idx="4" type="pic"/>
          </p:nvPr>
        </p:nvSpPr>
        <p:spPr>
          <a:xfrm>
            <a:off x="6592789" y="1064620"/>
            <a:ext cx="1645136" cy="164607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103" name="Google Shape;103;p23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29909" r="0" t="0"/>
          <a:stretch/>
        </p:blipFill>
        <p:spPr>
          <a:xfrm>
            <a:off x="4328394" y="5198402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3">
            <a:hlinkClick r:id="rId6"/>
          </p:cNvPr>
          <p:cNvSpPr txBox="1"/>
          <p:nvPr/>
        </p:nvSpPr>
        <p:spPr>
          <a:xfrm>
            <a:off x="3136204" y="524019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PPTMON slide">
  <p:cSld name="15_PPTMON slid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1565529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8471" y="3943350"/>
            <a:ext cx="1565529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4"/>
          <p:cNvSpPr/>
          <p:nvPr>
            <p:ph idx="2" type="pic"/>
          </p:nvPr>
        </p:nvSpPr>
        <p:spPr>
          <a:xfrm>
            <a:off x="756268" y="1134497"/>
            <a:ext cx="3642871" cy="168534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9" name="Google Shape;109;p24"/>
          <p:cNvSpPr/>
          <p:nvPr>
            <p:ph idx="3" type="pic"/>
          </p:nvPr>
        </p:nvSpPr>
        <p:spPr>
          <a:xfrm>
            <a:off x="4744862" y="1134497"/>
            <a:ext cx="3642871" cy="168534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110" name="Google Shape;110;p24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29909" r="0" t="0"/>
          <a:stretch/>
        </p:blipFill>
        <p:spPr>
          <a:xfrm>
            <a:off x="4328394" y="5198402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4">
            <a:hlinkClick r:id="rId6"/>
          </p:cNvPr>
          <p:cNvSpPr txBox="1"/>
          <p:nvPr/>
        </p:nvSpPr>
        <p:spPr>
          <a:xfrm>
            <a:off x="3136204" y="524019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PPTMON slide">
  <p:cSld name="9_PPTMON slid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 b="0" l="15369" r="0" t="0"/>
          <a:stretch/>
        </p:blipFill>
        <p:spPr>
          <a:xfrm>
            <a:off x="0" y="0"/>
            <a:ext cx="167830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5"/>
          <p:cNvPicPr preferRelativeResize="0"/>
          <p:nvPr/>
        </p:nvPicPr>
        <p:blipFill rotWithShape="1">
          <a:blip r:embed="rId3">
            <a:alphaModFix/>
          </a:blip>
          <a:srcRect b="0" l="0" r="40952" t="0"/>
          <a:stretch/>
        </p:blipFill>
        <p:spPr>
          <a:xfrm>
            <a:off x="7962900" y="0"/>
            <a:ext cx="11811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5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29909" r="0" t="0"/>
          <a:stretch/>
        </p:blipFill>
        <p:spPr>
          <a:xfrm>
            <a:off x="4328394" y="5198402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5">
            <a:hlinkClick r:id="rId6"/>
          </p:cNvPr>
          <p:cNvSpPr txBox="1"/>
          <p:nvPr/>
        </p:nvSpPr>
        <p:spPr>
          <a:xfrm>
            <a:off x="3136204" y="524019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PPTMON slide">
  <p:cSld name="10_PPTMON slid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6"/>
          <p:cNvPicPr preferRelativeResize="0"/>
          <p:nvPr/>
        </p:nvPicPr>
        <p:blipFill rotWithShape="1">
          <a:blip r:embed="rId2">
            <a:alphaModFix/>
          </a:blip>
          <a:srcRect b="0" l="0" r="0" t="50000"/>
          <a:stretch/>
        </p:blipFill>
        <p:spPr>
          <a:xfrm flipH="1">
            <a:off x="6846260" y="0"/>
            <a:ext cx="2297741" cy="98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6"/>
          <p:cNvPicPr preferRelativeResize="0"/>
          <p:nvPr/>
        </p:nvPicPr>
        <p:blipFill rotWithShape="1">
          <a:blip r:embed="rId3">
            <a:alphaModFix/>
          </a:blip>
          <a:srcRect b="50000" l="0" r="0" t="0"/>
          <a:stretch/>
        </p:blipFill>
        <p:spPr>
          <a:xfrm flipH="1">
            <a:off x="0" y="4160626"/>
            <a:ext cx="2297741" cy="98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29909" r="0" t="0"/>
          <a:stretch/>
        </p:blipFill>
        <p:spPr>
          <a:xfrm>
            <a:off x="4328394" y="5198402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6">
            <a:hlinkClick r:id="rId6"/>
          </p:cNvPr>
          <p:cNvSpPr txBox="1"/>
          <p:nvPr/>
        </p:nvSpPr>
        <p:spPr>
          <a:xfrm>
            <a:off x="3136204" y="524019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PPTMON slide">
  <p:cSld name="3_PPTMON slid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1565529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8471" y="3943350"/>
            <a:ext cx="1565529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7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29909" r="0" t="0"/>
          <a:stretch/>
        </p:blipFill>
        <p:spPr>
          <a:xfrm>
            <a:off x="4328394" y="5198402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>
            <a:hlinkClick r:id="rId6"/>
          </p:cNvPr>
          <p:cNvSpPr txBox="1"/>
          <p:nvPr/>
        </p:nvSpPr>
        <p:spPr>
          <a:xfrm>
            <a:off x="3136204" y="524019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PPTMON slide">
  <p:cSld name="11_PPTMON slide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8"/>
          <p:cNvPicPr preferRelativeResize="0"/>
          <p:nvPr/>
        </p:nvPicPr>
        <p:blipFill rotWithShape="1">
          <a:blip r:embed="rId2">
            <a:alphaModFix/>
          </a:blip>
          <a:srcRect b="0" l="0" r="30505" t="66111"/>
          <a:stretch/>
        </p:blipFill>
        <p:spPr>
          <a:xfrm>
            <a:off x="1381611" y="0"/>
            <a:ext cx="3733315" cy="15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6232" y="166324"/>
            <a:ext cx="5817768" cy="497717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8"/>
          <p:cNvSpPr/>
          <p:nvPr>
            <p:ph idx="2" type="pic"/>
          </p:nvPr>
        </p:nvSpPr>
        <p:spPr>
          <a:xfrm>
            <a:off x="846364" y="1169414"/>
            <a:ext cx="2803073" cy="2804673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131" name="Google Shape;131;p28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29909" r="0" t="0"/>
          <a:stretch/>
        </p:blipFill>
        <p:spPr>
          <a:xfrm>
            <a:off x="4328394" y="5198402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8">
            <a:hlinkClick r:id="rId6"/>
          </p:cNvPr>
          <p:cNvSpPr txBox="1"/>
          <p:nvPr/>
        </p:nvSpPr>
        <p:spPr>
          <a:xfrm>
            <a:off x="3136204" y="524019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PPTMON slide">
  <p:cSld name="19_PPTMON slide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9"/>
          <p:cNvPicPr preferRelativeResize="0"/>
          <p:nvPr/>
        </p:nvPicPr>
        <p:blipFill rotWithShape="1">
          <a:blip r:embed="rId2">
            <a:alphaModFix/>
          </a:blip>
          <a:srcRect b="12407" l="36376" r="0" t="0"/>
          <a:stretch/>
        </p:blipFill>
        <p:spPr>
          <a:xfrm>
            <a:off x="0" y="638175"/>
            <a:ext cx="5817768" cy="450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29909" r="0" t="0"/>
          <a:stretch/>
        </p:blipFill>
        <p:spPr>
          <a:xfrm>
            <a:off x="4328394" y="5198402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9">
            <a:hlinkClick r:id="rId5"/>
          </p:cNvPr>
          <p:cNvSpPr txBox="1"/>
          <p:nvPr/>
        </p:nvSpPr>
        <p:spPr>
          <a:xfrm>
            <a:off x="3136204" y="524019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PPTMON slide">
  <p:cSld name="5_PPTMON slid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4590" y="0"/>
            <a:ext cx="670941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29909" r="0" t="0"/>
          <a:stretch/>
        </p:blipFill>
        <p:spPr>
          <a:xfrm>
            <a:off x="4328394" y="5198402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0">
            <a:hlinkClick r:id="rId5"/>
          </p:cNvPr>
          <p:cNvSpPr txBox="1"/>
          <p:nvPr/>
        </p:nvSpPr>
        <p:spPr>
          <a:xfrm>
            <a:off x="3136204" y="524019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PPTMON slide">
  <p:cSld name="16_PPTMON slid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54630" y="0"/>
            <a:ext cx="638937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1"/>
          <p:cNvSpPr/>
          <p:nvPr>
            <p:ph idx="2" type="pic"/>
          </p:nvPr>
        </p:nvSpPr>
        <p:spPr>
          <a:xfrm>
            <a:off x="5787208" y="647357"/>
            <a:ext cx="1816835" cy="3942000"/>
          </a:xfrm>
          <a:prstGeom prst="roundRect">
            <a:avLst>
              <a:gd fmla="val 14137" name="adj"/>
            </a:avLst>
          </a:prstGeom>
          <a:solidFill>
            <a:schemeClr val="lt1"/>
          </a:solidFill>
          <a:ln>
            <a:noFill/>
          </a:ln>
        </p:spPr>
      </p:sp>
      <p:pic>
        <p:nvPicPr>
          <p:cNvPr id="144" name="Google Shape;144;p3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29909" r="0" t="0"/>
          <a:stretch/>
        </p:blipFill>
        <p:spPr>
          <a:xfrm>
            <a:off x="4328394" y="5198402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1">
            <a:hlinkClick r:id="rId5"/>
          </p:cNvPr>
          <p:cNvSpPr txBox="1"/>
          <p:nvPr/>
        </p:nvSpPr>
        <p:spPr>
          <a:xfrm>
            <a:off x="3136204" y="524019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PPTMON slide">
  <p:cSld name="17_PPTMON slide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2"/>
          <p:cNvSpPr/>
          <p:nvPr>
            <p:ph idx="2" type="pic"/>
          </p:nvPr>
        </p:nvSpPr>
        <p:spPr>
          <a:xfrm>
            <a:off x="5072623" y="565540"/>
            <a:ext cx="2998403" cy="3999317"/>
          </a:xfrm>
          <a:prstGeom prst="roundRect">
            <a:avLst>
              <a:gd fmla="val 1370" name="adj"/>
            </a:avLst>
          </a:prstGeom>
          <a:solidFill>
            <a:schemeClr val="lt1"/>
          </a:solidFill>
          <a:ln>
            <a:noFill/>
          </a:ln>
        </p:spPr>
      </p:sp>
      <p:pic>
        <p:nvPicPr>
          <p:cNvPr id="149" name="Google Shape;149;p3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29909" r="0" t="0"/>
          <a:stretch/>
        </p:blipFill>
        <p:spPr>
          <a:xfrm>
            <a:off x="4328394" y="5198402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2">
            <a:hlinkClick r:id="rId5"/>
          </p:cNvPr>
          <p:cNvSpPr txBox="1"/>
          <p:nvPr/>
        </p:nvSpPr>
        <p:spPr>
          <a:xfrm>
            <a:off x="3136204" y="524019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PPTMON slide">
  <p:cSld name="18_PPTMON slide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25930" y="0"/>
            <a:ext cx="741807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3"/>
          <p:cNvSpPr/>
          <p:nvPr>
            <p:ph idx="2" type="pic"/>
          </p:nvPr>
        </p:nvSpPr>
        <p:spPr>
          <a:xfrm>
            <a:off x="3930399" y="994083"/>
            <a:ext cx="3907074" cy="241705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154" name="Google Shape;154;p3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29909" r="0" t="0"/>
          <a:stretch/>
        </p:blipFill>
        <p:spPr>
          <a:xfrm>
            <a:off x="4328394" y="5198402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3">
            <a:hlinkClick r:id="rId5"/>
          </p:cNvPr>
          <p:cNvSpPr txBox="1"/>
          <p:nvPr/>
        </p:nvSpPr>
        <p:spPr>
          <a:xfrm>
            <a:off x="3136204" y="524019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custom">
  <p:cSld name="PPTMON custom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98402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4">
            <a:hlinkClick r:id="rId4"/>
          </p:cNvPr>
          <p:cNvSpPr txBox="1"/>
          <p:nvPr/>
        </p:nvSpPr>
        <p:spPr>
          <a:xfrm>
            <a:off x="3136204" y="524019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slide">
  <p:cSld name="PPTMON slide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98402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5">
            <a:hlinkClick r:id="rId4"/>
          </p:cNvPr>
          <p:cNvSpPr txBox="1"/>
          <p:nvPr/>
        </p:nvSpPr>
        <p:spPr>
          <a:xfrm>
            <a:off x="3136204" y="524019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23" Type="http://schemas.openxmlformats.org/officeDocument/2006/relationships/theme" Target="../theme/theme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Relationship Id="rId4" Type="http://schemas.openxmlformats.org/officeDocument/2006/relationships/hyperlink" Target="https://www.evanmiller.org/ab-testing/" TargetMode="External"/><Relationship Id="rId5" Type="http://schemas.openxmlformats.org/officeDocument/2006/relationships/hyperlink" Target="https://abtestguide.com/calc/" TargetMode="External"/><Relationship Id="rId6" Type="http://schemas.openxmlformats.org/officeDocument/2006/relationships/hyperlink" Target="https://neilpatel.com/ab-testing-calculator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Relationship Id="rId4" Type="http://schemas.openxmlformats.org/officeDocument/2006/relationships/image" Target="../media/image34.png"/><Relationship Id="rId5" Type="http://schemas.openxmlformats.org/officeDocument/2006/relationships/image" Target="../media/image3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Relationship Id="rId5" Type="http://schemas.openxmlformats.org/officeDocument/2006/relationships/image" Target="../media/image21.png"/><Relationship Id="rId6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6"/>
          <p:cNvSpPr txBox="1"/>
          <p:nvPr/>
        </p:nvSpPr>
        <p:spPr>
          <a:xfrm>
            <a:off x="1073450" y="1506525"/>
            <a:ext cx="40401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solidFill>
                  <a:srgbClr val="3629D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Проведение  А/В-тестирования</a:t>
            </a:r>
            <a:endParaRPr sz="3400">
              <a:solidFill>
                <a:srgbClr val="3629D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67" name="Google Shape;167;p36"/>
          <p:cNvSpPr txBox="1"/>
          <p:nvPr/>
        </p:nvSpPr>
        <p:spPr>
          <a:xfrm>
            <a:off x="303578" y="3948728"/>
            <a:ext cx="4486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51C75"/>
                </a:solidFill>
                <a:latin typeface="Poppins Light"/>
                <a:ea typeface="Poppins Light"/>
                <a:cs typeface="Poppins Light"/>
                <a:sym typeface="Poppins Light"/>
              </a:rPr>
              <a:t>Буракова Анастасия Дмитриевна, группа М02-310д</a:t>
            </a:r>
            <a:endParaRPr sz="1500">
              <a:solidFill>
                <a:srgbClr val="351C75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168" name="Google Shape;168;p36"/>
          <p:cNvGrpSpPr/>
          <p:nvPr/>
        </p:nvGrpSpPr>
        <p:grpSpPr>
          <a:xfrm>
            <a:off x="466726" y="1873238"/>
            <a:ext cx="450763" cy="450763"/>
            <a:chOff x="2801293" y="892968"/>
            <a:chExt cx="390525" cy="390525"/>
          </a:xfrm>
        </p:grpSpPr>
        <p:sp>
          <p:nvSpPr>
            <p:cNvPr id="169" name="Google Shape;169;p36"/>
            <p:cNvSpPr/>
            <p:nvPr/>
          </p:nvSpPr>
          <p:spPr>
            <a:xfrm>
              <a:off x="2801293" y="892968"/>
              <a:ext cx="390525" cy="390525"/>
            </a:xfrm>
            <a:custGeom>
              <a:rect b="b" l="l" r="r" t="t"/>
              <a:pathLst>
                <a:path extrusionOk="0" h="390525" w="390525">
                  <a:moveTo>
                    <a:pt x="376333" y="126397"/>
                  </a:moveTo>
                  <a:cubicBezTo>
                    <a:pt x="363379" y="113443"/>
                    <a:pt x="342233" y="113443"/>
                    <a:pt x="329184" y="126397"/>
                  </a:cubicBezTo>
                  <a:cubicBezTo>
                    <a:pt x="325184" y="130397"/>
                    <a:pt x="299657" y="155924"/>
                    <a:pt x="295751" y="159830"/>
                  </a:cubicBezTo>
                  <a:lnTo>
                    <a:pt x="295751" y="71819"/>
                  </a:lnTo>
                  <a:cubicBezTo>
                    <a:pt x="295751" y="62960"/>
                    <a:pt x="292322" y="54578"/>
                    <a:pt x="286036" y="48292"/>
                  </a:cubicBezTo>
                  <a:lnTo>
                    <a:pt x="254603" y="16859"/>
                  </a:lnTo>
                  <a:cubicBezTo>
                    <a:pt x="248317" y="10573"/>
                    <a:pt x="240030" y="7144"/>
                    <a:pt x="231077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4"/>
                    <a:pt x="40481" y="386144"/>
                  </a:cubicBezTo>
                  <a:lnTo>
                    <a:pt x="262509" y="386144"/>
                  </a:lnTo>
                  <a:cubicBezTo>
                    <a:pt x="280892" y="386144"/>
                    <a:pt x="295846" y="371189"/>
                    <a:pt x="295846" y="352806"/>
                  </a:cubicBezTo>
                  <a:lnTo>
                    <a:pt x="295846" y="254032"/>
                  </a:lnTo>
                  <a:lnTo>
                    <a:pt x="376333" y="173450"/>
                  </a:lnTo>
                  <a:cubicBezTo>
                    <a:pt x="389287" y="160496"/>
                    <a:pt x="389287" y="139446"/>
                    <a:pt x="376333" y="126397"/>
                  </a:cubicBezTo>
                  <a:close/>
                  <a:moveTo>
                    <a:pt x="229171" y="29337"/>
                  </a:moveTo>
                  <a:cubicBezTo>
                    <a:pt x="231267" y="29337"/>
                    <a:pt x="235267" y="28956"/>
                    <a:pt x="238887" y="32576"/>
                  </a:cubicBezTo>
                  <a:lnTo>
                    <a:pt x="270320" y="64008"/>
                  </a:lnTo>
                  <a:cubicBezTo>
                    <a:pt x="273844" y="67532"/>
                    <a:pt x="273558" y="71438"/>
                    <a:pt x="273558" y="73724"/>
                  </a:cubicBezTo>
                  <a:lnTo>
                    <a:pt x="229171" y="73724"/>
                  </a:lnTo>
                  <a:lnTo>
                    <a:pt x="229171" y="29337"/>
                  </a:lnTo>
                  <a:close/>
                  <a:moveTo>
                    <a:pt x="273558" y="352806"/>
                  </a:moveTo>
                  <a:cubicBezTo>
                    <a:pt x="273558" y="358902"/>
                    <a:pt x="268605" y="363950"/>
                    <a:pt x="262414" y="363950"/>
                  </a:cubicBezTo>
                  <a:lnTo>
                    <a:pt x="40386" y="363950"/>
                  </a:lnTo>
                  <a:cubicBezTo>
                    <a:pt x="34290" y="363950"/>
                    <a:pt x="29242" y="358997"/>
                    <a:pt x="29242" y="352806"/>
                  </a:cubicBezTo>
                  <a:lnTo>
                    <a:pt x="29242" y="40481"/>
                  </a:lnTo>
                  <a:cubicBezTo>
                    <a:pt x="29242" y="34385"/>
                    <a:pt x="34195" y="29337"/>
                    <a:pt x="40386" y="29337"/>
                  </a:cubicBezTo>
                  <a:lnTo>
                    <a:pt x="206883" y="29337"/>
                  </a:lnTo>
                  <a:lnTo>
                    <a:pt x="206883" y="84868"/>
                  </a:lnTo>
                  <a:cubicBezTo>
                    <a:pt x="206883" y="90964"/>
                    <a:pt x="211836" y="96012"/>
                    <a:pt x="218027" y="96012"/>
                  </a:cubicBezTo>
                  <a:lnTo>
                    <a:pt x="273558" y="96012"/>
                  </a:lnTo>
                  <a:lnTo>
                    <a:pt x="273558" y="182118"/>
                  </a:lnTo>
                  <a:cubicBezTo>
                    <a:pt x="273558" y="182118"/>
                    <a:pt x="240792" y="214884"/>
                    <a:pt x="240792" y="214884"/>
                  </a:cubicBezTo>
                  <a:lnTo>
                    <a:pt x="225076" y="230600"/>
                  </a:lnTo>
                  <a:cubicBezTo>
                    <a:pt x="223838" y="231839"/>
                    <a:pt x="222980" y="233267"/>
                    <a:pt x="222409" y="234982"/>
                  </a:cubicBezTo>
                  <a:lnTo>
                    <a:pt x="206692" y="282035"/>
                  </a:lnTo>
                  <a:cubicBezTo>
                    <a:pt x="205359" y="286036"/>
                    <a:pt x="206407" y="290417"/>
                    <a:pt x="209360" y="293370"/>
                  </a:cubicBezTo>
                  <a:cubicBezTo>
                    <a:pt x="212312" y="296323"/>
                    <a:pt x="216694" y="297371"/>
                    <a:pt x="220694" y="296037"/>
                  </a:cubicBezTo>
                  <a:lnTo>
                    <a:pt x="267748" y="280321"/>
                  </a:lnTo>
                  <a:cubicBezTo>
                    <a:pt x="269367" y="279749"/>
                    <a:pt x="270891" y="278892"/>
                    <a:pt x="272129" y="277654"/>
                  </a:cubicBezTo>
                  <a:lnTo>
                    <a:pt x="273463" y="276320"/>
                  </a:lnTo>
                  <a:lnTo>
                    <a:pt x="273463" y="352806"/>
                  </a:lnTo>
                  <a:lnTo>
                    <a:pt x="273558" y="352806"/>
                  </a:lnTo>
                  <a:close/>
                  <a:moveTo>
                    <a:pt x="248317" y="238411"/>
                  </a:moveTo>
                  <a:lnTo>
                    <a:pt x="264033" y="254127"/>
                  </a:lnTo>
                  <a:lnTo>
                    <a:pt x="258032" y="260128"/>
                  </a:lnTo>
                  <a:lnTo>
                    <a:pt x="234506" y="267938"/>
                  </a:lnTo>
                  <a:lnTo>
                    <a:pt x="242316" y="244412"/>
                  </a:lnTo>
                  <a:lnTo>
                    <a:pt x="248317" y="238411"/>
                  </a:lnTo>
                  <a:close/>
                  <a:moveTo>
                    <a:pt x="279749" y="238411"/>
                  </a:moveTo>
                  <a:lnTo>
                    <a:pt x="264033" y="222694"/>
                  </a:lnTo>
                  <a:cubicBezTo>
                    <a:pt x="272415" y="214313"/>
                    <a:pt x="309563" y="177165"/>
                    <a:pt x="317373" y="169259"/>
                  </a:cubicBezTo>
                  <a:lnTo>
                    <a:pt x="333089" y="184976"/>
                  </a:lnTo>
                  <a:lnTo>
                    <a:pt x="279749" y="238411"/>
                  </a:lnTo>
                  <a:close/>
                  <a:moveTo>
                    <a:pt x="360236" y="157829"/>
                  </a:moveTo>
                  <a:lnTo>
                    <a:pt x="348806" y="169259"/>
                  </a:lnTo>
                  <a:lnTo>
                    <a:pt x="333089" y="153543"/>
                  </a:lnTo>
                  <a:lnTo>
                    <a:pt x="344519" y="142113"/>
                  </a:lnTo>
                  <a:cubicBezTo>
                    <a:pt x="348806" y="137827"/>
                    <a:pt x="355854" y="137827"/>
                    <a:pt x="360236" y="142113"/>
                  </a:cubicBezTo>
                  <a:cubicBezTo>
                    <a:pt x="364522" y="146399"/>
                    <a:pt x="364617" y="153448"/>
                    <a:pt x="360236" y="157829"/>
                  </a:cubicBezTo>
                  <a:close/>
                </a:path>
              </a:pathLst>
            </a:custGeom>
            <a:solidFill>
              <a:srgbClr val="5B3C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70" name="Google Shape;170;p36"/>
            <p:cNvSpPr/>
            <p:nvPr/>
          </p:nvSpPr>
          <p:spPr>
            <a:xfrm>
              <a:off x="2845299" y="1004030"/>
              <a:ext cx="190500" cy="28575"/>
            </a:xfrm>
            <a:custGeom>
              <a:rect b="b" l="l" r="r" t="t"/>
              <a:pathLst>
                <a:path extrusionOk="0" h="28575" w="190500">
                  <a:moveTo>
                    <a:pt x="17373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3736" y="29432"/>
                  </a:lnTo>
                  <a:cubicBezTo>
                    <a:pt x="179832" y="29432"/>
                    <a:pt x="184880" y="24479"/>
                    <a:pt x="184880" y="18288"/>
                  </a:cubicBezTo>
                  <a:cubicBezTo>
                    <a:pt x="184880" y="12097"/>
                    <a:pt x="179832" y="7144"/>
                    <a:pt x="173736" y="7144"/>
                  </a:cubicBezTo>
                  <a:close/>
                </a:path>
              </a:pathLst>
            </a:custGeom>
            <a:solidFill>
              <a:srgbClr val="5B3C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71" name="Google Shape;171;p36"/>
            <p:cNvSpPr/>
            <p:nvPr/>
          </p:nvSpPr>
          <p:spPr>
            <a:xfrm>
              <a:off x="2845204" y="1048416"/>
              <a:ext cx="142875" cy="28575"/>
            </a:xfrm>
            <a:custGeom>
              <a:rect b="b" l="l" r="r" t="t"/>
              <a:pathLst>
                <a:path extrusionOk="0" h="28575" w="1428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solidFill>
              <a:srgbClr val="5B3C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72" name="Google Shape;172;p36"/>
            <p:cNvSpPr/>
            <p:nvPr/>
          </p:nvSpPr>
          <p:spPr>
            <a:xfrm>
              <a:off x="2845204" y="1092803"/>
              <a:ext cx="142875" cy="28575"/>
            </a:xfrm>
            <a:custGeom>
              <a:rect b="b" l="l" r="r" t="t"/>
              <a:pathLst>
                <a:path extrusionOk="0" h="28575" w="1428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solidFill>
              <a:srgbClr val="5B3C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73" name="Google Shape;173;p36"/>
            <p:cNvSpPr/>
            <p:nvPr/>
          </p:nvSpPr>
          <p:spPr>
            <a:xfrm>
              <a:off x="2845204" y="1137189"/>
              <a:ext cx="142875" cy="28575"/>
            </a:xfrm>
            <a:custGeom>
              <a:rect b="b" l="l" r="r" t="t"/>
              <a:pathLst>
                <a:path extrusionOk="0" h="28575" w="1428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solidFill>
              <a:srgbClr val="5B3C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74" name="Google Shape;174;p36"/>
            <p:cNvSpPr/>
            <p:nvPr/>
          </p:nvSpPr>
          <p:spPr>
            <a:xfrm>
              <a:off x="2934167" y="1205293"/>
              <a:ext cx="95250" cy="28575"/>
            </a:xfrm>
            <a:custGeom>
              <a:rect b="b" l="l" r="r" t="t"/>
              <a:pathLst>
                <a:path extrusionOk="0" h="28575" w="95250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84868" y="29432"/>
                  </a:lnTo>
                  <a:cubicBezTo>
                    <a:pt x="90964" y="29432"/>
                    <a:pt x="96012" y="24479"/>
                    <a:pt x="96012" y="18288"/>
                  </a:cubicBezTo>
                  <a:cubicBezTo>
                    <a:pt x="96012" y="12097"/>
                    <a:pt x="90964" y="7144"/>
                    <a:pt x="84868" y="7144"/>
                  </a:cubicBezTo>
                  <a:close/>
                </a:path>
              </a:pathLst>
            </a:custGeom>
            <a:solidFill>
              <a:srgbClr val="5B3C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sp>
        <p:nvSpPr>
          <p:cNvPr id="175" name="Google Shape;175;p36"/>
          <p:cNvSpPr txBox="1"/>
          <p:nvPr/>
        </p:nvSpPr>
        <p:spPr>
          <a:xfrm>
            <a:off x="362803" y="2892800"/>
            <a:ext cx="44862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351C75"/>
                </a:solidFill>
                <a:latin typeface="Poppins Light"/>
                <a:ea typeface="Poppins Light"/>
                <a:cs typeface="Poppins Light"/>
                <a:sym typeface="Poppins Light"/>
              </a:rPr>
              <a:t>Курс: Прикладная аналитика данных</a:t>
            </a:r>
            <a:endParaRPr b="1" sz="1600">
              <a:solidFill>
                <a:srgbClr val="351C75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6" name="Google Shape;176;p36"/>
          <p:cNvSpPr/>
          <p:nvPr/>
        </p:nvSpPr>
        <p:spPr>
          <a:xfrm>
            <a:off x="1310280" y="4394626"/>
            <a:ext cx="1866300" cy="346200"/>
          </a:xfrm>
          <a:prstGeom prst="roundRect">
            <a:avLst>
              <a:gd fmla="val 50000" name="adj"/>
            </a:avLst>
          </a:prstGeom>
          <a:solidFill>
            <a:srgbClr val="5B3C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05</a:t>
            </a:r>
            <a:r>
              <a:rPr lang="ko" sz="11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. 06. 2024</a:t>
            </a:r>
            <a:endParaRPr sz="11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7" name="Google Shape;177;p36"/>
          <p:cNvSpPr txBox="1"/>
          <p:nvPr/>
        </p:nvSpPr>
        <p:spPr>
          <a:xfrm>
            <a:off x="819683" y="515350"/>
            <a:ext cx="2356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5B3CFF"/>
                </a:solidFill>
                <a:latin typeface="Poppins Light"/>
                <a:ea typeface="Poppins Light"/>
                <a:cs typeface="Poppins Light"/>
                <a:sym typeface="Poppins Light"/>
              </a:rPr>
              <a:t>Цифровая кафедра МФТИ</a:t>
            </a:r>
            <a:endParaRPr>
              <a:solidFill>
                <a:srgbClr val="5B3C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8" name="Google Shape;178;p36"/>
          <p:cNvSpPr/>
          <p:nvPr/>
        </p:nvSpPr>
        <p:spPr>
          <a:xfrm>
            <a:off x="466726" y="481227"/>
            <a:ext cx="352940" cy="352940"/>
          </a:xfrm>
          <a:prstGeom prst="ellipse">
            <a:avLst/>
          </a:prstGeom>
          <a:solidFill>
            <a:srgbClr val="5B3C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/>
          <p:nvPr/>
        </p:nvSpPr>
        <p:spPr>
          <a:xfrm>
            <a:off x="888504" y="1739750"/>
            <a:ext cx="6187500" cy="1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>
                <a:solidFill>
                  <a:srgbClr val="373A3C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Спасибо за внимание</a:t>
            </a:r>
            <a:r>
              <a:rPr b="0" lang="ko" sz="5000">
                <a:solidFill>
                  <a:srgbClr val="373A3C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!</a:t>
            </a:r>
            <a:endParaRPr sz="1100">
              <a:solidFill>
                <a:srgbClr val="373A3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7"/>
          <p:cNvSpPr txBox="1"/>
          <p:nvPr/>
        </p:nvSpPr>
        <p:spPr>
          <a:xfrm>
            <a:off x="1205688" y="128418"/>
            <a:ext cx="39789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solidFill>
                  <a:srgbClr val="762E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Формулировка задачи</a:t>
            </a:r>
            <a:endParaRPr sz="2600">
              <a:solidFill>
                <a:srgbClr val="762E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84" name="Google Shape;184;p37"/>
          <p:cNvSpPr/>
          <p:nvPr/>
        </p:nvSpPr>
        <p:spPr>
          <a:xfrm>
            <a:off x="900475" y="666638"/>
            <a:ext cx="7698300" cy="784500"/>
          </a:xfrm>
          <a:prstGeom prst="roundRect">
            <a:avLst>
              <a:gd fmla="val 10205" name="adj"/>
            </a:avLst>
          </a:prstGeom>
          <a:solidFill>
            <a:schemeClr val="lt1"/>
          </a:solidFill>
          <a:ln cap="flat" cmpd="sng" w="9525">
            <a:solidFill>
              <a:srgbClr val="4F22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127000" sx="102000" rotWithShape="0" algn="ctr" sy="102000">
              <a:schemeClr val="dk1">
                <a:alpha val="14900"/>
              </a:scheme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Интернет-магазин «Фитнес-мания», занимающейся продажей спортивных товаров, хочет увеличить количество клиентов, которые переходят на сайт через email-рассылки. </a:t>
            </a:r>
            <a:endParaRPr sz="1800">
              <a:solidFill>
                <a:schemeClr val="lt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185" name="Google Shape;185;p37"/>
          <p:cNvSpPr txBox="1"/>
          <p:nvPr/>
        </p:nvSpPr>
        <p:spPr>
          <a:xfrm>
            <a:off x="78772" y="1519842"/>
            <a:ext cx="40158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solidFill>
                  <a:srgbClr val="762E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Актуальность</a:t>
            </a:r>
            <a:endParaRPr b="0" sz="2600">
              <a:solidFill>
                <a:srgbClr val="762E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86" name="Google Shape;186;p37"/>
          <p:cNvSpPr txBox="1"/>
          <p:nvPr/>
        </p:nvSpPr>
        <p:spPr>
          <a:xfrm>
            <a:off x="266050" y="2157000"/>
            <a:ext cx="7233300" cy="29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762EFF"/>
                </a:solidFill>
                <a:latin typeface="Comic Sans MS"/>
                <a:ea typeface="Comic Sans MS"/>
                <a:cs typeface="Comic Sans MS"/>
                <a:sym typeface="Comic Sans MS"/>
              </a:rPr>
              <a:t>Актуальность</a:t>
            </a:r>
            <a:r>
              <a:rPr lang="ko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данной работы определяется необходимостью повышения эффективности маркетинговых и продуктовых решений в условиях быстро меняющегося рынка.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762EFF"/>
                </a:solidFill>
                <a:latin typeface="Comic Sans MS"/>
                <a:ea typeface="Comic Sans MS"/>
                <a:cs typeface="Comic Sans MS"/>
                <a:sym typeface="Comic Sans MS"/>
              </a:rPr>
              <a:t>Актуальность</a:t>
            </a:r>
            <a:r>
              <a:rPr lang="ko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проекта подтверждается тем, что A/B тестирование позволяет минимизировать риски при внедрении новых стратегий и продуктов. Оно дает возможность проверить гипотезы на практике, используя реальные данные, что значительно повышает точность и надежность принимаемых решений.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762EFF"/>
                </a:solidFill>
                <a:latin typeface="Comic Sans MS"/>
                <a:ea typeface="Comic Sans MS"/>
                <a:cs typeface="Comic Sans MS"/>
                <a:sym typeface="Comic Sans MS"/>
              </a:rPr>
              <a:t>Актуальность</a:t>
            </a:r>
            <a:r>
              <a:rPr lang="ko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данного исследования состоит в том, что оно способствует оптимизации бизнес-процессов и улучшению пользовательского опыта. </a:t>
            </a:r>
            <a:br>
              <a:rPr lang="ko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/>
          <p:nvPr/>
        </p:nvSpPr>
        <p:spPr>
          <a:xfrm>
            <a:off x="8578593" y="60682"/>
            <a:ext cx="486000" cy="486000"/>
          </a:xfrm>
          <a:prstGeom prst="donut">
            <a:avLst>
              <a:gd fmla="val 25002" name="adj"/>
            </a:avLst>
          </a:prstGeom>
          <a:solidFill>
            <a:srgbClr val="5B3C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92" name="Google Shape;19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700000">
            <a:off x="27679" y="739220"/>
            <a:ext cx="451988" cy="4519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" name="Google Shape;193;p38"/>
          <p:cNvGrpSpPr/>
          <p:nvPr/>
        </p:nvGrpSpPr>
        <p:grpSpPr>
          <a:xfrm>
            <a:off x="8550183" y="763932"/>
            <a:ext cx="514419" cy="520891"/>
            <a:chOff x="5428977" y="3429001"/>
            <a:chExt cx="685892" cy="694521"/>
          </a:xfrm>
        </p:grpSpPr>
        <p:pic>
          <p:nvPicPr>
            <p:cNvPr id="194" name="Google Shape;194;p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1000035">
              <a:off x="5526029" y="3501932"/>
              <a:ext cx="555018" cy="3171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1000035">
              <a:off x="5462800" y="3733438"/>
              <a:ext cx="555018" cy="3171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6" name="Google Shape;196;p38"/>
          <p:cNvSpPr txBox="1"/>
          <p:nvPr/>
        </p:nvSpPr>
        <p:spPr>
          <a:xfrm>
            <a:off x="277150" y="1771075"/>
            <a:ext cx="6983100" cy="29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350">
                <a:solidFill>
                  <a:srgbClr val="881DFF"/>
                </a:solidFill>
                <a:latin typeface="Comic Sans MS"/>
                <a:ea typeface="Comic Sans MS"/>
                <a:cs typeface="Comic Sans MS"/>
                <a:sym typeface="Comic Sans MS"/>
              </a:rPr>
              <a:t>Практическая значимость/возможности применения:</a:t>
            </a:r>
            <a:endParaRPr b="1" sz="1350">
              <a:solidFill>
                <a:srgbClr val="881D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73A3C"/>
              </a:buClr>
              <a:buSzPts val="1150"/>
              <a:buFont typeface="Comic Sans MS"/>
              <a:buAutoNum type="arabicPeriod"/>
            </a:pPr>
            <a:r>
              <a:rPr b="1" lang="ko" sz="1150">
                <a:solidFill>
                  <a:srgbClr val="373A3C"/>
                </a:solidFill>
                <a:latin typeface="Comic Sans MS"/>
                <a:ea typeface="Comic Sans MS"/>
                <a:cs typeface="Comic Sans MS"/>
                <a:sym typeface="Comic Sans MS"/>
              </a:rPr>
              <a:t>Увеличение конверсии.</a:t>
            </a:r>
            <a:endParaRPr b="1" sz="1150">
              <a:solidFill>
                <a:srgbClr val="373A3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150"/>
              <a:buFont typeface="Comic Sans MS"/>
              <a:buChar char="○"/>
            </a:pPr>
            <a:r>
              <a:rPr lang="ko" sz="1150">
                <a:solidFill>
                  <a:srgbClr val="373A3C"/>
                </a:solidFill>
                <a:latin typeface="Comic Sans MS"/>
                <a:ea typeface="Comic Sans MS"/>
                <a:cs typeface="Comic Sans MS"/>
                <a:sym typeface="Comic Sans MS"/>
              </a:rPr>
              <a:t>Повышение количества переходов на сайт из email-рассылок приведет к увеличению числа потенциальных клиентов и продаж.</a:t>
            </a:r>
            <a:endParaRPr sz="1150">
              <a:solidFill>
                <a:srgbClr val="373A3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150"/>
              <a:buFont typeface="Comic Sans MS"/>
              <a:buAutoNum type="arabicPeriod"/>
            </a:pPr>
            <a:r>
              <a:rPr b="1" lang="ko" sz="1150">
                <a:solidFill>
                  <a:srgbClr val="373A3C"/>
                </a:solidFill>
                <a:latin typeface="Comic Sans MS"/>
                <a:ea typeface="Comic Sans MS"/>
                <a:cs typeface="Comic Sans MS"/>
                <a:sym typeface="Comic Sans MS"/>
              </a:rPr>
              <a:t>Оптимизация маркетинговых расходов.</a:t>
            </a:r>
            <a:endParaRPr b="1" sz="1150">
              <a:solidFill>
                <a:srgbClr val="373A3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150"/>
              <a:buFont typeface="Comic Sans MS"/>
              <a:buChar char="○"/>
            </a:pPr>
            <a:r>
              <a:rPr lang="ko" sz="1150">
                <a:solidFill>
                  <a:srgbClr val="373A3C"/>
                </a:solidFill>
                <a:latin typeface="Comic Sans MS"/>
                <a:ea typeface="Comic Sans MS"/>
                <a:cs typeface="Comic Sans MS"/>
                <a:sym typeface="Comic Sans MS"/>
              </a:rPr>
              <a:t>Более эффективные рассылки позволят снизить затраты на привлечение клиентов и повысить рентабельность маркетинговых кампаний.</a:t>
            </a:r>
            <a:endParaRPr sz="1150">
              <a:solidFill>
                <a:srgbClr val="373A3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150"/>
              <a:buFont typeface="Comic Sans MS"/>
              <a:buAutoNum type="arabicPeriod"/>
            </a:pPr>
            <a:r>
              <a:rPr b="1" lang="ko" sz="1150">
                <a:solidFill>
                  <a:srgbClr val="373A3C"/>
                </a:solidFill>
                <a:latin typeface="Comic Sans MS"/>
                <a:ea typeface="Comic Sans MS"/>
                <a:cs typeface="Comic Sans MS"/>
                <a:sym typeface="Comic Sans MS"/>
              </a:rPr>
              <a:t>Повышение лояльности клиентов.</a:t>
            </a:r>
            <a:endParaRPr b="1" sz="1150">
              <a:solidFill>
                <a:srgbClr val="373A3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150"/>
              <a:buFont typeface="Comic Sans MS"/>
              <a:buChar char="○"/>
            </a:pPr>
            <a:r>
              <a:rPr lang="ko" sz="1150">
                <a:solidFill>
                  <a:srgbClr val="373A3C"/>
                </a:solidFill>
                <a:latin typeface="Comic Sans MS"/>
                <a:ea typeface="Comic Sans MS"/>
                <a:cs typeface="Comic Sans MS"/>
                <a:sym typeface="Comic Sans MS"/>
              </a:rPr>
              <a:t>Персонализированные и целевые рассылки помогут удержать клиентов и увеличить их лояльность к бренду.</a:t>
            </a:r>
            <a:endParaRPr sz="1150">
              <a:solidFill>
                <a:srgbClr val="373A3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150"/>
              <a:buFont typeface="Comic Sans MS"/>
              <a:buAutoNum type="arabicPeriod"/>
            </a:pPr>
            <a:r>
              <a:rPr b="1" lang="ko" sz="1150">
                <a:solidFill>
                  <a:srgbClr val="373A3C"/>
                </a:solidFill>
                <a:latin typeface="Comic Sans MS"/>
                <a:ea typeface="Comic Sans MS"/>
                <a:cs typeface="Comic Sans MS"/>
                <a:sym typeface="Comic Sans MS"/>
              </a:rPr>
              <a:t>Расширение знаний команды.</a:t>
            </a:r>
            <a:endParaRPr b="1" sz="1150">
              <a:solidFill>
                <a:srgbClr val="373A3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150"/>
              <a:buFont typeface="Comic Sans MS"/>
              <a:buChar char="○"/>
            </a:pPr>
            <a:r>
              <a:rPr lang="ko" sz="1150">
                <a:solidFill>
                  <a:srgbClr val="373A3C"/>
                </a:solidFill>
                <a:latin typeface="Comic Sans MS"/>
                <a:ea typeface="Comic Sans MS"/>
                <a:cs typeface="Comic Sans MS"/>
                <a:sym typeface="Comic Sans MS"/>
              </a:rPr>
              <a:t>Полученные данные и опыт позволят команде совершенствовать свои навыки и подходы в области email-маркетинга.</a:t>
            </a:r>
            <a:endParaRPr sz="1150">
              <a:solidFill>
                <a:srgbClr val="373A3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7" name="Google Shape;197;p38"/>
          <p:cNvSpPr txBox="1"/>
          <p:nvPr/>
        </p:nvSpPr>
        <p:spPr>
          <a:xfrm>
            <a:off x="1666700" y="240025"/>
            <a:ext cx="6416100" cy="15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350">
                <a:solidFill>
                  <a:srgbClr val="881DFF"/>
                </a:solidFill>
                <a:latin typeface="Comic Sans MS"/>
                <a:ea typeface="Comic Sans MS"/>
                <a:cs typeface="Comic Sans MS"/>
                <a:sym typeface="Comic Sans MS"/>
              </a:rPr>
              <a:t>Цели работы:</a:t>
            </a:r>
            <a:endParaRPr b="1" sz="1350">
              <a:solidFill>
                <a:srgbClr val="881D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73A3C"/>
              </a:buClr>
              <a:buSzPts val="1150"/>
              <a:buFont typeface="Comic Sans MS"/>
              <a:buAutoNum type="arabicPeriod"/>
            </a:pPr>
            <a:r>
              <a:rPr b="1" lang="ko" sz="1150">
                <a:solidFill>
                  <a:srgbClr val="373A3C"/>
                </a:solidFill>
                <a:latin typeface="Comic Sans MS"/>
                <a:ea typeface="Comic Sans MS"/>
                <a:cs typeface="Comic Sans MS"/>
                <a:sym typeface="Comic Sans MS"/>
              </a:rPr>
              <a:t>Увеличение количества клиентов, переходящих на сайт через email-рассылки.</a:t>
            </a:r>
            <a:endParaRPr b="1" sz="1150">
              <a:solidFill>
                <a:srgbClr val="373A3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150"/>
              <a:buFont typeface="Comic Sans MS"/>
              <a:buChar char="○"/>
            </a:pPr>
            <a:r>
              <a:rPr lang="ko" sz="1150">
                <a:solidFill>
                  <a:srgbClr val="373A3C"/>
                </a:solidFill>
                <a:latin typeface="Comic Sans MS"/>
                <a:ea typeface="Comic Sans MS"/>
                <a:cs typeface="Comic Sans MS"/>
                <a:sym typeface="Comic Sans MS"/>
              </a:rPr>
              <a:t>Основная цель проекта - повысить эффективность email-кампаний, что приведет к увеличению трафика на сайт интернет-магазина «Фитнес-мания».</a:t>
            </a:r>
            <a:endParaRPr sz="1150">
              <a:solidFill>
                <a:srgbClr val="373A3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/>
          <p:nvPr/>
        </p:nvSpPr>
        <p:spPr>
          <a:xfrm>
            <a:off x="6604650" y="1856825"/>
            <a:ext cx="2506334" cy="791051"/>
          </a:xfrm>
          <a:custGeom>
            <a:rect b="b" l="l" r="r" t="t"/>
            <a:pathLst>
              <a:path extrusionOk="0" h="1917700" w="4890407">
                <a:moveTo>
                  <a:pt x="0" y="0"/>
                </a:moveTo>
                <a:lnTo>
                  <a:pt x="3931557" y="0"/>
                </a:lnTo>
                <a:cubicBezTo>
                  <a:pt x="4461115" y="0"/>
                  <a:pt x="4890407" y="429292"/>
                  <a:pt x="4890407" y="958850"/>
                </a:cubicBezTo>
                <a:cubicBezTo>
                  <a:pt x="4890407" y="1488408"/>
                  <a:pt x="4461115" y="1917700"/>
                  <a:pt x="3931557" y="1917700"/>
                </a:cubicBezTo>
                <a:lnTo>
                  <a:pt x="0" y="1917700"/>
                </a:lnTo>
                <a:close/>
              </a:path>
            </a:pathLst>
          </a:custGeom>
          <a:solidFill>
            <a:srgbClr val="881DFF"/>
          </a:solidFill>
          <a:ln>
            <a:noFill/>
          </a:ln>
        </p:spPr>
        <p:txBody>
          <a:bodyPr anchorCtr="0" anchor="ctr" bIns="27000" lIns="1242000" spcFirstLastPara="1" rIns="540000" wrap="square" tIns="27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03" name="Google Shape;203;p39"/>
          <p:cNvSpPr/>
          <p:nvPr/>
        </p:nvSpPr>
        <p:spPr>
          <a:xfrm>
            <a:off x="5252179" y="1856825"/>
            <a:ext cx="2322943" cy="791051"/>
          </a:xfrm>
          <a:custGeom>
            <a:rect b="b" l="l" r="r" t="t"/>
            <a:pathLst>
              <a:path extrusionOk="0" h="1917700" w="4890407">
                <a:moveTo>
                  <a:pt x="0" y="0"/>
                </a:moveTo>
                <a:lnTo>
                  <a:pt x="3931557" y="0"/>
                </a:lnTo>
                <a:cubicBezTo>
                  <a:pt x="4461115" y="0"/>
                  <a:pt x="4890407" y="429292"/>
                  <a:pt x="4890407" y="958850"/>
                </a:cubicBezTo>
                <a:cubicBezTo>
                  <a:pt x="4890407" y="1488408"/>
                  <a:pt x="4461115" y="1917700"/>
                  <a:pt x="3931557" y="1917700"/>
                </a:cubicBezTo>
                <a:lnTo>
                  <a:pt x="0" y="1917700"/>
                </a:lnTo>
                <a:close/>
              </a:path>
            </a:pathLst>
          </a:custGeom>
          <a:solidFill>
            <a:srgbClr val="4F22FF"/>
          </a:solidFill>
          <a:ln>
            <a:noFill/>
          </a:ln>
        </p:spPr>
        <p:txBody>
          <a:bodyPr anchorCtr="0" anchor="ctr" bIns="27000" lIns="1242000" spcFirstLastPara="1" rIns="540000" wrap="square" tIns="27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04" name="Google Shape;204;p39"/>
          <p:cNvSpPr/>
          <p:nvPr/>
        </p:nvSpPr>
        <p:spPr>
          <a:xfrm>
            <a:off x="3258225" y="1856825"/>
            <a:ext cx="2457430" cy="791051"/>
          </a:xfrm>
          <a:custGeom>
            <a:rect b="b" l="l" r="r" t="t"/>
            <a:pathLst>
              <a:path extrusionOk="0" h="1917700" w="4890407">
                <a:moveTo>
                  <a:pt x="0" y="0"/>
                </a:moveTo>
                <a:lnTo>
                  <a:pt x="3931557" y="0"/>
                </a:lnTo>
                <a:cubicBezTo>
                  <a:pt x="4461115" y="0"/>
                  <a:pt x="4890407" y="429292"/>
                  <a:pt x="4890407" y="958850"/>
                </a:cubicBezTo>
                <a:cubicBezTo>
                  <a:pt x="4890407" y="1488408"/>
                  <a:pt x="4461115" y="1917700"/>
                  <a:pt x="3931557" y="1917700"/>
                </a:cubicBezTo>
                <a:lnTo>
                  <a:pt x="0" y="1917700"/>
                </a:lnTo>
                <a:close/>
              </a:path>
            </a:pathLst>
          </a:custGeom>
          <a:solidFill>
            <a:srgbClr val="881DFF"/>
          </a:solidFill>
          <a:ln>
            <a:noFill/>
          </a:ln>
        </p:spPr>
        <p:txBody>
          <a:bodyPr anchorCtr="0" anchor="ctr" bIns="27000" lIns="1242000" spcFirstLastPara="1" rIns="540000" wrap="square" tIns="27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05" name="Google Shape;205;p39"/>
          <p:cNvSpPr/>
          <p:nvPr/>
        </p:nvSpPr>
        <p:spPr>
          <a:xfrm>
            <a:off x="1282375" y="1856825"/>
            <a:ext cx="2457430" cy="791051"/>
          </a:xfrm>
          <a:custGeom>
            <a:rect b="b" l="l" r="r" t="t"/>
            <a:pathLst>
              <a:path extrusionOk="0" h="1917700" w="4890407">
                <a:moveTo>
                  <a:pt x="0" y="0"/>
                </a:moveTo>
                <a:lnTo>
                  <a:pt x="3931557" y="0"/>
                </a:lnTo>
                <a:cubicBezTo>
                  <a:pt x="4461115" y="0"/>
                  <a:pt x="4890407" y="429292"/>
                  <a:pt x="4890407" y="958850"/>
                </a:cubicBezTo>
                <a:cubicBezTo>
                  <a:pt x="4890407" y="1488408"/>
                  <a:pt x="4461115" y="1917700"/>
                  <a:pt x="3931557" y="1917700"/>
                </a:cubicBezTo>
                <a:lnTo>
                  <a:pt x="0" y="1917700"/>
                </a:lnTo>
                <a:close/>
              </a:path>
            </a:pathLst>
          </a:custGeom>
          <a:solidFill>
            <a:srgbClr val="4F22FF"/>
          </a:solidFill>
          <a:ln>
            <a:noFill/>
          </a:ln>
        </p:spPr>
        <p:txBody>
          <a:bodyPr anchorCtr="0" anchor="ctr" bIns="27000" lIns="1242000" spcFirstLastPara="1" rIns="540000" wrap="square" tIns="27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06" name="Google Shape;206;p39"/>
          <p:cNvSpPr/>
          <p:nvPr/>
        </p:nvSpPr>
        <p:spPr>
          <a:xfrm>
            <a:off x="-33025" y="1856825"/>
            <a:ext cx="1845688" cy="791051"/>
          </a:xfrm>
          <a:custGeom>
            <a:rect b="b" l="l" r="r" t="t"/>
            <a:pathLst>
              <a:path extrusionOk="0" h="1917700" w="3532417">
                <a:moveTo>
                  <a:pt x="0" y="0"/>
                </a:moveTo>
                <a:lnTo>
                  <a:pt x="2573567" y="0"/>
                </a:lnTo>
                <a:cubicBezTo>
                  <a:pt x="3103125" y="0"/>
                  <a:pt x="3532417" y="429292"/>
                  <a:pt x="3532417" y="958850"/>
                </a:cubicBezTo>
                <a:cubicBezTo>
                  <a:pt x="3532417" y="1488408"/>
                  <a:pt x="3103125" y="1917700"/>
                  <a:pt x="2573567" y="1917700"/>
                </a:cubicBezTo>
                <a:lnTo>
                  <a:pt x="0" y="1917700"/>
                </a:lnTo>
                <a:close/>
              </a:path>
            </a:pathLst>
          </a:custGeom>
          <a:solidFill>
            <a:srgbClr val="881DFF"/>
          </a:solidFill>
          <a:ln>
            <a:noFill/>
          </a:ln>
        </p:spPr>
        <p:txBody>
          <a:bodyPr anchorCtr="0" anchor="ctr" bIns="27000" lIns="540000" spcFirstLastPara="1" rIns="540000" wrap="square" tIns="270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07" name="Google Shape;207;p39"/>
          <p:cNvSpPr txBox="1"/>
          <p:nvPr/>
        </p:nvSpPr>
        <p:spPr>
          <a:xfrm>
            <a:off x="190725" y="1956250"/>
            <a:ext cx="1599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</a:rPr>
              <a:t>Гипотеза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208" name="Google Shape;208;p39"/>
          <p:cNvSpPr txBox="1"/>
          <p:nvPr/>
        </p:nvSpPr>
        <p:spPr>
          <a:xfrm>
            <a:off x="1992290" y="1856825"/>
            <a:ext cx="17964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</a:rPr>
              <a:t>Ключевые метрики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209" name="Google Shape;209;p39"/>
          <p:cNvSpPr txBox="1"/>
          <p:nvPr/>
        </p:nvSpPr>
        <p:spPr>
          <a:xfrm>
            <a:off x="3813847" y="1856825"/>
            <a:ext cx="17964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</a:rPr>
              <a:t>Настройка </a:t>
            </a:r>
            <a:endParaRPr b="1"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</a:rPr>
              <a:t>эксперимента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210" name="Google Shape;210;p39"/>
          <p:cNvSpPr txBox="1"/>
          <p:nvPr/>
        </p:nvSpPr>
        <p:spPr>
          <a:xfrm>
            <a:off x="5684300" y="1956250"/>
            <a:ext cx="18441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</a:rPr>
              <a:t> Эксперимент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211" name="Google Shape;211;p39"/>
          <p:cNvSpPr txBox="1"/>
          <p:nvPr/>
        </p:nvSpPr>
        <p:spPr>
          <a:xfrm>
            <a:off x="7578000" y="1956250"/>
            <a:ext cx="1599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</a:rPr>
              <a:t>Результаты</a:t>
            </a:r>
            <a:endParaRPr b="1" sz="1800">
              <a:solidFill>
                <a:schemeClr val="lt1"/>
              </a:solidFill>
            </a:endParaRPr>
          </a:p>
        </p:txBody>
      </p:sp>
      <p:cxnSp>
        <p:nvCxnSpPr>
          <p:cNvPr id="212" name="Google Shape;212;p39"/>
          <p:cNvCxnSpPr>
            <a:stCxn id="207" idx="2"/>
          </p:cNvCxnSpPr>
          <p:nvPr/>
        </p:nvCxnSpPr>
        <p:spPr>
          <a:xfrm flipH="1" rot="-5400000">
            <a:off x="904425" y="2634250"/>
            <a:ext cx="378000" cy="20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881D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39"/>
          <p:cNvCxnSpPr>
            <a:stCxn id="208" idx="0"/>
          </p:cNvCxnSpPr>
          <p:nvPr/>
        </p:nvCxnSpPr>
        <p:spPr>
          <a:xfrm flipH="1" rot="5400000">
            <a:off x="2372540" y="1338875"/>
            <a:ext cx="535800" cy="500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4F22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39"/>
          <p:cNvSpPr/>
          <p:nvPr/>
        </p:nvSpPr>
        <p:spPr>
          <a:xfrm>
            <a:off x="587625" y="2934050"/>
            <a:ext cx="1886400" cy="1192800"/>
          </a:xfrm>
          <a:prstGeom prst="flowChartAlternateProcess">
            <a:avLst/>
          </a:prstGeom>
          <a:noFill/>
          <a:ln cap="flat" cmpd="sng" w="19050">
            <a:solidFill>
              <a:srgbClr val="D3B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Выбор основных гипотез, оценка гипотез (RICE</a:t>
            </a:r>
            <a:r>
              <a:rPr lang="ko"/>
              <a:t>, </a:t>
            </a:r>
            <a:r>
              <a:rPr lang="ko"/>
              <a:t>ICE Score</a:t>
            </a:r>
            <a:r>
              <a:rPr lang="ko"/>
              <a:t>)</a:t>
            </a:r>
            <a:endParaRPr/>
          </a:p>
        </p:txBody>
      </p:sp>
      <p:sp>
        <p:nvSpPr>
          <p:cNvPr id="215" name="Google Shape;215;p39"/>
          <p:cNvSpPr/>
          <p:nvPr/>
        </p:nvSpPr>
        <p:spPr>
          <a:xfrm>
            <a:off x="858375" y="128225"/>
            <a:ext cx="1886400" cy="1192800"/>
          </a:xfrm>
          <a:prstGeom prst="flowChartAlternateProcess">
            <a:avLst/>
          </a:prstGeom>
          <a:noFill/>
          <a:ln cap="flat" cmpd="sng" w="19050">
            <a:solidFill>
              <a:srgbClr val="D3B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Выбор ключевых и смежных метрик </a:t>
            </a:r>
            <a:endParaRPr/>
          </a:p>
        </p:txBody>
      </p:sp>
      <p:cxnSp>
        <p:nvCxnSpPr>
          <p:cNvPr id="216" name="Google Shape;216;p39"/>
          <p:cNvCxnSpPr/>
          <p:nvPr/>
        </p:nvCxnSpPr>
        <p:spPr>
          <a:xfrm rot="5400000">
            <a:off x="4680725" y="1421500"/>
            <a:ext cx="557700" cy="511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881D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39"/>
          <p:cNvCxnSpPr/>
          <p:nvPr/>
        </p:nvCxnSpPr>
        <p:spPr>
          <a:xfrm rot="-5400000">
            <a:off x="5233825" y="2605175"/>
            <a:ext cx="657600" cy="458400"/>
          </a:xfrm>
          <a:prstGeom prst="curvedConnector3">
            <a:avLst>
              <a:gd fmla="val 28300" name="adj1"/>
            </a:avLst>
          </a:prstGeom>
          <a:noFill/>
          <a:ln cap="flat" cmpd="sng" w="28575">
            <a:solidFill>
              <a:srgbClr val="4F22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39"/>
          <p:cNvCxnSpPr/>
          <p:nvPr/>
        </p:nvCxnSpPr>
        <p:spPr>
          <a:xfrm rot="5400000">
            <a:off x="8281500" y="2471975"/>
            <a:ext cx="557700" cy="511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881D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39"/>
          <p:cNvSpPr/>
          <p:nvPr/>
        </p:nvSpPr>
        <p:spPr>
          <a:xfrm>
            <a:off x="4284700" y="205750"/>
            <a:ext cx="2322900" cy="1192800"/>
          </a:xfrm>
          <a:prstGeom prst="flowChartAlternateProcess">
            <a:avLst/>
          </a:prstGeom>
          <a:noFill/>
          <a:ln cap="flat" cmpd="sng" w="19050">
            <a:solidFill>
              <a:srgbClr val="D3B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Определяем параметры для А/В-групп, объем выборки и длительность эксперимента</a:t>
            </a:r>
            <a:endParaRPr/>
          </a:p>
        </p:txBody>
      </p:sp>
      <p:sp>
        <p:nvSpPr>
          <p:cNvPr id="220" name="Google Shape;220;p39"/>
          <p:cNvSpPr/>
          <p:nvPr/>
        </p:nvSpPr>
        <p:spPr>
          <a:xfrm>
            <a:off x="3662650" y="3163175"/>
            <a:ext cx="1886400" cy="1192800"/>
          </a:xfrm>
          <a:prstGeom prst="flowChartAlternateProcess">
            <a:avLst/>
          </a:prstGeom>
          <a:noFill/>
          <a:ln cap="flat" cmpd="sng" w="19050">
            <a:solidFill>
              <a:srgbClr val="D3B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Запуск</a:t>
            </a:r>
            <a:r>
              <a:rPr lang="ko"/>
              <a:t> </a:t>
            </a:r>
            <a:r>
              <a:rPr lang="ko"/>
              <a:t>А/В-тестирования, выявление аномалий</a:t>
            </a:r>
            <a:endParaRPr/>
          </a:p>
        </p:txBody>
      </p:sp>
      <p:sp>
        <p:nvSpPr>
          <p:cNvPr id="221" name="Google Shape;221;p39"/>
          <p:cNvSpPr/>
          <p:nvPr/>
        </p:nvSpPr>
        <p:spPr>
          <a:xfrm>
            <a:off x="6669975" y="3006725"/>
            <a:ext cx="1886400" cy="1192800"/>
          </a:xfrm>
          <a:prstGeom prst="flowChartAlternateProcess">
            <a:avLst/>
          </a:prstGeom>
          <a:noFill/>
          <a:ln cap="flat" cmpd="sng" w="19050">
            <a:solidFill>
              <a:srgbClr val="D3B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Подведение итогов по результатам </a:t>
            </a:r>
            <a:r>
              <a:rPr lang="ko">
                <a:solidFill>
                  <a:schemeClr val="dk1"/>
                </a:solidFill>
              </a:rPr>
              <a:t>А/В-тестирования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/>
          <p:nvPr/>
        </p:nvSpPr>
        <p:spPr>
          <a:xfrm>
            <a:off x="501859" y="1245053"/>
            <a:ext cx="1927016" cy="3472543"/>
          </a:xfrm>
          <a:prstGeom prst="roundRect">
            <a:avLst>
              <a:gd fmla="val 10205" name="adj"/>
            </a:avLst>
          </a:prstGeom>
          <a:solidFill>
            <a:schemeClr val="lt1"/>
          </a:solidFill>
          <a:ln cap="flat" cmpd="sng" w="9525">
            <a:solidFill>
              <a:srgbClr val="4F22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127000" sx="102000" rotWithShape="0" algn="ctr" sy="102000">
              <a:schemeClr val="dk1">
                <a:alpha val="14901"/>
              </a:scheme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27" name="Google Shape;227;p40"/>
          <p:cNvSpPr/>
          <p:nvPr/>
        </p:nvSpPr>
        <p:spPr>
          <a:xfrm>
            <a:off x="2572948" y="1245053"/>
            <a:ext cx="1927016" cy="3472543"/>
          </a:xfrm>
          <a:prstGeom prst="roundRect">
            <a:avLst>
              <a:gd fmla="val 10205" name="adj"/>
            </a:avLst>
          </a:prstGeom>
          <a:solidFill>
            <a:schemeClr val="lt1"/>
          </a:solidFill>
          <a:ln cap="flat" cmpd="sng" w="9525">
            <a:solidFill>
              <a:srgbClr val="4F22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127000" sx="102000" rotWithShape="0" algn="ctr" sy="102000">
              <a:schemeClr val="dk1">
                <a:alpha val="14901"/>
              </a:scheme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28" name="Google Shape;228;p40"/>
          <p:cNvSpPr/>
          <p:nvPr/>
        </p:nvSpPr>
        <p:spPr>
          <a:xfrm>
            <a:off x="4644037" y="1245053"/>
            <a:ext cx="1927016" cy="3472543"/>
          </a:xfrm>
          <a:prstGeom prst="roundRect">
            <a:avLst>
              <a:gd fmla="val 10205" name="adj"/>
            </a:avLst>
          </a:prstGeom>
          <a:solidFill>
            <a:schemeClr val="lt1"/>
          </a:solidFill>
          <a:ln cap="flat" cmpd="sng" w="9525">
            <a:solidFill>
              <a:srgbClr val="4F22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127000" sx="102000" rotWithShape="0" algn="ctr" sy="102000">
              <a:schemeClr val="dk1">
                <a:alpha val="14901"/>
              </a:scheme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29" name="Google Shape;229;p40"/>
          <p:cNvSpPr/>
          <p:nvPr/>
        </p:nvSpPr>
        <p:spPr>
          <a:xfrm>
            <a:off x="6715125" y="1245053"/>
            <a:ext cx="1927016" cy="3472543"/>
          </a:xfrm>
          <a:prstGeom prst="roundRect">
            <a:avLst>
              <a:gd fmla="val 10205" name="adj"/>
            </a:avLst>
          </a:prstGeom>
          <a:solidFill>
            <a:schemeClr val="lt1"/>
          </a:solidFill>
          <a:ln cap="flat" cmpd="sng" w="9525">
            <a:solidFill>
              <a:srgbClr val="4F22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127000" sx="102000" rotWithShape="0" algn="ctr" sy="102000">
              <a:schemeClr val="dk1">
                <a:alpha val="14901"/>
              </a:scheme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0" name="Google Shape;230;p40"/>
          <p:cNvSpPr txBox="1"/>
          <p:nvPr/>
        </p:nvSpPr>
        <p:spPr>
          <a:xfrm>
            <a:off x="664375" y="1773735"/>
            <a:ext cx="1602000" cy="19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Использовать более яркие и привлекательные заголовки в email-рассылках, чтобы привлечь внимание клиентов и заставить их нажать на ссылку</a:t>
            </a:r>
            <a:endParaRPr sz="12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31" name="Google Shape;231;p40"/>
          <p:cNvSpPr/>
          <p:nvPr/>
        </p:nvSpPr>
        <p:spPr>
          <a:xfrm>
            <a:off x="664374" y="1285243"/>
            <a:ext cx="1602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Гипотеза 1</a:t>
            </a:r>
            <a:endParaRPr sz="14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2" name="Google Shape;232;p40"/>
          <p:cNvSpPr txBox="1"/>
          <p:nvPr/>
        </p:nvSpPr>
        <p:spPr>
          <a:xfrm>
            <a:off x="910000" y="394614"/>
            <a:ext cx="5124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Выбор гипотезы для проведения А/В тестов</a:t>
            </a:r>
            <a:endParaRPr sz="18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3" name="Google Shape;233;p40"/>
          <p:cNvSpPr/>
          <p:nvPr/>
        </p:nvSpPr>
        <p:spPr>
          <a:xfrm>
            <a:off x="2735449" y="1285243"/>
            <a:ext cx="1602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Гипотеза 2</a:t>
            </a:r>
            <a:endParaRPr sz="14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4" name="Google Shape;234;p40"/>
          <p:cNvSpPr/>
          <p:nvPr/>
        </p:nvSpPr>
        <p:spPr>
          <a:xfrm>
            <a:off x="4806550" y="1285243"/>
            <a:ext cx="1602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Гипотеза 3</a:t>
            </a:r>
            <a:endParaRPr sz="14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5" name="Google Shape;235;p40"/>
          <p:cNvSpPr/>
          <p:nvPr/>
        </p:nvSpPr>
        <p:spPr>
          <a:xfrm>
            <a:off x="6877624" y="1285243"/>
            <a:ext cx="1602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Гипотеза 4</a:t>
            </a:r>
            <a:endParaRPr sz="14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6" name="Google Shape;236;p40"/>
          <p:cNvSpPr txBox="1"/>
          <p:nvPr/>
        </p:nvSpPr>
        <p:spPr>
          <a:xfrm>
            <a:off x="2735450" y="1773735"/>
            <a:ext cx="1602000" cy="1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Улучшить мобильную версию сайта, чтобы клиенты могли легко переходить на сайт через email-рассылки с мобильных устройств.</a:t>
            </a:r>
            <a:endParaRPr sz="12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37" name="Google Shape;237;p40"/>
          <p:cNvSpPr txBox="1"/>
          <p:nvPr/>
        </p:nvSpPr>
        <p:spPr>
          <a:xfrm>
            <a:off x="4806538" y="1736210"/>
            <a:ext cx="16020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Разработать более персонализированные email-рассылки, учитывая интересы и предпочтения каждого клиента, чтобы они чувствовали себя более привлеченными к переходу на сайт.</a:t>
            </a:r>
            <a:endParaRPr sz="12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38" name="Google Shape;238;p40"/>
          <p:cNvSpPr txBox="1"/>
          <p:nvPr/>
        </p:nvSpPr>
        <p:spPr>
          <a:xfrm>
            <a:off x="6832625" y="1743850"/>
            <a:ext cx="1692000" cy="20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Сделать email-рассылки более интерактивными, например, добавить опросы или кнопки «добавить в корзину», чтобы стимулировать клиентов переходить на сайт и совершать покупки</a:t>
            </a:r>
            <a:endParaRPr sz="12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39" name="Google Shape;239;p40"/>
          <p:cNvSpPr/>
          <p:nvPr/>
        </p:nvSpPr>
        <p:spPr>
          <a:xfrm>
            <a:off x="619425" y="3827550"/>
            <a:ext cx="1692000" cy="756900"/>
          </a:xfrm>
          <a:prstGeom prst="roundRect">
            <a:avLst>
              <a:gd fmla="val 16667" name="adj"/>
            </a:avLst>
          </a:prstGeom>
          <a:solidFill>
            <a:srgbClr val="4F22FF"/>
          </a:solidFill>
          <a:ln cap="flat" cmpd="sng" w="9525">
            <a:solidFill>
              <a:srgbClr val="881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Итог: 18</a:t>
            </a:r>
            <a:br>
              <a:rPr lang="ko">
                <a:solidFill>
                  <a:schemeClr val="lt1"/>
                </a:solidFill>
              </a:rPr>
            </a:br>
            <a:r>
              <a:rPr lang="ko">
                <a:solidFill>
                  <a:schemeClr val="lt1"/>
                </a:solidFill>
              </a:rPr>
              <a:t>ICE Score: 4.5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0" name="Google Shape;240;p40"/>
          <p:cNvSpPr/>
          <p:nvPr/>
        </p:nvSpPr>
        <p:spPr>
          <a:xfrm>
            <a:off x="2690450" y="3827550"/>
            <a:ext cx="1692000" cy="756900"/>
          </a:xfrm>
          <a:prstGeom prst="roundRect">
            <a:avLst>
              <a:gd fmla="val 16667" name="adj"/>
            </a:avLst>
          </a:prstGeom>
          <a:solidFill>
            <a:srgbClr val="4F22FF"/>
          </a:solidFill>
          <a:ln cap="flat" cmpd="sng" w="9525">
            <a:solidFill>
              <a:srgbClr val="881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lt1"/>
                </a:solidFill>
              </a:rPr>
              <a:t>Итог: 24</a:t>
            </a:r>
            <a:br>
              <a:rPr lang="ko">
                <a:solidFill>
                  <a:schemeClr val="lt1"/>
                </a:solidFill>
              </a:rPr>
            </a:br>
            <a:r>
              <a:rPr lang="ko">
                <a:solidFill>
                  <a:schemeClr val="lt1"/>
                </a:solidFill>
              </a:rPr>
              <a:t>ICE Score: 6</a:t>
            </a:r>
            <a:endParaRPr/>
          </a:p>
        </p:txBody>
      </p:sp>
      <p:sp>
        <p:nvSpPr>
          <p:cNvPr id="241" name="Google Shape;241;p40"/>
          <p:cNvSpPr/>
          <p:nvPr/>
        </p:nvSpPr>
        <p:spPr>
          <a:xfrm>
            <a:off x="4761550" y="3827550"/>
            <a:ext cx="1692000" cy="756900"/>
          </a:xfrm>
          <a:prstGeom prst="roundRect">
            <a:avLst>
              <a:gd fmla="val 16667" name="adj"/>
            </a:avLst>
          </a:prstGeom>
          <a:solidFill>
            <a:srgbClr val="4F22FF"/>
          </a:solidFill>
          <a:ln cap="flat" cmpd="sng" w="9525">
            <a:solidFill>
              <a:srgbClr val="881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lt1"/>
                </a:solidFill>
              </a:rPr>
              <a:t>Итог: 20</a:t>
            </a:r>
            <a:br>
              <a:rPr lang="ko">
                <a:solidFill>
                  <a:schemeClr val="lt1"/>
                </a:solidFill>
              </a:rPr>
            </a:br>
            <a:r>
              <a:rPr lang="ko">
                <a:solidFill>
                  <a:schemeClr val="lt1"/>
                </a:solidFill>
              </a:rPr>
              <a:t>ICE Score: 5</a:t>
            </a:r>
            <a:endParaRPr/>
          </a:p>
        </p:txBody>
      </p:sp>
      <p:sp>
        <p:nvSpPr>
          <p:cNvPr id="242" name="Google Shape;242;p40"/>
          <p:cNvSpPr/>
          <p:nvPr/>
        </p:nvSpPr>
        <p:spPr>
          <a:xfrm>
            <a:off x="2517050" y="1154075"/>
            <a:ext cx="2055000" cy="3650100"/>
          </a:xfrm>
          <a:prstGeom prst="flowChartAlternateProcess">
            <a:avLst/>
          </a:prstGeom>
          <a:solidFill>
            <a:srgbClr val="D3BDFF">
              <a:alpha val="24710"/>
            </a:srgbClr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D3BD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0"/>
          <p:cNvSpPr/>
          <p:nvPr/>
        </p:nvSpPr>
        <p:spPr>
          <a:xfrm>
            <a:off x="6832625" y="3827550"/>
            <a:ext cx="1692000" cy="756900"/>
          </a:xfrm>
          <a:prstGeom prst="roundRect">
            <a:avLst>
              <a:gd fmla="val 16667" name="adj"/>
            </a:avLst>
          </a:prstGeom>
          <a:solidFill>
            <a:srgbClr val="4F22FF"/>
          </a:solidFill>
          <a:ln cap="flat" cmpd="sng" w="9525">
            <a:solidFill>
              <a:srgbClr val="881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lt1"/>
                </a:solidFill>
              </a:rPr>
              <a:t>Итог: 19</a:t>
            </a:r>
            <a:br>
              <a:rPr lang="ko">
                <a:solidFill>
                  <a:schemeClr val="lt1"/>
                </a:solidFill>
              </a:rPr>
            </a:br>
            <a:r>
              <a:rPr lang="ko">
                <a:solidFill>
                  <a:schemeClr val="lt1"/>
                </a:solidFill>
              </a:rPr>
              <a:t>ICE Score: 4.75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41"/>
          <p:cNvGrpSpPr/>
          <p:nvPr/>
        </p:nvGrpSpPr>
        <p:grpSpPr>
          <a:xfrm>
            <a:off x="1831156" y="819696"/>
            <a:ext cx="423876" cy="423876"/>
            <a:chOff x="2112922" y="1570386"/>
            <a:chExt cx="390525" cy="390525"/>
          </a:xfrm>
        </p:grpSpPr>
        <p:sp>
          <p:nvSpPr>
            <p:cNvPr id="249" name="Google Shape;249;p41"/>
            <p:cNvSpPr/>
            <p:nvPr/>
          </p:nvSpPr>
          <p:spPr>
            <a:xfrm>
              <a:off x="2158213" y="1615725"/>
              <a:ext cx="209550" cy="161925"/>
            </a:xfrm>
            <a:custGeom>
              <a:rect b="b" l="l" r="r" t="t"/>
              <a:pathLst>
                <a:path extrusionOk="0" h="161925" w="209550">
                  <a:moveTo>
                    <a:pt x="26051" y="159163"/>
                  </a:moveTo>
                  <a:lnTo>
                    <a:pt x="84820" y="100394"/>
                  </a:lnTo>
                  <a:lnTo>
                    <a:pt x="99203" y="114776"/>
                  </a:lnTo>
                  <a:cubicBezTo>
                    <a:pt x="103584" y="119158"/>
                    <a:pt x="110538" y="119158"/>
                    <a:pt x="114919" y="114776"/>
                  </a:cubicBezTo>
                  <a:lnTo>
                    <a:pt x="184737" y="44958"/>
                  </a:lnTo>
                  <a:lnTo>
                    <a:pt x="184737" y="62579"/>
                  </a:lnTo>
                  <a:cubicBezTo>
                    <a:pt x="184737" y="68675"/>
                    <a:pt x="189690" y="73724"/>
                    <a:pt x="195882" y="73724"/>
                  </a:cubicBezTo>
                  <a:cubicBezTo>
                    <a:pt x="202073" y="73724"/>
                    <a:pt x="207026" y="68771"/>
                    <a:pt x="207026" y="62579"/>
                  </a:cubicBezTo>
                  <a:lnTo>
                    <a:pt x="207026" y="18193"/>
                  </a:lnTo>
                  <a:cubicBezTo>
                    <a:pt x="207026" y="18193"/>
                    <a:pt x="207026" y="18193"/>
                    <a:pt x="207026" y="18193"/>
                  </a:cubicBezTo>
                  <a:cubicBezTo>
                    <a:pt x="207026" y="12192"/>
                    <a:pt x="202073" y="7144"/>
                    <a:pt x="195882" y="7144"/>
                  </a:cubicBezTo>
                  <a:lnTo>
                    <a:pt x="151495" y="7144"/>
                  </a:lnTo>
                  <a:cubicBezTo>
                    <a:pt x="145399" y="7144"/>
                    <a:pt x="140351" y="12097"/>
                    <a:pt x="140351" y="18288"/>
                  </a:cubicBezTo>
                  <a:cubicBezTo>
                    <a:pt x="140351" y="24384"/>
                    <a:pt x="145304" y="29432"/>
                    <a:pt x="151495" y="29432"/>
                  </a:cubicBezTo>
                  <a:lnTo>
                    <a:pt x="169116" y="29432"/>
                  </a:lnTo>
                  <a:lnTo>
                    <a:pt x="107109" y="91440"/>
                  </a:lnTo>
                  <a:lnTo>
                    <a:pt x="92726" y="77057"/>
                  </a:lnTo>
                  <a:cubicBezTo>
                    <a:pt x="88344" y="72676"/>
                    <a:pt x="81391" y="72676"/>
                    <a:pt x="77010" y="77057"/>
                  </a:cubicBezTo>
                  <a:lnTo>
                    <a:pt x="10430" y="143637"/>
                  </a:lnTo>
                  <a:cubicBezTo>
                    <a:pt x="6048" y="148019"/>
                    <a:pt x="6048" y="154972"/>
                    <a:pt x="10430" y="159353"/>
                  </a:cubicBezTo>
                  <a:cubicBezTo>
                    <a:pt x="14716" y="163449"/>
                    <a:pt x="21669" y="163449"/>
                    <a:pt x="26051" y="159163"/>
                  </a:cubicBezTo>
                  <a:close/>
                </a:path>
              </a:pathLst>
            </a:custGeom>
            <a:solidFill>
              <a:srgbClr val="762E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50" name="Google Shape;250;p41"/>
            <p:cNvSpPr/>
            <p:nvPr/>
          </p:nvSpPr>
          <p:spPr>
            <a:xfrm>
              <a:off x="2158070" y="1815369"/>
              <a:ext cx="95250" cy="95250"/>
            </a:xfrm>
            <a:custGeom>
              <a:rect b="b" l="l" r="r" t="t"/>
              <a:pathLst>
                <a:path extrusionOk="0" h="95250" w="95250">
                  <a:moveTo>
                    <a:pt x="18288" y="96012"/>
                  </a:moveTo>
                  <a:lnTo>
                    <a:pt x="84868" y="96012"/>
                  </a:lnTo>
                  <a:cubicBezTo>
                    <a:pt x="90964" y="96012"/>
                    <a:pt x="96012" y="91059"/>
                    <a:pt x="96012" y="84868"/>
                  </a:cubicBezTo>
                  <a:lnTo>
                    <a:pt x="96012" y="18288"/>
                  </a:lnTo>
                  <a:cubicBezTo>
                    <a:pt x="96012" y="12192"/>
                    <a:pt x="91059" y="7144"/>
                    <a:pt x="84868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239" y="90964"/>
                    <a:pt x="12192" y="96012"/>
                    <a:pt x="18288" y="96012"/>
                  </a:cubicBezTo>
                  <a:close/>
                  <a:moveTo>
                    <a:pt x="29432" y="29337"/>
                  </a:moveTo>
                  <a:lnTo>
                    <a:pt x="73819" y="29337"/>
                  </a:lnTo>
                  <a:lnTo>
                    <a:pt x="73819" y="73724"/>
                  </a:lnTo>
                  <a:lnTo>
                    <a:pt x="29432" y="73724"/>
                  </a:lnTo>
                  <a:lnTo>
                    <a:pt x="29432" y="29337"/>
                  </a:lnTo>
                  <a:close/>
                </a:path>
              </a:pathLst>
            </a:custGeom>
            <a:solidFill>
              <a:srgbClr val="762E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51" name="Google Shape;251;p41"/>
            <p:cNvSpPr/>
            <p:nvPr/>
          </p:nvSpPr>
          <p:spPr>
            <a:xfrm>
              <a:off x="2269132" y="1748789"/>
              <a:ext cx="95250" cy="161925"/>
            </a:xfrm>
            <a:custGeom>
              <a:rect b="b" l="l" r="r" t="t"/>
              <a:pathLst>
                <a:path extrusionOk="0" h="161925" w="95250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51448"/>
                  </a:lnTo>
                  <a:cubicBezTo>
                    <a:pt x="7144" y="157544"/>
                    <a:pt x="12097" y="162592"/>
                    <a:pt x="18288" y="162592"/>
                  </a:cubicBezTo>
                  <a:lnTo>
                    <a:pt x="84868" y="162592"/>
                  </a:lnTo>
                  <a:cubicBezTo>
                    <a:pt x="90964" y="162592"/>
                    <a:pt x="96012" y="157639"/>
                    <a:pt x="96012" y="151448"/>
                  </a:cubicBezTo>
                  <a:lnTo>
                    <a:pt x="96012" y="18193"/>
                  </a:lnTo>
                  <a:cubicBezTo>
                    <a:pt x="96012" y="12097"/>
                    <a:pt x="91059" y="7144"/>
                    <a:pt x="84868" y="7144"/>
                  </a:cubicBezTo>
                  <a:close/>
                  <a:moveTo>
                    <a:pt x="73819" y="140398"/>
                  </a:moveTo>
                  <a:lnTo>
                    <a:pt x="29432" y="140398"/>
                  </a:lnTo>
                  <a:lnTo>
                    <a:pt x="29432" y="29337"/>
                  </a:lnTo>
                  <a:lnTo>
                    <a:pt x="73819" y="29337"/>
                  </a:lnTo>
                  <a:lnTo>
                    <a:pt x="73819" y="140398"/>
                  </a:lnTo>
                  <a:close/>
                </a:path>
              </a:pathLst>
            </a:custGeom>
            <a:solidFill>
              <a:srgbClr val="762E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52" name="Google Shape;252;p41"/>
            <p:cNvSpPr/>
            <p:nvPr/>
          </p:nvSpPr>
          <p:spPr>
            <a:xfrm>
              <a:off x="2358126" y="1615630"/>
              <a:ext cx="142875" cy="295275"/>
            </a:xfrm>
            <a:custGeom>
              <a:rect b="b" l="l" r="r" t="t"/>
              <a:pathLst>
                <a:path extrusionOk="0" h="295275" w="142875">
                  <a:moveTo>
                    <a:pt x="18067" y="118110"/>
                  </a:moveTo>
                  <a:lnTo>
                    <a:pt x="29211" y="118110"/>
                  </a:lnTo>
                  <a:lnTo>
                    <a:pt x="29211" y="284607"/>
                  </a:lnTo>
                  <a:cubicBezTo>
                    <a:pt x="29211" y="290703"/>
                    <a:pt x="34164" y="295751"/>
                    <a:pt x="40355" y="295751"/>
                  </a:cubicBezTo>
                  <a:lnTo>
                    <a:pt x="107697" y="295751"/>
                  </a:lnTo>
                  <a:cubicBezTo>
                    <a:pt x="113793" y="295751"/>
                    <a:pt x="118841" y="290798"/>
                    <a:pt x="118841" y="284607"/>
                  </a:cubicBezTo>
                  <a:lnTo>
                    <a:pt x="118841" y="118110"/>
                  </a:lnTo>
                  <a:lnTo>
                    <a:pt x="129986" y="118110"/>
                  </a:lnTo>
                  <a:cubicBezTo>
                    <a:pt x="133986" y="118110"/>
                    <a:pt x="137796" y="115919"/>
                    <a:pt x="139701" y="112395"/>
                  </a:cubicBezTo>
                  <a:cubicBezTo>
                    <a:pt x="141606" y="108871"/>
                    <a:pt x="141511" y="104489"/>
                    <a:pt x="139320" y="101060"/>
                  </a:cubicBezTo>
                  <a:lnTo>
                    <a:pt x="83027" y="12287"/>
                  </a:lnTo>
                  <a:cubicBezTo>
                    <a:pt x="81027" y="9049"/>
                    <a:pt x="77408" y="7144"/>
                    <a:pt x="73693" y="7144"/>
                  </a:cubicBezTo>
                  <a:cubicBezTo>
                    <a:pt x="73693" y="7144"/>
                    <a:pt x="73693" y="7144"/>
                    <a:pt x="73693" y="7144"/>
                  </a:cubicBezTo>
                  <a:cubicBezTo>
                    <a:pt x="69883" y="7144"/>
                    <a:pt x="66359" y="9144"/>
                    <a:pt x="64359" y="12382"/>
                  </a:cubicBezTo>
                  <a:lnTo>
                    <a:pt x="8828" y="101155"/>
                  </a:lnTo>
                  <a:cubicBezTo>
                    <a:pt x="6732" y="104584"/>
                    <a:pt x="6542" y="108871"/>
                    <a:pt x="8542" y="112395"/>
                  </a:cubicBezTo>
                  <a:cubicBezTo>
                    <a:pt x="10352" y="115919"/>
                    <a:pt x="14066" y="118110"/>
                    <a:pt x="18067" y="118110"/>
                  </a:cubicBezTo>
                  <a:close/>
                  <a:moveTo>
                    <a:pt x="73693" y="39052"/>
                  </a:moveTo>
                  <a:lnTo>
                    <a:pt x="109697" y="95917"/>
                  </a:lnTo>
                  <a:lnTo>
                    <a:pt x="107697" y="95917"/>
                  </a:lnTo>
                  <a:cubicBezTo>
                    <a:pt x="101601" y="95917"/>
                    <a:pt x="96553" y="100870"/>
                    <a:pt x="96553" y="107061"/>
                  </a:cubicBezTo>
                  <a:lnTo>
                    <a:pt x="96553" y="273558"/>
                  </a:lnTo>
                  <a:lnTo>
                    <a:pt x="51405" y="273558"/>
                  </a:lnTo>
                  <a:lnTo>
                    <a:pt x="51405" y="106966"/>
                  </a:lnTo>
                  <a:cubicBezTo>
                    <a:pt x="51405" y="100870"/>
                    <a:pt x="46451" y="95821"/>
                    <a:pt x="40260" y="95821"/>
                  </a:cubicBezTo>
                  <a:lnTo>
                    <a:pt x="38069" y="95821"/>
                  </a:lnTo>
                  <a:lnTo>
                    <a:pt x="73693" y="39052"/>
                  </a:lnTo>
                  <a:close/>
                </a:path>
              </a:pathLst>
            </a:custGeom>
            <a:solidFill>
              <a:srgbClr val="762E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53" name="Google Shape;253;p41"/>
            <p:cNvSpPr/>
            <p:nvPr/>
          </p:nvSpPr>
          <p:spPr>
            <a:xfrm>
              <a:off x="2112922" y="1570386"/>
              <a:ext cx="390525" cy="390525"/>
            </a:xfrm>
            <a:custGeom>
              <a:rect b="b" l="l" r="r" t="t"/>
              <a:pathLst>
                <a:path extrusionOk="0" h="390525" w="390525">
                  <a:moveTo>
                    <a:pt x="375094" y="363950"/>
                  </a:moveTo>
                  <a:lnTo>
                    <a:pt x="29432" y="363950"/>
                  </a:lnTo>
                  <a:lnTo>
                    <a:pt x="29432" y="18288"/>
                  </a:lnTo>
                  <a:cubicBezTo>
                    <a:pt x="29432" y="12192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374999" y="386144"/>
                  </a:lnTo>
                  <a:cubicBezTo>
                    <a:pt x="381095" y="386144"/>
                    <a:pt x="386143" y="381190"/>
                    <a:pt x="386143" y="374999"/>
                  </a:cubicBezTo>
                  <a:cubicBezTo>
                    <a:pt x="386143" y="368903"/>
                    <a:pt x="381190" y="363950"/>
                    <a:pt x="375094" y="363950"/>
                  </a:cubicBezTo>
                  <a:close/>
                </a:path>
              </a:pathLst>
            </a:custGeom>
            <a:solidFill>
              <a:srgbClr val="762E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54" name="Google Shape;254;p41"/>
          <p:cNvGrpSpPr/>
          <p:nvPr/>
        </p:nvGrpSpPr>
        <p:grpSpPr>
          <a:xfrm>
            <a:off x="6554356" y="857492"/>
            <a:ext cx="431921" cy="437006"/>
            <a:chOff x="4115139" y="1551336"/>
            <a:chExt cx="397937" cy="402622"/>
          </a:xfrm>
        </p:grpSpPr>
        <p:sp>
          <p:nvSpPr>
            <p:cNvPr id="255" name="Google Shape;255;p41"/>
            <p:cNvSpPr/>
            <p:nvPr/>
          </p:nvSpPr>
          <p:spPr>
            <a:xfrm>
              <a:off x="4316626" y="1551336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20764" y="190595"/>
                  </a:moveTo>
                  <a:lnTo>
                    <a:pt x="177070" y="190595"/>
                  </a:lnTo>
                  <a:cubicBezTo>
                    <a:pt x="184499" y="190595"/>
                    <a:pt x="190595" y="184594"/>
                    <a:pt x="190595" y="177165"/>
                  </a:cubicBezTo>
                  <a:cubicBezTo>
                    <a:pt x="190690" y="83439"/>
                    <a:pt x="114395" y="7144"/>
                    <a:pt x="20574" y="7144"/>
                  </a:cubicBezTo>
                  <a:cubicBezTo>
                    <a:pt x="13145" y="7144"/>
                    <a:pt x="7144" y="13240"/>
                    <a:pt x="7144" y="20669"/>
                  </a:cubicBezTo>
                  <a:lnTo>
                    <a:pt x="7144" y="176974"/>
                  </a:lnTo>
                  <a:cubicBezTo>
                    <a:pt x="7239" y="184499"/>
                    <a:pt x="13335" y="190595"/>
                    <a:pt x="20764" y="190595"/>
                  </a:cubicBezTo>
                  <a:close/>
                  <a:moveTo>
                    <a:pt x="34385" y="34957"/>
                  </a:moveTo>
                  <a:cubicBezTo>
                    <a:pt x="102298" y="41338"/>
                    <a:pt x="156496" y="95631"/>
                    <a:pt x="162878" y="163449"/>
                  </a:cubicBezTo>
                  <a:lnTo>
                    <a:pt x="34385" y="163449"/>
                  </a:lnTo>
                  <a:cubicBezTo>
                    <a:pt x="34385" y="163449"/>
                    <a:pt x="34385" y="34957"/>
                    <a:pt x="34385" y="34957"/>
                  </a:cubicBezTo>
                  <a:close/>
                </a:path>
              </a:pathLst>
            </a:custGeom>
            <a:solidFill>
              <a:srgbClr val="762E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56" name="Google Shape;256;p41"/>
            <p:cNvSpPr/>
            <p:nvPr/>
          </p:nvSpPr>
          <p:spPr>
            <a:xfrm>
              <a:off x="4115139" y="1601533"/>
              <a:ext cx="304800" cy="352425"/>
            </a:xfrm>
            <a:custGeom>
              <a:rect b="b" l="l" r="r" t="t"/>
              <a:pathLst>
                <a:path extrusionOk="0" h="352425" w="304800">
                  <a:moveTo>
                    <a:pt x="190628" y="171355"/>
                  </a:moveTo>
                  <a:lnTo>
                    <a:pt x="190628" y="20669"/>
                  </a:lnTo>
                  <a:cubicBezTo>
                    <a:pt x="190628" y="13144"/>
                    <a:pt x="184437" y="7144"/>
                    <a:pt x="176912" y="7144"/>
                  </a:cubicBezTo>
                  <a:cubicBezTo>
                    <a:pt x="81091" y="7239"/>
                    <a:pt x="3557" y="87058"/>
                    <a:pt x="7272" y="183737"/>
                  </a:cubicBezTo>
                  <a:cubicBezTo>
                    <a:pt x="10701" y="271463"/>
                    <a:pt x="81472" y="342805"/>
                    <a:pt x="169102" y="346710"/>
                  </a:cubicBezTo>
                  <a:cubicBezTo>
                    <a:pt x="217393" y="348901"/>
                    <a:pt x="263209" y="331089"/>
                    <a:pt x="297118" y="297180"/>
                  </a:cubicBezTo>
                  <a:cubicBezTo>
                    <a:pt x="299785" y="294513"/>
                    <a:pt x="301214" y="290798"/>
                    <a:pt x="301023" y="287084"/>
                  </a:cubicBezTo>
                  <a:cubicBezTo>
                    <a:pt x="300928" y="283655"/>
                    <a:pt x="299404" y="280416"/>
                    <a:pt x="297023" y="277940"/>
                  </a:cubicBezTo>
                  <a:lnTo>
                    <a:pt x="190628" y="171355"/>
                  </a:lnTo>
                  <a:close/>
                  <a:moveTo>
                    <a:pt x="34514" y="184023"/>
                  </a:moveTo>
                  <a:cubicBezTo>
                    <a:pt x="30799" y="106775"/>
                    <a:pt x="88901" y="42005"/>
                    <a:pt x="163482" y="34957"/>
                  </a:cubicBezTo>
                  <a:lnTo>
                    <a:pt x="163482" y="177070"/>
                  </a:lnTo>
                  <a:cubicBezTo>
                    <a:pt x="163482" y="180689"/>
                    <a:pt x="164911" y="184118"/>
                    <a:pt x="167482" y="186690"/>
                  </a:cubicBezTo>
                  <a:lnTo>
                    <a:pt x="267971" y="287179"/>
                  </a:lnTo>
                  <a:cubicBezTo>
                    <a:pt x="240920" y="309658"/>
                    <a:pt x="206725" y="321183"/>
                    <a:pt x="171007" y="319754"/>
                  </a:cubicBezTo>
                  <a:cubicBezTo>
                    <a:pt x="97664" y="316516"/>
                    <a:pt x="38038" y="257270"/>
                    <a:pt x="34514" y="184023"/>
                  </a:cubicBezTo>
                  <a:close/>
                </a:path>
              </a:pathLst>
            </a:custGeom>
            <a:solidFill>
              <a:srgbClr val="762E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57" name="Google Shape;257;p41"/>
            <p:cNvSpPr/>
            <p:nvPr/>
          </p:nvSpPr>
          <p:spPr>
            <a:xfrm>
              <a:off x="4322576" y="1749266"/>
              <a:ext cx="190500" cy="142875"/>
            </a:xfrm>
            <a:custGeom>
              <a:rect b="b" l="l" r="r" t="t"/>
              <a:pathLst>
                <a:path extrusionOk="0" h="142875" w="190500">
                  <a:moveTo>
                    <a:pt x="176930" y="7144"/>
                  </a:moveTo>
                  <a:lnTo>
                    <a:pt x="21006" y="7144"/>
                  </a:lnTo>
                  <a:cubicBezTo>
                    <a:pt x="17005" y="7144"/>
                    <a:pt x="13005" y="8763"/>
                    <a:pt x="10433" y="11811"/>
                  </a:cubicBezTo>
                  <a:cubicBezTo>
                    <a:pt x="5670" y="17431"/>
                    <a:pt x="6242" y="25432"/>
                    <a:pt x="11099" y="30290"/>
                  </a:cubicBezTo>
                  <a:lnTo>
                    <a:pt x="121589" y="140779"/>
                  </a:lnTo>
                  <a:cubicBezTo>
                    <a:pt x="121685" y="140875"/>
                    <a:pt x="121875" y="141065"/>
                    <a:pt x="121971" y="141161"/>
                  </a:cubicBezTo>
                  <a:lnTo>
                    <a:pt x="121971" y="141161"/>
                  </a:lnTo>
                  <a:cubicBezTo>
                    <a:pt x="124542" y="143542"/>
                    <a:pt x="127876" y="144780"/>
                    <a:pt x="131210" y="144780"/>
                  </a:cubicBezTo>
                  <a:cubicBezTo>
                    <a:pt x="134734" y="144780"/>
                    <a:pt x="138163" y="143446"/>
                    <a:pt x="140830" y="140779"/>
                  </a:cubicBezTo>
                  <a:cubicBezTo>
                    <a:pt x="172929" y="108680"/>
                    <a:pt x="190646" y="65913"/>
                    <a:pt x="190551" y="20479"/>
                  </a:cubicBezTo>
                  <a:cubicBezTo>
                    <a:pt x="190551" y="13144"/>
                    <a:pt x="184359" y="7144"/>
                    <a:pt x="176930" y="7144"/>
                  </a:cubicBezTo>
                  <a:close/>
                  <a:moveTo>
                    <a:pt x="130734" y="111633"/>
                  </a:moveTo>
                  <a:lnTo>
                    <a:pt x="53390" y="34290"/>
                  </a:lnTo>
                  <a:lnTo>
                    <a:pt x="162738" y="34290"/>
                  </a:lnTo>
                  <a:cubicBezTo>
                    <a:pt x="160071" y="62770"/>
                    <a:pt x="149022" y="89535"/>
                    <a:pt x="130734" y="111633"/>
                  </a:cubicBezTo>
                  <a:close/>
                </a:path>
              </a:pathLst>
            </a:custGeom>
            <a:solidFill>
              <a:srgbClr val="762E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sp>
        <p:nvSpPr>
          <p:cNvPr id="258" name="Google Shape;258;p41"/>
          <p:cNvSpPr/>
          <p:nvPr/>
        </p:nvSpPr>
        <p:spPr>
          <a:xfrm>
            <a:off x="5431245" y="1294500"/>
            <a:ext cx="2847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1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CTR из email-рассылки</a:t>
            </a:r>
            <a:endParaRPr sz="15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59" name="Google Shape;259;p41"/>
          <p:cNvSpPr/>
          <p:nvPr/>
        </p:nvSpPr>
        <p:spPr>
          <a:xfrm>
            <a:off x="435225" y="1294500"/>
            <a:ext cx="3485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1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Конверсия мобильных пользователей</a:t>
            </a:r>
            <a:endParaRPr sz="15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60" name="Google Shape;260;p41"/>
          <p:cNvSpPr txBox="1"/>
          <p:nvPr/>
        </p:nvSpPr>
        <p:spPr>
          <a:xfrm>
            <a:off x="2354447" y="182930"/>
            <a:ext cx="40158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solidFill>
                  <a:srgbClr val="762E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Выбор метрик </a:t>
            </a:r>
            <a:endParaRPr b="0" sz="2600">
              <a:solidFill>
                <a:srgbClr val="762E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61" name="Google Shape;261;p41"/>
          <p:cNvSpPr txBox="1"/>
          <p:nvPr/>
        </p:nvSpPr>
        <p:spPr>
          <a:xfrm>
            <a:off x="147600" y="1594500"/>
            <a:ext cx="4339800" cy="28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Главная цель — увеличить количество клиентов, совершающих целевые действия на сайте после перехода по ссылке из email-рассылки с мобильного устройства.  </a:t>
            </a:r>
            <a:endParaRPr sz="12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Эффект - Улучшение мобильной версии сайта должно напрямую влиять на удобство использования и, соответственно,  на вероятность того, что пользователь выполнит целевое действие.</a:t>
            </a:r>
            <a:endParaRPr sz="12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62" name="Google Shape;262;p41"/>
          <p:cNvSpPr txBox="1"/>
          <p:nvPr/>
        </p:nvSpPr>
        <p:spPr>
          <a:xfrm>
            <a:off x="5003500" y="1594500"/>
            <a:ext cx="38577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CTR из email-рассылки позволяет понять эффективность email-кампаний и интерес пользователей к переходу на сайт.  </a:t>
            </a:r>
            <a:endParaRPr sz="12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ko" sz="12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</a:br>
            <a:r>
              <a:rPr lang="ko" sz="12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Время на сайте и количество повторных просмотров страниц дают понимание вовлеченности пользователей и качества их взаимодействия с сайтом через рассылку.</a:t>
            </a:r>
            <a:endParaRPr sz="12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500" y="838525"/>
            <a:ext cx="4669775" cy="318190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2"/>
          <p:cNvSpPr txBox="1"/>
          <p:nvPr/>
        </p:nvSpPr>
        <p:spPr>
          <a:xfrm>
            <a:off x="299875" y="1211825"/>
            <a:ext cx="3164100" cy="28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uFill>
                  <a:noFill/>
                </a:uFill>
                <a:hlinkClick r:id="rId4"/>
              </a:rPr>
              <a:t>Evan’s Awesome A/B Tools</a:t>
            </a:r>
            <a:r>
              <a:rPr lang="ko"/>
              <a:t> – </a:t>
            </a:r>
            <a:r>
              <a:rPr lang="ko">
                <a:solidFill>
                  <a:srgbClr val="4F22FF"/>
                </a:solidFill>
              </a:rPr>
              <a:t>https://www.evanmiller.org/ab-testing/</a:t>
            </a:r>
            <a:endParaRPr>
              <a:solidFill>
                <a:srgbClr val="4F22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uFill>
                  <a:noFill/>
                </a:uFill>
                <a:hlinkClick r:id="rId5"/>
              </a:rPr>
              <a:t>A/B Testguide</a:t>
            </a:r>
            <a:r>
              <a:rPr lang="ko"/>
              <a:t> – </a:t>
            </a:r>
            <a:r>
              <a:rPr lang="ko">
                <a:solidFill>
                  <a:srgbClr val="4F22FF"/>
                </a:solidFill>
              </a:rPr>
              <a:t>https://abtestguide.com/calc/</a:t>
            </a:r>
            <a:endParaRPr>
              <a:solidFill>
                <a:srgbClr val="4F22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uFill>
                  <a:noFill/>
                </a:uFill>
                <a:hlinkClick r:id="rId6"/>
              </a:rPr>
              <a:t>A/B Testing Calculator от Neilpatel</a:t>
            </a:r>
            <a:r>
              <a:rPr lang="ko"/>
              <a:t> – </a:t>
            </a:r>
            <a:r>
              <a:rPr lang="ko">
                <a:solidFill>
                  <a:srgbClr val="4F22FF"/>
                </a:solidFill>
              </a:rPr>
              <a:t>https://neilpatel.com/ab-testing-calculator/</a:t>
            </a:r>
            <a:endParaRPr sz="1200">
              <a:solidFill>
                <a:srgbClr val="4F22FF"/>
              </a:solidFill>
              <a:highlight>
                <a:srgbClr val="171717"/>
              </a:highlight>
            </a:endParaRPr>
          </a:p>
        </p:txBody>
      </p:sp>
      <p:sp>
        <p:nvSpPr>
          <p:cNvPr id="269" name="Google Shape;269;p42"/>
          <p:cNvSpPr txBox="1"/>
          <p:nvPr/>
        </p:nvSpPr>
        <p:spPr>
          <a:xfrm>
            <a:off x="1719975" y="157550"/>
            <a:ext cx="58977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solidFill>
                  <a:srgbClr val="762E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Инструменты</a:t>
            </a:r>
            <a:r>
              <a:rPr lang="ko" sz="2600">
                <a:solidFill>
                  <a:srgbClr val="762E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, применяемые в работе </a:t>
            </a:r>
            <a:r>
              <a:rPr lang="ko" sz="2600">
                <a:solidFill>
                  <a:srgbClr val="762E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endParaRPr b="0" sz="2600">
              <a:solidFill>
                <a:srgbClr val="762E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/>
          <p:nvPr/>
        </p:nvSpPr>
        <p:spPr>
          <a:xfrm>
            <a:off x="8127773" y="278864"/>
            <a:ext cx="486000" cy="486000"/>
          </a:xfrm>
          <a:prstGeom prst="donut">
            <a:avLst>
              <a:gd fmla="val 25002" name="adj"/>
            </a:avLst>
          </a:prstGeom>
          <a:solidFill>
            <a:srgbClr val="5B3C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75" name="Google Shape;27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700000">
            <a:off x="93602" y="1087037"/>
            <a:ext cx="451988" cy="451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075" y="849450"/>
            <a:ext cx="3725826" cy="303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0376" y="951114"/>
            <a:ext cx="4211248" cy="2680998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3"/>
          <p:cNvSpPr txBox="1"/>
          <p:nvPr/>
        </p:nvSpPr>
        <p:spPr>
          <a:xfrm>
            <a:off x="1492700" y="117675"/>
            <a:ext cx="55326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solidFill>
                  <a:srgbClr val="762E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Анализ результатов</a:t>
            </a:r>
            <a:endParaRPr/>
          </a:p>
        </p:txBody>
      </p:sp>
      <p:sp>
        <p:nvSpPr>
          <p:cNvPr id="279" name="Google Shape;279;p43"/>
          <p:cNvSpPr txBox="1"/>
          <p:nvPr/>
        </p:nvSpPr>
        <p:spPr>
          <a:xfrm>
            <a:off x="156075" y="3975300"/>
            <a:ext cx="53382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Использованные инструменты: Библиотеки python – </a:t>
            </a:r>
            <a:r>
              <a:rPr lang="ko"/>
              <a:t>seaborn, matplotlib,statsmodels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EC9B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EC9B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/>
          <p:nvPr/>
        </p:nvSpPr>
        <p:spPr>
          <a:xfrm>
            <a:off x="485650" y="1056414"/>
            <a:ext cx="3988200" cy="1277100"/>
          </a:xfrm>
          <a:prstGeom prst="rect">
            <a:avLst/>
          </a:prstGeom>
          <a:solidFill>
            <a:srgbClr val="3629D4"/>
          </a:solidFill>
          <a:ln>
            <a:noFill/>
          </a:ln>
        </p:spPr>
        <p:txBody>
          <a:bodyPr anchorCtr="0" anchor="ctr" bIns="34275" lIns="189000" spcFirstLastPara="1" rIns="18900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1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85" name="Google Shape;285;p44"/>
          <p:cNvSpPr/>
          <p:nvPr/>
        </p:nvSpPr>
        <p:spPr>
          <a:xfrm>
            <a:off x="485650" y="2731725"/>
            <a:ext cx="3988200" cy="1387500"/>
          </a:xfrm>
          <a:prstGeom prst="rect">
            <a:avLst/>
          </a:prstGeom>
          <a:solidFill>
            <a:srgbClr val="3629D4"/>
          </a:solidFill>
          <a:ln>
            <a:noFill/>
          </a:ln>
        </p:spPr>
        <p:txBody>
          <a:bodyPr anchorCtr="0" anchor="ctr" bIns="34275" lIns="189000" spcFirstLastPara="1" rIns="18900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1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86" name="Google Shape;286;p44"/>
          <p:cNvSpPr/>
          <p:nvPr/>
        </p:nvSpPr>
        <p:spPr>
          <a:xfrm>
            <a:off x="4693400" y="1056425"/>
            <a:ext cx="39459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189000" spcFirstLastPara="1" rIns="18900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1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87" name="Google Shape;287;p44"/>
          <p:cNvSpPr/>
          <p:nvPr/>
        </p:nvSpPr>
        <p:spPr>
          <a:xfrm>
            <a:off x="4693400" y="2731725"/>
            <a:ext cx="3945900" cy="138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189000" spcFirstLastPara="1" rIns="18900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1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88" name="Google Shape;288;p44"/>
          <p:cNvSpPr txBox="1"/>
          <p:nvPr/>
        </p:nvSpPr>
        <p:spPr>
          <a:xfrm>
            <a:off x="5889974" y="1167875"/>
            <a:ext cx="25059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omic Sans MS"/>
              <a:buChar char="•"/>
            </a:pPr>
            <a:r>
              <a:rPr lang="ko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Недостаточная статистическая значимость</a:t>
            </a:r>
            <a:endParaRPr sz="13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omic Sans MS"/>
              <a:buChar char="•"/>
            </a:pPr>
            <a:r>
              <a:rPr lang="ko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Технические сбои</a:t>
            </a:r>
            <a:endParaRPr sz="13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omic Sans MS"/>
              <a:buChar char="•"/>
            </a:pPr>
            <a:r>
              <a:rPr lang="ko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Ограниченная выборка</a:t>
            </a:r>
            <a:endParaRPr sz="13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89" name="Google Shape;289;p44"/>
          <p:cNvSpPr txBox="1"/>
          <p:nvPr/>
        </p:nvSpPr>
        <p:spPr>
          <a:xfrm>
            <a:off x="5889975" y="2890575"/>
            <a:ext cx="27492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omic Sans MS"/>
              <a:buChar char="•"/>
            </a:pPr>
            <a:r>
              <a:rPr lang="ko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Конкуренция</a:t>
            </a:r>
            <a:endParaRPr sz="13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omic Sans MS"/>
              <a:buChar char="•"/>
            </a:pPr>
            <a:r>
              <a:rPr lang="ko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Изменения в пользовательских предпочтениях</a:t>
            </a:r>
            <a:endParaRPr sz="13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omic Sans MS"/>
              <a:buChar char="•"/>
            </a:pPr>
            <a:r>
              <a:rPr lang="ko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Технические риски</a:t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90" name="Google Shape;290;p44"/>
          <p:cNvSpPr txBox="1"/>
          <p:nvPr/>
        </p:nvSpPr>
        <p:spPr>
          <a:xfrm>
            <a:off x="723875" y="1218150"/>
            <a:ext cx="23904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omic Sans MS"/>
              <a:buChar char="•"/>
            </a:pPr>
            <a:r>
              <a:rPr lang="ko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Положительные результаты A/B-теста</a:t>
            </a:r>
            <a:endParaRPr sz="13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omic Sans MS"/>
              <a:buChar char="•"/>
            </a:pPr>
            <a:r>
              <a:rPr lang="ko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Гибкость и адаптивность</a:t>
            </a:r>
            <a:endParaRPr sz="13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1" name="Google Shape;291;p44"/>
          <p:cNvSpPr txBox="1"/>
          <p:nvPr/>
        </p:nvSpPr>
        <p:spPr>
          <a:xfrm>
            <a:off x="723875" y="2812400"/>
            <a:ext cx="24438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omic Sans MS"/>
              <a:buChar char="•"/>
            </a:pPr>
            <a:r>
              <a:rPr lang="ko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Потенциал для дальнейшей интеграции и оптимизации</a:t>
            </a:r>
            <a:endParaRPr sz="13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omic Sans MS"/>
              <a:buChar char="•"/>
            </a:pPr>
            <a:r>
              <a:rPr lang="ko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Дополнительные тесты</a:t>
            </a:r>
            <a:endParaRPr sz="13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omic Sans MS"/>
              <a:buChar char="•"/>
            </a:pPr>
            <a:r>
              <a:rPr lang="ko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Расширение маркетинговых стратегий</a:t>
            </a:r>
            <a:endParaRPr sz="13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2" name="Google Shape;292;p44"/>
          <p:cNvSpPr/>
          <p:nvPr/>
        </p:nvSpPr>
        <p:spPr>
          <a:xfrm>
            <a:off x="3167685" y="3439983"/>
            <a:ext cx="12816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27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Opportunities</a:t>
            </a:r>
            <a:endParaRPr sz="14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93" name="Google Shape;293;p44"/>
          <p:cNvSpPr/>
          <p:nvPr/>
        </p:nvSpPr>
        <p:spPr>
          <a:xfrm>
            <a:off x="4651110" y="3439983"/>
            <a:ext cx="1281604" cy="262276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27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Threats</a:t>
            </a:r>
            <a:endParaRPr sz="14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94" name="Google Shape;294;p44"/>
          <p:cNvSpPr/>
          <p:nvPr/>
        </p:nvSpPr>
        <p:spPr>
          <a:xfrm>
            <a:off x="3211235" y="1717463"/>
            <a:ext cx="12816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27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Strengths</a:t>
            </a:r>
            <a:endParaRPr sz="14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95" name="Google Shape;295;p44"/>
          <p:cNvSpPr/>
          <p:nvPr/>
        </p:nvSpPr>
        <p:spPr>
          <a:xfrm>
            <a:off x="4651110" y="1717463"/>
            <a:ext cx="12816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27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Weakness</a:t>
            </a:r>
            <a:endParaRPr sz="14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descr="엄지척 기호" id="296" name="Google Shape;29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5145306" y="1336876"/>
            <a:ext cx="293187" cy="293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5243" y="3140450"/>
            <a:ext cx="253338" cy="226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81806" y="3108108"/>
            <a:ext cx="253338" cy="2910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대상" id="299" name="Google Shape;299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75100" y="1306476"/>
            <a:ext cx="353974" cy="353974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4"/>
          <p:cNvSpPr txBox="1"/>
          <p:nvPr/>
        </p:nvSpPr>
        <p:spPr>
          <a:xfrm>
            <a:off x="203900" y="133434"/>
            <a:ext cx="51246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700">
                <a:solidFill>
                  <a:srgbClr val="881D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Заключение</a:t>
            </a:r>
            <a:endParaRPr sz="3700">
              <a:solidFill>
                <a:srgbClr val="881D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PTMON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