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201206045215287E-2"/>
          <c:y val="0.13024734175030339"/>
          <c:w val="0.86995507548560791"/>
          <c:h val="0.5114769891578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Folds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fld id="{0478ECC0-105E-450B-A5F0-1D58A17102E5}" type="VALUE">
                      <a:rPr lang="en-US">
                        <a:solidFill>
                          <a:schemeClr val="tx1"/>
                        </a:solidFill>
                      </a:rPr>
                      <a:pPr/>
                      <a:t>[WERT]</a:t>
                    </a:fld>
                    <a:endParaRPr lang="de-DE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63C-4B8B-9794-1CC005468D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Tabelle1!$B$2:$B$11</c:f>
              <c:numCache>
                <c:formatCode>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0.00%">
                  <c:v>0.28539999999999999</c:v>
                </c:pt>
                <c:pt idx="4" formatCode="0.00%">
                  <c:v>0.17530000000000001</c:v>
                </c:pt>
                <c:pt idx="5" formatCode="0.00%">
                  <c:v>0.21590000000000001</c:v>
                </c:pt>
                <c:pt idx="6" formatCode="0.00%">
                  <c:v>0.13650000000000001</c:v>
                </c:pt>
                <c:pt idx="7" formatCode="0.00%">
                  <c:v>0.10100000000000001</c:v>
                </c:pt>
                <c:pt idx="8" formatCode="0.00%">
                  <c:v>5.04E-2</c:v>
                </c:pt>
                <c:pt idx="9" formatCode="0.00%">
                  <c:v>3.5900000000000001E-2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3C-4B8B-9794-1CC005468DB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60118687"/>
        <c:axId val="760120127"/>
      </c:barChart>
      <c:catAx>
        <c:axId val="7601186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/>
                  <a:t>Cancellation</a:t>
                </a:r>
                <a:r>
                  <a:rPr lang="de-DE" dirty="0"/>
                  <a:t> </a:t>
                </a:r>
                <a:r>
                  <a:rPr lang="de-DE" dirty="0" err="1"/>
                  <a:t>Fold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60120127"/>
        <c:crosses val="autoZero"/>
        <c:auto val="1"/>
        <c:lblAlgn val="ctr"/>
        <c:lblOffset val="100"/>
        <c:noMultiLvlLbl val="0"/>
      </c:catAx>
      <c:valAx>
        <c:axId val="76012012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/>
                  <a:t>Frequency</a:t>
                </a:r>
                <a:r>
                  <a:rPr lang="de-DE" dirty="0"/>
                  <a:t>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crossAx val="760118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fld id="{71E9CE0D-CCA5-4EAD-80FC-10AFFFD374EA}" type="VALUE">
                      <a:rPr lang="en-US">
                        <a:solidFill>
                          <a:schemeClr val="tx1"/>
                        </a:solidFill>
                      </a:rPr>
                      <a:pPr/>
                      <a:t>[WERT]</a:t>
                    </a:fld>
                    <a:endParaRPr lang="de-DE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AF8-4579-9D7D-2B6C88A0F6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Tabelle1!$A$2:$A$10</c:f>
              <c:numCache>
                <c:formatCode>General</c:formatCode>
                <c:ptCount val="9"/>
                <c:pt idx="0">
                  <c:v>90</c:v>
                </c:pt>
                <c:pt idx="1">
                  <c:v>91</c:v>
                </c:pt>
                <c:pt idx="2">
                  <c:v>93</c:v>
                </c:pt>
                <c:pt idx="3">
                  <c:v>94</c:v>
                </c:pt>
                <c:pt idx="4">
                  <c:v>95</c:v>
                </c:pt>
                <c:pt idx="5">
                  <c:v>96</c:v>
                </c:pt>
                <c:pt idx="6">
                  <c:v>97</c:v>
                </c:pt>
                <c:pt idx="7">
                  <c:v>98</c:v>
                </c:pt>
                <c:pt idx="8">
                  <c:v>99</c:v>
                </c:pt>
              </c:numCache>
            </c:numRef>
          </c:cat>
          <c:val>
            <c:numRef>
              <c:f>Tabelle1!$B$2:$B$10</c:f>
              <c:numCache>
                <c:formatCode>0.00%</c:formatCode>
                <c:ptCount val="9"/>
                <c:pt idx="0">
                  <c:v>3.3000000000000002E-2</c:v>
                </c:pt>
                <c:pt idx="1">
                  <c:v>3.3000000000000002E-2</c:v>
                </c:pt>
                <c:pt idx="2" formatCode="0%">
                  <c:v>0.1</c:v>
                </c:pt>
                <c:pt idx="3">
                  <c:v>3.3300000000000003E-2</c:v>
                </c:pt>
                <c:pt idx="4">
                  <c:v>0.23330000000000001</c:v>
                </c:pt>
                <c:pt idx="5">
                  <c:v>0.1333</c:v>
                </c:pt>
                <c:pt idx="6">
                  <c:v>0.16669999999999999</c:v>
                </c:pt>
                <c:pt idx="7" formatCode="0%">
                  <c:v>0.1</c:v>
                </c:pt>
                <c:pt idx="8">
                  <c:v>0.16669999999999999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F8-4579-9D7D-2B6C88A0F6A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14509119"/>
        <c:axId val="1214494239"/>
      </c:barChart>
      <c:catAx>
        <c:axId val="1214509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/>
                  <a:t>Percentages</a:t>
                </a:r>
                <a:r>
                  <a:rPr lang="de-DE" dirty="0"/>
                  <a:t> </a:t>
                </a:r>
                <a:r>
                  <a:rPr lang="de-DE" dirty="0" err="1"/>
                  <a:t>within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confidence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interval</a:t>
                </a:r>
                <a:r>
                  <a:rPr lang="de-DE" baseline="0" dirty="0"/>
                  <a:t>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14494239"/>
        <c:crosses val="autoZero"/>
        <c:auto val="1"/>
        <c:lblAlgn val="ctr"/>
        <c:lblOffset val="100"/>
        <c:noMultiLvlLbl val="0"/>
      </c:catAx>
      <c:valAx>
        <c:axId val="12144942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/>
                  <a:t>Frequency</a:t>
                </a:r>
                <a:r>
                  <a:rPr lang="de-DE" dirty="0"/>
                  <a:t>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0"/>
        <c:majorTickMark val="none"/>
        <c:minorTickMark val="none"/>
        <c:tickLblPos val="nextTo"/>
        <c:crossAx val="121450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9130C-AAC7-D5E1-2E06-F9C2D97C8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2EF752-2BB3-7FC4-3AE0-B2F6B0113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80D7A0-3CF9-E28E-04DC-E03B7F2F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8F6020-6C38-635C-8677-70088AF1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647412-6F5D-DB86-A937-6FBFC288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96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EB14E-A8BE-7225-C712-D5E0B212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3A0550-E2CE-F65B-FBAE-1EF92B9E5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076361-5D3B-9D01-375E-8359E63E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2951B-E2E9-B209-0494-BBCEC6F3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BE7515-5C1B-6DC0-D633-4B9CB762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73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0BEA05-0673-AD39-85E1-9352BE723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0347AC-C8B1-82A7-CBE9-469B077BE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F45EB-5405-99F6-5BF1-048A134A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0752ED-A82F-A455-AAC4-7363E274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32D919-8A8E-E246-20E2-8A9D35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74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6D258-B925-21DD-5ADE-27842375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6129B5-EBD2-FFA0-9867-064BE0625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D084E-F45C-E90C-BC1B-F744ED64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83FA77-64DE-2368-6225-3F635B53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71819-373D-4BC5-87AC-6008241A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3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87794-685F-AB13-CBCC-5B4F695A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17FA2A-541B-7DB3-6806-97C25E2B0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8802C-D928-FCEC-80D7-33D38E7F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55B35-EB85-C78D-592F-B836F5D3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67D801-E161-FF3C-1920-A777EBE6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49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C8539-D01D-922A-604B-8D09683E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CBE7B-A666-BC66-DE91-08423C39D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BF79C-AE34-CBE2-2F87-7781D3BCE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6BA55-7247-1E4A-EE0F-B9D461B3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CC2F02-785A-6AE7-79B4-D0E467DB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3ADBBC-FDEF-C908-55C5-D0C7AA90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97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E1D49-7C32-E46C-6138-E3B28256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A1CF6D-757D-5ABD-A39A-BA913138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C41A06-9B79-489B-D5F4-30DA575E3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998B6C-6ADF-AE8C-D0FD-9E6251AB8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B98E0B-7F96-5DF4-EEAE-06D3340E3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10D06E-CF05-A023-EBA9-082CEA27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A4493A-C7FC-872C-3EA6-13A04B18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6EF6BC-8D2B-254E-8518-2A0D709C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45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3ECBB-B029-1D23-E57D-05116526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511E85-668B-92FD-EC73-BCCDDFDD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685486-D950-70C9-1B18-5CBEAECD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A199B6-E04A-7658-2DBB-298906E9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86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304AE6-D389-084E-3530-8AC3EC88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C99EE-04EF-445C-BB5F-E4CE764A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2186CA-F54F-9A7C-57A3-4C901A02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14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377F6-854C-C933-8495-C82CC7AC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9099B-5A8E-0DAA-F4AA-5BFE0D8D9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AD8405-07BA-C358-CAFA-E6A773086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552ECB-6A67-EF7F-EA02-038518D2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3AF00E-0F43-D707-17DA-94874C38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6EE753-B267-97CE-2401-C69DF138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98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EC85D-29E6-4084-54B2-72076E12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34FCAD-4697-56AF-360C-B0D24F99A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D69FCB-A77D-DBF7-7391-02718E4AB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8623DE-5FAE-6312-FC76-EB6DC80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4EAAEB-4FFF-9E79-42F6-1F71E183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D028B6-1F20-F4B1-68CB-006121FF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5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26EF09-EA5D-541A-AD38-1789689E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FAAAC4-68E4-A966-AD27-2564A2176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16B6D3-E654-8376-7CFA-889D7BC00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B9B20-A4FE-0133-8DC6-A23310D76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AFCC42-70B6-E3D5-CEFA-6DC63B08A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70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4E290-BDF9-9B41-8E6A-4396F36A3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153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Evaluation of </a:t>
            </a:r>
            <a:br>
              <a:rPr lang="en-US" dirty="0"/>
            </a:br>
            <a:r>
              <a:rPr lang="en-US" dirty="0"/>
              <a:t>e-Fold Cross-Validation: </a:t>
            </a:r>
            <a:br>
              <a:rPr lang="en-US" dirty="0"/>
            </a:br>
            <a:r>
              <a:rPr lang="en-US" dirty="0"/>
              <a:t>Initial Results</a:t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A6D8A6-743E-5368-50A1-EAD1C2758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8660"/>
            <a:ext cx="9144000" cy="1655762"/>
          </a:xfrm>
        </p:spPr>
        <p:txBody>
          <a:bodyPr/>
          <a:lstStyle/>
          <a:p>
            <a:r>
              <a:rPr lang="de-DE" dirty="0"/>
              <a:t>Nick Petker</a:t>
            </a:r>
          </a:p>
          <a:p>
            <a:r>
              <a:rPr lang="de-DE" dirty="0"/>
              <a:t>April 2025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17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33465-2F48-27F9-2FA4-1748E3F9D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36007-9E2A-AC0A-8CFB-322B23F0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e-</a:t>
            </a:r>
            <a:r>
              <a:rPr lang="de-DE" dirty="0" err="1"/>
              <a:t>Fold</a:t>
            </a:r>
            <a:r>
              <a:rPr lang="de-DE" dirty="0"/>
              <a:t> Cross-Validation?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C643F7-359A-4DA0-1BE7-E2D3401BF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Dynamische Alternative zum k-</a:t>
            </a:r>
            <a:r>
              <a:rPr lang="de-DE" dirty="0" err="1"/>
              <a:t>Fold</a:t>
            </a:r>
            <a:r>
              <a:rPr lang="de-DE" dirty="0"/>
              <a:t> Cross-Validation, bei der die Anzahl an </a:t>
            </a:r>
            <a:r>
              <a:rPr lang="de-DE" dirty="0" err="1"/>
              <a:t>Folds</a:t>
            </a:r>
            <a:r>
              <a:rPr lang="de-DE" dirty="0"/>
              <a:t> nicht festgelegt ist, sondern durch eine dynamische Abbruchsbedingung bestimmt wird.</a:t>
            </a:r>
          </a:p>
          <a:p>
            <a:endParaRPr lang="de-DE" dirty="0"/>
          </a:p>
          <a:p>
            <a:r>
              <a:rPr lang="de-DE" dirty="0"/>
              <a:t>Nach jedem </a:t>
            </a:r>
            <a:r>
              <a:rPr lang="de-DE" dirty="0" err="1"/>
              <a:t>Fold</a:t>
            </a:r>
            <a:r>
              <a:rPr lang="de-DE" dirty="0"/>
              <a:t> werden die Unterschiede zwischen den Ergebnissen überprüft. Wenn die Standardabweichung mehrfach sinkt, bricht das Verfahren ab.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710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61356-8F93-B99C-0755-D4031743F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F13640D6-C93D-9228-86D3-76D740E7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213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Anzahl </a:t>
            </a:r>
            <a:r>
              <a:rPr lang="de-DE" dirty="0" err="1"/>
              <a:t>Folds</a:t>
            </a:r>
            <a:endParaRPr lang="de-DE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D708D0C4-515A-299A-B8A4-EB2935B7BC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1884624"/>
            <a:ext cx="5181600" cy="1544376"/>
          </a:xfrm>
        </p:spPr>
      </p:pic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1F783FD7-85DC-B043-A15E-DDD257BF51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84624"/>
            <a:ext cx="5181600" cy="1492300"/>
          </a:xfr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834E138-7A12-7449-883F-7F70CECC2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1" y="3807772"/>
            <a:ext cx="5181600" cy="2763064"/>
          </a:xfrm>
          <a:prstGeom prst="rect">
            <a:avLst/>
          </a:prstGeom>
        </p:spPr>
      </p:pic>
      <p:graphicFrame>
        <p:nvGraphicFramePr>
          <p:cNvPr id="27" name="Diagramm 26">
            <a:extLst>
              <a:ext uri="{FF2B5EF4-FFF2-40B4-BE49-F238E27FC236}">
                <a16:creationId xmlns:a16="http://schemas.microsoft.com/office/drawing/2014/main" id="{4A08AE43-D4B3-9F2F-7469-D25CF964B4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7344637"/>
              </p:ext>
            </p:extLst>
          </p:nvPr>
        </p:nvGraphicFramePr>
        <p:xfrm>
          <a:off x="868680" y="3807771"/>
          <a:ext cx="4950229" cy="2792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Textfeld 27">
            <a:extLst>
              <a:ext uri="{FF2B5EF4-FFF2-40B4-BE49-F238E27FC236}">
                <a16:creationId xmlns:a16="http://schemas.microsoft.com/office/drawing/2014/main" id="{7FD4D981-FBE5-21AF-1080-04CE6C8FE613}"/>
              </a:ext>
            </a:extLst>
          </p:cNvPr>
          <p:cNvSpPr txBox="1"/>
          <p:nvPr/>
        </p:nvSpPr>
        <p:spPr>
          <a:xfrm>
            <a:off x="914400" y="1321187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Replizierte Werte	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222582F-C25E-16A7-4EB9-0D860A16E0DD}"/>
              </a:ext>
            </a:extLst>
          </p:cNvPr>
          <p:cNvSpPr txBox="1"/>
          <p:nvPr/>
        </p:nvSpPr>
        <p:spPr>
          <a:xfrm>
            <a:off x="6172200" y="1354015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Werte aus Paper</a:t>
            </a:r>
          </a:p>
        </p:txBody>
      </p:sp>
    </p:spTree>
    <p:extLst>
      <p:ext uri="{BB962C8B-B14F-4D97-AF65-F5344CB8AC3E}">
        <p14:creationId xmlns:p14="http://schemas.microsoft.com/office/powerpoint/2010/main" val="384077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3E222-C466-D01C-5C9A-9FAA4862D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B5F08-1200-0D56-05CD-666BE131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Confidence </a:t>
            </a:r>
            <a:r>
              <a:rPr lang="de-DE" dirty="0" err="1"/>
              <a:t>Interval</a:t>
            </a:r>
            <a:r>
              <a:rPr lang="de-DE" dirty="0"/>
              <a:t> &amp; </a:t>
            </a:r>
            <a:r>
              <a:rPr lang="de-DE" dirty="0" err="1"/>
              <a:t>Percent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endParaRPr lang="de-DE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8E1C3A07-4CD5-8E72-F088-D56EA3DA37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76121677"/>
              </p:ext>
            </p:extLst>
          </p:nvPr>
        </p:nvGraphicFramePr>
        <p:xfrm>
          <a:off x="838200" y="2230380"/>
          <a:ext cx="5181600" cy="2397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8B9ABD2-03FF-7E82-5E77-9D785248D0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183072"/>
            <a:ext cx="5181600" cy="2586423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5E7B91A-4E8C-F06D-D7F6-F09F66B91EF0}"/>
              </a:ext>
            </a:extLst>
          </p:cNvPr>
          <p:cNvSpPr txBox="1"/>
          <p:nvPr/>
        </p:nvSpPr>
        <p:spPr>
          <a:xfrm>
            <a:off x="838200" y="177351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Average </a:t>
            </a:r>
            <a:r>
              <a:rPr lang="de-DE" dirty="0" err="1"/>
              <a:t>of</a:t>
            </a:r>
            <a:r>
              <a:rPr lang="de-DE" dirty="0"/>
              <a:t> 95,9% (2877 </a:t>
            </a:r>
            <a:r>
              <a:rPr lang="de-DE" dirty="0" err="1"/>
              <a:t>of</a:t>
            </a:r>
            <a:r>
              <a:rPr lang="de-DE" dirty="0"/>
              <a:t> 3000)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23727A0-7029-D053-EEDE-0EF0E2C57378}"/>
              </a:ext>
            </a:extLst>
          </p:cNvPr>
          <p:cNvSpPr txBox="1"/>
          <p:nvPr/>
        </p:nvSpPr>
        <p:spPr>
          <a:xfrm>
            <a:off x="6352309" y="1752214"/>
            <a:ext cx="492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Average </a:t>
            </a:r>
            <a:r>
              <a:rPr lang="de-DE" dirty="0" err="1"/>
              <a:t>of</a:t>
            </a:r>
            <a:r>
              <a:rPr lang="de-DE" dirty="0"/>
              <a:t> 96% (7230 </a:t>
            </a:r>
            <a:r>
              <a:rPr lang="de-DE" dirty="0" err="1"/>
              <a:t>of</a:t>
            </a:r>
            <a:r>
              <a:rPr lang="de-DE" dirty="0"/>
              <a:t> 7500)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C9A7BA6-C6C0-7840-B71B-459F32DD397A}"/>
              </a:ext>
            </a:extLst>
          </p:cNvPr>
          <p:cNvSpPr txBox="1"/>
          <p:nvPr/>
        </p:nvSpPr>
        <p:spPr>
          <a:xfrm>
            <a:off x="876993" y="1397736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Replizierte Werte	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9961A0D-8066-40BE-B4C5-C1644FF5B478}"/>
              </a:ext>
            </a:extLst>
          </p:cNvPr>
          <p:cNvSpPr txBox="1"/>
          <p:nvPr/>
        </p:nvSpPr>
        <p:spPr>
          <a:xfrm>
            <a:off x="6352309" y="1397736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Werte aus Paper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6D54F9E-873C-FFDA-5F42-32C2F4C5C992}"/>
              </a:ext>
            </a:extLst>
          </p:cNvPr>
          <p:cNvSpPr txBox="1"/>
          <p:nvPr/>
        </p:nvSpPr>
        <p:spPr>
          <a:xfrm>
            <a:off x="798022" y="4769495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Percent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e-</a:t>
            </a:r>
            <a:r>
              <a:rPr lang="de-DE" dirty="0" err="1"/>
              <a:t>fold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k-</a:t>
            </a:r>
            <a:r>
              <a:rPr lang="de-DE" dirty="0" err="1"/>
              <a:t>fold</a:t>
            </a:r>
            <a:r>
              <a:rPr lang="de-DE" dirty="0"/>
              <a:t> on </a:t>
            </a:r>
            <a:r>
              <a:rPr lang="de-DE" dirty="0" err="1"/>
              <a:t>average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Classification: 0,99%</a:t>
            </a:r>
          </a:p>
          <a:p>
            <a:r>
              <a:rPr lang="de-DE" dirty="0"/>
              <a:t>Regression: 1,40%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D9479C5-C901-C850-6D2D-69E4A1E8AEF3}"/>
              </a:ext>
            </a:extLst>
          </p:cNvPr>
          <p:cNvSpPr txBox="1"/>
          <p:nvPr/>
        </p:nvSpPr>
        <p:spPr>
          <a:xfrm>
            <a:off x="6352309" y="4804756"/>
            <a:ext cx="51054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Percent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e-</a:t>
            </a:r>
            <a:r>
              <a:rPr lang="de-DE" dirty="0" err="1"/>
              <a:t>fold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k-</a:t>
            </a:r>
            <a:r>
              <a:rPr lang="de-DE" dirty="0" err="1"/>
              <a:t>fold</a:t>
            </a:r>
            <a:r>
              <a:rPr lang="de-DE" dirty="0"/>
              <a:t> on </a:t>
            </a:r>
            <a:r>
              <a:rPr lang="de-DE" dirty="0" err="1"/>
              <a:t>average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Binary Classification: </a:t>
            </a:r>
            <a:r>
              <a:rPr lang="de-DE" sz="1600" dirty="0"/>
              <a:t>&lt; 1%, </a:t>
            </a:r>
            <a:r>
              <a:rPr lang="de-DE" sz="1600" dirty="0" err="1"/>
              <a:t>outliers</a:t>
            </a:r>
            <a:r>
              <a:rPr lang="de-DE" sz="1600" dirty="0"/>
              <a:t>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5%</a:t>
            </a:r>
          </a:p>
          <a:p>
            <a:r>
              <a:rPr lang="de-DE" dirty="0"/>
              <a:t>Multi-Class Classification: </a:t>
            </a:r>
            <a:r>
              <a:rPr lang="de-DE" sz="1600" dirty="0"/>
              <a:t>&lt; 2%, </a:t>
            </a:r>
            <a:r>
              <a:rPr lang="de-DE" sz="1600" dirty="0" err="1"/>
              <a:t>outliers</a:t>
            </a:r>
            <a:r>
              <a:rPr lang="de-DE" sz="1600" dirty="0"/>
              <a:t>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16%</a:t>
            </a:r>
            <a:br>
              <a:rPr lang="de-DE" sz="1600" dirty="0"/>
            </a:br>
            <a:r>
              <a:rPr lang="de-DE" sz="1600" dirty="0"/>
              <a:t>Regression: &lt; 2%, </a:t>
            </a:r>
            <a:r>
              <a:rPr lang="de-DE" sz="1600" dirty="0" err="1"/>
              <a:t>outliers</a:t>
            </a:r>
            <a:r>
              <a:rPr lang="de-DE" sz="1600" dirty="0"/>
              <a:t>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12%</a:t>
            </a:r>
          </a:p>
          <a:p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66CA778-9FDD-7A49-BB16-606E6AF427C4}"/>
              </a:ext>
            </a:extLst>
          </p:cNvPr>
          <p:cNvSpPr txBox="1"/>
          <p:nvPr/>
        </p:nvSpPr>
        <p:spPr>
          <a:xfrm>
            <a:off x="4322618" y="6334298"/>
            <a:ext cx="378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iterations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e &lt; 10</a:t>
            </a:r>
          </a:p>
        </p:txBody>
      </p:sp>
    </p:spTree>
    <p:extLst>
      <p:ext uri="{BB962C8B-B14F-4D97-AF65-F5344CB8AC3E}">
        <p14:creationId xmlns:p14="http://schemas.microsoft.com/office/powerpoint/2010/main" val="248939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06559-C557-15D5-52CF-1512336E8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225E0-C1BC-B950-B4FD-96D05F8B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Commits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FD8E68-6958-7227-79C8-FC27C202E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6448"/>
            <a:ext cx="10515600" cy="2164528"/>
          </a:xfrm>
        </p:spPr>
      </p:pic>
    </p:spTree>
    <p:extLst>
      <p:ext uri="{BB962C8B-B14F-4D97-AF65-F5344CB8AC3E}">
        <p14:creationId xmlns:p14="http://schemas.microsoft.com/office/powerpoint/2010/main" val="151133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1D394-E0DA-5DB9-001D-2E5191F9C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2256628-E82B-2E5A-9158-7E8B1E18CE42}"/>
              </a:ext>
            </a:extLst>
          </p:cNvPr>
          <p:cNvSpPr txBox="1"/>
          <p:nvPr/>
        </p:nvSpPr>
        <p:spPr>
          <a:xfrm>
            <a:off x="371302" y="419793"/>
            <a:ext cx="113468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			k = 10 per </a:t>
            </a:r>
            <a:r>
              <a:rPr lang="de-DE" dirty="0" err="1"/>
              <a:t>StratifiedKFold</a:t>
            </a:r>
            <a:r>
              <a:rPr lang="de-DE" dirty="0"/>
              <a:t> Methode geteilt, mit 9:1 Split für Training &amp; Evaluierung</a:t>
            </a:r>
          </a:p>
          <a:p>
            <a:r>
              <a:rPr lang="de-DE" dirty="0"/>
              <a:t>			Abbruchbedingung </a:t>
            </a:r>
            <a:r>
              <a:rPr lang="de-DE" dirty="0" err="1"/>
              <a:t>count</a:t>
            </a:r>
            <a:r>
              <a:rPr lang="de-DE" dirty="0"/>
              <a:t> = 2 soll Stabilität zeigen</a:t>
            </a:r>
          </a:p>
          <a:p>
            <a:r>
              <a:rPr lang="de-DE" dirty="0"/>
              <a:t>				</a:t>
            </a:r>
          </a:p>
          <a:p>
            <a:r>
              <a:rPr lang="de-DE" dirty="0"/>
              <a:t>			15 Datasets (10 Classification, 5 Regression) mit </a:t>
            </a:r>
            <a:br>
              <a:rPr lang="de-DE" dirty="0"/>
            </a:br>
            <a:r>
              <a:rPr lang="de-DE" dirty="0"/>
              <a:t>			10 Algorithmen (5 für Classification, 5 für Regression, Herkünfte von </a:t>
            </a:r>
            <a:r>
              <a:rPr lang="de-DE" dirty="0" err="1"/>
              <a:t>scikit-learn</a:t>
            </a:r>
            <a:r>
              <a:rPr lang="de-DE" dirty="0"/>
              <a:t>) </a:t>
            </a:r>
          </a:p>
          <a:p>
            <a:r>
              <a:rPr lang="de-DE" dirty="0"/>
              <a:t>			Default Parameter für Algorithmen, keine Hyperparameter Optimierung</a:t>
            </a:r>
          </a:p>
          <a:p>
            <a:endParaRPr lang="de-DE" dirty="0"/>
          </a:p>
          <a:p>
            <a:r>
              <a:rPr lang="de-DE" dirty="0"/>
              <a:t>			Performance Metriken: - Binary Classification: F1-Score</a:t>
            </a:r>
            <a:br>
              <a:rPr lang="de-DE" dirty="0"/>
            </a:br>
            <a:r>
              <a:rPr lang="de-DE" dirty="0"/>
              <a:t>					          - Multi-Class Classification: </a:t>
            </a:r>
            <a:r>
              <a:rPr lang="de-DE" dirty="0" err="1"/>
              <a:t>weighted</a:t>
            </a:r>
            <a:r>
              <a:rPr lang="de-DE" dirty="0"/>
              <a:t> F1-Score</a:t>
            </a:r>
          </a:p>
          <a:p>
            <a:r>
              <a:rPr lang="de-DE" dirty="0"/>
              <a:t>					          - Regression: Mean Absolute Error</a:t>
            </a:r>
          </a:p>
          <a:p>
            <a:r>
              <a:rPr lang="de-DE" dirty="0"/>
              <a:t>			</a:t>
            </a:r>
          </a:p>
          <a:p>
            <a:r>
              <a:rPr lang="de-DE" dirty="0"/>
              <a:t>			3 Datensätze haben </a:t>
            </a:r>
            <a:r>
              <a:rPr lang="de-DE" dirty="0" err="1"/>
              <a:t>Pre</a:t>
            </a:r>
            <a:r>
              <a:rPr lang="de-DE" dirty="0"/>
              <a:t>-Processing: </a:t>
            </a:r>
            <a:br>
              <a:rPr lang="de-DE" dirty="0"/>
            </a:br>
            <a:r>
              <a:rPr lang="de-DE" dirty="0"/>
              <a:t>			- Diabetes </a:t>
            </a:r>
            <a:r>
              <a:rPr lang="de-DE" dirty="0" err="1"/>
              <a:t>prediction</a:t>
            </a:r>
            <a:r>
              <a:rPr lang="de-DE" dirty="0"/>
              <a:t>: - </a:t>
            </a:r>
            <a:r>
              <a:rPr lang="de-DE" dirty="0" err="1"/>
              <a:t>textual</a:t>
            </a:r>
            <a:r>
              <a:rPr lang="de-DE" dirty="0"/>
              <a:t> variable </a:t>
            </a:r>
            <a:r>
              <a:rPr lang="de-DE" dirty="0" err="1"/>
              <a:t>gender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(</a:t>
            </a:r>
            <a:r>
              <a:rPr lang="de-DE" dirty="0" err="1"/>
              <a:t>usuable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					        - </a:t>
            </a:r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textual</a:t>
            </a:r>
            <a:r>
              <a:rPr lang="de-DE" dirty="0"/>
              <a:t> </a:t>
            </a:r>
            <a:r>
              <a:rPr lang="de-DE" dirty="0" err="1"/>
              <a:t>smoking_history</a:t>
            </a:r>
            <a:r>
              <a:rPr lang="de-DE" dirty="0"/>
              <a:t> (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			- Air Quality: </a:t>
            </a:r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RecordID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)</a:t>
            </a:r>
          </a:p>
          <a:p>
            <a:r>
              <a:rPr lang="de-DE" dirty="0"/>
              <a:t>			- Student </a:t>
            </a:r>
            <a:r>
              <a:rPr lang="de-DE" dirty="0" err="1"/>
              <a:t>performance</a:t>
            </a:r>
            <a:r>
              <a:rPr lang="de-DE" dirty="0"/>
              <a:t>: </a:t>
            </a:r>
            <a:r>
              <a:rPr lang="de-DE" dirty="0" err="1"/>
              <a:t>removed</a:t>
            </a:r>
            <a:r>
              <a:rPr lang="de-DE" dirty="0"/>
              <a:t> </a:t>
            </a:r>
            <a:r>
              <a:rPr lang="de-DE" dirty="0" err="1"/>
              <a:t>StudentID</a:t>
            </a:r>
            <a:r>
              <a:rPr lang="de-DE" dirty="0"/>
              <a:t> (same </a:t>
            </a:r>
            <a:r>
              <a:rPr lang="de-DE" dirty="0" err="1"/>
              <a:t>reason</a:t>
            </a:r>
            <a:r>
              <a:rPr lang="de-DE" dirty="0"/>
              <a:t>)	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E312CB9-6A2C-74ED-3C02-E6650A6CC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02" y="419793"/>
            <a:ext cx="2586517" cy="36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Breitbild</PresentationFormat>
  <Paragraphs>43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    Evaluation of  e-Fold Cross-Validation:  Initial Results  </vt:lpstr>
      <vt:lpstr>Was ist e-Fold Cross-Validation?</vt:lpstr>
      <vt:lpstr>Anzahl Folds</vt:lpstr>
      <vt:lpstr>Confidence Interval &amp; Percent Difference</vt:lpstr>
      <vt:lpstr>Github Commits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Petker, Nick</dc:creator>
  <cp:lastModifiedBy>Petker, Nick</cp:lastModifiedBy>
  <cp:revision>81</cp:revision>
  <dcterms:created xsi:type="dcterms:W3CDTF">2025-04-15T15:33:04Z</dcterms:created>
  <dcterms:modified xsi:type="dcterms:W3CDTF">2025-04-23T15:49:50Z</dcterms:modified>
</cp:coreProperties>
</file>