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9" r:id="rId4"/>
    <p:sldId id="258" r:id="rId5"/>
    <p:sldId id="257"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58C62-242B-4956-BBBD-BA90A86F64ED}"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58C62-242B-4956-BBBD-BA90A86F64ED}"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58C62-242B-4956-BBBD-BA90A86F64ED}"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58C62-242B-4956-BBBD-BA90A86F64ED}"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58C62-242B-4956-BBBD-BA90A86F64ED}"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D58C62-242B-4956-BBBD-BA90A86F64ED}"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D58C62-242B-4956-BBBD-BA90A86F64ED}"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58C62-242B-4956-BBBD-BA90A86F64ED}"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58C62-242B-4956-BBBD-BA90A86F64ED}"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58C62-242B-4956-BBBD-BA90A86F64ED}"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58C62-242B-4956-BBBD-BA90A86F64ED}"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A4BDF-49C8-49D0-9E17-091BBE1E5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58C62-242B-4956-BBBD-BA90A86F64ED}" type="datetimeFigureOut">
              <a:rPr lang="en-US" smtClean="0"/>
              <a:t>5/25/2023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A4BDF-49C8-49D0-9E17-091BBE1E5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dab\Downloads\WhatsApp Image 2023-05-25 at 10.26.21 AM.jpeg"/>
          <p:cNvPicPr>
            <a:picLocks noChangeAspect="1" noChangeArrowheads="1"/>
          </p:cNvPicPr>
          <p:nvPr/>
        </p:nvPicPr>
        <p:blipFill>
          <a:blip r:embed="rId2"/>
          <a:srcRect/>
          <a:stretch>
            <a:fillRect/>
          </a:stretch>
        </p:blipFill>
        <p:spPr bwMode="auto">
          <a:xfrm>
            <a:off x="928662" y="1071546"/>
            <a:ext cx="7208158" cy="48577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428604"/>
            <a:ext cx="7772400" cy="1470025"/>
          </a:xfrm>
        </p:spPr>
        <p:txBody>
          <a:bodyPr>
            <a:noAutofit/>
          </a:bodyPr>
          <a:lstStyle/>
          <a:p>
            <a:r>
              <a:rPr lang="en-US" sz="5400" dirty="0" smtClean="0">
                <a:latin typeface="Arial" pitchFamily="34" charset="0"/>
                <a:cs typeface="Arial" pitchFamily="34" charset="0"/>
              </a:rPr>
              <a:t>Information about company </a:t>
            </a:r>
            <a:endParaRPr lang="en-US" sz="5400" dirty="0">
              <a:latin typeface="Arial" pitchFamily="34" charset="0"/>
              <a:cs typeface="Arial" pitchFamily="34" charset="0"/>
            </a:endParaRPr>
          </a:p>
        </p:txBody>
      </p:sp>
      <p:sp>
        <p:nvSpPr>
          <p:cNvPr id="3" name="Subtitle 2"/>
          <p:cNvSpPr>
            <a:spLocks noGrp="1"/>
          </p:cNvSpPr>
          <p:nvPr>
            <p:ph type="subTitle" idx="1"/>
          </p:nvPr>
        </p:nvSpPr>
        <p:spPr>
          <a:xfrm>
            <a:off x="1071538" y="2571744"/>
            <a:ext cx="7000924" cy="3786214"/>
          </a:xfrm>
        </p:spPr>
        <p:txBody>
          <a:bodyPr>
            <a:noAutofit/>
          </a:bodyPr>
          <a:lstStyle/>
          <a:p>
            <a:pPr>
              <a:spcBef>
                <a:spcPct val="0"/>
              </a:spcBef>
            </a:pPr>
            <a:r>
              <a:rPr lang="en-US" sz="2800" dirty="0">
                <a:solidFill>
                  <a:schemeClr val="tx1"/>
                </a:solidFill>
                <a:latin typeface="Arial" pitchFamily="34" charset="0"/>
                <a:ea typeface="+mj-ea"/>
                <a:cs typeface="Arial" pitchFamily="34" charset="0"/>
              </a:rPr>
              <a:t>We are TS 16949 company into manufacturing of "Ready to Assemble" Grey Iron and Ductile Iron casting for OEM's mainly in Diesel Engine, Tractor and compressor industry. Also we are one of the largest manufacturer of the fully machined Oil Sump in India.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642918"/>
            <a:ext cx="7772400" cy="1470025"/>
          </a:xfrm>
        </p:spPr>
        <p:txBody>
          <a:bodyPr>
            <a:normAutofit/>
          </a:bodyPr>
          <a:lstStyle/>
          <a:p>
            <a:r>
              <a:rPr lang="en-US" sz="5400" dirty="0" smtClean="0">
                <a:latin typeface="Arial" pitchFamily="34" charset="0"/>
                <a:cs typeface="Arial" pitchFamily="34" charset="0"/>
              </a:rPr>
              <a:t>Establish</a:t>
            </a:r>
            <a:endParaRPr lang="en-US" sz="5400" dirty="0">
              <a:latin typeface="Arial" pitchFamily="34" charset="0"/>
              <a:cs typeface="Arial" pitchFamily="34" charset="0"/>
            </a:endParaRPr>
          </a:p>
        </p:txBody>
      </p:sp>
      <p:sp>
        <p:nvSpPr>
          <p:cNvPr id="3" name="Subtitle 2"/>
          <p:cNvSpPr>
            <a:spLocks noGrp="1"/>
          </p:cNvSpPr>
          <p:nvPr>
            <p:ph type="subTitle" idx="1"/>
          </p:nvPr>
        </p:nvSpPr>
        <p:spPr>
          <a:xfrm>
            <a:off x="1428728" y="2143116"/>
            <a:ext cx="6715172" cy="4214842"/>
          </a:xfrm>
        </p:spPr>
        <p:txBody>
          <a:bodyPr>
            <a:noAutofit/>
          </a:bodyPr>
          <a:lstStyle/>
          <a:p>
            <a:r>
              <a:rPr lang="en-US" sz="2800" dirty="0">
                <a:solidFill>
                  <a:schemeClr val="tx1"/>
                </a:solidFill>
                <a:latin typeface="Arial" pitchFamily="34" charset="0"/>
                <a:ea typeface="+mj-ea"/>
                <a:cs typeface="Arial" pitchFamily="34" charset="0"/>
              </a:rPr>
              <a:t>We an ISO/TS 16949 company started in 1974 . We are indulged in Manufacture &amp; Machining of ‘Ready to Assemble &amp; Sub-assembled” Grey Iron Castings components. We are single location integrated foundry and machine shop.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470025"/>
          </a:xfrm>
        </p:spPr>
        <p:txBody>
          <a:bodyPr/>
          <a:lstStyle/>
          <a:p>
            <a:r>
              <a:rPr lang="en-US" dirty="0">
                <a:latin typeface="Arial" pitchFamily="34" charset="0"/>
                <a:cs typeface="Arial" pitchFamily="34" charset="0"/>
              </a:rPr>
              <a:t>O</a:t>
            </a:r>
            <a:r>
              <a:rPr lang="en-US" dirty="0" smtClean="0">
                <a:latin typeface="Arial" pitchFamily="34" charset="0"/>
                <a:cs typeface="Arial" pitchFamily="34" charset="0"/>
              </a:rPr>
              <a:t>wner</a:t>
            </a:r>
            <a:endParaRPr lang="en-US" dirty="0">
              <a:latin typeface="Arial" pitchFamily="34" charset="0"/>
              <a:cs typeface="Arial" pitchFamily="34" charset="0"/>
            </a:endParaRPr>
          </a:p>
        </p:txBody>
      </p:sp>
      <p:sp>
        <p:nvSpPr>
          <p:cNvPr id="3" name="Subtitle 2"/>
          <p:cNvSpPr>
            <a:spLocks noGrp="1"/>
          </p:cNvSpPr>
          <p:nvPr>
            <p:ph type="subTitle" idx="1"/>
          </p:nvPr>
        </p:nvSpPr>
        <p:spPr>
          <a:xfrm>
            <a:off x="1500166" y="1857364"/>
            <a:ext cx="6643734" cy="4500594"/>
          </a:xfrm>
        </p:spPr>
        <p:txBody>
          <a:bodyPr>
            <a:noAutofit/>
          </a:bodyPr>
          <a:lstStyle/>
          <a:p>
            <a:r>
              <a:rPr lang="en-US" sz="2800" dirty="0">
                <a:solidFill>
                  <a:schemeClr val="tx1"/>
                </a:solidFill>
                <a:latin typeface="Arial" pitchFamily="34" charset="0"/>
                <a:ea typeface="+mj-ea"/>
                <a:cs typeface="Arial" pitchFamily="34" charset="0"/>
              </a:rPr>
              <a:t>Directors of Shanti Foumach </a:t>
            </a:r>
            <a:r>
              <a:rPr lang="en-US" sz="2800" dirty="0" smtClean="0">
                <a:solidFill>
                  <a:schemeClr val="tx1"/>
                </a:solidFill>
                <a:latin typeface="Arial" pitchFamily="34" charset="0"/>
                <a:ea typeface="+mj-ea"/>
                <a:cs typeface="Arial" pitchFamily="34" charset="0"/>
              </a:rPr>
              <a:t>Private Limited</a:t>
            </a:r>
            <a:endParaRPr lang="en-US" sz="2800" dirty="0">
              <a:solidFill>
                <a:schemeClr val="tx1"/>
              </a:solidFill>
              <a:latin typeface="Arial" pitchFamily="34" charset="0"/>
              <a:ea typeface="+mj-ea"/>
              <a:cs typeface="Arial" pitchFamily="34" charset="0"/>
            </a:endParaRPr>
          </a:p>
          <a:p>
            <a:r>
              <a:rPr lang="en-US" sz="2800" dirty="0" smtClean="0">
                <a:solidFill>
                  <a:schemeClr val="tx1"/>
                </a:solidFill>
                <a:latin typeface="Arial" pitchFamily="34" charset="0"/>
                <a:ea typeface="+mj-ea"/>
                <a:cs typeface="Arial" pitchFamily="34" charset="0"/>
              </a:rPr>
              <a:t>Santosh </a:t>
            </a:r>
            <a:r>
              <a:rPr lang="en-US" sz="2800" dirty="0">
                <a:solidFill>
                  <a:schemeClr val="tx1"/>
                </a:solidFill>
                <a:latin typeface="Arial" pitchFamily="34" charset="0"/>
                <a:ea typeface="+mj-ea"/>
                <a:cs typeface="Arial" pitchFamily="34" charset="0"/>
              </a:rPr>
              <a:t>Kantilal </a:t>
            </a:r>
            <a:r>
              <a:rPr lang="en-US" sz="2800" dirty="0" smtClean="0">
                <a:solidFill>
                  <a:schemeClr val="tx1"/>
                </a:solidFill>
                <a:latin typeface="Arial" pitchFamily="34" charset="0"/>
                <a:ea typeface="+mj-ea"/>
                <a:cs typeface="Arial" pitchFamily="34" charset="0"/>
              </a:rPr>
              <a:t>Porwal,</a:t>
            </a:r>
            <a:endParaRPr lang="en-US" sz="2800" dirty="0">
              <a:solidFill>
                <a:schemeClr val="tx1"/>
              </a:solidFill>
              <a:latin typeface="Arial" pitchFamily="34" charset="0"/>
              <a:ea typeface="+mj-ea"/>
              <a:cs typeface="Arial" pitchFamily="34" charset="0"/>
            </a:endParaRPr>
          </a:p>
          <a:p>
            <a:r>
              <a:rPr lang="en-US" sz="2800" dirty="0" smtClean="0">
                <a:solidFill>
                  <a:schemeClr val="tx1"/>
                </a:solidFill>
                <a:latin typeface="Arial" pitchFamily="34" charset="0"/>
                <a:ea typeface="+mj-ea"/>
                <a:cs typeface="Arial" pitchFamily="34" charset="0"/>
              </a:rPr>
              <a:t>Sarvesh </a:t>
            </a:r>
            <a:r>
              <a:rPr lang="en-US" sz="2800" dirty="0">
                <a:solidFill>
                  <a:schemeClr val="tx1"/>
                </a:solidFill>
                <a:latin typeface="Arial" pitchFamily="34" charset="0"/>
                <a:ea typeface="+mj-ea"/>
                <a:cs typeface="Arial" pitchFamily="34" charset="0"/>
              </a:rPr>
              <a:t>Shantilal Porwal, </a:t>
            </a:r>
          </a:p>
          <a:p>
            <a:r>
              <a:rPr lang="en-US" sz="2800" dirty="0" smtClean="0">
                <a:solidFill>
                  <a:schemeClr val="tx1"/>
                </a:solidFill>
                <a:latin typeface="Arial" pitchFamily="34" charset="0"/>
                <a:ea typeface="+mj-ea"/>
                <a:cs typeface="Arial" pitchFamily="34" charset="0"/>
              </a:rPr>
              <a:t>Kantilal </a:t>
            </a:r>
            <a:r>
              <a:rPr lang="en-US" sz="2800" dirty="0">
                <a:solidFill>
                  <a:schemeClr val="tx1"/>
                </a:solidFill>
                <a:latin typeface="Arial" pitchFamily="34" charset="0"/>
                <a:ea typeface="+mj-ea"/>
                <a:cs typeface="Arial" pitchFamily="34" charset="0"/>
              </a:rPr>
              <a:t>Venmal </a:t>
            </a:r>
            <a:r>
              <a:rPr lang="en-US" sz="2800" dirty="0" smtClean="0">
                <a:solidFill>
                  <a:schemeClr val="tx1"/>
                </a:solidFill>
                <a:latin typeface="Arial" pitchFamily="34" charset="0"/>
                <a:ea typeface="+mj-ea"/>
                <a:cs typeface="Arial" pitchFamily="34" charset="0"/>
              </a:rPr>
              <a:t>Porwal</a:t>
            </a:r>
          </a:p>
          <a:p>
            <a:r>
              <a:rPr lang="en-US" sz="2800" dirty="0" smtClean="0">
                <a:solidFill>
                  <a:schemeClr val="tx1"/>
                </a:solidFill>
                <a:latin typeface="Arial" pitchFamily="34" charset="0"/>
                <a:ea typeface="+mj-ea"/>
                <a:cs typeface="Arial" pitchFamily="34" charset="0"/>
              </a:rPr>
              <a:t>And</a:t>
            </a:r>
          </a:p>
          <a:p>
            <a:r>
              <a:rPr lang="en-US" sz="2800" dirty="0" smtClean="0">
                <a:solidFill>
                  <a:schemeClr val="tx1"/>
                </a:solidFill>
                <a:latin typeface="Arial" pitchFamily="34" charset="0"/>
                <a:ea typeface="+mj-ea"/>
                <a:cs typeface="Arial" pitchFamily="34" charset="0"/>
              </a:rPr>
              <a:t>Shantilal </a:t>
            </a:r>
            <a:r>
              <a:rPr lang="en-US" sz="2800" dirty="0">
                <a:solidFill>
                  <a:schemeClr val="tx1"/>
                </a:solidFill>
                <a:latin typeface="Arial" pitchFamily="34" charset="0"/>
                <a:ea typeface="+mj-ea"/>
                <a:cs typeface="Arial" pitchFamily="34" charset="0"/>
              </a:rPr>
              <a:t>Venmal Porwal</a:t>
            </a:r>
            <a:r>
              <a:rPr lang="en-US" sz="2800" dirty="0" smtClean="0">
                <a:solidFill>
                  <a:schemeClr val="tx1"/>
                </a:solidFill>
                <a:latin typeface="Arial" pitchFamily="34" charset="0"/>
                <a:ea typeface="+mj-ea"/>
                <a:cs typeface="Arial" pitchFamily="34" charset="0"/>
              </a:rPr>
              <a:t>.</a:t>
            </a:r>
          </a:p>
          <a:p>
            <a:endParaRPr lang="en-US" sz="2800" dirty="0">
              <a:solidFill>
                <a:schemeClr val="tx1"/>
              </a:solidFill>
              <a:latin typeface="Arial" pitchFamily="34" charset="0"/>
              <a:ea typeface="+mj-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470025"/>
          </a:xfrm>
        </p:spPr>
        <p:txBody>
          <a:bodyPr/>
          <a:lstStyle/>
          <a:p>
            <a:r>
              <a:rPr lang="en-US" sz="5400" dirty="0" smtClean="0">
                <a:latin typeface="Arial" pitchFamily="34" charset="0"/>
                <a:cs typeface="Arial" pitchFamily="34" charset="0"/>
              </a:rPr>
              <a:t>M</a:t>
            </a:r>
            <a:r>
              <a:rPr lang="en-US" sz="5400" dirty="0" smtClean="0">
                <a:latin typeface="Arial" pitchFamily="34" charset="0"/>
                <a:cs typeface="Arial" pitchFamily="34" charset="0"/>
              </a:rPr>
              <a:t>achines</a:t>
            </a:r>
            <a:endParaRPr lang="en-US" sz="5400" dirty="0">
              <a:latin typeface="Arial" pitchFamily="34" charset="0"/>
              <a:cs typeface="Arial" pitchFamily="34" charset="0"/>
            </a:endParaRPr>
          </a:p>
        </p:txBody>
      </p:sp>
      <p:sp>
        <p:nvSpPr>
          <p:cNvPr id="3" name="Subtitle 2"/>
          <p:cNvSpPr>
            <a:spLocks noGrp="1"/>
          </p:cNvSpPr>
          <p:nvPr>
            <p:ph type="subTitle" idx="1"/>
          </p:nvPr>
        </p:nvSpPr>
        <p:spPr>
          <a:xfrm>
            <a:off x="1142976" y="2071678"/>
            <a:ext cx="7215238" cy="4500594"/>
          </a:xfrm>
        </p:spPr>
        <p:txBody>
          <a:bodyPr>
            <a:noAutofit/>
          </a:bodyPr>
          <a:lstStyle/>
          <a:p>
            <a:r>
              <a:rPr lang="en-US" sz="2800" dirty="0">
                <a:solidFill>
                  <a:schemeClr val="tx1"/>
                </a:solidFill>
                <a:latin typeface="Arial" pitchFamily="34" charset="0"/>
                <a:ea typeface="+mj-ea"/>
                <a:cs typeface="Arial" pitchFamily="34" charset="0"/>
              </a:rPr>
              <a:t>We are single window from concept to testing with our integrated foundry and CNC machine shop in single location. Facilities include sophisticated fully automatic sand plant,  </a:t>
            </a:r>
            <a:r>
              <a:rPr lang="en-US" sz="2800" dirty="0" err="1">
                <a:solidFill>
                  <a:schemeClr val="tx1"/>
                </a:solidFill>
                <a:latin typeface="Arial" pitchFamily="34" charset="0"/>
                <a:ea typeface="+mj-ea"/>
                <a:cs typeface="Arial" pitchFamily="34" charset="0"/>
              </a:rPr>
              <a:t>Arpa</a:t>
            </a:r>
            <a:r>
              <a:rPr lang="en-US" sz="2800" dirty="0">
                <a:solidFill>
                  <a:schemeClr val="tx1"/>
                </a:solidFill>
                <a:latin typeface="Arial" pitchFamily="34" charset="0"/>
                <a:ea typeface="+mj-ea"/>
                <a:cs typeface="Arial" pitchFamily="34" charset="0"/>
              </a:rPr>
              <a:t> molding line - 3 </a:t>
            </a:r>
            <a:r>
              <a:rPr lang="en-US" sz="2800" dirty="0" smtClean="0">
                <a:solidFill>
                  <a:schemeClr val="tx1"/>
                </a:solidFill>
                <a:latin typeface="Arial" pitchFamily="34" charset="0"/>
                <a:ea typeface="+mj-ea"/>
                <a:cs typeface="Arial" pitchFamily="34" charset="0"/>
              </a:rPr>
              <a:t>nose, </a:t>
            </a:r>
            <a:r>
              <a:rPr lang="en-US" sz="2800" dirty="0">
                <a:solidFill>
                  <a:schemeClr val="tx1"/>
                </a:solidFill>
                <a:latin typeface="Arial" pitchFamily="34" charset="0"/>
                <a:ea typeface="+mj-ea"/>
                <a:cs typeface="Arial" pitchFamily="34" charset="0"/>
              </a:rPr>
              <a:t>Induction furnace and full fledged machine shop with CNC HMC's, VMC's and Turning Centre. Inspection facilities include spectrometer, UTM, image an </a:t>
            </a:r>
            <a:r>
              <a:rPr lang="en-US" sz="2800" dirty="0" smtClean="0">
                <a:solidFill>
                  <a:schemeClr val="tx1"/>
                </a:solidFill>
                <a:latin typeface="Arial" pitchFamily="34" charset="0"/>
                <a:ea typeface="+mj-ea"/>
                <a:cs typeface="Arial" pitchFamily="34" charset="0"/>
              </a:rPr>
              <a:t>a </a:t>
            </a:r>
            <a:r>
              <a:rPr lang="en-US" sz="2800" dirty="0" err="1" smtClean="0">
                <a:solidFill>
                  <a:schemeClr val="tx1"/>
                </a:solidFill>
                <a:latin typeface="Arial" pitchFamily="34" charset="0"/>
                <a:ea typeface="+mj-ea"/>
                <a:cs typeface="Arial" pitchFamily="34" charset="0"/>
              </a:rPr>
              <a:t>lyser</a:t>
            </a:r>
            <a:r>
              <a:rPr lang="en-US" sz="2800" dirty="0">
                <a:solidFill>
                  <a:schemeClr val="tx1"/>
                </a:solidFill>
                <a:latin typeface="Arial" pitchFamily="34" charset="0"/>
                <a:ea typeface="+mj-ea"/>
                <a:cs typeface="Arial" pitchFamily="34" charset="0"/>
              </a:rPr>
              <a:t>, cleaning machine and CNC CMM.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71480"/>
            <a:ext cx="7772400" cy="1470025"/>
          </a:xfrm>
        </p:spPr>
        <p:txBody>
          <a:bodyPr/>
          <a:lstStyle/>
          <a:p>
            <a:r>
              <a:rPr lang="en-US" dirty="0" smtClean="0">
                <a:latin typeface="Arial" pitchFamily="34" charset="0"/>
                <a:cs typeface="Arial" pitchFamily="34" charset="0"/>
              </a:rPr>
              <a:t>QUALITY POLICY</a:t>
            </a:r>
            <a:endParaRPr lang="en-US" dirty="0">
              <a:latin typeface="Arial" pitchFamily="34" charset="0"/>
              <a:cs typeface="Arial" pitchFamily="34" charset="0"/>
            </a:endParaRPr>
          </a:p>
        </p:txBody>
      </p:sp>
      <p:sp>
        <p:nvSpPr>
          <p:cNvPr id="3" name="Subtitle 2"/>
          <p:cNvSpPr>
            <a:spLocks noGrp="1"/>
          </p:cNvSpPr>
          <p:nvPr>
            <p:ph type="subTitle" idx="1"/>
          </p:nvPr>
        </p:nvSpPr>
        <p:spPr>
          <a:xfrm>
            <a:off x="928662" y="2786058"/>
            <a:ext cx="7072362" cy="5000660"/>
          </a:xfrm>
        </p:spPr>
        <p:txBody>
          <a:bodyPr>
            <a:noAutofit/>
          </a:bodyPr>
          <a:lstStyle/>
          <a:p>
            <a:r>
              <a:rPr lang="en-US" sz="2800" dirty="0">
                <a:solidFill>
                  <a:schemeClr val="tx1"/>
                </a:solidFill>
                <a:latin typeface="Arial" pitchFamily="34" charset="0"/>
                <a:ea typeface="+mj-ea"/>
                <a:cs typeface="Arial" pitchFamily="34" charset="0"/>
              </a:rPr>
              <a:t>We are committed to delight our customers by providing consistent quality products and on time services exceeding their expectations with continual improvement in QMS and processes with team effort.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shantifoumach.com/wp-content/uploads/2020/02/Asset-9.png"/>
          <p:cNvPicPr/>
          <p:nvPr/>
        </p:nvPicPr>
        <p:blipFill>
          <a:blip r:embed="rId2"/>
          <a:srcRect/>
          <a:stretch>
            <a:fillRect/>
          </a:stretch>
        </p:blipFill>
        <p:spPr bwMode="auto">
          <a:xfrm>
            <a:off x="1071538" y="571480"/>
            <a:ext cx="2978279" cy="2749394"/>
          </a:xfrm>
          <a:prstGeom prst="rect">
            <a:avLst/>
          </a:prstGeom>
          <a:noFill/>
          <a:ln w="9525">
            <a:noFill/>
            <a:miter lim="800000"/>
            <a:headEnd/>
            <a:tailEnd/>
          </a:ln>
        </p:spPr>
      </p:pic>
      <p:pic>
        <p:nvPicPr>
          <p:cNvPr id="3" name="Picture 2" descr="https://shantifoumach.com/wp-content/uploads/2020/02/Asset-11.png"/>
          <p:cNvPicPr/>
          <p:nvPr/>
        </p:nvPicPr>
        <p:blipFill>
          <a:blip r:embed="rId3"/>
          <a:srcRect/>
          <a:stretch>
            <a:fillRect/>
          </a:stretch>
        </p:blipFill>
        <p:spPr bwMode="auto">
          <a:xfrm>
            <a:off x="5357818" y="571480"/>
            <a:ext cx="2952750" cy="2790825"/>
          </a:xfrm>
          <a:prstGeom prst="rect">
            <a:avLst/>
          </a:prstGeom>
          <a:noFill/>
          <a:ln w="9525">
            <a:noFill/>
            <a:miter lim="800000"/>
            <a:headEnd/>
            <a:tailEnd/>
          </a:ln>
        </p:spPr>
      </p:pic>
      <p:pic>
        <p:nvPicPr>
          <p:cNvPr id="4" name="Picture 3" descr="https://shantifoumach.com/wp-content/uploads/2020/02/Asset-12.png"/>
          <p:cNvPicPr/>
          <p:nvPr/>
        </p:nvPicPr>
        <p:blipFill>
          <a:blip r:embed="rId4"/>
          <a:srcRect/>
          <a:stretch>
            <a:fillRect/>
          </a:stretch>
        </p:blipFill>
        <p:spPr bwMode="auto">
          <a:xfrm>
            <a:off x="3214678" y="4000504"/>
            <a:ext cx="2952750" cy="2647949"/>
          </a:xfrm>
          <a:prstGeom prst="rect">
            <a:avLst/>
          </a:prstGeom>
          <a:noFill/>
          <a:ln w="9525">
            <a:noFill/>
            <a:miter lim="800000"/>
            <a:headEnd/>
            <a:tailEnd/>
          </a:ln>
        </p:spPr>
      </p:pic>
      <p:sp>
        <p:nvSpPr>
          <p:cNvPr id="2049" name="Rectangle 1"/>
          <p:cNvSpPr>
            <a:spLocks noChangeArrowheads="1"/>
          </p:cNvSpPr>
          <p:nvPr/>
        </p:nvSpPr>
        <p:spPr bwMode="auto">
          <a:xfrm>
            <a:off x="357158" y="142852"/>
            <a:ext cx="4572032"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Grey &amp; Ductile Iron Castings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3071802" y="214290"/>
            <a:ext cx="7500958" cy="3231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Precision Machining Setup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0" y="3571876"/>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Sub - Assembly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3" name="Picture 10" descr="clients 9"/>
          <p:cNvPicPr>
            <a:picLocks noChangeAspect="1" noChangeArrowheads="1"/>
          </p:cNvPicPr>
          <p:nvPr/>
        </p:nvPicPr>
        <p:blipFill>
          <a:blip r:embed="rId2"/>
          <a:srcRect/>
          <a:stretch>
            <a:fillRect/>
          </a:stretch>
        </p:blipFill>
        <p:spPr bwMode="auto">
          <a:xfrm>
            <a:off x="357158" y="1428736"/>
            <a:ext cx="1819275" cy="1066800"/>
          </a:xfrm>
          <a:prstGeom prst="rect">
            <a:avLst/>
          </a:prstGeom>
          <a:noFill/>
        </p:spPr>
      </p:pic>
      <p:pic>
        <p:nvPicPr>
          <p:cNvPr id="21512" name="Picture 11" descr="clients 10"/>
          <p:cNvPicPr>
            <a:picLocks noChangeAspect="1" noChangeArrowheads="1"/>
          </p:cNvPicPr>
          <p:nvPr/>
        </p:nvPicPr>
        <p:blipFill>
          <a:blip r:embed="rId3"/>
          <a:srcRect/>
          <a:stretch>
            <a:fillRect/>
          </a:stretch>
        </p:blipFill>
        <p:spPr bwMode="auto">
          <a:xfrm>
            <a:off x="3286116" y="1285860"/>
            <a:ext cx="2436546" cy="1428760"/>
          </a:xfrm>
          <a:prstGeom prst="rect">
            <a:avLst/>
          </a:prstGeom>
          <a:noFill/>
        </p:spPr>
      </p:pic>
      <p:pic>
        <p:nvPicPr>
          <p:cNvPr id="21511" name="Picture 12" descr="clients 12"/>
          <p:cNvPicPr>
            <a:picLocks noChangeAspect="1" noChangeArrowheads="1"/>
          </p:cNvPicPr>
          <p:nvPr/>
        </p:nvPicPr>
        <p:blipFill>
          <a:blip r:embed="rId4"/>
          <a:srcRect/>
          <a:stretch>
            <a:fillRect/>
          </a:stretch>
        </p:blipFill>
        <p:spPr bwMode="auto">
          <a:xfrm>
            <a:off x="6357950" y="1285860"/>
            <a:ext cx="2184757" cy="1281114"/>
          </a:xfrm>
          <a:prstGeom prst="rect">
            <a:avLst/>
          </a:prstGeom>
          <a:noFill/>
        </p:spPr>
      </p:pic>
      <p:pic>
        <p:nvPicPr>
          <p:cNvPr id="21510" name="Picture 13" descr="client 1"/>
          <p:cNvPicPr>
            <a:picLocks noChangeAspect="1" noChangeArrowheads="1"/>
          </p:cNvPicPr>
          <p:nvPr/>
        </p:nvPicPr>
        <p:blipFill>
          <a:blip r:embed="rId5"/>
          <a:srcRect/>
          <a:stretch>
            <a:fillRect/>
          </a:stretch>
        </p:blipFill>
        <p:spPr bwMode="auto">
          <a:xfrm>
            <a:off x="571472" y="3286124"/>
            <a:ext cx="1724025" cy="1009650"/>
          </a:xfrm>
          <a:prstGeom prst="rect">
            <a:avLst/>
          </a:prstGeom>
          <a:noFill/>
        </p:spPr>
      </p:pic>
      <p:pic>
        <p:nvPicPr>
          <p:cNvPr id="21509" name="Picture 14" descr="client 2"/>
          <p:cNvPicPr>
            <a:picLocks noChangeAspect="1" noChangeArrowheads="1"/>
          </p:cNvPicPr>
          <p:nvPr/>
        </p:nvPicPr>
        <p:blipFill>
          <a:blip r:embed="rId6"/>
          <a:srcRect/>
          <a:stretch>
            <a:fillRect/>
          </a:stretch>
        </p:blipFill>
        <p:spPr bwMode="auto">
          <a:xfrm>
            <a:off x="3428992" y="3429000"/>
            <a:ext cx="2089976" cy="1223964"/>
          </a:xfrm>
          <a:prstGeom prst="rect">
            <a:avLst/>
          </a:prstGeom>
          <a:noFill/>
        </p:spPr>
      </p:pic>
      <p:pic>
        <p:nvPicPr>
          <p:cNvPr id="21508" name="Picture 15" descr="clients 3"/>
          <p:cNvPicPr>
            <a:picLocks noChangeAspect="1" noChangeArrowheads="1"/>
          </p:cNvPicPr>
          <p:nvPr/>
        </p:nvPicPr>
        <p:blipFill>
          <a:blip r:embed="rId7"/>
          <a:srcRect/>
          <a:stretch>
            <a:fillRect/>
          </a:stretch>
        </p:blipFill>
        <p:spPr bwMode="auto">
          <a:xfrm>
            <a:off x="6786578" y="3357562"/>
            <a:ext cx="1724025" cy="1009650"/>
          </a:xfrm>
          <a:prstGeom prst="rect">
            <a:avLst/>
          </a:prstGeom>
          <a:noFill/>
        </p:spPr>
      </p:pic>
      <p:pic>
        <p:nvPicPr>
          <p:cNvPr id="21507" name="Picture 16" descr="clients 4"/>
          <p:cNvPicPr>
            <a:picLocks noChangeAspect="1" noChangeArrowheads="1"/>
          </p:cNvPicPr>
          <p:nvPr/>
        </p:nvPicPr>
        <p:blipFill>
          <a:blip r:embed="rId8"/>
          <a:srcRect/>
          <a:stretch>
            <a:fillRect/>
          </a:stretch>
        </p:blipFill>
        <p:spPr bwMode="auto">
          <a:xfrm>
            <a:off x="3714744" y="5357826"/>
            <a:ext cx="1724025" cy="1009650"/>
          </a:xfrm>
          <a:prstGeom prst="rect">
            <a:avLst/>
          </a:prstGeom>
          <a:noFill/>
        </p:spPr>
      </p:pic>
      <p:pic>
        <p:nvPicPr>
          <p:cNvPr id="21506" name="Picture 17" descr="clients 5"/>
          <p:cNvPicPr>
            <a:picLocks noChangeAspect="1" noChangeArrowheads="1"/>
          </p:cNvPicPr>
          <p:nvPr/>
        </p:nvPicPr>
        <p:blipFill>
          <a:blip r:embed="rId9"/>
          <a:srcRect/>
          <a:stretch>
            <a:fillRect/>
          </a:stretch>
        </p:blipFill>
        <p:spPr bwMode="auto">
          <a:xfrm>
            <a:off x="428596" y="5214950"/>
            <a:ext cx="2054424" cy="1214438"/>
          </a:xfrm>
          <a:prstGeom prst="rect">
            <a:avLst/>
          </a:prstGeom>
          <a:noFill/>
        </p:spPr>
      </p:pic>
      <p:pic>
        <p:nvPicPr>
          <p:cNvPr id="21505" name="Picture 18" descr="clients 6"/>
          <p:cNvPicPr>
            <a:picLocks noChangeAspect="1" noChangeArrowheads="1"/>
          </p:cNvPicPr>
          <p:nvPr/>
        </p:nvPicPr>
        <p:blipFill>
          <a:blip r:embed="rId10"/>
          <a:srcRect/>
          <a:stretch>
            <a:fillRect/>
          </a:stretch>
        </p:blipFill>
        <p:spPr bwMode="auto">
          <a:xfrm>
            <a:off x="6357950" y="5214950"/>
            <a:ext cx="2285984" cy="1339444"/>
          </a:xfrm>
          <a:prstGeom prst="rect">
            <a:avLst/>
          </a:prstGeom>
          <a:noFill/>
        </p:spPr>
      </p:pic>
      <p:sp>
        <p:nvSpPr>
          <p:cNvPr id="21514" name="Rectangle 10"/>
          <p:cNvSpPr>
            <a:spLocks noChangeArrowheads="1"/>
          </p:cNvSpPr>
          <p:nvPr/>
        </p:nvSpPr>
        <p:spPr bwMode="auto">
          <a:xfrm>
            <a:off x="857224" y="357166"/>
            <a:ext cx="9144000" cy="457200"/>
          </a:xfrm>
          <a:prstGeom prst="rect">
            <a:avLst/>
          </a:prstGeom>
          <a:solidFill>
            <a:srgbClr val="FFFFFF"/>
          </a:solidFill>
          <a:ln w="9525">
            <a:noFill/>
            <a:miter lim="800000"/>
            <a:headEnd/>
            <a:tailEnd/>
          </a:ln>
          <a:effectLst/>
        </p:spPr>
        <p:txBody>
          <a:bodyPr vert="horz" wrap="non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6100"/>
                </a:solidFill>
                <a:effectLst/>
                <a:latin typeface="Arial" pitchFamily="34" charset="0"/>
                <a:ea typeface="Times New Roman" pitchFamily="18" charset="0"/>
                <a:cs typeface="Arial" pitchFamily="34" charset="0"/>
              </a:rPr>
              <a:t>Asia, Europe, South America &amp; USA</a:t>
            </a:r>
            <a:endParaRPr kumimoji="0" lang="en-US" sz="13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5" name="Rectangle 11"/>
          <p:cNvSpPr>
            <a:spLocks noChangeArrowheads="1"/>
          </p:cNvSpPr>
          <p:nvPr/>
        </p:nvSpPr>
        <p:spPr bwMode="auto">
          <a:xfrm>
            <a:off x="0" y="15240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6" name="Rectangle 12"/>
          <p:cNvSpPr>
            <a:spLocks noChangeArrowheads="1"/>
          </p:cNvSpPr>
          <p:nvPr/>
        </p:nvSpPr>
        <p:spPr bwMode="auto">
          <a:xfrm>
            <a:off x="0" y="25908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7" name="Rectangle 13"/>
          <p:cNvSpPr>
            <a:spLocks noChangeArrowheads="1"/>
          </p:cNvSpPr>
          <p:nvPr/>
        </p:nvSpPr>
        <p:spPr bwMode="auto">
          <a:xfrm>
            <a:off x="0" y="36576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8" name="Rectangle 14"/>
          <p:cNvSpPr>
            <a:spLocks noChangeArrowheads="1"/>
          </p:cNvSpPr>
          <p:nvPr/>
        </p:nvSpPr>
        <p:spPr bwMode="auto">
          <a:xfrm>
            <a:off x="0" y="46672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9" name="Rectangle 15"/>
          <p:cNvSpPr>
            <a:spLocks noChangeArrowheads="1"/>
          </p:cNvSpPr>
          <p:nvPr/>
        </p:nvSpPr>
        <p:spPr bwMode="auto">
          <a:xfrm>
            <a:off x="0" y="56769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20" name="Rectangle 16"/>
          <p:cNvSpPr>
            <a:spLocks noChangeArrowheads="1"/>
          </p:cNvSpPr>
          <p:nvPr/>
        </p:nvSpPr>
        <p:spPr bwMode="auto">
          <a:xfrm>
            <a:off x="0" y="66865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21" name="Rectangle 17"/>
          <p:cNvSpPr>
            <a:spLocks noChangeArrowheads="1"/>
          </p:cNvSpPr>
          <p:nvPr/>
        </p:nvSpPr>
        <p:spPr bwMode="auto">
          <a:xfrm>
            <a:off x="0" y="76962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22" name="Rectangle 18"/>
          <p:cNvSpPr>
            <a:spLocks noChangeArrowheads="1"/>
          </p:cNvSpPr>
          <p:nvPr/>
        </p:nvSpPr>
        <p:spPr bwMode="auto">
          <a:xfrm>
            <a:off x="0" y="883920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23" name="Rectangle 19"/>
          <p:cNvSpPr>
            <a:spLocks noChangeArrowheads="1"/>
          </p:cNvSpPr>
          <p:nvPr/>
        </p:nvSpPr>
        <p:spPr bwMode="auto">
          <a:xfrm>
            <a:off x="0" y="9553575"/>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428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The END Transparent PNG, The End Sign Images - Free Transparent PNG Logos"/>
          <p:cNvPicPr>
            <a:picLocks noChangeAspect="1" noChangeArrowheads="1"/>
          </p:cNvPicPr>
          <p:nvPr/>
        </p:nvPicPr>
        <p:blipFill>
          <a:blip r:embed="rId2"/>
          <a:srcRect/>
          <a:stretch>
            <a:fillRect/>
          </a:stretch>
        </p:blipFill>
        <p:spPr bwMode="auto">
          <a:xfrm>
            <a:off x="2714612" y="2214554"/>
            <a:ext cx="6215106" cy="438609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235</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Information about company </vt:lpstr>
      <vt:lpstr>Establish</vt:lpstr>
      <vt:lpstr>Owner</vt:lpstr>
      <vt:lpstr>Machines</vt:lpstr>
      <vt:lpstr>QUALITY POLICY</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about company</dc:title>
  <dc:creator>Shadab</dc:creator>
  <cp:lastModifiedBy>Shadab</cp:lastModifiedBy>
  <cp:revision>5</cp:revision>
  <dcterms:created xsi:type="dcterms:W3CDTF">2023-05-25T04:35:17Z</dcterms:created>
  <dcterms:modified xsi:type="dcterms:W3CDTF">2023-05-25T05:20:04Z</dcterms:modified>
</cp:coreProperties>
</file>