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9"/>
  </p:notesMasterIdLst>
  <p:handoutMasterIdLst>
    <p:handoutMasterId r:id="rId20"/>
  </p:handoutMasterIdLst>
  <p:sldIdLst>
    <p:sldId id="261" r:id="rId5"/>
    <p:sldId id="326" r:id="rId6"/>
    <p:sldId id="348" r:id="rId7"/>
    <p:sldId id="363" r:id="rId8"/>
    <p:sldId id="368" r:id="rId9"/>
    <p:sldId id="265" r:id="rId10"/>
    <p:sldId id="359" r:id="rId11"/>
    <p:sldId id="353" r:id="rId12"/>
    <p:sldId id="365" r:id="rId13"/>
    <p:sldId id="366" r:id="rId14"/>
    <p:sldId id="367" r:id="rId15"/>
    <p:sldId id="360" r:id="rId16"/>
    <p:sldId id="361" r:id="rId17"/>
    <p:sldId id="3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7319E1-CE91-45C8-BF6F-79597164900C}" v="14" dt="2023-05-09T16:08:36.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showGuides="1">
      <p:cViewPr varScale="1">
        <p:scale>
          <a:sx n="68" d="100"/>
          <a:sy n="68" d="100"/>
        </p:scale>
        <p:origin x="616" y="60"/>
      </p:cViewPr>
      <p:guideLst>
        <p:guide orient="horz" pos="2160"/>
        <p:guide pos="3840"/>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7/26/2023</a:t>
            </a:fld>
            <a:endParaRPr lang="en-US"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7/26/2023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1</a:t>
            </a:fld>
            <a:endParaRPr lang="en-US" dirty="0"/>
          </a:p>
        </p:txBody>
      </p:sp>
    </p:spTree>
    <p:extLst>
      <p:ext uri="{BB962C8B-B14F-4D97-AF65-F5344CB8AC3E}">
        <p14:creationId xmlns:p14="http://schemas.microsoft.com/office/powerpoint/2010/main" val="385733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2</a:t>
            </a:fld>
            <a:endParaRPr lang="en-US" dirty="0"/>
          </a:p>
        </p:txBody>
      </p:sp>
    </p:spTree>
    <p:extLst>
      <p:ext uri="{BB962C8B-B14F-4D97-AF65-F5344CB8AC3E}">
        <p14:creationId xmlns:p14="http://schemas.microsoft.com/office/powerpoint/2010/main" val="3447053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6</a:t>
            </a:fld>
            <a:endParaRPr lang="en-US" dirty="0"/>
          </a:p>
        </p:txBody>
      </p:sp>
    </p:spTree>
    <p:extLst>
      <p:ext uri="{BB962C8B-B14F-4D97-AF65-F5344CB8AC3E}">
        <p14:creationId xmlns:p14="http://schemas.microsoft.com/office/powerpoint/2010/main" val="1970145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7</a:t>
            </a:fld>
            <a:endParaRPr lang="en-US" dirty="0"/>
          </a:p>
        </p:txBody>
      </p:sp>
    </p:spTree>
    <p:extLst>
      <p:ext uri="{BB962C8B-B14F-4D97-AF65-F5344CB8AC3E}">
        <p14:creationId xmlns:p14="http://schemas.microsoft.com/office/powerpoint/2010/main" val="261103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Person planting seedlings">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 b="3"/>
          <a:stretch/>
        </p:blipFill>
        <p:spPr>
          <a:xfrm>
            <a:off x="5008880" y="0"/>
            <a:ext cx="7183120" cy="6858000"/>
          </a:xfrm>
        </p:spPr>
      </p:pic>
      <p:sp>
        <p:nvSpPr>
          <p:cNvPr id="4" name="TextBox 3">
            <a:extLst>
              <a:ext uri="{FF2B5EF4-FFF2-40B4-BE49-F238E27FC236}">
                <a16:creationId xmlns:a16="http://schemas.microsoft.com/office/drawing/2014/main" id="{346F71C8-5FC7-99D2-366E-AB6E344564CB}"/>
              </a:ext>
            </a:extLst>
          </p:cNvPr>
          <p:cNvSpPr txBox="1"/>
          <p:nvPr/>
        </p:nvSpPr>
        <p:spPr>
          <a:xfrm>
            <a:off x="363798" y="2436603"/>
            <a:ext cx="5943600" cy="1446550"/>
          </a:xfrm>
          <a:prstGeom prst="rect">
            <a:avLst/>
          </a:prstGeom>
          <a:noFill/>
        </p:spPr>
        <p:txBody>
          <a:bodyPr wrap="square" rtlCol="0">
            <a:spAutoFit/>
          </a:bodyPr>
          <a:lstStyle/>
          <a:p>
            <a:r>
              <a:rPr lang="en-US" sz="4000" b="1" dirty="0"/>
              <a:t>AGRO VISION</a:t>
            </a:r>
            <a:br>
              <a:rPr lang="en-US" sz="4000" dirty="0"/>
            </a:br>
            <a:r>
              <a:rPr lang="en-US" sz="2400" dirty="0"/>
              <a:t>A Machine Learning-Based Crop and Fertilizer Recommendation System.</a:t>
            </a:r>
            <a:endParaRPr lang="en-IN" sz="2400" dirty="0"/>
          </a:p>
        </p:txBody>
      </p:sp>
    </p:spTree>
    <p:extLst>
      <p:ext uri="{BB962C8B-B14F-4D97-AF65-F5344CB8AC3E}">
        <p14:creationId xmlns:p14="http://schemas.microsoft.com/office/powerpoint/2010/main" val="378934395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person, wheel barrow, plants, green, vegetable">
            <a:extLst>
              <a:ext uri="{FF2B5EF4-FFF2-40B4-BE49-F238E27FC236}">
                <a16:creationId xmlns:a16="http://schemas.microsoft.com/office/drawing/2014/main" id="{6967CCE3-23DA-4EDA-83A3-93D05A8B38F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49" b="149"/>
          <a:stretch/>
        </p:blipFill>
        <p:spPr/>
      </p:pic>
      <p:sp>
        <p:nvSpPr>
          <p:cNvPr id="15" name="Title 14">
            <a:extLst>
              <a:ext uri="{FF2B5EF4-FFF2-40B4-BE49-F238E27FC236}">
                <a16:creationId xmlns:a16="http://schemas.microsoft.com/office/drawing/2014/main" id="{216DE36A-8936-4960-80FB-84297E9ED7B8}"/>
              </a:ext>
            </a:extLst>
          </p:cNvPr>
          <p:cNvSpPr>
            <a:spLocks noGrp="1"/>
          </p:cNvSpPr>
          <p:nvPr>
            <p:ph type="title"/>
          </p:nvPr>
        </p:nvSpPr>
        <p:spPr>
          <a:xfrm>
            <a:off x="957699" y="1025501"/>
            <a:ext cx="8770571" cy="1345269"/>
          </a:xfrm>
        </p:spPr>
        <p:txBody>
          <a:bodyPr/>
          <a:lstStyle/>
          <a:p>
            <a:r>
              <a:rPr lang="en-US" dirty="0"/>
              <a:t>EXISTING SYSTEM</a:t>
            </a:r>
          </a:p>
        </p:txBody>
      </p:sp>
      <p:sp>
        <p:nvSpPr>
          <p:cNvPr id="5" name="Content Placeholder 4">
            <a:extLst>
              <a:ext uri="{FF2B5EF4-FFF2-40B4-BE49-F238E27FC236}">
                <a16:creationId xmlns:a16="http://schemas.microsoft.com/office/drawing/2014/main" id="{15D168C8-ED51-42C9-D8D9-D440D08BDEDB}"/>
              </a:ext>
            </a:extLst>
          </p:cNvPr>
          <p:cNvSpPr>
            <a:spLocks noGrp="1"/>
          </p:cNvSpPr>
          <p:nvPr>
            <p:ph sz="quarter" idx="4"/>
          </p:nvPr>
        </p:nvSpPr>
        <p:spPr>
          <a:xfrm>
            <a:off x="866258" y="2902408"/>
            <a:ext cx="10370701" cy="3599992"/>
          </a:xfrm>
        </p:spPr>
        <p:txBody>
          <a:bodyPr>
            <a:normAutofit/>
          </a:bodyPr>
          <a:lstStyle/>
          <a:p>
            <a:pPr marL="0" lvl="0" indent="0">
              <a:lnSpc>
                <a:spcPct val="100000"/>
              </a:lnSpc>
              <a:spcBef>
                <a:spcPts val="0"/>
              </a:spcBef>
              <a:buNone/>
              <a:defRPr/>
            </a:pPr>
            <a:endParaRPr lang="en-US" sz="2400" dirty="0"/>
          </a:p>
          <a:p>
            <a:pPr>
              <a:lnSpc>
                <a:spcPct val="100000"/>
              </a:lnSpc>
              <a:spcBef>
                <a:spcPts val="0"/>
              </a:spcBef>
              <a:buFont typeface="Wingdings" panose="05000000000000000000" pitchFamily="2" charset="2"/>
              <a:buChar char="q"/>
              <a:defRPr/>
            </a:pPr>
            <a:r>
              <a:rPr lang="en-US" sz="2400" dirty="0"/>
              <a:t>In the existing crop recommendation model, they trained the model with the data collected. Machine learning algorithms are used to identify the best crop to cultivate with the highest probability of growing. </a:t>
            </a:r>
          </a:p>
          <a:p>
            <a:pPr marL="0" indent="0">
              <a:lnSpc>
                <a:spcPct val="100000"/>
              </a:lnSpc>
              <a:spcBef>
                <a:spcPts val="0"/>
              </a:spcBef>
              <a:buNone/>
              <a:defRPr/>
            </a:pPr>
            <a:endParaRPr lang="en-US" sz="2400" dirty="0"/>
          </a:p>
          <a:p>
            <a:pPr marL="0" marR="0" lvl="0" indent="0" algn="l" defTabSz="914400" rtl="0" eaLnBrk="1" fontAlgn="auto" latinLnBrk="0" hangingPunct="1">
              <a:lnSpc>
                <a:spcPct val="100000"/>
              </a:lnSpc>
              <a:spcBef>
                <a:spcPts val="0"/>
              </a:spcBef>
              <a:spcAft>
                <a:spcPts val="0"/>
              </a:spcAft>
              <a:buClrTx/>
              <a:buSzTx/>
              <a:buNone/>
              <a:tabLst/>
              <a:defRPr/>
            </a:pPr>
            <a:r>
              <a:rPr lang="en-US" sz="2400" b="1" dirty="0"/>
              <a:t>LIMITATIONS: </a:t>
            </a:r>
          </a:p>
          <a:p>
            <a:pPr>
              <a:lnSpc>
                <a:spcPct val="100000"/>
              </a:lnSpc>
              <a:spcBef>
                <a:spcPts val="0"/>
              </a:spcBef>
              <a:buFont typeface="Wingdings" panose="05000000000000000000" pitchFamily="2" charset="2"/>
              <a:buChar char="q"/>
              <a:defRPr/>
            </a:pPr>
            <a:r>
              <a:rPr lang="en-US" sz="2400" dirty="0"/>
              <a:t>The  model was confined to only a particular state (Maharashtra).</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t>It only predicted the  crop type based on district , crop and seasons.</a:t>
            </a:r>
          </a:p>
          <a:p>
            <a:pPr lvl="0">
              <a:lnSpc>
                <a:spcPct val="100000"/>
              </a:lnSpc>
              <a:spcBef>
                <a:spcPts val="0"/>
              </a:spcBef>
              <a:buFont typeface="Wingdings" panose="05000000000000000000" pitchFamily="2" charset="2"/>
              <a:buChar char="q"/>
              <a:defRPr/>
            </a:pPr>
            <a:r>
              <a:rPr lang="en-US" sz="2400" dirty="0"/>
              <a:t>This project can only predict crops.</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800" dirty="0"/>
          </a:p>
          <a:p>
            <a:pPr marL="0" marR="0" lvl="0" indent="0" algn="l" defTabSz="914400" rtl="0" eaLnBrk="1" fontAlgn="auto" latinLnBrk="0" hangingPunct="1">
              <a:lnSpc>
                <a:spcPct val="100000"/>
              </a:lnSpc>
              <a:spcBef>
                <a:spcPts val="0"/>
              </a:spcBef>
              <a:spcAft>
                <a:spcPts val="0"/>
              </a:spcAft>
              <a:buClrTx/>
              <a:buSz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None/>
              <a:tabLst/>
              <a:defRPr/>
            </a:pPr>
            <a:endParaRPr lang="en-IN" sz="2400" dirty="0"/>
          </a:p>
          <a:p>
            <a:pPr marL="0" marR="0" lvl="0" indent="0" algn="l" defTabSz="914400" rtl="0" eaLnBrk="1" fontAlgn="auto" latinLnBrk="0" hangingPunct="1">
              <a:lnSpc>
                <a:spcPct val="100000"/>
              </a:lnSpc>
              <a:spcBef>
                <a:spcPts val="0"/>
              </a:spcBef>
              <a:spcAft>
                <a:spcPts val="0"/>
              </a:spcAft>
              <a:buClrTx/>
              <a:buSzTx/>
              <a:buNone/>
              <a:tabLst/>
              <a:defRPr/>
            </a:pPr>
            <a:endParaRPr lang="en-IN" sz="2400" dirty="0"/>
          </a:p>
        </p:txBody>
      </p:sp>
    </p:spTree>
    <p:extLst>
      <p:ext uri="{BB962C8B-B14F-4D97-AF65-F5344CB8AC3E}">
        <p14:creationId xmlns:p14="http://schemas.microsoft.com/office/powerpoint/2010/main" val="18350155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person, wheel barrow, plants, green, vegetable">
            <a:extLst>
              <a:ext uri="{FF2B5EF4-FFF2-40B4-BE49-F238E27FC236}">
                <a16:creationId xmlns:a16="http://schemas.microsoft.com/office/drawing/2014/main" id="{6967CCE3-23DA-4EDA-83A3-93D05A8B38F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49" b="149"/>
          <a:stretch/>
        </p:blipFill>
        <p:spPr/>
      </p:pic>
      <p:sp>
        <p:nvSpPr>
          <p:cNvPr id="15" name="Title 14">
            <a:extLst>
              <a:ext uri="{FF2B5EF4-FFF2-40B4-BE49-F238E27FC236}">
                <a16:creationId xmlns:a16="http://schemas.microsoft.com/office/drawing/2014/main" id="{216DE36A-8936-4960-80FB-84297E9ED7B8}"/>
              </a:ext>
            </a:extLst>
          </p:cNvPr>
          <p:cNvSpPr>
            <a:spLocks noGrp="1"/>
          </p:cNvSpPr>
          <p:nvPr>
            <p:ph type="title"/>
          </p:nvPr>
        </p:nvSpPr>
        <p:spPr>
          <a:xfrm>
            <a:off x="744338" y="1281762"/>
            <a:ext cx="8770571" cy="1345269"/>
          </a:xfrm>
        </p:spPr>
        <p:txBody>
          <a:bodyPr/>
          <a:lstStyle/>
          <a:p>
            <a:r>
              <a:rPr lang="en-US" dirty="0"/>
              <a:t>PROPOSED SYSTEM</a:t>
            </a:r>
          </a:p>
        </p:txBody>
      </p:sp>
      <p:sp>
        <p:nvSpPr>
          <p:cNvPr id="5" name="Content Placeholder 4">
            <a:extLst>
              <a:ext uri="{FF2B5EF4-FFF2-40B4-BE49-F238E27FC236}">
                <a16:creationId xmlns:a16="http://schemas.microsoft.com/office/drawing/2014/main" id="{15D168C8-ED51-42C9-D8D9-D440D08BDEDB}"/>
              </a:ext>
            </a:extLst>
          </p:cNvPr>
          <p:cNvSpPr>
            <a:spLocks noGrp="1"/>
          </p:cNvSpPr>
          <p:nvPr>
            <p:ph sz="quarter" idx="4"/>
          </p:nvPr>
        </p:nvSpPr>
        <p:spPr>
          <a:xfrm>
            <a:off x="866258" y="2902408"/>
            <a:ext cx="10370701" cy="3599992"/>
          </a:xfrm>
        </p:spPr>
        <p:txBody>
          <a:bodyPr>
            <a:normAutofit/>
          </a:bodyPr>
          <a:lstStyle/>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800" dirty="0"/>
          </a:p>
          <a:p>
            <a:pPr marL="0" marR="0" lvl="0" indent="0" algn="l" defTabSz="914400" rtl="0" eaLnBrk="1" fontAlgn="auto" latinLnBrk="0" hangingPunct="1">
              <a:lnSpc>
                <a:spcPct val="100000"/>
              </a:lnSpc>
              <a:spcBef>
                <a:spcPts val="0"/>
              </a:spcBef>
              <a:spcAft>
                <a:spcPts val="0"/>
              </a:spcAft>
              <a:buClrTx/>
              <a:buSzTx/>
              <a:buNone/>
              <a:tabLst/>
              <a:defRPr/>
            </a:pPr>
            <a:endParaRPr lang="en-IN" sz="1800" dirty="0"/>
          </a:p>
        </p:txBody>
      </p:sp>
      <p:sp>
        <p:nvSpPr>
          <p:cNvPr id="3" name="TextBox 2">
            <a:extLst>
              <a:ext uri="{FF2B5EF4-FFF2-40B4-BE49-F238E27FC236}">
                <a16:creationId xmlns:a16="http://schemas.microsoft.com/office/drawing/2014/main" id="{F7542B35-34CA-DBF6-A05A-65C81CC39C3E}"/>
              </a:ext>
            </a:extLst>
          </p:cNvPr>
          <p:cNvSpPr txBox="1"/>
          <p:nvPr/>
        </p:nvSpPr>
        <p:spPr>
          <a:xfrm>
            <a:off x="744337" y="2789212"/>
            <a:ext cx="11068217" cy="3797193"/>
          </a:xfrm>
          <a:prstGeom prst="rect">
            <a:avLst/>
          </a:prstGeom>
          <a:noFill/>
        </p:spPr>
        <p:txBody>
          <a:bodyPr wrap="square" rtlCol="0">
            <a:spAutoFit/>
          </a:bodyPr>
          <a:lstStyle/>
          <a:p>
            <a:pPr>
              <a:lnSpc>
                <a:spcPct val="150000"/>
              </a:lnSpc>
              <a:buFont typeface="Wingdings" panose="05000000000000000000" pitchFamily="2" charset="2"/>
              <a:buChar char="Ø"/>
            </a:pPr>
            <a:r>
              <a:rPr lang="en-US" sz="1800" b="1" dirty="0" err="1"/>
              <a:t>AgroVision</a:t>
            </a:r>
            <a:r>
              <a:rPr lang="en-US" sz="1800" b="1" dirty="0"/>
              <a:t> </a:t>
            </a:r>
            <a:r>
              <a:rPr lang="en-US" sz="1800" dirty="0"/>
              <a:t>is a machine learning-based system that recommends the best crop to grow and fertilizers to use based on environmental factors</a:t>
            </a:r>
            <a:r>
              <a:rPr lang="en-US" dirty="0"/>
              <a:t>.</a:t>
            </a:r>
            <a:endParaRPr lang="en-US" sz="1800" dirty="0"/>
          </a:p>
          <a:p>
            <a:pPr>
              <a:lnSpc>
                <a:spcPct val="150000"/>
              </a:lnSpc>
              <a:buFont typeface="Wingdings" panose="05000000000000000000" pitchFamily="2" charset="2"/>
              <a:buChar char="Ø"/>
            </a:pPr>
            <a:r>
              <a:rPr lang="en-US" sz="1800" dirty="0"/>
              <a:t> </a:t>
            </a:r>
            <a:r>
              <a:rPr lang="en-US" dirty="0"/>
              <a:t>O</a:t>
            </a:r>
            <a:r>
              <a:rPr lang="en-US" sz="1800" dirty="0"/>
              <a:t>ur proposed system  uses N</a:t>
            </a:r>
            <a:r>
              <a:rPr lang="en-US" dirty="0"/>
              <a:t>aïve Bayes algorithm to predict crop and fertilizer based on </a:t>
            </a:r>
            <a:r>
              <a:rPr lang="en-US" sz="1800" dirty="0"/>
              <a:t> the multiple inputs from user such as pH level, Nitrogen, Phosphorous, Potassium , rainfall , seasons, state</a:t>
            </a:r>
            <a:r>
              <a:rPr lang="en-US" dirty="0"/>
              <a:t> , temperature and  humidity.</a:t>
            </a:r>
          </a:p>
          <a:p>
            <a:pPr>
              <a:lnSpc>
                <a:spcPct val="150000"/>
              </a:lnSpc>
              <a:buFont typeface="Wingdings" panose="05000000000000000000" pitchFamily="2" charset="2"/>
              <a:buChar char="Ø"/>
            </a:pPr>
            <a:r>
              <a:rPr lang="en-US" dirty="0"/>
              <a:t>We are able to get higher accuracy by employing the </a:t>
            </a:r>
            <a:r>
              <a:rPr lang="en-US" dirty="0" err="1"/>
              <a:t>Navie</a:t>
            </a:r>
            <a:r>
              <a:rPr lang="en-US" dirty="0"/>
              <a:t> Bayes method.</a:t>
            </a:r>
          </a:p>
          <a:p>
            <a:pPr>
              <a:lnSpc>
                <a:spcPct val="150000"/>
              </a:lnSpc>
              <a:buFont typeface="Wingdings" panose="05000000000000000000" pitchFamily="2" charset="2"/>
              <a:buChar char="Ø"/>
            </a:pPr>
            <a:r>
              <a:rPr lang="en-US" sz="1800" dirty="0"/>
              <a:t> The project is designed to be user-friendly and accessible, providing farmers with easy access to personalized recommendations that can help them make informed decisions about crop selection and resource management. </a:t>
            </a:r>
          </a:p>
        </p:txBody>
      </p:sp>
    </p:spTree>
    <p:extLst>
      <p:ext uri="{BB962C8B-B14F-4D97-AF65-F5344CB8AC3E}">
        <p14:creationId xmlns:p14="http://schemas.microsoft.com/office/powerpoint/2010/main" val="41323371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ctor spraying crops">
            <a:extLst>
              <a:ext uri="{FF2B5EF4-FFF2-40B4-BE49-F238E27FC236}">
                <a16:creationId xmlns:a16="http://schemas.microsoft.com/office/drawing/2014/main" id="{B6FA7EB5-838C-4ADB-86C6-65BB632442DD}"/>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l="141" r="141"/>
          <a:stretch/>
        </p:blipFill>
        <p:spPr/>
      </p:pic>
      <p:sp>
        <p:nvSpPr>
          <p:cNvPr id="7" name="Title 6">
            <a:extLst>
              <a:ext uri="{FF2B5EF4-FFF2-40B4-BE49-F238E27FC236}">
                <a16:creationId xmlns:a16="http://schemas.microsoft.com/office/drawing/2014/main" id="{8704D84A-3F7A-49C8-A8B9-6A4EA94A4CD3}"/>
              </a:ext>
            </a:extLst>
          </p:cNvPr>
          <p:cNvSpPr>
            <a:spLocks noGrp="1"/>
          </p:cNvSpPr>
          <p:nvPr>
            <p:ph type="title"/>
          </p:nvPr>
        </p:nvSpPr>
        <p:spPr>
          <a:xfrm>
            <a:off x="1437999" y="1"/>
            <a:ext cx="7931365" cy="1008511"/>
          </a:xfrm>
        </p:spPr>
        <p:txBody>
          <a:bodyPr>
            <a:normAutofit/>
          </a:bodyPr>
          <a:lstStyle/>
          <a:p>
            <a:pPr algn="ctr"/>
            <a:r>
              <a:rPr lang="en-IN" sz="3600" b="1" dirty="0">
                <a:latin typeface="+mj-lt"/>
              </a:rPr>
              <a:t>SYSTEM ARCHITECTURE</a:t>
            </a:r>
            <a:endParaRPr lang="en-US" sz="3600" dirty="0"/>
          </a:p>
        </p:txBody>
      </p:sp>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83996" y="1175657"/>
            <a:ext cx="5042117" cy="5479172"/>
          </a:xfrm>
        </p:spPr>
      </p:pic>
    </p:spTree>
    <p:extLst>
      <p:ext uri="{BB962C8B-B14F-4D97-AF65-F5344CB8AC3E}">
        <p14:creationId xmlns:p14="http://schemas.microsoft.com/office/powerpoint/2010/main" val="32573409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ctor spraying crops">
            <a:extLst>
              <a:ext uri="{FF2B5EF4-FFF2-40B4-BE49-F238E27FC236}">
                <a16:creationId xmlns:a16="http://schemas.microsoft.com/office/drawing/2014/main" id="{B6FA7EB5-838C-4ADB-86C6-65BB632442DD}"/>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l="141" r="141"/>
          <a:stretch/>
        </p:blipFill>
        <p:spPr/>
      </p:pic>
      <p:sp>
        <p:nvSpPr>
          <p:cNvPr id="7" name="Title 6">
            <a:extLst>
              <a:ext uri="{FF2B5EF4-FFF2-40B4-BE49-F238E27FC236}">
                <a16:creationId xmlns:a16="http://schemas.microsoft.com/office/drawing/2014/main" id="{8704D84A-3F7A-49C8-A8B9-6A4EA94A4CD3}"/>
              </a:ext>
            </a:extLst>
          </p:cNvPr>
          <p:cNvSpPr>
            <a:spLocks noGrp="1"/>
          </p:cNvSpPr>
          <p:nvPr>
            <p:ph type="title"/>
          </p:nvPr>
        </p:nvSpPr>
        <p:spPr>
          <a:xfrm>
            <a:off x="1153287" y="-167380"/>
            <a:ext cx="9566098" cy="1345269"/>
          </a:xfrm>
        </p:spPr>
        <p:txBody>
          <a:bodyPr>
            <a:normAutofit/>
          </a:bodyPr>
          <a:lstStyle/>
          <a:p>
            <a:pPr algn="ctr"/>
            <a:r>
              <a:rPr lang="en-IN" sz="4000" b="1" dirty="0">
                <a:latin typeface="+mj-lt"/>
              </a:rPr>
              <a:t>USE CASE DIAGRAM</a:t>
            </a:r>
          </a:p>
        </p:txBody>
      </p:sp>
      <p:pic>
        <p:nvPicPr>
          <p:cNvPr id="8" name="Picture 7" descr="A picture containing diagram, sketch, line, drawing&#10;&#10;Description automatically generated">
            <a:extLst>
              <a:ext uri="{FF2B5EF4-FFF2-40B4-BE49-F238E27FC236}">
                <a16:creationId xmlns:a16="http://schemas.microsoft.com/office/drawing/2014/main" id="{BE21EF3C-D9F6-5094-62C7-A9BA1F8675BF}"/>
              </a:ext>
            </a:extLst>
          </p:cNvPr>
          <p:cNvPicPr>
            <a:picLocks noChangeAspect="1"/>
          </p:cNvPicPr>
          <p:nvPr/>
        </p:nvPicPr>
        <p:blipFill>
          <a:blip r:embed="rId3"/>
          <a:stretch>
            <a:fillRect/>
          </a:stretch>
        </p:blipFill>
        <p:spPr>
          <a:xfrm>
            <a:off x="1585003" y="1301713"/>
            <a:ext cx="7824193" cy="5244947"/>
          </a:xfrm>
          <a:prstGeom prst="rect">
            <a:avLst/>
          </a:prstGeom>
        </p:spPr>
      </p:pic>
    </p:spTree>
    <p:extLst>
      <p:ext uri="{BB962C8B-B14F-4D97-AF65-F5344CB8AC3E}">
        <p14:creationId xmlns:p14="http://schemas.microsoft.com/office/powerpoint/2010/main" val="73670864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1B9B0D-416F-4632-8530-27002FB8B981}"/>
              </a:ext>
            </a:extLst>
          </p:cNvPr>
          <p:cNvSpPr>
            <a:spLocks noGrp="1"/>
          </p:cNvSpPr>
          <p:nvPr>
            <p:ph type="title"/>
          </p:nvPr>
        </p:nvSpPr>
        <p:spPr>
          <a:xfrm>
            <a:off x="1455576" y="640452"/>
            <a:ext cx="7340048" cy="1651054"/>
          </a:xfrm>
        </p:spPr>
        <p:txBody>
          <a:bodyPr/>
          <a:lstStyle/>
          <a:p>
            <a:r>
              <a:rPr lang="en-US" dirty="0"/>
              <a:t>FUTURE SCOPE</a:t>
            </a:r>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0"/>
            <a:ext cx="3048000" cy="6858000"/>
          </a:xfrm>
        </p:spPr>
      </p:pic>
      <p:sp>
        <p:nvSpPr>
          <p:cNvPr id="3" name="Content Placeholder 2">
            <a:extLst>
              <a:ext uri="{FF2B5EF4-FFF2-40B4-BE49-F238E27FC236}">
                <a16:creationId xmlns:a16="http://schemas.microsoft.com/office/drawing/2014/main" id="{998A74B8-F935-6E50-CA79-1ECB8B4363B2}"/>
              </a:ext>
            </a:extLst>
          </p:cNvPr>
          <p:cNvSpPr>
            <a:spLocks noGrp="1"/>
          </p:cNvSpPr>
          <p:nvPr>
            <p:ph idx="1"/>
          </p:nvPr>
        </p:nvSpPr>
        <p:spPr>
          <a:xfrm>
            <a:off x="1455576" y="2556496"/>
            <a:ext cx="9451910" cy="4036514"/>
          </a:xfrm>
        </p:spPr>
        <p:txBody>
          <a:bodyPr>
            <a:normAutofit/>
          </a:bodyPr>
          <a:lstStyle/>
          <a:p>
            <a:pPr marL="285750" indent="-285750">
              <a:buFont typeface="Wingdings" panose="05000000000000000000" pitchFamily="2" charset="2"/>
              <a:buChar char="q"/>
            </a:pPr>
            <a:r>
              <a:rPr lang="en-US" sz="2000" dirty="0">
                <a:solidFill>
                  <a:schemeClr val="tx1">
                    <a:lumMod val="95000"/>
                    <a:lumOff val="5000"/>
                  </a:schemeClr>
                </a:solidFill>
              </a:rPr>
              <a:t> </a:t>
            </a:r>
            <a:r>
              <a:rPr lang="en-US" sz="2000" b="1" dirty="0">
                <a:solidFill>
                  <a:schemeClr val="tx1">
                    <a:lumMod val="95000"/>
                    <a:lumOff val="5000"/>
                  </a:schemeClr>
                </a:solidFill>
              </a:rPr>
              <a:t>Crop Disease prediction.</a:t>
            </a:r>
          </a:p>
          <a:p>
            <a:pPr marL="285750" indent="-285750">
              <a:buFont typeface="Wingdings" panose="05000000000000000000" pitchFamily="2" charset="2"/>
              <a:buChar char="q"/>
            </a:pPr>
            <a:r>
              <a:rPr lang="en-US" sz="2000" b="1" dirty="0">
                <a:solidFill>
                  <a:schemeClr val="tx1">
                    <a:lumMod val="95000"/>
                    <a:lumOff val="5000"/>
                  </a:schemeClr>
                </a:solidFill>
              </a:rPr>
              <a:t>Localizing our website by making it available in native languages.</a:t>
            </a:r>
          </a:p>
          <a:p>
            <a:pPr marL="285750" indent="-285750">
              <a:buFont typeface="Wingdings" panose="05000000000000000000" pitchFamily="2" charset="2"/>
              <a:buChar char="q"/>
            </a:pPr>
            <a:r>
              <a:rPr lang="en-US" sz="2000" b="1" dirty="0">
                <a:solidFill>
                  <a:schemeClr val="tx1">
                    <a:lumMod val="95000"/>
                    <a:lumOff val="5000"/>
                  </a:schemeClr>
                </a:solidFill>
              </a:rPr>
              <a:t>Creating a mobile application from our website.</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IN" sz="2000" dirty="0"/>
          </a:p>
        </p:txBody>
      </p:sp>
    </p:spTree>
    <p:extLst>
      <p:ext uri="{BB962C8B-B14F-4D97-AF65-F5344CB8AC3E}">
        <p14:creationId xmlns:p14="http://schemas.microsoft.com/office/powerpoint/2010/main" val="369485711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p:txBody>
          <a:bodyPr anchor="b"/>
          <a:lstStyle/>
          <a:p>
            <a:r>
              <a:rPr lang="en-IN" sz="3200" b="1" dirty="0"/>
              <a:t>MOTIVATION</a:t>
            </a:r>
            <a:endParaRPr lang="en-US" dirty="0"/>
          </a:p>
        </p:txBody>
      </p:sp>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301382" y="2312987"/>
            <a:ext cx="5408536" cy="4097143"/>
          </a:xfrm>
        </p:spPr>
        <p:txBody>
          <a:bodyPr>
            <a:normAutofit/>
          </a:bodyPr>
          <a:lstStyle/>
          <a:p>
            <a:pPr marL="285750" indent="-285750">
              <a:buFont typeface="Wingdings" panose="05000000000000000000" pitchFamily="2" charset="2"/>
              <a:buChar char="q"/>
            </a:pPr>
            <a:r>
              <a:rPr lang="en-US" sz="1600" b="1" dirty="0"/>
              <a:t>Indian agriculture is being plagued by various problems. The biggest problem with Indian farmers is the crop selection. The relevance of the ongoing project  is that the crop prediction and selection of the right crop will help the farmer to increase their earnings .</a:t>
            </a:r>
          </a:p>
          <a:p>
            <a:pPr marL="285750" indent="-285750">
              <a:buFont typeface="Wingdings" panose="05000000000000000000" pitchFamily="2" charset="2"/>
              <a:buChar char="q"/>
            </a:pPr>
            <a:r>
              <a:rPr lang="en-US" sz="1600" b="1" dirty="0"/>
              <a:t>N</a:t>
            </a:r>
            <a:r>
              <a:rPr lang="en-US" sz="1600" b="1" i="0" dirty="0">
                <a:effectLst/>
              </a:rPr>
              <a:t>ew technologies, such as Machine Learning  is  being implemented into agriculture so that it is easier for farmers to grow and maximize their yield.</a:t>
            </a:r>
            <a:br>
              <a:rPr lang="en-US" sz="1600" dirty="0"/>
            </a:br>
            <a:endParaRPr lang="en-IN" sz="1600" b="1" dirty="0"/>
          </a:p>
        </p:txBody>
      </p:sp>
    </p:spTree>
    <p:extLst>
      <p:ext uri="{BB962C8B-B14F-4D97-AF65-F5344CB8AC3E}">
        <p14:creationId xmlns:p14="http://schemas.microsoft.com/office/powerpoint/2010/main" val="37778786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ctor spraying crops">
            <a:extLst>
              <a:ext uri="{FF2B5EF4-FFF2-40B4-BE49-F238E27FC236}">
                <a16:creationId xmlns:a16="http://schemas.microsoft.com/office/drawing/2014/main" id="{B6FA7EB5-838C-4ADB-86C6-65BB632442DD}"/>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l="141" r="141"/>
          <a:stretch/>
        </p:blipFill>
        <p:spPr/>
      </p:pic>
      <p:sp>
        <p:nvSpPr>
          <p:cNvPr id="7" name="Title 6">
            <a:extLst>
              <a:ext uri="{FF2B5EF4-FFF2-40B4-BE49-F238E27FC236}">
                <a16:creationId xmlns:a16="http://schemas.microsoft.com/office/drawing/2014/main" id="{8704D84A-3F7A-49C8-A8B9-6A4EA94A4CD3}"/>
              </a:ext>
            </a:extLst>
          </p:cNvPr>
          <p:cNvSpPr>
            <a:spLocks noGrp="1"/>
          </p:cNvSpPr>
          <p:nvPr>
            <p:ph type="title"/>
          </p:nvPr>
        </p:nvSpPr>
        <p:spPr/>
        <p:txBody>
          <a:bodyPr>
            <a:normAutofit/>
          </a:bodyPr>
          <a:lstStyle/>
          <a:p>
            <a:r>
              <a:rPr lang="en-IN" sz="3200" b="1" dirty="0"/>
              <a:t>ABSTRACT</a:t>
            </a:r>
            <a:endParaRPr lang="en-US" dirty="0"/>
          </a:p>
        </p:txBody>
      </p:sp>
      <p:sp>
        <p:nvSpPr>
          <p:cNvPr id="3" name="Content Placeholder 2">
            <a:extLst>
              <a:ext uri="{FF2B5EF4-FFF2-40B4-BE49-F238E27FC236}">
                <a16:creationId xmlns:a16="http://schemas.microsoft.com/office/drawing/2014/main" id="{D818067E-F192-3453-95B2-E7AB4B4D0D47}"/>
              </a:ext>
            </a:extLst>
          </p:cNvPr>
          <p:cNvSpPr>
            <a:spLocks noGrp="1"/>
          </p:cNvSpPr>
          <p:nvPr>
            <p:ph sz="half" idx="2"/>
          </p:nvPr>
        </p:nvSpPr>
        <p:spPr>
          <a:xfrm>
            <a:off x="758746" y="1998159"/>
            <a:ext cx="9932064" cy="4110951"/>
          </a:xfrm>
        </p:spPr>
        <p:txBody>
          <a:bodyPr>
            <a:normAutofit/>
          </a:bodyPr>
          <a:lstStyle/>
          <a:p>
            <a:pPr>
              <a:lnSpc>
                <a:spcPct val="110000"/>
              </a:lnSpc>
              <a:buFont typeface="Wingdings" panose="05000000000000000000" pitchFamily="2" charset="2"/>
              <a:buChar char="Ø"/>
            </a:pPr>
            <a:r>
              <a:rPr lang="en-US" sz="2000" b="1" dirty="0"/>
              <a:t> </a:t>
            </a:r>
            <a:r>
              <a:rPr lang="en-US" sz="2000" b="1" dirty="0" err="1"/>
              <a:t>AgroVision</a:t>
            </a:r>
            <a:r>
              <a:rPr lang="en-US" sz="2000" b="1" dirty="0"/>
              <a:t> </a:t>
            </a:r>
            <a:r>
              <a:rPr lang="en-US" sz="2000" dirty="0"/>
              <a:t>is a machine learning-based system that recommends the best crop to grow and fertilizers to use based on environmental factors, with the aim of helping farmers optimize their crop yields and reduce waste.</a:t>
            </a:r>
          </a:p>
          <a:p>
            <a:pPr>
              <a:lnSpc>
                <a:spcPct val="110000"/>
              </a:lnSpc>
              <a:buFont typeface="Wingdings" panose="05000000000000000000" pitchFamily="2" charset="2"/>
              <a:buChar char="Ø"/>
            </a:pPr>
            <a:r>
              <a:rPr lang="en-US" sz="2000" dirty="0"/>
              <a:t> By analyzing soil data, weather patterns, and other environmental factors, our system generates personalized crop and fertilizer recommendations for farmers, providing insights on optimal crop varieties.</a:t>
            </a:r>
          </a:p>
          <a:p>
            <a:pPr>
              <a:lnSpc>
                <a:spcPct val="110000"/>
              </a:lnSpc>
              <a:buFont typeface="Wingdings" panose="05000000000000000000" pitchFamily="2" charset="2"/>
              <a:buChar char="Ø"/>
            </a:pPr>
            <a:r>
              <a:rPr lang="en-US" sz="2000" dirty="0"/>
              <a:t> The project is designed to be user-friendly and accessible, providing farmers with easy access to personalized recommendations that can help them make informed decisions about crop selection and resource management. </a:t>
            </a:r>
          </a:p>
          <a:p>
            <a:pPr>
              <a:lnSpc>
                <a:spcPct val="110000"/>
              </a:lnSpc>
            </a:pPr>
            <a:endParaRPr lang="en-IN" sz="2000" dirty="0"/>
          </a:p>
        </p:txBody>
      </p:sp>
    </p:spTree>
    <p:extLst>
      <p:ext uri="{BB962C8B-B14F-4D97-AF65-F5344CB8AC3E}">
        <p14:creationId xmlns:p14="http://schemas.microsoft.com/office/powerpoint/2010/main" val="231551963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CF3A-C77F-41D2-8879-43D1043E025D}"/>
              </a:ext>
            </a:extLst>
          </p:cNvPr>
          <p:cNvSpPr>
            <a:spLocks noGrp="1"/>
          </p:cNvSpPr>
          <p:nvPr>
            <p:ph type="title"/>
          </p:nvPr>
        </p:nvSpPr>
        <p:spPr>
          <a:xfrm>
            <a:off x="982472" y="797623"/>
            <a:ext cx="9566098" cy="1345269"/>
          </a:xfrm>
        </p:spPr>
        <p:txBody>
          <a:bodyPr>
            <a:normAutofit/>
          </a:bodyPr>
          <a:lstStyle/>
          <a:p>
            <a:r>
              <a:rPr lang="en-US" sz="2800" dirty="0"/>
              <a:t>LITERATURE SURVEY</a:t>
            </a:r>
          </a:p>
        </p:txBody>
      </p:sp>
      <p:pic>
        <p:nvPicPr>
          <p:cNvPr id="23" name="Picture Placeholder 22" descr="Crops, green and pink">
            <a:extLst>
              <a:ext uri="{FF2B5EF4-FFF2-40B4-BE49-F238E27FC236}">
                <a16:creationId xmlns:a16="http://schemas.microsoft.com/office/drawing/2014/main" id="{85F8DE3C-C55A-41E0-80E3-284DA96B972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170113" y="0"/>
            <a:ext cx="7851775" cy="1239838"/>
          </a:xfrm>
        </p:spPr>
      </p:pic>
      <p:graphicFrame>
        <p:nvGraphicFramePr>
          <p:cNvPr id="6" name="Table 6">
            <a:extLst>
              <a:ext uri="{FF2B5EF4-FFF2-40B4-BE49-F238E27FC236}">
                <a16:creationId xmlns:a16="http://schemas.microsoft.com/office/drawing/2014/main" id="{9CEA7FD7-2CFB-C7CF-094C-2F61C2FBA1AE}"/>
              </a:ext>
            </a:extLst>
          </p:cNvPr>
          <p:cNvGraphicFramePr>
            <a:graphicFrameLocks noGrp="1"/>
          </p:cNvGraphicFramePr>
          <p:nvPr>
            <p:extLst>
              <p:ext uri="{D42A27DB-BD31-4B8C-83A1-F6EECF244321}">
                <p14:modId xmlns:p14="http://schemas.microsoft.com/office/powerpoint/2010/main" val="4001785327"/>
              </p:ext>
            </p:extLst>
          </p:nvPr>
        </p:nvGraphicFramePr>
        <p:xfrm>
          <a:off x="1105573" y="2142892"/>
          <a:ext cx="9980853" cy="4511908"/>
        </p:xfrm>
        <a:graphic>
          <a:graphicData uri="http://schemas.openxmlformats.org/drawingml/2006/table">
            <a:tbl>
              <a:tblPr firstRow="1" bandRow="1">
                <a:tableStyleId>{5C22544A-7EE6-4342-B048-85BDC9FD1C3A}</a:tableStyleId>
              </a:tblPr>
              <a:tblGrid>
                <a:gridCol w="832108">
                  <a:extLst>
                    <a:ext uri="{9D8B030D-6E8A-4147-A177-3AD203B41FA5}">
                      <a16:colId xmlns:a16="http://schemas.microsoft.com/office/drawing/2014/main" val="4138891256"/>
                    </a:ext>
                  </a:extLst>
                </a:gridCol>
                <a:gridCol w="1610024">
                  <a:extLst>
                    <a:ext uri="{9D8B030D-6E8A-4147-A177-3AD203B41FA5}">
                      <a16:colId xmlns:a16="http://schemas.microsoft.com/office/drawing/2014/main" val="1545528424"/>
                    </a:ext>
                  </a:extLst>
                </a:gridCol>
                <a:gridCol w="2489200">
                  <a:extLst>
                    <a:ext uri="{9D8B030D-6E8A-4147-A177-3AD203B41FA5}">
                      <a16:colId xmlns:a16="http://schemas.microsoft.com/office/drawing/2014/main" val="1699942854"/>
                    </a:ext>
                  </a:extLst>
                </a:gridCol>
                <a:gridCol w="5049521">
                  <a:extLst>
                    <a:ext uri="{9D8B030D-6E8A-4147-A177-3AD203B41FA5}">
                      <a16:colId xmlns:a16="http://schemas.microsoft.com/office/drawing/2014/main" val="1533784519"/>
                    </a:ext>
                  </a:extLst>
                </a:gridCol>
              </a:tblGrid>
              <a:tr h="993186">
                <a:tc>
                  <a:txBody>
                    <a:bodyPr/>
                    <a:lstStyle/>
                    <a:p>
                      <a:endParaRPr lang="en-US" dirty="0"/>
                    </a:p>
                    <a:p>
                      <a:r>
                        <a:rPr lang="en-US" dirty="0" err="1"/>
                        <a:t>S.No</a:t>
                      </a:r>
                      <a:endParaRPr lang="en-IN" dirty="0"/>
                    </a:p>
                  </a:txBody>
                  <a:tcPr>
                    <a:solidFill>
                      <a:schemeClr val="bg2">
                        <a:lumMod val="50000"/>
                      </a:schemeClr>
                    </a:solidFill>
                  </a:tcPr>
                </a:tc>
                <a:tc>
                  <a:txBody>
                    <a:bodyPr/>
                    <a:lstStyle/>
                    <a:p>
                      <a:pPr algn="ctr"/>
                      <a:endParaRPr lang="en-US" dirty="0"/>
                    </a:p>
                    <a:p>
                      <a:pPr algn="ctr"/>
                      <a:r>
                        <a:rPr lang="en-US" dirty="0"/>
                        <a:t>Date</a:t>
                      </a:r>
                      <a:endParaRPr lang="en-IN" dirty="0"/>
                    </a:p>
                  </a:txBody>
                  <a:tcPr>
                    <a:solidFill>
                      <a:schemeClr val="bg2">
                        <a:lumMod val="50000"/>
                      </a:schemeClr>
                    </a:solidFill>
                  </a:tcPr>
                </a:tc>
                <a:tc>
                  <a:txBody>
                    <a:bodyPr/>
                    <a:lstStyle/>
                    <a:p>
                      <a:pPr algn="ctr"/>
                      <a:endParaRPr lang="en-US" dirty="0"/>
                    </a:p>
                    <a:p>
                      <a:pPr algn="ctr"/>
                      <a:r>
                        <a:rPr lang="en-US" dirty="0"/>
                        <a:t>Title</a:t>
                      </a:r>
                      <a:endParaRPr lang="en-IN" dirty="0"/>
                    </a:p>
                  </a:txBody>
                  <a:tcPr>
                    <a:solidFill>
                      <a:schemeClr val="bg2">
                        <a:lumMod val="50000"/>
                      </a:schemeClr>
                    </a:solidFill>
                  </a:tcPr>
                </a:tc>
                <a:tc>
                  <a:txBody>
                    <a:bodyPr/>
                    <a:lstStyle/>
                    <a:p>
                      <a:pPr algn="ctr"/>
                      <a:endParaRPr lang="en-US" dirty="0"/>
                    </a:p>
                    <a:p>
                      <a:pPr algn="ctr"/>
                      <a:r>
                        <a:rPr lang="en-US" dirty="0"/>
                        <a:t>Description</a:t>
                      </a:r>
                      <a:endParaRPr lang="en-IN" dirty="0"/>
                    </a:p>
                  </a:txBody>
                  <a:tcPr>
                    <a:solidFill>
                      <a:schemeClr val="bg2">
                        <a:lumMod val="50000"/>
                      </a:schemeClr>
                    </a:solidFill>
                  </a:tcPr>
                </a:tc>
                <a:extLst>
                  <a:ext uri="{0D108BD9-81ED-4DB2-BD59-A6C34878D82A}">
                    <a16:rowId xmlns:a16="http://schemas.microsoft.com/office/drawing/2014/main" val="495310131"/>
                  </a:ext>
                </a:extLst>
              </a:tr>
              <a:tr h="3518722">
                <a:tc>
                  <a:txBody>
                    <a:bodyPr/>
                    <a:lstStyle/>
                    <a:p>
                      <a:endParaRPr lang="en-US" dirty="0"/>
                    </a:p>
                    <a:p>
                      <a:r>
                        <a:rPr lang="en-IN" dirty="0"/>
                        <a:t>1.</a:t>
                      </a:r>
                    </a:p>
                  </a:txBody>
                  <a:tcPr>
                    <a:solidFill>
                      <a:schemeClr val="bg2">
                        <a:lumMod val="90000"/>
                      </a:schemeClr>
                    </a:solidFill>
                  </a:tcPr>
                </a:tc>
                <a:tc>
                  <a:txBody>
                    <a:bodyPr/>
                    <a:lstStyle/>
                    <a:p>
                      <a:endParaRPr lang="en-US" dirty="0"/>
                    </a:p>
                    <a:p>
                      <a:r>
                        <a:rPr lang="en-IN" dirty="0"/>
                        <a:t>22 oct,2020</a:t>
                      </a:r>
                    </a:p>
                  </a:txBody>
                  <a:tcPr>
                    <a:solidFill>
                      <a:schemeClr val="bg2">
                        <a:lumMod val="90000"/>
                      </a:schemeClr>
                    </a:solidFill>
                  </a:tcPr>
                </a:tc>
                <a:tc>
                  <a:txBody>
                    <a:bodyPr/>
                    <a:lstStyle/>
                    <a:p>
                      <a:endParaRPr lang="en-US" sz="1800" dirty="0"/>
                    </a:p>
                    <a:p>
                      <a:r>
                        <a:rPr lang="en-IN" sz="1800" dirty="0"/>
                        <a:t>Crop Recommendation System</a:t>
                      </a:r>
                    </a:p>
                    <a:p>
                      <a:endParaRPr lang="en-IN" sz="1800" dirty="0"/>
                    </a:p>
                    <a:p>
                      <a:r>
                        <a:rPr lang="en-IN" sz="1800" dirty="0"/>
                        <a:t>-</a:t>
                      </a:r>
                      <a:r>
                        <a:rPr lang="en-IN" sz="1600" b="1" dirty="0" err="1"/>
                        <a:t>Pradeepa</a:t>
                      </a:r>
                      <a:r>
                        <a:rPr lang="en-IN" sz="1600" b="1" dirty="0"/>
                        <a:t> Bandara</a:t>
                      </a:r>
                      <a:r>
                        <a:rPr lang="en-IN" sz="1600" dirty="0"/>
                        <a:t> </a:t>
                      </a:r>
                      <a:r>
                        <a:rPr lang="en-IN" sz="1600" i="1" dirty="0"/>
                        <a:t>Lecturer,</a:t>
                      </a:r>
                    </a:p>
                    <a:p>
                      <a:r>
                        <a:rPr lang="en-IN" sz="1600" i="1" dirty="0"/>
                        <a:t>Sri Lanka Institute of Information Technology Sri Lanka</a:t>
                      </a:r>
                      <a:r>
                        <a:rPr lang="en-IN" sz="1800" i="1" dirty="0"/>
                        <a:t> ,</a:t>
                      </a:r>
                      <a:r>
                        <a:rPr lang="en-IN" sz="1800" dirty="0"/>
                        <a:t>et al </a:t>
                      </a: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train the crop recommending model with the data collected. Machine learning algorithms are used to identify the best crop to cultivate with the highest probability of growing. Naïve Bayes &amp; Support vector machine algorithms are used to select the best crop type.</a:t>
                      </a:r>
                      <a:endParaRPr lang="en-IN" dirty="0"/>
                    </a:p>
                    <a:p>
                      <a:endParaRPr lang="en-IN" dirty="0"/>
                    </a:p>
                  </a:txBody>
                  <a:tcPr>
                    <a:solidFill>
                      <a:schemeClr val="bg2">
                        <a:lumMod val="90000"/>
                      </a:schemeClr>
                    </a:solidFill>
                  </a:tcPr>
                </a:tc>
                <a:extLst>
                  <a:ext uri="{0D108BD9-81ED-4DB2-BD59-A6C34878D82A}">
                    <a16:rowId xmlns:a16="http://schemas.microsoft.com/office/drawing/2014/main" val="836358618"/>
                  </a:ext>
                </a:extLst>
              </a:tr>
            </a:tbl>
          </a:graphicData>
        </a:graphic>
      </p:graphicFrame>
    </p:spTree>
    <p:extLst>
      <p:ext uri="{BB962C8B-B14F-4D97-AF65-F5344CB8AC3E}">
        <p14:creationId xmlns:p14="http://schemas.microsoft.com/office/powerpoint/2010/main" val="31279050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CF3A-C77F-41D2-8879-43D1043E025D}"/>
              </a:ext>
            </a:extLst>
          </p:cNvPr>
          <p:cNvSpPr>
            <a:spLocks noGrp="1"/>
          </p:cNvSpPr>
          <p:nvPr>
            <p:ph type="title"/>
          </p:nvPr>
        </p:nvSpPr>
        <p:spPr>
          <a:xfrm>
            <a:off x="982472" y="797623"/>
            <a:ext cx="9566098" cy="1345269"/>
          </a:xfrm>
        </p:spPr>
        <p:txBody>
          <a:bodyPr>
            <a:normAutofit/>
          </a:bodyPr>
          <a:lstStyle/>
          <a:p>
            <a:r>
              <a:rPr lang="en-US" sz="2800" dirty="0"/>
              <a:t>LITERATURE SURVEY</a:t>
            </a:r>
          </a:p>
        </p:txBody>
      </p:sp>
      <p:pic>
        <p:nvPicPr>
          <p:cNvPr id="23" name="Picture Placeholder 22" descr="Crops, green and pink">
            <a:extLst>
              <a:ext uri="{FF2B5EF4-FFF2-40B4-BE49-F238E27FC236}">
                <a16:creationId xmlns:a16="http://schemas.microsoft.com/office/drawing/2014/main" id="{85F8DE3C-C55A-41E0-80E3-284DA96B972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170113" y="0"/>
            <a:ext cx="7851775" cy="1239838"/>
          </a:xfrm>
        </p:spPr>
      </p:pic>
      <p:graphicFrame>
        <p:nvGraphicFramePr>
          <p:cNvPr id="6" name="Table 6">
            <a:extLst>
              <a:ext uri="{FF2B5EF4-FFF2-40B4-BE49-F238E27FC236}">
                <a16:creationId xmlns:a16="http://schemas.microsoft.com/office/drawing/2014/main" id="{9CEA7FD7-2CFB-C7CF-094C-2F61C2FBA1AE}"/>
              </a:ext>
            </a:extLst>
          </p:cNvPr>
          <p:cNvGraphicFramePr>
            <a:graphicFrameLocks noGrp="1"/>
          </p:cNvGraphicFramePr>
          <p:nvPr>
            <p:extLst>
              <p:ext uri="{D42A27DB-BD31-4B8C-83A1-F6EECF244321}">
                <p14:modId xmlns:p14="http://schemas.microsoft.com/office/powerpoint/2010/main" val="3725389109"/>
              </p:ext>
            </p:extLst>
          </p:nvPr>
        </p:nvGraphicFramePr>
        <p:xfrm>
          <a:off x="1105573" y="2142892"/>
          <a:ext cx="9980853" cy="4511908"/>
        </p:xfrm>
        <a:graphic>
          <a:graphicData uri="http://schemas.openxmlformats.org/drawingml/2006/table">
            <a:tbl>
              <a:tblPr firstRow="1" bandRow="1">
                <a:tableStyleId>{5C22544A-7EE6-4342-B048-85BDC9FD1C3A}</a:tableStyleId>
              </a:tblPr>
              <a:tblGrid>
                <a:gridCol w="832108">
                  <a:extLst>
                    <a:ext uri="{9D8B030D-6E8A-4147-A177-3AD203B41FA5}">
                      <a16:colId xmlns:a16="http://schemas.microsoft.com/office/drawing/2014/main" val="4138891256"/>
                    </a:ext>
                  </a:extLst>
                </a:gridCol>
                <a:gridCol w="1610024">
                  <a:extLst>
                    <a:ext uri="{9D8B030D-6E8A-4147-A177-3AD203B41FA5}">
                      <a16:colId xmlns:a16="http://schemas.microsoft.com/office/drawing/2014/main" val="1545528424"/>
                    </a:ext>
                  </a:extLst>
                </a:gridCol>
                <a:gridCol w="2489200">
                  <a:extLst>
                    <a:ext uri="{9D8B030D-6E8A-4147-A177-3AD203B41FA5}">
                      <a16:colId xmlns:a16="http://schemas.microsoft.com/office/drawing/2014/main" val="1699942854"/>
                    </a:ext>
                  </a:extLst>
                </a:gridCol>
                <a:gridCol w="5049521">
                  <a:extLst>
                    <a:ext uri="{9D8B030D-6E8A-4147-A177-3AD203B41FA5}">
                      <a16:colId xmlns:a16="http://schemas.microsoft.com/office/drawing/2014/main" val="1533784519"/>
                    </a:ext>
                  </a:extLst>
                </a:gridCol>
              </a:tblGrid>
              <a:tr h="993186">
                <a:tc>
                  <a:txBody>
                    <a:bodyPr/>
                    <a:lstStyle/>
                    <a:p>
                      <a:endParaRPr lang="en-US" dirty="0"/>
                    </a:p>
                    <a:p>
                      <a:r>
                        <a:rPr lang="en-US" dirty="0" err="1"/>
                        <a:t>S.No</a:t>
                      </a:r>
                      <a:endParaRPr lang="en-IN" dirty="0"/>
                    </a:p>
                  </a:txBody>
                  <a:tcPr>
                    <a:solidFill>
                      <a:schemeClr val="bg2">
                        <a:lumMod val="50000"/>
                      </a:schemeClr>
                    </a:solidFill>
                  </a:tcPr>
                </a:tc>
                <a:tc>
                  <a:txBody>
                    <a:bodyPr/>
                    <a:lstStyle/>
                    <a:p>
                      <a:pPr algn="ctr"/>
                      <a:endParaRPr lang="en-US" dirty="0"/>
                    </a:p>
                    <a:p>
                      <a:pPr algn="ctr"/>
                      <a:r>
                        <a:rPr lang="en-US" dirty="0"/>
                        <a:t>Date</a:t>
                      </a:r>
                      <a:endParaRPr lang="en-IN" dirty="0"/>
                    </a:p>
                  </a:txBody>
                  <a:tcPr>
                    <a:solidFill>
                      <a:schemeClr val="bg2">
                        <a:lumMod val="50000"/>
                      </a:schemeClr>
                    </a:solidFill>
                  </a:tcPr>
                </a:tc>
                <a:tc>
                  <a:txBody>
                    <a:bodyPr/>
                    <a:lstStyle/>
                    <a:p>
                      <a:pPr algn="ctr"/>
                      <a:endParaRPr lang="en-US" dirty="0"/>
                    </a:p>
                    <a:p>
                      <a:pPr algn="ctr"/>
                      <a:r>
                        <a:rPr lang="en-US" dirty="0"/>
                        <a:t>Title</a:t>
                      </a:r>
                      <a:endParaRPr lang="en-IN" dirty="0"/>
                    </a:p>
                  </a:txBody>
                  <a:tcPr>
                    <a:solidFill>
                      <a:schemeClr val="bg2">
                        <a:lumMod val="50000"/>
                      </a:schemeClr>
                    </a:solidFill>
                  </a:tcPr>
                </a:tc>
                <a:tc>
                  <a:txBody>
                    <a:bodyPr/>
                    <a:lstStyle/>
                    <a:p>
                      <a:pPr algn="ctr"/>
                      <a:endParaRPr lang="en-US" dirty="0"/>
                    </a:p>
                    <a:p>
                      <a:pPr algn="ctr"/>
                      <a:r>
                        <a:rPr lang="en-US" dirty="0"/>
                        <a:t>Description</a:t>
                      </a:r>
                      <a:endParaRPr lang="en-IN" dirty="0"/>
                    </a:p>
                  </a:txBody>
                  <a:tcPr>
                    <a:solidFill>
                      <a:schemeClr val="bg2">
                        <a:lumMod val="50000"/>
                      </a:schemeClr>
                    </a:solidFill>
                  </a:tcPr>
                </a:tc>
                <a:extLst>
                  <a:ext uri="{0D108BD9-81ED-4DB2-BD59-A6C34878D82A}">
                    <a16:rowId xmlns:a16="http://schemas.microsoft.com/office/drawing/2014/main" val="495310131"/>
                  </a:ext>
                </a:extLst>
              </a:tr>
              <a:tr h="3518722">
                <a:tc>
                  <a:txBody>
                    <a:bodyPr/>
                    <a:lstStyle/>
                    <a:p>
                      <a:endParaRPr lang="en-US" dirty="0"/>
                    </a:p>
                    <a:p>
                      <a:r>
                        <a:rPr lang="en-IN" dirty="0"/>
                        <a:t>2.</a:t>
                      </a:r>
                    </a:p>
                  </a:txBody>
                  <a:tcPr>
                    <a:solidFill>
                      <a:schemeClr val="bg2">
                        <a:lumMod val="90000"/>
                      </a:schemeClr>
                    </a:solidFill>
                  </a:tcPr>
                </a:tc>
                <a:tc>
                  <a:txBody>
                    <a:bodyPr/>
                    <a:lstStyle/>
                    <a:p>
                      <a:endParaRPr lang="en-US" dirty="0"/>
                    </a:p>
                    <a:p>
                      <a:r>
                        <a:rPr lang="en-IN" sz="1400" b="1" dirty="0"/>
                        <a:t>3 August,2020</a:t>
                      </a:r>
                    </a:p>
                  </a:txBody>
                  <a:tcPr>
                    <a:solidFill>
                      <a:schemeClr val="bg2">
                        <a:lumMod val="90000"/>
                      </a:schemeClr>
                    </a:solidFill>
                  </a:tcPr>
                </a:tc>
                <a:tc>
                  <a:txBody>
                    <a:bodyPr/>
                    <a:lstStyle/>
                    <a:p>
                      <a:endParaRPr lang="en-US" sz="1800" dirty="0"/>
                    </a:p>
                    <a:p>
                      <a:r>
                        <a:rPr lang="en-US" dirty="0"/>
                        <a:t>Crop yield prediction based on Indian agriculture using machine learning.</a:t>
                      </a:r>
                      <a:endParaRPr lang="en-US" sz="1800" dirty="0"/>
                    </a:p>
                    <a:p>
                      <a:endParaRPr lang="en-US" sz="1800" dirty="0"/>
                    </a:p>
                    <a:p>
                      <a:r>
                        <a:rPr lang="en-US" sz="1600" dirty="0"/>
                        <a:t>- </a:t>
                      </a:r>
                      <a:r>
                        <a:rPr lang="en-US" sz="1600" b="1" dirty="0"/>
                        <a:t>Nishant2020 </a:t>
                      </a:r>
                      <a:r>
                        <a:rPr lang="en-US" sz="1600" dirty="0"/>
                        <a:t>International Conference for Emerging Technology (INCET) et al.</a:t>
                      </a:r>
                      <a:endParaRPr lang="en-IN" sz="1600" dirty="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paper have also taken an interesting approach for the prediction by not using the conventional parameters like soil, rainfall, sunlight. However, they have used simpler parameters such as district, crop and seasons which makes it easy for the farmers to understand.</a:t>
                      </a:r>
                      <a:endParaRPr lang="en-IN" dirty="0"/>
                    </a:p>
                  </a:txBody>
                  <a:tcPr>
                    <a:solidFill>
                      <a:schemeClr val="bg2">
                        <a:lumMod val="90000"/>
                      </a:schemeClr>
                    </a:solidFill>
                  </a:tcPr>
                </a:tc>
                <a:extLst>
                  <a:ext uri="{0D108BD9-81ED-4DB2-BD59-A6C34878D82A}">
                    <a16:rowId xmlns:a16="http://schemas.microsoft.com/office/drawing/2014/main" val="836358618"/>
                  </a:ext>
                </a:extLst>
              </a:tr>
            </a:tbl>
          </a:graphicData>
        </a:graphic>
      </p:graphicFrame>
    </p:spTree>
    <p:extLst>
      <p:ext uri="{BB962C8B-B14F-4D97-AF65-F5344CB8AC3E}">
        <p14:creationId xmlns:p14="http://schemas.microsoft.com/office/powerpoint/2010/main" val="129772352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161428" y="-395275"/>
            <a:ext cx="7134415" cy="1843087"/>
          </a:xfrm>
        </p:spPr>
        <p:txBody>
          <a:bodyPr anchor="b"/>
          <a:lstStyle/>
          <a:p>
            <a:r>
              <a:rPr lang="en-US" b="1" dirty="0"/>
              <a:t>Functional Requirements</a:t>
            </a:r>
            <a:br>
              <a:rPr lang="en-US" b="1" dirty="0"/>
            </a:br>
            <a:endParaRPr lang="en-US" dirty="0"/>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161428" y="802439"/>
            <a:ext cx="6789878" cy="5430410"/>
          </a:xfrm>
        </p:spPr>
        <p:txBody>
          <a:bodyPr>
            <a:normAutofit/>
          </a:bodyPr>
          <a:lstStyle/>
          <a:p>
            <a:pPr>
              <a:lnSpc>
                <a:spcPct val="50000"/>
              </a:lnSpc>
            </a:pPr>
            <a:endParaRPr lang="en-US" sz="1600" dirty="0"/>
          </a:p>
          <a:p>
            <a:pPr marL="0" indent="0">
              <a:lnSpc>
                <a:spcPct val="50000"/>
              </a:lnSpc>
              <a:buNone/>
            </a:pPr>
            <a:endParaRPr lang="en-US" sz="1600" dirty="0"/>
          </a:p>
          <a:p>
            <a:pPr>
              <a:lnSpc>
                <a:spcPct val="100000"/>
              </a:lnSpc>
              <a:buFont typeface="Wingdings" panose="05000000000000000000" pitchFamily="2" charset="2"/>
              <a:buChar char="Ø"/>
            </a:pPr>
            <a:r>
              <a:rPr lang="en-US" sz="1600" b="1" dirty="0"/>
              <a:t> </a:t>
            </a:r>
            <a:r>
              <a:rPr lang="en-US" b="1" dirty="0"/>
              <a:t>Data Collection:</a:t>
            </a:r>
          </a:p>
          <a:p>
            <a:pPr>
              <a:lnSpc>
                <a:spcPct val="100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This feature involves collecting data from various sources, such as weather stations, soil sensors  and crop history records. </a:t>
            </a:r>
            <a:r>
              <a:rPr lang="en-IN" sz="1600" dirty="0">
                <a:latin typeface="Calibri" panose="020F0502020204030204" pitchFamily="34" charset="0"/>
                <a:ea typeface="Calibri" panose="020F0502020204030204" pitchFamily="34" charset="0"/>
                <a:cs typeface="Times New Roman" panose="02020603050405020304" pitchFamily="18" charset="0"/>
              </a:rPr>
              <a:t>(data.gov.in)</a:t>
            </a:r>
            <a:endParaRPr lang="en-US" b="1" dirty="0"/>
          </a:p>
          <a:p>
            <a:pPr>
              <a:lnSpc>
                <a:spcPct val="100000"/>
              </a:lnSpc>
              <a:buFont typeface="Wingdings" panose="05000000000000000000" pitchFamily="2" charset="2"/>
              <a:buChar char="Ø"/>
            </a:pPr>
            <a:r>
              <a:rPr lang="en-US" sz="1600" b="1" dirty="0"/>
              <a:t> </a:t>
            </a:r>
            <a:r>
              <a:rPr lang="en-US" b="1" dirty="0"/>
              <a:t>Data Analysis:</a:t>
            </a:r>
          </a:p>
          <a:p>
            <a:pPr>
              <a:lnSpc>
                <a:spcPct val="100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Once the data has been collected, the system will use machine learning algorithms to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600" dirty="0">
                <a:effectLst/>
                <a:latin typeface="Calibri" panose="020F0502020204030204" pitchFamily="34" charset="0"/>
                <a:ea typeface="Calibri" panose="020F0502020204030204" pitchFamily="34" charset="0"/>
                <a:cs typeface="Times New Roman" panose="02020603050405020304" pitchFamily="18" charset="0"/>
              </a:rPr>
              <a:t> the data and identify patterns and correlations. </a:t>
            </a:r>
            <a:endParaRPr lang="en-US" b="1" dirty="0"/>
          </a:p>
          <a:p>
            <a:pPr>
              <a:lnSpc>
                <a:spcPct val="100000"/>
              </a:lnSpc>
              <a:buFont typeface="Wingdings" panose="05000000000000000000" pitchFamily="2" charset="2"/>
              <a:buChar char="Ø"/>
            </a:pPr>
            <a:r>
              <a:rPr lang="en-US" sz="1600" b="1" dirty="0"/>
              <a:t> </a:t>
            </a:r>
            <a:r>
              <a:rPr lang="en-US" b="1" dirty="0"/>
              <a:t>Crop and Fertilizer Recommendations:</a:t>
            </a:r>
          </a:p>
          <a:p>
            <a:pPr>
              <a:lnSpc>
                <a:spcPct val="100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Based on the data analysis, the system will generate personalized recommendations for farmers about which crops to plant and what fertilizers to use. </a:t>
            </a:r>
            <a:endParaRPr lang="en-US" sz="1600" b="1" dirty="0"/>
          </a:p>
          <a:p>
            <a:pPr>
              <a:lnSpc>
                <a:spcPct val="100000"/>
              </a:lnSpc>
              <a:buFont typeface="Wingdings" panose="05000000000000000000" pitchFamily="2" charset="2"/>
              <a:buChar char="Ø"/>
            </a:pPr>
            <a:r>
              <a:rPr lang="en-US" sz="1600" b="1" dirty="0"/>
              <a:t> </a:t>
            </a:r>
            <a:r>
              <a:rPr lang="en-US" b="1" dirty="0"/>
              <a:t>User-friendly Interface:</a:t>
            </a:r>
          </a:p>
          <a:p>
            <a:pPr>
              <a:lnSpc>
                <a:spcPct val="100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system will have a user-friendly interface that is easy to navigate and understand. </a:t>
            </a:r>
            <a:endParaRPr lang="en-US" b="1" dirty="0"/>
          </a:p>
          <a:p>
            <a:pPr>
              <a:lnSpc>
                <a:spcPct val="100000"/>
              </a:lnSpc>
              <a:buFont typeface="Wingdings" panose="05000000000000000000" pitchFamily="2" charset="2"/>
              <a:buChar char="Ø"/>
            </a:pPr>
            <a:endParaRPr lang="en-US" sz="1600" b="1" dirty="0"/>
          </a:p>
        </p:txBody>
      </p:sp>
      <p:pic>
        <p:nvPicPr>
          <p:cNvPr id="21" name="Picture Placeholder 20" descr="Seedling soil in the sunlight">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4" b="34"/>
          <a:stretch/>
        </p:blipFill>
        <p:spPr/>
      </p:pic>
      <p:pic>
        <p:nvPicPr>
          <p:cNvPr id="16" name="Picture Placeholder 15" descr="Seedling soil in the sunlight">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252" b="252"/>
          <a:stretch/>
        </p:blipFill>
        <p:spPr/>
      </p:pic>
    </p:spTree>
    <p:extLst>
      <p:ext uri="{BB962C8B-B14F-4D97-AF65-F5344CB8AC3E}">
        <p14:creationId xmlns:p14="http://schemas.microsoft.com/office/powerpoint/2010/main" val="128230128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217349" y="-921544"/>
            <a:ext cx="7377707" cy="1843087"/>
          </a:xfrm>
        </p:spPr>
        <p:txBody>
          <a:bodyPr anchor="b"/>
          <a:lstStyle/>
          <a:p>
            <a:r>
              <a:rPr lang="en-US" b="1" dirty="0"/>
              <a:t>Non-Functional Requirements</a:t>
            </a:r>
            <a:endParaRPr lang="en-US" dirty="0"/>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217349" y="734930"/>
            <a:ext cx="6304749" cy="5603886"/>
          </a:xfrm>
        </p:spPr>
        <p:txBody>
          <a:bodyPr>
            <a:normAutofit fontScale="92500" lnSpcReduction="20000"/>
          </a:bodyPr>
          <a:lstStyle/>
          <a:p>
            <a:pPr marL="0" indent="0">
              <a:buNone/>
            </a:pPr>
            <a:endParaRPr lang="en-US" sz="2000" dirty="0"/>
          </a:p>
          <a:p>
            <a:pPr>
              <a:buFont typeface="Wingdings" panose="05000000000000000000" pitchFamily="2" charset="2"/>
              <a:buChar char="Ø"/>
            </a:pPr>
            <a:r>
              <a:rPr lang="en-US" sz="2000" b="1" dirty="0"/>
              <a:t> Reliability:</a:t>
            </a:r>
          </a:p>
          <a:p>
            <a:r>
              <a:rPr lang="en-IN" sz="2100" kern="100" dirty="0">
                <a:effectLst/>
                <a:latin typeface="Calibri" panose="020F0502020204030204" pitchFamily="34" charset="0"/>
                <a:ea typeface="Calibri" panose="020F0502020204030204" pitchFamily="34" charset="0"/>
                <a:cs typeface="Times New Roman" panose="02020603050405020304" pitchFamily="18" charset="0"/>
              </a:rPr>
              <a:t>The system will be able to recover from any unexpected errors or interruptions and resume normal operation quickly.</a:t>
            </a:r>
            <a:endParaRPr lang="en-US" sz="1900" b="1" dirty="0"/>
          </a:p>
          <a:p>
            <a:pPr>
              <a:buFont typeface="Wingdings" panose="05000000000000000000" pitchFamily="2" charset="2"/>
              <a:buChar char="Ø"/>
            </a:pPr>
            <a:r>
              <a:rPr lang="en-US" sz="2000" b="1" dirty="0"/>
              <a:t> Scalability:</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system is  designed to be easily scalable by adding additional resources.</a:t>
            </a:r>
            <a:endParaRPr lang="en-US" sz="2000" b="1" dirty="0"/>
          </a:p>
          <a:p>
            <a:pPr>
              <a:buFont typeface="Wingdings" panose="05000000000000000000" pitchFamily="2" charset="2"/>
              <a:buChar char="Ø"/>
            </a:pPr>
            <a:r>
              <a:rPr lang="en-US" sz="2000" b="1" dirty="0"/>
              <a:t> Performance: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system is  designed to handle large amounts of data and complex calculations without slowing down or producing errors. </a:t>
            </a:r>
            <a:endParaRPr lang="en-US" sz="2000" b="1" dirty="0"/>
          </a:p>
          <a:p>
            <a:pPr>
              <a:buFont typeface="Wingdings" panose="05000000000000000000" pitchFamily="2" charset="2"/>
              <a:buChar char="Ø"/>
            </a:pPr>
            <a:r>
              <a:rPr lang="en-US" sz="2000" b="1" dirty="0"/>
              <a:t> Usability:</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interface is  intuitive and easy to use, with clear and concise instructions.</a:t>
            </a:r>
            <a:endParaRPr lang="en-US" sz="2000" b="1" dirty="0"/>
          </a:p>
          <a:p>
            <a:endParaRPr lang="en-IN" sz="2000" b="1" dirty="0"/>
          </a:p>
        </p:txBody>
      </p:sp>
      <p:pic>
        <p:nvPicPr>
          <p:cNvPr id="21" name="Picture Placeholder 20" descr="Seedling soil in the sunlight">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4" b="34"/>
          <a:stretch/>
        </p:blipFill>
        <p:spPr/>
      </p:pic>
      <p:pic>
        <p:nvPicPr>
          <p:cNvPr id="16" name="Picture Placeholder 15" descr="Seedling soil in the sunlight">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252" b="252"/>
          <a:stretch/>
        </p:blipFill>
        <p:spPr/>
      </p:pic>
    </p:spTree>
    <p:extLst>
      <p:ext uri="{BB962C8B-B14F-4D97-AF65-F5344CB8AC3E}">
        <p14:creationId xmlns:p14="http://schemas.microsoft.com/office/powerpoint/2010/main" val="41171313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person, wheel barrow, plants, green, vegetable">
            <a:extLst>
              <a:ext uri="{FF2B5EF4-FFF2-40B4-BE49-F238E27FC236}">
                <a16:creationId xmlns:a16="http://schemas.microsoft.com/office/drawing/2014/main" id="{6967CCE3-23DA-4EDA-83A3-93D05A8B38F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49" b="149"/>
          <a:stretch/>
        </p:blipFill>
        <p:spPr/>
      </p:pic>
      <p:sp>
        <p:nvSpPr>
          <p:cNvPr id="15" name="Title 14">
            <a:extLst>
              <a:ext uri="{FF2B5EF4-FFF2-40B4-BE49-F238E27FC236}">
                <a16:creationId xmlns:a16="http://schemas.microsoft.com/office/drawing/2014/main" id="{216DE36A-8936-4960-80FB-84297E9ED7B8}"/>
              </a:ext>
            </a:extLst>
          </p:cNvPr>
          <p:cNvSpPr>
            <a:spLocks noGrp="1"/>
          </p:cNvSpPr>
          <p:nvPr>
            <p:ph type="title"/>
          </p:nvPr>
        </p:nvSpPr>
        <p:spPr/>
        <p:txBody>
          <a:bodyPr/>
          <a:lstStyle/>
          <a:p>
            <a:r>
              <a:rPr lang="en-US" dirty="0"/>
              <a:t>Development Tools</a:t>
            </a:r>
          </a:p>
        </p:txBody>
      </p:sp>
      <p:sp>
        <p:nvSpPr>
          <p:cNvPr id="18" name="Text Placeholder 17">
            <a:extLst>
              <a:ext uri="{FF2B5EF4-FFF2-40B4-BE49-F238E27FC236}">
                <a16:creationId xmlns:a16="http://schemas.microsoft.com/office/drawing/2014/main" id="{904DAE56-9637-4DBD-AA0F-74B7D302643B}"/>
              </a:ext>
            </a:extLst>
          </p:cNvPr>
          <p:cNvSpPr>
            <a:spLocks noGrp="1"/>
          </p:cNvSpPr>
          <p:nvPr>
            <p:ph type="body" idx="1"/>
          </p:nvPr>
        </p:nvSpPr>
        <p:spPr/>
        <p:txBody>
          <a:bodyPr/>
          <a:lstStyle/>
          <a:p>
            <a:r>
              <a:rPr lang="en-IN" b="1" dirty="0"/>
              <a:t>Software Requirements</a:t>
            </a:r>
            <a:endParaRPr lang="en-US" dirty="0"/>
          </a:p>
        </p:txBody>
      </p:sp>
      <p:sp>
        <p:nvSpPr>
          <p:cNvPr id="19" name="Content Placeholder 18">
            <a:extLst>
              <a:ext uri="{FF2B5EF4-FFF2-40B4-BE49-F238E27FC236}">
                <a16:creationId xmlns:a16="http://schemas.microsoft.com/office/drawing/2014/main" id="{D588ED13-EE1F-45B5-8412-D43AE2D275D2}"/>
              </a:ext>
            </a:extLst>
          </p:cNvPr>
          <p:cNvSpPr>
            <a:spLocks noGrp="1"/>
          </p:cNvSpPr>
          <p:nvPr>
            <p:ph sz="half" idx="2"/>
          </p:nvPr>
        </p:nvSpPr>
        <p:spPr/>
        <p:txBody>
          <a:bodyPr>
            <a:normAutofit/>
          </a:bodyPr>
          <a:lstStyle/>
          <a:p>
            <a:pPr>
              <a:lnSpc>
                <a:spcPct val="100000"/>
              </a:lnSpc>
              <a:buFont typeface="Wingdings" panose="05000000000000000000" pitchFamily="2" charset="2"/>
              <a:buChar char="Ø"/>
            </a:pPr>
            <a:r>
              <a:rPr lang="en-IN" sz="1600" b="1" dirty="0"/>
              <a:t>Operating System: Windows 8 and above. </a:t>
            </a:r>
          </a:p>
          <a:p>
            <a:pPr>
              <a:lnSpc>
                <a:spcPct val="100000"/>
              </a:lnSpc>
              <a:buFont typeface="Wingdings" panose="05000000000000000000" pitchFamily="2" charset="2"/>
              <a:buChar char="Ø"/>
            </a:pPr>
            <a:r>
              <a:rPr lang="en-IN" sz="1600" b="1" dirty="0"/>
              <a:t> Jupyter Notebook</a:t>
            </a:r>
          </a:p>
          <a:p>
            <a:pPr>
              <a:lnSpc>
                <a:spcPct val="100000"/>
              </a:lnSpc>
              <a:buFont typeface="Wingdings" panose="05000000000000000000" pitchFamily="2" charset="2"/>
              <a:buChar char="Ø"/>
            </a:pPr>
            <a:r>
              <a:rPr lang="en-IN" sz="1600" b="1" dirty="0"/>
              <a:t> Python libraries: </a:t>
            </a:r>
            <a:r>
              <a:rPr lang="en-IN" sz="1600" b="1" dirty="0" err="1"/>
              <a:t>sklearn</a:t>
            </a:r>
            <a:r>
              <a:rPr lang="en-IN" sz="1600" b="1" dirty="0"/>
              <a:t>, pandas </a:t>
            </a:r>
          </a:p>
          <a:p>
            <a:pPr>
              <a:lnSpc>
                <a:spcPct val="100000"/>
              </a:lnSpc>
              <a:buFont typeface="Wingdings" panose="05000000000000000000" pitchFamily="2" charset="2"/>
              <a:buChar char="Ø"/>
            </a:pPr>
            <a:r>
              <a:rPr lang="en-IN" sz="1600" b="1" dirty="0"/>
              <a:t> Python framework: Flask </a:t>
            </a:r>
          </a:p>
          <a:p>
            <a:pPr>
              <a:lnSpc>
                <a:spcPct val="100000"/>
              </a:lnSpc>
              <a:buFont typeface="Wingdings" panose="05000000000000000000" pitchFamily="2" charset="2"/>
              <a:buChar char="Ø"/>
            </a:pPr>
            <a:r>
              <a:rPr lang="en-IN" sz="1600" b="1" dirty="0"/>
              <a:t> PyCharm</a:t>
            </a:r>
          </a:p>
        </p:txBody>
      </p:sp>
      <p:sp>
        <p:nvSpPr>
          <p:cNvPr id="20" name="Text Placeholder 19">
            <a:extLst>
              <a:ext uri="{FF2B5EF4-FFF2-40B4-BE49-F238E27FC236}">
                <a16:creationId xmlns:a16="http://schemas.microsoft.com/office/drawing/2014/main" id="{CB5C87E0-70FC-4AA9-A798-76F2C56A7A77}"/>
              </a:ext>
            </a:extLst>
          </p:cNvPr>
          <p:cNvSpPr>
            <a:spLocks noGrp="1"/>
          </p:cNvSpPr>
          <p:nvPr>
            <p:ph type="body" sz="quarter" idx="3"/>
          </p:nvPr>
        </p:nvSpPr>
        <p:spPr/>
        <p:txBody>
          <a:bodyPr/>
          <a:lstStyle/>
          <a:p>
            <a:r>
              <a:rPr lang="en-IN" b="1" dirty="0"/>
              <a:t>Hardware Requirements</a:t>
            </a:r>
            <a:endParaRPr lang="en-US" dirty="0"/>
          </a:p>
        </p:txBody>
      </p:sp>
      <p:sp>
        <p:nvSpPr>
          <p:cNvPr id="21" name="Content Placeholder 20">
            <a:extLst>
              <a:ext uri="{FF2B5EF4-FFF2-40B4-BE49-F238E27FC236}">
                <a16:creationId xmlns:a16="http://schemas.microsoft.com/office/drawing/2014/main" id="{DE08CB02-6FA7-4213-86CA-3E2311D607CB}"/>
              </a:ext>
            </a:extLst>
          </p:cNvPr>
          <p:cNvSpPr>
            <a:spLocks noGrp="1"/>
          </p:cNvSpPr>
          <p:nvPr>
            <p:ph sz="quarter" idx="4"/>
          </p:nvPr>
        </p:nvSpPr>
        <p:spPr/>
        <p:txBody>
          <a:bodyPr>
            <a:noAutofit/>
          </a:bodyPr>
          <a:lstStyle/>
          <a:p>
            <a:pPr>
              <a:buFont typeface="Wingdings" panose="05000000000000000000" pitchFamily="2" charset="2"/>
              <a:buChar char="Ø"/>
            </a:pPr>
            <a:r>
              <a:rPr lang="en-IN" sz="1600" b="1" dirty="0"/>
              <a:t>Intel core i3 or more </a:t>
            </a:r>
          </a:p>
          <a:p>
            <a:pPr>
              <a:buFont typeface="Wingdings" panose="05000000000000000000" pitchFamily="2" charset="2"/>
              <a:buChar char="Ø"/>
            </a:pPr>
            <a:r>
              <a:rPr lang="en-IN" sz="1600" b="1" dirty="0"/>
              <a:t> Hard disk: 256GB </a:t>
            </a:r>
          </a:p>
          <a:p>
            <a:pPr>
              <a:buFont typeface="Wingdings" panose="05000000000000000000" pitchFamily="2" charset="2"/>
              <a:buChar char="Ø"/>
            </a:pPr>
            <a:r>
              <a:rPr lang="en-IN" sz="1600" b="1" dirty="0"/>
              <a:t> RAM: 4GB </a:t>
            </a:r>
          </a:p>
          <a:p>
            <a:pPr marL="0" indent="0">
              <a:buNone/>
            </a:pPr>
            <a:endParaRPr lang="en-IN" sz="1600" b="1" dirty="0"/>
          </a:p>
        </p:txBody>
      </p:sp>
    </p:spTree>
    <p:extLst>
      <p:ext uri="{BB962C8B-B14F-4D97-AF65-F5344CB8AC3E}">
        <p14:creationId xmlns:p14="http://schemas.microsoft.com/office/powerpoint/2010/main" val="22426936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person, wheel barrow, plants, green, vegetable">
            <a:extLst>
              <a:ext uri="{FF2B5EF4-FFF2-40B4-BE49-F238E27FC236}">
                <a16:creationId xmlns:a16="http://schemas.microsoft.com/office/drawing/2014/main" id="{6967CCE3-23DA-4EDA-83A3-93D05A8B38F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49" b="149"/>
          <a:stretch/>
        </p:blipFill>
        <p:spPr/>
      </p:pic>
      <p:sp>
        <p:nvSpPr>
          <p:cNvPr id="15" name="Title 14">
            <a:extLst>
              <a:ext uri="{FF2B5EF4-FFF2-40B4-BE49-F238E27FC236}">
                <a16:creationId xmlns:a16="http://schemas.microsoft.com/office/drawing/2014/main" id="{216DE36A-8936-4960-80FB-84297E9ED7B8}"/>
              </a:ext>
            </a:extLst>
          </p:cNvPr>
          <p:cNvSpPr>
            <a:spLocks noGrp="1"/>
          </p:cNvSpPr>
          <p:nvPr>
            <p:ph type="title"/>
          </p:nvPr>
        </p:nvSpPr>
        <p:spPr>
          <a:xfrm>
            <a:off x="866259" y="548829"/>
            <a:ext cx="8770571" cy="1345269"/>
          </a:xfrm>
        </p:spPr>
        <p:txBody>
          <a:bodyPr/>
          <a:lstStyle/>
          <a:p>
            <a:r>
              <a:rPr lang="en-US" dirty="0"/>
              <a:t>MODULAR STRUCTURE</a:t>
            </a:r>
          </a:p>
        </p:txBody>
      </p:sp>
      <p:sp>
        <p:nvSpPr>
          <p:cNvPr id="5" name="Content Placeholder 4">
            <a:extLst>
              <a:ext uri="{FF2B5EF4-FFF2-40B4-BE49-F238E27FC236}">
                <a16:creationId xmlns:a16="http://schemas.microsoft.com/office/drawing/2014/main" id="{15D168C8-ED51-42C9-D8D9-D440D08BDEDB}"/>
              </a:ext>
            </a:extLst>
          </p:cNvPr>
          <p:cNvSpPr>
            <a:spLocks noGrp="1"/>
          </p:cNvSpPr>
          <p:nvPr>
            <p:ph sz="quarter" idx="4"/>
          </p:nvPr>
        </p:nvSpPr>
        <p:spPr>
          <a:xfrm>
            <a:off x="261257" y="2353768"/>
            <a:ext cx="11747241" cy="4709505"/>
          </a:xfrm>
        </p:spPr>
        <p:txBody>
          <a:bodyPr>
            <a:normAutofit/>
          </a:bodyPr>
          <a:lstStyle/>
          <a:p>
            <a:pPr>
              <a:lnSpc>
                <a:spcPct val="150000"/>
              </a:lnSpc>
            </a:pPr>
            <a:r>
              <a:rPr lang="en-IN" sz="1800" b="1" dirty="0"/>
              <a:t>Data Acquisition Module: </a:t>
            </a:r>
            <a:r>
              <a:rPr lang="en-IN" sz="1600" dirty="0"/>
              <a:t>Responsible for gathering relevant data required for crop recommendation from data.gov.in .</a:t>
            </a:r>
          </a:p>
          <a:p>
            <a:pPr>
              <a:lnSpc>
                <a:spcPct val="150000"/>
              </a:lnSpc>
            </a:pPr>
            <a:r>
              <a:rPr lang="en-US" sz="1800" b="1" dirty="0"/>
              <a:t>Data Processing Module: </a:t>
            </a:r>
            <a:r>
              <a:rPr lang="en-US" sz="1600" dirty="0"/>
              <a:t>Handles the preprocessing and normalization of the acquired </a:t>
            </a:r>
            <a:r>
              <a:rPr lang="en-US" sz="1600" dirty="0" err="1"/>
              <a:t>data.Cleans</a:t>
            </a:r>
            <a:r>
              <a:rPr lang="en-US" sz="1600" dirty="0"/>
              <a:t> and organizes the data for efficient analysis.</a:t>
            </a:r>
          </a:p>
          <a:p>
            <a:pPr>
              <a:lnSpc>
                <a:spcPct val="150000"/>
              </a:lnSpc>
            </a:pPr>
            <a:r>
              <a:rPr lang="en-US" sz="1800" b="1" dirty="0"/>
              <a:t>Recommendation Engine Module: </a:t>
            </a:r>
            <a:r>
              <a:rPr lang="en-US" sz="1600" dirty="0"/>
              <a:t>Utilizes the processed data to generate crop and fertilizer recommendations based on specific criteria and user inputs.</a:t>
            </a:r>
          </a:p>
          <a:p>
            <a:pPr>
              <a:lnSpc>
                <a:spcPct val="150000"/>
              </a:lnSpc>
            </a:pPr>
            <a:r>
              <a:rPr lang="en-US" sz="1800" b="1" dirty="0"/>
              <a:t>User Interface Module: </a:t>
            </a:r>
            <a:r>
              <a:rPr lang="en-US" sz="1600" dirty="0"/>
              <a:t>Provides a user-friendly interface for users to interact with the </a:t>
            </a:r>
            <a:r>
              <a:rPr lang="en-US" sz="1600" dirty="0" err="1"/>
              <a:t>system.Allows</a:t>
            </a:r>
            <a:r>
              <a:rPr lang="en-US" sz="1600" dirty="0"/>
              <a:t> users to input their location, preferences, and </a:t>
            </a:r>
            <a:r>
              <a:rPr lang="en-US" sz="1600" dirty="0" err="1"/>
              <a:t>constraints.Displays</a:t>
            </a:r>
            <a:r>
              <a:rPr lang="en-US" sz="1600" dirty="0"/>
              <a:t> the recommended crops and suggests fertilizers.</a:t>
            </a:r>
            <a:endParaRPr lang="en-IN" sz="1600" dirty="0"/>
          </a:p>
        </p:txBody>
      </p:sp>
    </p:spTree>
    <p:extLst>
      <p:ext uri="{BB962C8B-B14F-4D97-AF65-F5344CB8AC3E}">
        <p14:creationId xmlns:p14="http://schemas.microsoft.com/office/powerpoint/2010/main" val="3443306129"/>
      </p:ext>
    </p:extLst>
  </p:cSld>
  <p:clrMapOvr>
    <a:masterClrMapping/>
  </p:clrMapOvr>
  <p:transition spd="slow">
    <p:wipe/>
  </p:transition>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E41239-C5EC-4F83-8E98-7D7D6C2BBFDA}">
  <ds:schemaRefs>
    <ds:schemaRef ds:uri="http://schemas.microsoft.com/sharepoint/v3/contenttype/forms"/>
  </ds:schemaRefs>
</ds:datastoreItem>
</file>

<file path=customXml/itemProps2.xml><?xml version="1.0" encoding="utf-8"?>
<ds:datastoreItem xmlns:ds="http://schemas.openxmlformats.org/officeDocument/2006/customXml" ds:itemID="{C9E13122-F311-42FD-A551-F80E95967A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Sketchlines design</Template>
  <TotalTime>1197</TotalTime>
  <Words>915</Words>
  <Application>Microsoft Office PowerPoint</Application>
  <PresentationFormat>Widescreen</PresentationFormat>
  <Paragraphs>109</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Meiryo</vt:lpstr>
      <vt:lpstr>Arial</vt:lpstr>
      <vt:lpstr>Calibri</vt:lpstr>
      <vt:lpstr>Corbel</vt:lpstr>
      <vt:lpstr>Wingdings</vt:lpstr>
      <vt:lpstr>SketchLinesVTI</vt:lpstr>
      <vt:lpstr>PowerPoint Presentation</vt:lpstr>
      <vt:lpstr>MOTIVATION</vt:lpstr>
      <vt:lpstr>ABSTRACT</vt:lpstr>
      <vt:lpstr>LITERATURE SURVEY</vt:lpstr>
      <vt:lpstr>LITERATURE SURVEY</vt:lpstr>
      <vt:lpstr>Functional Requirements </vt:lpstr>
      <vt:lpstr>Non-Functional Requirements</vt:lpstr>
      <vt:lpstr>Development Tools</vt:lpstr>
      <vt:lpstr>MODULAR STRUCTURE</vt:lpstr>
      <vt:lpstr>EXISTING SYSTEM</vt:lpstr>
      <vt:lpstr>PROPOSED SYSTEM</vt:lpstr>
      <vt:lpstr>SYSTEM ARCHITECTURE</vt:lpstr>
      <vt:lpstr>USE CASE DIAGRAM</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KRISHNA</dc:creator>
  <cp:lastModifiedBy>20-737-082_MOHD SHADAB HUSSAIN</cp:lastModifiedBy>
  <cp:revision>11</cp:revision>
  <dcterms:created xsi:type="dcterms:W3CDTF">2023-05-03T16:37:16Z</dcterms:created>
  <dcterms:modified xsi:type="dcterms:W3CDTF">2023-07-26T15:05:39Z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