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EE0760-F0AE-416C-A55D-3B93705DFE68}">
  <a:tblStyle styleId="{82EE0760-F0AE-416C-A55D-3B93705DFE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9e00408e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9e00408e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9e00408e0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9e00408e0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9e00408e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9e00408e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9e00408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9e00408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9e00408e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9e00408e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9e00408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9e00408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d636a906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d636a906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9e00408e0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9e00408e0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9e00408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9e00408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9e00408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9e00408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9e00408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9e00408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9e00408e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9e00408e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e00408e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e00408e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33108" y="10737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Household Pet Ownership and Differentiations in the Human Gut Microbiome</a:t>
            </a:r>
            <a:endParaRPr sz="4300"/>
          </a:p>
        </p:txBody>
      </p:sp>
      <p:sp>
        <p:nvSpPr>
          <p:cNvPr id="60" name="Google Shape;60;p13"/>
          <p:cNvSpPr txBox="1"/>
          <p:nvPr>
            <p:ph idx="1" type="subTitle"/>
          </p:nvPr>
        </p:nvSpPr>
        <p:spPr>
          <a:xfrm>
            <a:off x="671250" y="328315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Shadab Sharif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Discussion 1</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subset of taxa that </a:t>
            </a:r>
            <a:r>
              <a:rPr lang="en"/>
              <a:t>consistently</a:t>
            </a:r>
            <a:r>
              <a:rPr lang="en"/>
              <a:t> and repeatedly showed strong direction in the log2 fold change value</a:t>
            </a:r>
            <a:endParaRPr/>
          </a:p>
          <a:p>
            <a:pPr indent="-317500" lvl="1" marL="914400" rtl="0" algn="l">
              <a:spcBef>
                <a:spcPts val="0"/>
              </a:spcBef>
              <a:spcAft>
                <a:spcPts val="0"/>
              </a:spcAft>
              <a:buSzPts val="1400"/>
              <a:buChar char="○"/>
            </a:pPr>
            <a:r>
              <a:rPr lang="en"/>
              <a:t>Analysis of directionality and significance of each age group</a:t>
            </a:r>
            <a:endParaRPr/>
          </a:p>
          <a:p>
            <a:pPr indent="-317500" lvl="2" marL="1371600" rtl="0" algn="l">
              <a:spcBef>
                <a:spcPts val="0"/>
              </a:spcBef>
              <a:spcAft>
                <a:spcPts val="0"/>
              </a:spcAft>
              <a:buSzPts val="1400"/>
              <a:buChar char="■"/>
            </a:pPr>
            <a:r>
              <a:rPr lang="en"/>
              <a:t>We identified 6 genera that are more prominently expressed in owners and 20 genera in non owners. Of these 26 when we look at the age groups, we find that 9 of them had a change of direction. 24 of them had only been in 2 of the age groups.</a:t>
            </a:r>
            <a:endParaRPr/>
          </a:p>
          <a:p>
            <a:pPr indent="0" lvl="0" marL="0" rtl="0" algn="l">
              <a:spcBef>
                <a:spcPts val="1200"/>
              </a:spcBef>
              <a:spcAft>
                <a:spcPts val="1200"/>
              </a:spcAft>
              <a:buNone/>
            </a:pPr>
            <a:r>
              <a:t/>
            </a:r>
            <a:endParaRPr/>
          </a:p>
        </p:txBody>
      </p:sp>
      <p:pic>
        <p:nvPicPr>
          <p:cNvPr id="121" name="Google Shape;121;p22" title="Chart"/>
          <p:cNvPicPr preferRelativeResize="0"/>
          <p:nvPr/>
        </p:nvPicPr>
        <p:blipFill>
          <a:blip r:embed="rId3">
            <a:alphaModFix/>
          </a:blip>
          <a:stretch>
            <a:fillRect/>
          </a:stretch>
        </p:blipFill>
        <p:spPr>
          <a:xfrm>
            <a:off x="6877825" y="3720325"/>
            <a:ext cx="2301624" cy="142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a:t>
            </a:r>
            <a:r>
              <a:rPr lang="en"/>
              <a:t>Discussion 2</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Literature survey of biological relevance of identified taxa</a:t>
            </a:r>
            <a:endParaRPr/>
          </a:p>
          <a:p>
            <a:pPr indent="-317500" lvl="1" marL="914400" rtl="0" algn="l">
              <a:spcBef>
                <a:spcPts val="0"/>
              </a:spcBef>
              <a:spcAft>
                <a:spcPts val="0"/>
              </a:spcAft>
              <a:buSzPts val="1400"/>
              <a:buChar char="○"/>
            </a:pPr>
            <a:r>
              <a:rPr lang="en"/>
              <a:t>Evidence in literature that associates various genus with diseases and conditions and in most of the cases, the direction was towards non owners. Pet owners usually had decreased signals within the disease/infection markers.</a:t>
            </a:r>
            <a:endParaRPr/>
          </a:p>
          <a:p>
            <a:pPr indent="-317500" lvl="1" marL="914400" rtl="0" algn="l">
              <a:spcBef>
                <a:spcPts val="0"/>
              </a:spcBef>
              <a:spcAft>
                <a:spcPts val="0"/>
              </a:spcAft>
              <a:buSzPts val="1400"/>
              <a:buChar char="○"/>
            </a:pPr>
            <a:r>
              <a:rPr lang="en"/>
              <a:t>In addition to that, another group of genus was associated with unfavorable profiles and diet and healthy guts and managing metabolic conditions such as diabetes (Intestinibacter)</a:t>
            </a:r>
            <a:endParaRPr/>
          </a:p>
          <a:p>
            <a:pPr indent="-317500" lvl="1" marL="914400" rtl="0" algn="l">
              <a:spcBef>
                <a:spcPts val="0"/>
              </a:spcBef>
              <a:spcAft>
                <a:spcPts val="0"/>
              </a:spcAft>
              <a:buSzPts val="1400"/>
              <a:buChar char="○"/>
            </a:pPr>
            <a:r>
              <a:rPr lang="en"/>
              <a:t>Further analysis could provide more insight but the differences in the direction and age groups/ absence of signal in some age groups is a interesting topic to explore. For example, Atopobium is associated with a bacterial vaginosis and within our dataset, the 55+ population has a higher female to male ratio which could explain the change in signal between age groups.</a:t>
            </a:r>
            <a:endParaRPr/>
          </a:p>
        </p:txBody>
      </p:sp>
      <p:pic>
        <p:nvPicPr>
          <p:cNvPr id="128" name="Google Shape;128;p23" title="Chart"/>
          <p:cNvPicPr preferRelativeResize="0"/>
          <p:nvPr/>
        </p:nvPicPr>
        <p:blipFill>
          <a:blip r:embed="rId3">
            <a:alphaModFix/>
          </a:blip>
          <a:stretch>
            <a:fillRect/>
          </a:stretch>
        </p:blipFill>
        <p:spPr>
          <a:xfrm>
            <a:off x="6877825" y="3720325"/>
            <a:ext cx="2301624" cy="142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 Future Work</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Data Limitations</a:t>
            </a:r>
            <a:endParaRPr/>
          </a:p>
          <a:p>
            <a:pPr indent="-310832" lvl="1" marL="914400" rtl="0" algn="l">
              <a:spcBef>
                <a:spcPts val="0"/>
              </a:spcBef>
              <a:spcAft>
                <a:spcPts val="0"/>
              </a:spcAft>
              <a:buSzPct val="100000"/>
              <a:buChar char="○"/>
            </a:pPr>
            <a:r>
              <a:rPr lang="en"/>
              <a:t>We did not have a full representation of demographics (eg. Age Groups)</a:t>
            </a:r>
            <a:endParaRPr/>
          </a:p>
          <a:p>
            <a:pPr indent="-310832" lvl="1" marL="914400" rtl="0" algn="l">
              <a:spcBef>
                <a:spcPts val="0"/>
              </a:spcBef>
              <a:spcAft>
                <a:spcPts val="0"/>
              </a:spcAft>
              <a:buSzPct val="100000"/>
              <a:buChar char="○"/>
            </a:pPr>
            <a:r>
              <a:rPr lang="en"/>
              <a:t>We used a higher level taxa </a:t>
            </a:r>
            <a:r>
              <a:rPr lang="en"/>
              <a:t>classification</a:t>
            </a:r>
            <a:r>
              <a:rPr lang="en"/>
              <a:t> (genus)</a:t>
            </a:r>
            <a:endParaRPr/>
          </a:p>
          <a:p>
            <a:pPr indent="-310832" lvl="1" marL="914400" rtl="0" algn="l">
              <a:spcBef>
                <a:spcPts val="0"/>
              </a:spcBef>
              <a:spcAft>
                <a:spcPts val="0"/>
              </a:spcAft>
              <a:buSzPct val="100000"/>
              <a:buChar char="○"/>
            </a:pPr>
            <a:r>
              <a:rPr lang="en"/>
              <a:t>The size of the population (around 3,000) may not be large enough to be representative</a:t>
            </a:r>
            <a:endParaRPr/>
          </a:p>
          <a:p>
            <a:pPr indent="-334327" lvl="0" marL="457200" rtl="0" algn="l">
              <a:spcBef>
                <a:spcPts val="0"/>
              </a:spcBef>
              <a:spcAft>
                <a:spcPts val="0"/>
              </a:spcAft>
              <a:buSzPct val="100000"/>
              <a:buChar char="●"/>
            </a:pPr>
            <a:r>
              <a:rPr lang="en"/>
              <a:t>Method Improvements</a:t>
            </a:r>
            <a:endParaRPr/>
          </a:p>
          <a:p>
            <a:pPr indent="-310832" lvl="1" marL="914400" rtl="0" algn="l">
              <a:spcBef>
                <a:spcPts val="0"/>
              </a:spcBef>
              <a:spcAft>
                <a:spcPts val="0"/>
              </a:spcAft>
              <a:buSzPct val="100000"/>
              <a:buChar char="○"/>
            </a:pPr>
            <a:r>
              <a:rPr lang="en"/>
              <a:t>Factoring in a</a:t>
            </a:r>
            <a:r>
              <a:rPr lang="en"/>
              <a:t>dditional</a:t>
            </a:r>
            <a:r>
              <a:rPr lang="en"/>
              <a:t> data features (medical history, rural vs urban, type of pet, …)</a:t>
            </a:r>
            <a:endParaRPr/>
          </a:p>
          <a:p>
            <a:pPr indent="-310832" lvl="1" marL="914400" rtl="0" algn="l">
              <a:spcBef>
                <a:spcPts val="0"/>
              </a:spcBef>
              <a:spcAft>
                <a:spcPts val="0"/>
              </a:spcAft>
              <a:buSzPct val="100000"/>
              <a:buChar char="○"/>
            </a:pPr>
            <a:r>
              <a:rPr lang="en"/>
              <a:t>Refine/Different </a:t>
            </a:r>
            <a:r>
              <a:rPr lang="en"/>
              <a:t>Interpretations</a:t>
            </a:r>
            <a:r>
              <a:rPr lang="en"/>
              <a:t> of molecular profile data (</a:t>
            </a:r>
            <a:r>
              <a:rPr lang="en"/>
              <a:t>taxonomy</a:t>
            </a:r>
            <a:r>
              <a:rPr lang="en"/>
              <a:t> at species level, abundance computation)</a:t>
            </a:r>
            <a:endParaRPr/>
          </a:p>
          <a:p>
            <a:pPr indent="-310832" lvl="1" marL="914400" rtl="0" algn="l">
              <a:spcBef>
                <a:spcPts val="0"/>
              </a:spcBef>
              <a:spcAft>
                <a:spcPts val="0"/>
              </a:spcAft>
              <a:buSzPct val="100000"/>
              <a:buChar char="○"/>
            </a:pPr>
            <a:r>
              <a:rPr lang="en"/>
              <a:t>Other methods for feature engineering &amp; modeling</a:t>
            </a:r>
            <a:endParaRPr/>
          </a:p>
          <a:p>
            <a:pPr indent="-334327" lvl="0" marL="457200" rtl="0" algn="l">
              <a:spcBef>
                <a:spcPts val="0"/>
              </a:spcBef>
              <a:spcAft>
                <a:spcPts val="0"/>
              </a:spcAft>
              <a:buSzPct val="100000"/>
              <a:buChar char="●"/>
            </a:pPr>
            <a:r>
              <a:rPr lang="en"/>
              <a:t>Potential Applications</a:t>
            </a:r>
            <a:endParaRPr/>
          </a:p>
          <a:p>
            <a:pPr indent="-310832" lvl="1" marL="914400" rtl="0" algn="l">
              <a:spcBef>
                <a:spcPts val="0"/>
              </a:spcBef>
              <a:spcAft>
                <a:spcPts val="0"/>
              </a:spcAft>
              <a:buSzPct val="100000"/>
              <a:buChar char="○"/>
            </a:pPr>
            <a:r>
              <a:rPr lang="en"/>
              <a:t>Diagnostic</a:t>
            </a:r>
            <a:r>
              <a:rPr lang="en"/>
              <a:t>; Improve gut microbiome profiling </a:t>
            </a:r>
            <a:endParaRPr/>
          </a:p>
          <a:p>
            <a:pPr indent="-310832" lvl="1" marL="914400" rtl="0" algn="l">
              <a:spcBef>
                <a:spcPts val="0"/>
              </a:spcBef>
              <a:spcAft>
                <a:spcPts val="0"/>
              </a:spcAft>
              <a:buSzPct val="100000"/>
              <a:buChar char="○"/>
            </a:pPr>
            <a:r>
              <a:rPr lang="en"/>
              <a:t>Therapeutic; Potential </a:t>
            </a:r>
            <a:r>
              <a:rPr lang="en"/>
              <a:t>targets &amp; condition management/monitoring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97000"/>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00"/>
              <a:t>References</a:t>
            </a:r>
            <a:r>
              <a:rPr lang="en" sz="1500"/>
              <a:t> for Human Microbiome &amp; Previous Studies </a:t>
            </a:r>
            <a:endParaRPr sz="1500"/>
          </a:p>
        </p:txBody>
      </p:sp>
      <p:sp>
        <p:nvSpPr>
          <p:cNvPr id="140" name="Google Shape;140;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269875" lvl="0" marL="457200" rtl="0" algn="l">
              <a:lnSpc>
                <a:spcPct val="95000"/>
              </a:lnSpc>
              <a:spcBef>
                <a:spcPts val="0"/>
              </a:spcBef>
              <a:spcAft>
                <a:spcPts val="0"/>
              </a:spcAft>
              <a:buSzPts val="650"/>
              <a:buChar char="●"/>
            </a:pPr>
            <a:r>
              <a:rPr lang="en" sz="650"/>
              <a:t>Caugant D. A., Levin B. R., Selander R. K. (1984). Distribution of multilocus genotypes of Escherichia coli within and between host families. J. Hyg. 92, 377–384. 10.1017/S0022172400064597</a:t>
            </a:r>
            <a:endParaRPr sz="650"/>
          </a:p>
          <a:p>
            <a:pPr indent="-269875" lvl="0" marL="457200" rtl="0" algn="l">
              <a:lnSpc>
                <a:spcPct val="95000"/>
              </a:lnSpc>
              <a:spcBef>
                <a:spcPts val="0"/>
              </a:spcBef>
              <a:spcAft>
                <a:spcPts val="0"/>
              </a:spcAft>
              <a:buSzPts val="650"/>
              <a:buChar char="●"/>
            </a:pPr>
            <a:r>
              <a:rPr lang="en" sz="650"/>
              <a:t>David, L., Maurice, C., Carmody, R. et al. Diet rapidly and reproducibly alters the human gut microbiome. Nature 505, 559–563 (2014). https://doi.org/10.1038/nature1282</a:t>
            </a:r>
            <a:r>
              <a:rPr lang="en" sz="650"/>
              <a:t>0</a:t>
            </a:r>
            <a:endParaRPr sz="650"/>
          </a:p>
          <a:p>
            <a:pPr indent="-269875" lvl="0" marL="457200" rtl="0" algn="l">
              <a:lnSpc>
                <a:spcPct val="95000"/>
              </a:lnSpc>
              <a:spcBef>
                <a:spcPts val="0"/>
              </a:spcBef>
              <a:spcAft>
                <a:spcPts val="0"/>
              </a:spcAft>
              <a:buSzPts val="650"/>
              <a:buChar char="●"/>
            </a:pPr>
            <a:r>
              <a:rPr lang="en" sz="650"/>
              <a:t>Francino MP. Antibiotics and the Human Gut Microbiome: Dysbioses and Accumulation of Resistances. Front Microbiol. 2016 Jan 12;6:1543. doi: 10.3389/fmicb.2015.01543. PMID: 26793178; PMCID: PMC4709861</a:t>
            </a:r>
            <a:endParaRPr sz="650"/>
          </a:p>
          <a:p>
            <a:pPr indent="-269875" lvl="0" marL="457200" rtl="0" algn="l">
              <a:lnSpc>
                <a:spcPct val="95000"/>
              </a:lnSpc>
              <a:spcBef>
                <a:spcPts val="0"/>
              </a:spcBef>
              <a:spcAft>
                <a:spcPts val="0"/>
              </a:spcAft>
              <a:buSzPts val="650"/>
              <a:buChar char="●"/>
            </a:pPr>
            <a:r>
              <a:rPr lang="en" sz="650"/>
              <a:t>Kates AE, Jarrett O, Skarlupka JH, Sethi A, Duster M, Watson L, Suen G, Poulsen K, Safdar N. Household Pet Ownership and the Microbial Diversity of the Human Gut Microbiota. Front Cell Infect Microbiol. 2020 Feb 28;10:73. doi: 10.3389/fcimb.2020.00073. PMID: 32185142; PMCID: PMC7058978.</a:t>
            </a:r>
            <a:endParaRPr sz="650"/>
          </a:p>
          <a:p>
            <a:pPr indent="-269875" lvl="0" marL="457200" rtl="0" algn="l">
              <a:lnSpc>
                <a:spcPct val="95000"/>
              </a:lnSpc>
              <a:spcBef>
                <a:spcPts val="0"/>
              </a:spcBef>
              <a:spcAft>
                <a:spcPts val="0"/>
              </a:spcAft>
              <a:buSzPts val="650"/>
              <a:buChar char="●"/>
            </a:pPr>
            <a:r>
              <a:rPr lang="en" sz="650"/>
              <a:t>O'Toole PW, Jeffery IB. Gut microbiota and aging. Science. 2015 Dec 4;350(6265):1214-5. doi: 10.1126/science.aac8469. PMID: 26785481</a:t>
            </a:r>
            <a:endParaRPr sz="650"/>
          </a:p>
          <a:p>
            <a:pPr indent="-269875" lvl="0" marL="457200" rtl="0" algn="l">
              <a:lnSpc>
                <a:spcPct val="95000"/>
              </a:lnSpc>
              <a:spcBef>
                <a:spcPts val="0"/>
              </a:spcBef>
              <a:spcAft>
                <a:spcPts val="0"/>
              </a:spcAft>
              <a:buSzPts val="650"/>
              <a:buChar char="●"/>
            </a:pPr>
            <a:r>
              <a:rPr lang="en" sz="650"/>
              <a:t>Se Jin Song, Christian Lauber, Elizabeth K Costello, Catherine A Lozupone, Gregory Humphrey, Donna Berg-Lyons, J Gregory Caporaso, Dan Knights, Jose C Clemente, Sara Nakielny, Jeffrey I Gordon, Noah Fierer, Rob Knight (2013) Cohabiting family members share microbiota with one another and with their dogs eLife 2:e00458 https://doi.org/10.7554/eLife.00458</a:t>
            </a:r>
            <a:endParaRPr sz="650"/>
          </a:p>
          <a:p>
            <a:pPr indent="-269875" lvl="0" marL="457200" rtl="0" algn="l">
              <a:lnSpc>
                <a:spcPct val="95000"/>
              </a:lnSpc>
              <a:spcBef>
                <a:spcPts val="0"/>
              </a:spcBef>
              <a:spcAft>
                <a:spcPts val="0"/>
              </a:spcAft>
              <a:buSzPts val="650"/>
              <a:buChar char="●"/>
            </a:pPr>
            <a:r>
              <a:rPr lang="en" sz="650"/>
              <a:t>Tun H. M., Konya T., Takaro T. K., Brook J. R., Chari R., Field C. J., et al. (2017). Exposure to household furry pets influences the gut microbiota of infants at 3–4 months following various birth scenarios. Microbiome 5:40 10.1186/s40168-017-0254-x</a:t>
            </a:r>
            <a:endParaRPr sz="650"/>
          </a:p>
          <a:p>
            <a:pPr indent="0" lvl="0" marL="457200" rtl="0" algn="l">
              <a:lnSpc>
                <a:spcPct val="95000"/>
              </a:lnSpc>
              <a:spcBef>
                <a:spcPts val="1200"/>
              </a:spcBef>
              <a:spcAft>
                <a:spcPts val="0"/>
              </a:spcAft>
              <a:buSzPts val="275"/>
              <a:buNone/>
            </a:pPr>
            <a:r>
              <a:t/>
            </a:r>
            <a:endParaRPr sz="650"/>
          </a:p>
          <a:p>
            <a:pPr indent="0" lvl="0" marL="457200" rtl="0" algn="l">
              <a:lnSpc>
                <a:spcPct val="95000"/>
              </a:lnSpc>
              <a:spcBef>
                <a:spcPts val="1200"/>
              </a:spcBef>
              <a:spcAft>
                <a:spcPts val="1200"/>
              </a:spcAft>
              <a:buSzPts val="275"/>
              <a:buNone/>
            </a:pPr>
            <a:r>
              <a:t/>
            </a:r>
            <a:endParaRPr sz="650"/>
          </a:p>
        </p:txBody>
      </p:sp>
      <p:sp>
        <p:nvSpPr>
          <p:cNvPr id="141" name="Google Shape;141;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47500" lnSpcReduction="20000"/>
          </a:bodyPr>
          <a:lstStyle/>
          <a:p>
            <a:pPr indent="-270827" lvl="0" marL="457200" rtl="0" algn="l">
              <a:spcBef>
                <a:spcPts val="0"/>
              </a:spcBef>
              <a:spcAft>
                <a:spcPts val="0"/>
              </a:spcAft>
              <a:buSzPct val="100000"/>
              <a:buChar char="●"/>
            </a:pPr>
            <a:r>
              <a:rPr lang="en"/>
              <a:t>Guindo, Cheick Oumar, et al. “A Tetragenococcus Halophilus Human Gut Isolate.” Current Research in Microbial Sciences, 16 Feb. 2022, www.ncbi.nlm.nih.gov/pmc/articles/PMC8866149/. </a:t>
            </a:r>
            <a:endParaRPr/>
          </a:p>
          <a:p>
            <a:pPr indent="-270827" lvl="0" marL="457200" rtl="0" algn="l">
              <a:spcBef>
                <a:spcPts val="0"/>
              </a:spcBef>
              <a:spcAft>
                <a:spcPts val="0"/>
              </a:spcAft>
              <a:buSzPct val="100000"/>
              <a:buChar char="●"/>
            </a:pPr>
            <a:r>
              <a:rPr lang="en"/>
              <a:t>Williams, R. E. O., et al. “Aerococcus, a New Bacterial Genus.” Microbiologyresearch.org, 1 June 1953, www.microbiologyresearch.org/content/journal/micro/10.1099/00221287-8-3-475?crawler=true. </a:t>
            </a:r>
            <a:endParaRPr/>
          </a:p>
          <a:p>
            <a:pPr indent="-270827" lvl="0" marL="457200" rtl="0" algn="l">
              <a:spcBef>
                <a:spcPts val="0"/>
              </a:spcBef>
              <a:spcAft>
                <a:spcPts val="0"/>
              </a:spcAft>
              <a:buSzPct val="100000"/>
              <a:buChar char="●"/>
            </a:pPr>
            <a:r>
              <a:rPr lang="en"/>
              <a:t>West, Kiana A., et al. “Multi-Angle Meta-Analysis of the Gut Microbiome in Autism Spectrum Disorder: A Step toward Understanding Patient Subgroups.” Nature News, 11 Oct. 2022, www.nature.com/articles/s41598-022-21327-9. </a:t>
            </a:r>
            <a:endParaRPr/>
          </a:p>
          <a:p>
            <a:pPr indent="-270827" lvl="0" marL="457200" rtl="0" algn="l">
              <a:spcBef>
                <a:spcPts val="0"/>
              </a:spcBef>
              <a:spcAft>
                <a:spcPts val="0"/>
              </a:spcAft>
              <a:buSzPct val="100000"/>
              <a:buChar char="●"/>
            </a:pPr>
            <a:r>
              <a:rPr lang="en"/>
              <a:t>Wai, A C H, et al. “Complete Genome Sequence of Kluyvera SP.. CRP, a Cellulolytic Strain Isolated from Red Panda Feces (Ailurus Fulgens).” Microbiology Resource Announcements, 21 Apr. 2022, www.ncbi.nlm.nih.gov/pmc/articles/PMC9022541/. </a:t>
            </a:r>
            <a:endParaRPr/>
          </a:p>
          <a:p>
            <a:pPr indent="-270827" lvl="0" marL="457200" rtl="0" algn="l">
              <a:spcBef>
                <a:spcPts val="0"/>
              </a:spcBef>
              <a:spcAft>
                <a:spcPts val="0"/>
              </a:spcAft>
              <a:buSzPct val="100000"/>
              <a:buChar char="●"/>
            </a:pPr>
            <a:r>
              <a:rPr lang="en"/>
              <a:t>Quantao Ma a, et al. “Investigation of Gut Microbiome Changes in Type 1 Diabetic Mellitus Rats Based on High-Throughput Sequencing.” Biomedicine &amp;amp; Pharmacotherapy, 24 Jan. 2020, www.sciencedirect.com/science/article/pii/S0753332220300639. </a:t>
            </a:r>
            <a:endParaRPr/>
          </a:p>
          <a:p>
            <a:pPr indent="-270827" lvl="0" marL="457200" rtl="0" algn="l">
              <a:spcBef>
                <a:spcPts val="0"/>
              </a:spcBef>
              <a:spcAft>
                <a:spcPts val="0"/>
              </a:spcAft>
              <a:buSzPct val="100000"/>
              <a:buChar char="●"/>
            </a:pPr>
            <a:r>
              <a:rPr lang="en"/>
              <a:t>“Lachnospira.” Lachnospira - an Overview | ScienceDirect Topics, www.sciencedirect.com/topics/agricultural-and-biological-sciences/lachnospira. Accessed 30 May 2023. </a:t>
            </a:r>
            <a:endParaRPr/>
          </a:p>
          <a:p>
            <a:pPr indent="-270827" lvl="0" marL="457200" rtl="0" algn="l">
              <a:spcBef>
                <a:spcPts val="0"/>
              </a:spcBef>
              <a:spcAft>
                <a:spcPts val="0"/>
              </a:spcAft>
              <a:buSzPct val="100000"/>
              <a:buChar char="●"/>
            </a:pPr>
            <a:r>
              <a:rPr lang="en"/>
              <a:t>Cuevas-Sierra A;Romo-Hualde A;Aranaz P;Goni L;Cuervo M;Martínez JA;Milagro FI;Riezu-Boj JI; “Diet- and Sex-Related Changes of Gut Microbiota Composition and Functional Profiles after 4 Months of Weight Loss Intervention.” European Journal of Nutrition, pubmed.ncbi.nlm.nih.gov/33591390/. Accessed 30 May 2023. </a:t>
            </a:r>
            <a:endParaRPr/>
          </a:p>
          <a:p>
            <a:pPr indent="-270827" lvl="0" marL="457200" rtl="0" algn="l">
              <a:spcBef>
                <a:spcPts val="0"/>
              </a:spcBef>
              <a:spcAft>
                <a:spcPts val="0"/>
              </a:spcAft>
              <a:buSzPct val="100000"/>
              <a:buChar char="●"/>
            </a:pPr>
            <a:r>
              <a:rPr lang="en"/>
              <a:t>“Human Gut Microbiome Atlas.” Msp_1264c - Species | Microbiome Atlas, www.microbiomeatlas.org/species.php?species_msp=msp_1264c. Accessed 30 May 2023. </a:t>
            </a:r>
            <a:endParaRPr/>
          </a:p>
          <a:p>
            <a:pPr indent="-270827" lvl="0" marL="457200" rtl="0" algn="l">
              <a:spcBef>
                <a:spcPts val="0"/>
              </a:spcBef>
              <a:spcAft>
                <a:spcPts val="0"/>
              </a:spcAft>
              <a:buSzPct val="100000"/>
              <a:buChar char="●"/>
            </a:pPr>
            <a:r>
              <a:rPr lang="en"/>
              <a:t>Kasai, Chika, et al. “Comparison of Human Gut Microbiota in Control Subjects and Patients with Colorectal Carcinoma in Adenoma: Terminal Restriction Fragment Length Polymorphism and next-Generation Sequencing Analyses.” Oncology Reports, 1 Jan. 2016, www.spandidos-publications.com/10.3892/or.2015.4398. </a:t>
            </a:r>
            <a:endParaRPr/>
          </a:p>
          <a:p>
            <a:pPr indent="-270827" lvl="0" marL="457200" rtl="0" algn="l">
              <a:spcBef>
                <a:spcPts val="0"/>
              </a:spcBef>
              <a:spcAft>
                <a:spcPts val="0"/>
              </a:spcAft>
              <a:buSzPct val="100000"/>
              <a:buChar char="●"/>
            </a:pPr>
            <a:r>
              <a:rPr lang="en"/>
              <a:t>Agnello, Melissa, et al. “Gut Microbiome Composition and Risk Factors in a Large Cross-Sectional IBS Cohort.” BMJ Open Gastroenterology, 6 Apr. 2020, www.ncbi.nlm.nih.gov/pmc/articles/PMC7254124/. </a:t>
            </a:r>
            <a:endParaRPr/>
          </a:p>
        </p:txBody>
      </p:sp>
      <p:sp>
        <p:nvSpPr>
          <p:cNvPr id="142" name="Google Shape;142;p25"/>
          <p:cNvSpPr txBox="1"/>
          <p:nvPr>
            <p:ph type="title"/>
          </p:nvPr>
        </p:nvSpPr>
        <p:spPr>
          <a:xfrm>
            <a:off x="4832400" y="497000"/>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00"/>
              <a:t>References for Genera Analysis and Understanding</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&amp; 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t>
            </a:r>
            <a:r>
              <a:rPr lang="en"/>
              <a:t>uman Microbiome</a:t>
            </a:r>
            <a:endParaRPr/>
          </a:p>
          <a:p>
            <a:pPr indent="-317500" lvl="1" marL="914400" rtl="0" algn="l">
              <a:spcBef>
                <a:spcPts val="0"/>
              </a:spcBef>
              <a:spcAft>
                <a:spcPts val="0"/>
              </a:spcAft>
              <a:buSzPts val="1400"/>
              <a:buChar char="○"/>
            </a:pPr>
            <a:r>
              <a:rPr lang="en"/>
              <a:t>Essential component of our overall health and well-being. It is a complex ecosystem of trillions of microorganisms that reside within and on our bodies, influencing everything from our immune system to our mental health. The composition of the microbiome can change throughout a person's lifetime and is influenced by a variety of factors(diet, age, genetics, hygiene, and perhaps even pets)</a:t>
            </a:r>
            <a:endParaRPr/>
          </a:p>
          <a:p>
            <a:pPr indent="-342900" lvl="0" marL="457200" rtl="0" algn="l">
              <a:spcBef>
                <a:spcPts val="0"/>
              </a:spcBef>
              <a:spcAft>
                <a:spcPts val="0"/>
              </a:spcAft>
              <a:buSzPts val="1800"/>
              <a:buChar char="●"/>
            </a:pPr>
            <a:r>
              <a:rPr lang="en"/>
              <a:t>Possible Positive Impact of Pets</a:t>
            </a:r>
            <a:endParaRPr/>
          </a:p>
          <a:p>
            <a:pPr indent="-317500" lvl="1" marL="914400" rtl="0" algn="l">
              <a:spcBef>
                <a:spcPts val="0"/>
              </a:spcBef>
              <a:spcAft>
                <a:spcPts val="0"/>
              </a:spcAft>
              <a:buSzPts val="1400"/>
              <a:buChar char="○"/>
            </a:pPr>
            <a:r>
              <a:rPr lang="en"/>
              <a:t>Studies conducted in the 1980s demonstrated a link between the intestinal bacteria of pets and their owners. Recent studies have focused on the impact of early life exposure to pets on the diversity and richness of the human gut microbiome in infants and young children, revealing positive effects. Additionally, recent years have provided us with new tools to profile physiological samples at the molecular level. High-throughput sequencing has allowed us to create a deeper understanding of microbiome composition of the human gut.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&amp; Background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1588725" y="1742725"/>
            <a:ext cx="5445390" cy="3400775"/>
          </a:xfrm>
          <a:prstGeom prst="rect">
            <a:avLst/>
          </a:prstGeom>
          <a:noFill/>
          <a:ln>
            <a:noFill/>
          </a:ln>
        </p:spPr>
      </p:pic>
      <p:pic>
        <p:nvPicPr>
          <p:cNvPr id="74" name="Google Shape;74;p15"/>
          <p:cNvPicPr preferRelativeResize="0"/>
          <p:nvPr/>
        </p:nvPicPr>
        <p:blipFill>
          <a:blip r:embed="rId4">
            <a:alphaModFix/>
          </a:blip>
          <a:stretch>
            <a:fillRect/>
          </a:stretch>
        </p:blipFill>
        <p:spPr>
          <a:xfrm>
            <a:off x="4458350" y="0"/>
            <a:ext cx="4546652" cy="1742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645900" y="1811225"/>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Can we tell the difference in people gut mi</a:t>
            </a:r>
            <a:r>
              <a:rPr lang="en"/>
              <a:t>crob</a:t>
            </a:r>
            <a:r>
              <a:rPr lang="en"/>
              <a:t>iomes</a:t>
            </a:r>
            <a:r>
              <a:rPr lang="en"/>
              <a:t> depending on pet ownership status?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health </a:t>
            </a:r>
            <a:r>
              <a:rPr lang="en"/>
              <a:t>indicators</a:t>
            </a:r>
            <a:r>
              <a:rPr lang="en"/>
              <a:t> can one observe based</a:t>
            </a:r>
            <a:r>
              <a:rPr lang="en"/>
              <a:t> molecular profiling and pet ownership status?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Cohort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Subset of </a:t>
            </a:r>
            <a:r>
              <a:rPr b="1" lang="en"/>
              <a:t>3101 customers</a:t>
            </a:r>
            <a:r>
              <a:rPr lang="en"/>
              <a:t> with </a:t>
            </a:r>
            <a:r>
              <a:rPr lang="en"/>
              <a:t>available</a:t>
            </a:r>
            <a:r>
              <a:rPr lang="en"/>
              <a:t> information to pet ownership</a:t>
            </a:r>
            <a:endParaRPr/>
          </a:p>
          <a:p>
            <a:pPr indent="-317500" lvl="1" marL="914400" rtl="0" algn="l">
              <a:spcBef>
                <a:spcPts val="0"/>
              </a:spcBef>
              <a:spcAft>
                <a:spcPts val="0"/>
              </a:spcAft>
              <a:buSzPts val="1400"/>
              <a:buChar char="○"/>
            </a:pPr>
            <a:r>
              <a:rPr lang="en"/>
              <a:t>1922 of kits w/ pets, 1179 of kits w/o pets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data was further filtered to assure that the sample analysis process was consistent across all samples, </a:t>
            </a:r>
            <a:r>
              <a:rPr lang="en"/>
              <a:t>specifically</a:t>
            </a:r>
            <a:r>
              <a:rPr lang="en"/>
              <a:t> the lab and </a:t>
            </a:r>
            <a:r>
              <a:rPr lang="en"/>
              <a:t>bioinformatics</a:t>
            </a:r>
            <a:r>
              <a:rPr lang="en"/>
              <a:t> processes were the same across all samples. </a:t>
            </a:r>
            <a:endParaRPr/>
          </a:p>
        </p:txBody>
      </p:sp>
      <p:graphicFrame>
        <p:nvGraphicFramePr>
          <p:cNvPr id="86" name="Google Shape;86;p17"/>
          <p:cNvGraphicFramePr/>
          <p:nvPr/>
        </p:nvGraphicFramePr>
        <p:xfrm>
          <a:off x="993750" y="1922150"/>
          <a:ext cx="3000000" cy="3000000"/>
        </p:xfrm>
        <a:graphic>
          <a:graphicData uri="http://schemas.openxmlformats.org/drawingml/2006/table">
            <a:tbl>
              <a:tblPr>
                <a:noFill/>
                <a:tableStyleId>{82EE0760-F0AE-416C-A55D-3B93705DFE68}</a:tableStyleId>
              </a:tblPr>
              <a:tblGrid>
                <a:gridCol w="952500"/>
                <a:gridCol w="952500"/>
                <a:gridCol w="952500"/>
                <a:gridCol w="952500"/>
                <a:gridCol w="952500"/>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Female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Male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Female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Male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44.83%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55.17%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18-27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64.41%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35.59%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27-55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978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58.70%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41.30%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956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391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70.97%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29.03%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en" sz="1000"/>
                        <a:t>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1985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1116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64.01%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35.99%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kit was represented with the following data:</a:t>
            </a:r>
            <a:endParaRPr/>
          </a:p>
          <a:p>
            <a:pPr indent="-317500" lvl="1" marL="914400" rtl="0" algn="l">
              <a:spcBef>
                <a:spcPts val="0"/>
              </a:spcBef>
              <a:spcAft>
                <a:spcPts val="0"/>
              </a:spcAft>
              <a:buSzPts val="1400"/>
              <a:buChar char="○"/>
            </a:pPr>
            <a:r>
              <a:rPr lang="en"/>
              <a:t>Microbiome profile(detected genus expressions w/ the relative abundance)</a:t>
            </a:r>
            <a:endParaRPr/>
          </a:p>
          <a:p>
            <a:pPr indent="-317500" lvl="1" marL="914400" rtl="0" algn="l">
              <a:spcBef>
                <a:spcPts val="0"/>
              </a:spcBef>
              <a:spcAft>
                <a:spcPts val="0"/>
              </a:spcAft>
              <a:buSzPts val="1400"/>
              <a:buChar char="○"/>
            </a:pPr>
            <a:r>
              <a:rPr lang="en"/>
              <a:t>Pet ownership label</a:t>
            </a:r>
            <a:endParaRPr/>
          </a:p>
          <a:p>
            <a:pPr indent="-317500" lvl="1" marL="914400" rtl="0" algn="l">
              <a:spcBef>
                <a:spcPts val="0"/>
              </a:spcBef>
              <a:spcAft>
                <a:spcPts val="0"/>
              </a:spcAft>
              <a:buSzPts val="1400"/>
              <a:buChar char="○"/>
            </a:pPr>
            <a:r>
              <a:rPr lang="en"/>
              <a:t>Age</a:t>
            </a:r>
            <a:endParaRPr/>
          </a:p>
          <a:p>
            <a:pPr indent="-317500" lvl="1" marL="914400" rtl="0" algn="l">
              <a:spcBef>
                <a:spcPts val="0"/>
              </a:spcBef>
              <a:spcAft>
                <a:spcPts val="0"/>
              </a:spcAft>
              <a:buSzPts val="1400"/>
              <a:buChar char="○"/>
            </a:pPr>
            <a:r>
              <a:rPr lang="en"/>
              <a:t>Sex</a:t>
            </a:r>
            <a:endParaRPr/>
          </a:p>
          <a:p>
            <a:pPr indent="0" lvl="0" marL="9144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and Analysis steps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a set of steps in python to ingest data and format it </a:t>
            </a:r>
            <a:r>
              <a:rPr lang="en"/>
              <a:t>suitable</a:t>
            </a:r>
            <a:r>
              <a:rPr lang="en"/>
              <a:t> for further analysis</a:t>
            </a:r>
            <a:endParaRPr/>
          </a:p>
          <a:p>
            <a:pPr indent="-317500" lvl="1" marL="914400" rtl="0" algn="l">
              <a:spcBef>
                <a:spcPts val="0"/>
              </a:spcBef>
              <a:spcAft>
                <a:spcPts val="0"/>
              </a:spcAft>
              <a:buSzPts val="1400"/>
              <a:buChar char="○"/>
            </a:pPr>
            <a:r>
              <a:rPr lang="en"/>
              <a:t>Step 1:  Combine kit attributes and </a:t>
            </a:r>
            <a:r>
              <a:rPr lang="en"/>
              <a:t>taxonomy</a:t>
            </a:r>
            <a:r>
              <a:rPr lang="en"/>
              <a:t> (genus) data</a:t>
            </a:r>
            <a:endParaRPr/>
          </a:p>
          <a:p>
            <a:pPr indent="-317500" lvl="1" marL="914400" rtl="0" algn="l">
              <a:spcBef>
                <a:spcPts val="0"/>
              </a:spcBef>
              <a:spcAft>
                <a:spcPts val="0"/>
              </a:spcAft>
              <a:buSzPts val="1400"/>
              <a:buChar char="○"/>
            </a:pPr>
            <a:r>
              <a:rPr lang="en"/>
              <a:t>Step 2:  Initial Analysis of A</a:t>
            </a:r>
            <a:r>
              <a:rPr lang="en"/>
              <a:t>ssociation</a:t>
            </a:r>
            <a:r>
              <a:rPr lang="en"/>
              <a:t> of Genus and Pet Label</a:t>
            </a:r>
            <a:endParaRPr/>
          </a:p>
          <a:p>
            <a:pPr indent="-317500" lvl="2" marL="1371600" rtl="0" algn="l">
              <a:spcBef>
                <a:spcPts val="0"/>
              </a:spcBef>
              <a:spcAft>
                <a:spcPts val="0"/>
              </a:spcAft>
              <a:buSzPts val="1400"/>
              <a:buChar char="■"/>
            </a:pPr>
            <a:r>
              <a:rPr lang="en"/>
              <a:t>No </a:t>
            </a:r>
            <a:r>
              <a:rPr lang="en"/>
              <a:t>obvious</a:t>
            </a:r>
            <a:r>
              <a:rPr lang="en"/>
              <a:t> patterns </a:t>
            </a:r>
            <a:r>
              <a:rPr lang="en"/>
              <a:t>emerged</a:t>
            </a:r>
            <a:r>
              <a:rPr lang="en"/>
              <a:t> from this approach due to an overlap of taxonomy </a:t>
            </a:r>
            <a:r>
              <a:rPr lang="en"/>
              <a:t>signals</a:t>
            </a:r>
            <a:r>
              <a:rPr lang="en"/>
              <a:t> across </a:t>
            </a:r>
            <a:r>
              <a:rPr lang="en"/>
              <a:t>both groups, which led to step 3 analysis</a:t>
            </a:r>
            <a:endParaRPr/>
          </a:p>
          <a:p>
            <a:pPr indent="-317500" lvl="1" marL="914400" rtl="0" algn="l">
              <a:spcBef>
                <a:spcPts val="0"/>
              </a:spcBef>
              <a:spcAft>
                <a:spcPts val="0"/>
              </a:spcAft>
              <a:buSzPts val="1400"/>
              <a:buChar char="○"/>
            </a:pPr>
            <a:r>
              <a:rPr lang="en"/>
              <a:t>Step 3:  Feature engineering and relative enrichment</a:t>
            </a:r>
            <a:endParaRPr/>
          </a:p>
          <a:p>
            <a:pPr indent="-317500" lvl="2" marL="1371600" rtl="0" algn="l">
              <a:spcBef>
                <a:spcPts val="0"/>
              </a:spcBef>
              <a:spcAft>
                <a:spcPts val="0"/>
              </a:spcAft>
              <a:buSzPts val="1400"/>
              <a:buChar char="■"/>
            </a:pPr>
            <a:r>
              <a:rPr lang="en"/>
              <a:t>Relative change in taxonomy between the two groups. </a:t>
            </a:r>
            <a:endParaRPr/>
          </a:p>
          <a:p>
            <a:pPr indent="-317500" lvl="2" marL="1371600" rtl="0" algn="l">
              <a:spcBef>
                <a:spcPts val="0"/>
              </a:spcBef>
              <a:spcAft>
                <a:spcPts val="0"/>
              </a:spcAft>
              <a:buSzPts val="1400"/>
              <a:buChar char="■"/>
            </a:pPr>
            <a:r>
              <a:rPr lang="en"/>
              <a:t>Focus on subset of taxa with robust </a:t>
            </a:r>
            <a:r>
              <a:rPr lang="en"/>
              <a:t>signals</a:t>
            </a:r>
            <a:r>
              <a:rPr lang="en"/>
              <a:t> and </a:t>
            </a:r>
            <a:r>
              <a:rPr lang="en"/>
              <a:t>indicative</a:t>
            </a:r>
            <a:r>
              <a:rPr lang="en"/>
              <a:t> of differences between the groups.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Methods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input in the following format (Kit, Taxa/Genus, Relative Activity, Pet Label)</a:t>
            </a:r>
            <a:endParaRPr/>
          </a:p>
          <a:p>
            <a:pPr indent="-342900" lvl="0" marL="457200" rtl="0" algn="l">
              <a:spcBef>
                <a:spcPts val="0"/>
              </a:spcBef>
              <a:spcAft>
                <a:spcPts val="0"/>
              </a:spcAft>
              <a:buSzPts val="1800"/>
              <a:buChar char="●"/>
            </a:pPr>
            <a:r>
              <a:rPr lang="en"/>
              <a:t>Log2 Fold Change for each unique Taxa</a:t>
            </a:r>
            <a:endParaRPr/>
          </a:p>
          <a:p>
            <a:pPr indent="-317500" lvl="1" marL="914400" rtl="0" algn="l">
              <a:spcBef>
                <a:spcPts val="0"/>
              </a:spcBef>
              <a:spcAft>
                <a:spcPts val="0"/>
              </a:spcAft>
              <a:buSzPts val="1400"/>
              <a:buChar char="○"/>
            </a:pPr>
            <a:r>
              <a:rPr lang="en"/>
              <a:t>Compute the Average Relative Activity for all kits of pet owners</a:t>
            </a:r>
            <a:endParaRPr/>
          </a:p>
          <a:p>
            <a:pPr indent="-317500" lvl="1" marL="914400" rtl="0" algn="l">
              <a:spcBef>
                <a:spcPts val="0"/>
              </a:spcBef>
              <a:spcAft>
                <a:spcPts val="0"/>
              </a:spcAft>
              <a:buSzPts val="1400"/>
              <a:buChar char="○"/>
            </a:pPr>
            <a:r>
              <a:rPr lang="en"/>
              <a:t>Compute the Average Relative Activity for all kits of non pet owners</a:t>
            </a:r>
            <a:endParaRPr/>
          </a:p>
          <a:p>
            <a:pPr indent="-317500" lvl="1" marL="914400" rtl="0" algn="l">
              <a:spcBef>
                <a:spcPts val="0"/>
              </a:spcBef>
              <a:spcAft>
                <a:spcPts val="0"/>
              </a:spcAft>
              <a:buSzPts val="1400"/>
              <a:buChar char="○"/>
            </a:pPr>
            <a:r>
              <a:rPr lang="en"/>
              <a:t>Compute log2 of the ratio between the two means (ignore taxa where either of the means is 0)</a:t>
            </a:r>
            <a:endParaRPr/>
          </a:p>
          <a:p>
            <a:pPr indent="-342900" lvl="0" marL="457200" rtl="0" algn="l">
              <a:spcBef>
                <a:spcPts val="0"/>
              </a:spcBef>
              <a:spcAft>
                <a:spcPts val="0"/>
              </a:spcAft>
              <a:buSzPts val="1800"/>
              <a:buChar char="●"/>
            </a:pPr>
            <a:r>
              <a:rPr lang="en"/>
              <a:t>Robustness Analysis</a:t>
            </a:r>
            <a:endParaRPr/>
          </a:p>
          <a:p>
            <a:pPr indent="-317500" lvl="1" marL="914400" rtl="0" algn="l">
              <a:spcBef>
                <a:spcPts val="0"/>
              </a:spcBef>
              <a:spcAft>
                <a:spcPts val="0"/>
              </a:spcAft>
              <a:buSzPts val="1400"/>
              <a:buChar char="○"/>
            </a:pPr>
            <a:r>
              <a:rPr lang="en"/>
              <a:t>Split the dataset into 5 random groups</a:t>
            </a:r>
            <a:endParaRPr/>
          </a:p>
          <a:p>
            <a:pPr indent="-317500" lvl="1" marL="914400" rtl="0" algn="l">
              <a:spcBef>
                <a:spcPts val="0"/>
              </a:spcBef>
              <a:spcAft>
                <a:spcPts val="0"/>
              </a:spcAft>
              <a:buSzPts val="1400"/>
              <a:buChar char="○"/>
            </a:pPr>
            <a:r>
              <a:rPr lang="en"/>
              <a:t>Compute Log2 Fold Change for each split as a buff</a:t>
            </a:r>
            <a:endParaRPr/>
          </a:p>
          <a:p>
            <a:pPr indent="-342900" lvl="0" marL="457200" rtl="0" algn="l">
              <a:spcBef>
                <a:spcPts val="0"/>
              </a:spcBef>
              <a:spcAft>
                <a:spcPts val="0"/>
              </a:spcAft>
              <a:buSzPts val="1800"/>
              <a:buChar char="●"/>
            </a:pPr>
            <a:r>
              <a:rPr lang="en"/>
              <a:t>Age Group Analysis</a:t>
            </a:r>
            <a:endParaRPr/>
          </a:p>
          <a:p>
            <a:pPr indent="-317500" lvl="1" marL="914400" rtl="0" algn="l">
              <a:spcBef>
                <a:spcPts val="0"/>
              </a:spcBef>
              <a:spcAft>
                <a:spcPts val="0"/>
              </a:spcAft>
              <a:buSzPts val="1400"/>
              <a:buChar char="○"/>
            </a:pPr>
            <a:r>
              <a:rPr lang="en"/>
              <a:t>Split the dataset into 4 different groups based on age (Under 18, 18-27, 27-55, 55+)</a:t>
            </a:r>
            <a:endParaRPr/>
          </a:p>
          <a:p>
            <a:pPr indent="-317500" lvl="1" marL="914400" rtl="0" algn="l">
              <a:spcBef>
                <a:spcPts val="0"/>
              </a:spcBef>
              <a:spcAft>
                <a:spcPts val="0"/>
              </a:spcAft>
              <a:buSzPts val="1400"/>
              <a:buChar char="○"/>
            </a:pPr>
            <a:r>
              <a:rPr lang="en"/>
              <a:t>Compute Log2 Fold Change for each group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76175" y="486975"/>
            <a:ext cx="9513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Genus Log2 fold change (</a:t>
            </a:r>
            <a:r>
              <a:rPr lang="en"/>
              <a:t>filtered</a:t>
            </a:r>
            <a:r>
              <a:rPr lang="en"/>
              <a:t> for robust taxa &amp; level) </a:t>
            </a:r>
            <a:endParaRPr/>
          </a:p>
        </p:txBody>
      </p:sp>
      <p:pic>
        <p:nvPicPr>
          <p:cNvPr id="110" name="Google Shape;110;p21" title="Chart"/>
          <p:cNvPicPr preferRelativeResize="0"/>
          <p:nvPr/>
        </p:nvPicPr>
        <p:blipFill>
          <a:blip r:embed="rId3">
            <a:alphaModFix/>
          </a:blip>
          <a:stretch>
            <a:fillRect/>
          </a:stretch>
        </p:blipFill>
        <p:spPr>
          <a:xfrm>
            <a:off x="1269709" y="1059675"/>
            <a:ext cx="6604566" cy="4083825"/>
          </a:xfrm>
          <a:prstGeom prst="rect">
            <a:avLst/>
          </a:prstGeom>
          <a:noFill/>
          <a:ln>
            <a:noFill/>
          </a:ln>
        </p:spPr>
      </p:pic>
      <p:sp>
        <p:nvSpPr>
          <p:cNvPr id="111" name="Google Shape;111;p21"/>
          <p:cNvSpPr/>
          <p:nvPr/>
        </p:nvSpPr>
        <p:spPr>
          <a:xfrm rot="9548733">
            <a:off x="6200719" y="1472272"/>
            <a:ext cx="235958" cy="141575"/>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rot="-8310641">
            <a:off x="6532869" y="2068620"/>
            <a:ext cx="207855" cy="112859"/>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6454150" y="2571750"/>
            <a:ext cx="981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2"/>
                </a:solidFill>
              </a:rPr>
              <a:t>Pet Owners</a:t>
            </a:r>
            <a:endParaRPr sz="1200">
              <a:solidFill>
                <a:schemeClr val="dk2"/>
              </a:solidFill>
            </a:endParaRPr>
          </a:p>
        </p:txBody>
      </p:sp>
      <p:sp>
        <p:nvSpPr>
          <p:cNvPr id="114" name="Google Shape;114;p21"/>
          <p:cNvSpPr txBox="1"/>
          <p:nvPr>
            <p:ph idx="1" type="body"/>
          </p:nvPr>
        </p:nvSpPr>
        <p:spPr>
          <a:xfrm>
            <a:off x="3161825" y="2571750"/>
            <a:ext cx="1410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2"/>
                </a:solidFill>
              </a:rPr>
              <a:t>Non </a:t>
            </a:r>
            <a:r>
              <a:rPr lang="en" sz="1200">
                <a:solidFill>
                  <a:schemeClr val="dk2"/>
                </a:solidFill>
              </a:rPr>
              <a:t>Pet Owners</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