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C8CAAF-D5BA-49B4-86A4-27E4A01F8634}">
  <a:tblStyle styleId="{E2C8CAAF-D5BA-49B4-86A4-27E4A01F86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aven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bad9066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bad9066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bad9066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bad9066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93c7d99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93c7d99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93c7d9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93c7d9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c28049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c28049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c280493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c280493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c280493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c280493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c280493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c280493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c280493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c280493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70f1e246b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70f1e246b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0f1e24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0f1e24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70dbf2d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70dbf2d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70dbf2d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70dbf2d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9116da2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9116da2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9116da2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9116da2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9116da2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9116da2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9116da2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9116da2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9116da2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9116da2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9116da2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9116da2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70f1e246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70f1e246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71bbd5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71bbd5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ad9066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ad9066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8e29544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8e29544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70dbf2d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70dbf2d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0dbf2d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70dbf2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0dbf2d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0dbf2d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DC1C6"/>
                </a:solidFill>
                <a:highlight>
                  <a:srgbClr val="202124"/>
                </a:highlight>
              </a:rPr>
              <a:t>that is spread from one person to another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</a:rPr>
              <a:t> through a variety of ways that include: contact with blood and bodily fluids; breathing in an airborne virus; or by being bitten by an insect.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93c7d99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93c7d99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93c7d99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93c7d99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70f1e246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70f1e246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bad9066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bad9066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53975" y="1389450"/>
            <a:ext cx="471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Analysis of health education’s impact in the context of global pandemics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8575" y="3557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Meera Al Khazraji (ma6603)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Shadad Hossain (mfh9822)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Jennifer Zheng (lz2278)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Ahmed Zoghbor(az1700)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242375" y="72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159325" y="1720700"/>
            <a:ext cx="78609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" sz="1502">
                <a:solidFill>
                  <a:srgbClr val="000000"/>
                </a:solidFill>
              </a:rPr>
              <a:t>Mortality_Rate = β</a:t>
            </a:r>
            <a:r>
              <a:rPr b="1" baseline="-25000" lang="en" sz="1502">
                <a:solidFill>
                  <a:srgbClr val="000000"/>
                </a:solidFill>
              </a:rPr>
              <a:t>1</a:t>
            </a:r>
            <a:r>
              <a:rPr b="1" lang="en" sz="1502">
                <a:solidFill>
                  <a:srgbClr val="000000"/>
                </a:solidFill>
              </a:rPr>
              <a:t>  x Govt_Expenditure_on_Edu + </a:t>
            </a:r>
            <a:r>
              <a:rPr b="1" lang="en" sz="1502">
                <a:solidFill>
                  <a:srgbClr val="000000"/>
                </a:solidFill>
              </a:rPr>
              <a:t>β</a:t>
            </a:r>
            <a:r>
              <a:rPr b="1" baseline="-25000" lang="en" sz="1502">
                <a:solidFill>
                  <a:srgbClr val="000000"/>
                </a:solidFill>
              </a:rPr>
              <a:t>2</a:t>
            </a:r>
            <a:r>
              <a:rPr b="1" lang="en" sz="1502">
                <a:solidFill>
                  <a:srgbClr val="000000"/>
                </a:solidFill>
              </a:rPr>
              <a:t> x Education Enrollment + </a:t>
            </a:r>
            <a:r>
              <a:rPr b="1" lang="en" sz="1502">
                <a:solidFill>
                  <a:srgbClr val="000000"/>
                </a:solidFill>
              </a:rPr>
              <a:t>α + Є</a:t>
            </a:r>
            <a:r>
              <a:rPr b="1" baseline="-25000" lang="en" sz="1502">
                <a:solidFill>
                  <a:srgbClr val="000000"/>
                </a:solidFill>
              </a:rPr>
              <a:t>i</a:t>
            </a:r>
            <a:endParaRPr b="1" baseline="-25000" sz="1502">
              <a:solidFill>
                <a:srgbClr val="000000"/>
              </a:solidFill>
            </a:endParaRPr>
          </a:p>
          <a:p>
            <a:pPr indent="-322262" lvl="0" marL="45720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chemeClr val="accent4"/>
                </a:highlight>
              </a:rPr>
              <a:t>Dependent variable - Mortality rate by communicable disease</a:t>
            </a:r>
            <a:endParaRPr sz="1475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-322262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</a:rPr>
              <a:t>Independent variable:</a:t>
            </a:r>
            <a:endParaRPr sz="1475">
              <a:solidFill>
                <a:srgbClr val="000000"/>
              </a:solidFill>
            </a:endParaRPr>
          </a:p>
          <a:p>
            <a:pPr indent="-322262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○"/>
            </a:pPr>
            <a:r>
              <a:rPr lang="en" sz="1475">
                <a:solidFill>
                  <a:srgbClr val="000000"/>
                </a:solidFill>
                <a:highlight>
                  <a:srgbClr val="F4CCCC"/>
                </a:highlight>
              </a:rPr>
              <a:t>Government expenditure on education %GDP</a:t>
            </a:r>
            <a:endParaRPr sz="1475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-322262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○"/>
            </a:pPr>
            <a:r>
              <a:rPr lang="en" sz="1475">
                <a:solidFill>
                  <a:srgbClr val="000000"/>
                </a:solidFill>
                <a:highlight>
                  <a:srgbClr val="CFE2F3"/>
                </a:highlight>
              </a:rPr>
              <a:t>Primary school enrollment</a:t>
            </a:r>
            <a:endParaRPr sz="1475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322262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○"/>
            </a:pPr>
            <a:r>
              <a:rPr lang="en" sz="1475">
                <a:solidFill>
                  <a:srgbClr val="000000"/>
                </a:solidFill>
                <a:highlight>
                  <a:srgbClr val="CFE2F3"/>
                </a:highlight>
              </a:rPr>
              <a:t>Secondary school enrollment</a:t>
            </a:r>
            <a:endParaRPr sz="1475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322262" lvl="1" marL="9144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○"/>
            </a:pPr>
            <a:r>
              <a:rPr lang="en" sz="1475">
                <a:solidFill>
                  <a:srgbClr val="000000"/>
                </a:solidFill>
                <a:highlight>
                  <a:srgbClr val="CFE2F3"/>
                </a:highlight>
              </a:rPr>
              <a:t>Tertiary school enrollment</a:t>
            </a:r>
            <a:endParaRPr sz="1475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72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713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63500" y="1456600"/>
            <a:ext cx="77805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Mortality_Rate = β</a:t>
            </a:r>
            <a:r>
              <a:rPr b="1" baseline="-25000" lang="en" sz="1400">
                <a:solidFill>
                  <a:srgbClr val="000000"/>
                </a:solidFill>
              </a:rPr>
              <a:t>1</a:t>
            </a:r>
            <a:r>
              <a:rPr b="1" lang="en" sz="1400">
                <a:solidFill>
                  <a:srgbClr val="000000"/>
                </a:solidFill>
              </a:rPr>
              <a:t>  x Govt_Expenditure_on_Edu + β</a:t>
            </a:r>
            <a:r>
              <a:rPr b="1" baseline="-25000" lang="en" sz="1400">
                <a:solidFill>
                  <a:srgbClr val="000000"/>
                </a:solidFill>
              </a:rPr>
              <a:t>2</a:t>
            </a:r>
            <a:r>
              <a:rPr b="1" lang="en" sz="1400">
                <a:solidFill>
                  <a:srgbClr val="000000"/>
                </a:solidFill>
              </a:rPr>
              <a:t> x Education Enrollment + </a:t>
            </a:r>
            <a:r>
              <a:rPr b="1" lang="en" sz="1400">
                <a:solidFill>
                  <a:srgbClr val="000000"/>
                </a:solidFill>
              </a:rPr>
              <a:t> β</a:t>
            </a:r>
            <a:r>
              <a:rPr b="1" baseline="-25000" lang="en" sz="1400">
                <a:solidFill>
                  <a:srgbClr val="000000"/>
                </a:solidFill>
              </a:rPr>
              <a:t>3</a:t>
            </a:r>
            <a:r>
              <a:rPr b="1" lang="en" sz="1400">
                <a:solidFill>
                  <a:srgbClr val="000000"/>
                </a:solidFill>
              </a:rPr>
              <a:t> x Health Behavior + </a:t>
            </a:r>
            <a:r>
              <a:rPr b="1" lang="en" sz="1400">
                <a:solidFill>
                  <a:srgbClr val="000000"/>
                </a:solidFill>
              </a:rPr>
              <a:t>α + Є</a:t>
            </a:r>
            <a:r>
              <a:rPr b="1" baseline="-25000" lang="en" sz="1400">
                <a:solidFill>
                  <a:srgbClr val="000000"/>
                </a:solidFill>
              </a:rPr>
              <a:t>i</a:t>
            </a:r>
            <a:endParaRPr b="1" baseline="-25000"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Dependent variable: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chemeClr val="accent4"/>
                </a:highlight>
              </a:rPr>
              <a:t>Mortality rate by communicable disease</a:t>
            </a:r>
            <a:endParaRPr sz="12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-304800" lvl="0" marL="4572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Independent variable: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4CCCC"/>
                </a:highlight>
              </a:rPr>
              <a:t>Government expenditure on education %GDP</a:t>
            </a:r>
            <a:endParaRPr sz="120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FE2F3"/>
                </a:highlight>
              </a:rPr>
              <a:t>Primary school enrollment</a:t>
            </a:r>
            <a:endParaRPr sz="1200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FE2F3"/>
                </a:highlight>
              </a:rPr>
              <a:t>Secondary school enrollment</a:t>
            </a:r>
            <a:endParaRPr sz="1200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CFE2F3"/>
                </a:highlight>
              </a:rPr>
              <a:t>Tertiary school enrollment</a:t>
            </a:r>
            <a:endParaRPr sz="1200">
              <a:solidFill>
                <a:srgbClr val="000000"/>
              </a:solidFill>
              <a:highlight>
                <a:srgbClr val="CFE2F3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D9D2E9"/>
                </a:highlight>
              </a:rPr>
              <a:t>Sanitization use</a:t>
            </a:r>
            <a:endParaRPr sz="1200">
              <a:solidFill>
                <a:srgbClr val="000000"/>
              </a:solidFill>
              <a:highlight>
                <a:srgbClr val="D9D2E9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D9D2E9"/>
                </a:highlight>
              </a:rPr>
              <a:t>Immunization rate</a:t>
            </a:r>
            <a:endParaRPr sz="1200">
              <a:solidFill>
                <a:srgbClr val="000000"/>
              </a:solidFill>
              <a:highlight>
                <a:srgbClr val="D9D2E9"/>
              </a:highlight>
            </a:endParaRPr>
          </a:p>
          <a:p>
            <a:pPr indent="-304800" lvl="1" marL="9144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D9D2E9"/>
                </a:highlight>
              </a:rPr>
              <a:t>Alcoholic consumption</a:t>
            </a:r>
            <a:endParaRPr sz="1200">
              <a:solidFill>
                <a:srgbClr val="000000"/>
              </a:solidFill>
              <a:highlight>
                <a:srgbClr val="D9D2E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713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&amp; 5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363500" y="1456600"/>
            <a:ext cx="77805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solidFill>
                  <a:srgbClr val="000000"/>
                </a:solidFill>
              </a:rPr>
              <a:t>Model 4: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Weighted by Population → using [aw=Populationtotal] command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Makes the measurement by country to measurement by individual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Model 5: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Add in GDP of the countries to see if there is a significant change on result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74" y="413112"/>
            <a:ext cx="7104226" cy="4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74" y="244499"/>
            <a:ext cx="7104226" cy="4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/>
          <p:nvPr/>
        </p:nvSpPr>
        <p:spPr>
          <a:xfrm rot="-5400000">
            <a:off x="3447575" y="896925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49" y="244499"/>
            <a:ext cx="7104226" cy="4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/>
          <p:nvPr/>
        </p:nvSpPr>
        <p:spPr>
          <a:xfrm rot="-5400000">
            <a:off x="4596800" y="142950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49" y="244499"/>
            <a:ext cx="7104226" cy="4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8"/>
          <p:cNvSpPr/>
          <p:nvPr/>
        </p:nvSpPr>
        <p:spPr>
          <a:xfrm rot="-5400000">
            <a:off x="5746025" y="288705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 rot="-5400000">
            <a:off x="5746025" y="139970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49" y="244499"/>
            <a:ext cx="7104226" cy="4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/>
          <p:nvPr/>
        </p:nvSpPr>
        <p:spPr>
          <a:xfrm rot="-5400000">
            <a:off x="6881250" y="2901075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 rot="-5400000">
            <a:off x="6881250" y="1511825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49" y="244499"/>
            <a:ext cx="7104226" cy="4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/>
          <p:nvPr/>
        </p:nvSpPr>
        <p:spPr>
          <a:xfrm rot="-5400000">
            <a:off x="8130350" y="430950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-5400000">
            <a:off x="8130350" y="145400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 rot="-5400000">
            <a:off x="8130350" y="2881750"/>
            <a:ext cx="168300" cy="39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220725" y="598575"/>
            <a:ext cx="7113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(2010) Model 1</a:t>
            </a:r>
            <a:endParaRPr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0525"/>
            <a:ext cx="4463275" cy="3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1074875" y="1488900"/>
            <a:ext cx="3553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P&lt;0.0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1 → reject the null hypothesis, i.e., there is a statistically significant relationship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 statistic &gt; critical F value → statistically significant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Due to the omitted variable bias, we are unable to determine whether the relationship is positive or negative or the degree of correlation between them.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6496025" y="1194850"/>
            <a:ext cx="557400" cy="402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6327725" y="4395825"/>
            <a:ext cx="937500" cy="2919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51625" y="1445475"/>
            <a:ext cx="7248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35"/>
              <a:t>In the </a:t>
            </a:r>
            <a:r>
              <a:rPr b="1" lang="en" sz="1635">
                <a:solidFill>
                  <a:schemeClr val="accent3"/>
                </a:solidFill>
              </a:rPr>
              <a:t>current global pandemic climate</a:t>
            </a:r>
            <a:r>
              <a:rPr b="1" lang="en" sz="1635"/>
              <a:t>, nearly every aspect of human life is impacted, including public health, the economy, politics, etc. It is not the first time that humans have faced the threat of </a:t>
            </a:r>
            <a:r>
              <a:rPr b="1" lang="en" sz="1635">
                <a:solidFill>
                  <a:schemeClr val="accent3"/>
                </a:solidFill>
              </a:rPr>
              <a:t>infectious diseases </a:t>
            </a:r>
            <a:r>
              <a:rPr b="1" lang="en" sz="1635"/>
              <a:t>in this century. </a:t>
            </a:r>
            <a:endParaRPr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Nature: Baker et al. (2021): Infectious disease in an era of global change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8181"/>
              <a:buChar char="●"/>
            </a:pPr>
            <a:r>
              <a:rPr lang="en" sz="1100">
                <a:solidFill>
                  <a:srgbClr val="000000"/>
                </a:solidFill>
              </a:rPr>
              <a:t>“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The twenty-first century has witnessed a wave of severe infectious disease outbreaks, not least the COVID-19 pandemic, which has had a </a:t>
            </a: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</a:rPr>
              <a:t>devastating impact on lives and livelihoods</a:t>
            </a:r>
            <a:r>
              <a:rPr lang="en" sz="1350">
                <a:solidFill>
                  <a:schemeClr val="accent3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</a:rPr>
              <a:t>around the globe.” </a:t>
            </a:r>
            <a:endParaRPr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96296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“The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2003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severe acute respiratory syndrome coronavirus outbreak, 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2009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swine flu pandemic, 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2012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Middle East respiratory syndrome coronavirus outbreak, 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2013–2016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Ebola virus disease epidemic in West Africa and 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2015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Zika virus disease epidemic all resulted in </a:t>
            </a: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</a:rPr>
              <a:t>substantial morbidity and mortality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while spreading across borders to infect people in multiple countries.” 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67"/>
              <a:t>Boutayeb, A., Boutayeb, S. &amp; Boutayeb, W. Multi-morbidity of non communicable diseases and equity in WHO Eastern Mediterranean countries</a:t>
            </a:r>
            <a:endParaRPr sz="1467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466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“One of the biggest challenges currently facing humanity is chronic diseases which are sweeping the entire globe, with an increasing trend in developing countries [1]. Of the 57 million deaths that occurred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worldwide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in 2008, about 36 million </a:t>
            </a:r>
            <a:r>
              <a:rPr b="1" lang="en" sz="1350">
                <a:solidFill>
                  <a:schemeClr val="accent3"/>
                </a:solidFill>
                <a:highlight>
                  <a:srgbClr val="FFFFFF"/>
                </a:highlight>
              </a:rPr>
              <a:t>(63%)</a:t>
            </a:r>
            <a:r>
              <a:rPr lang="en" sz="1350">
                <a:solidFill>
                  <a:schemeClr val="accent3"/>
                </a:solidFill>
                <a:highlight>
                  <a:srgbClr val="FFFFFF"/>
                </a:highlight>
              </a:rPr>
              <a:t> were due to non communicable diseases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.”</a:t>
            </a:r>
            <a:endParaRPr sz="141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(2010) </a:t>
            </a:r>
            <a:r>
              <a:rPr lang="en"/>
              <a:t>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8" name="Google Shape;418;p32"/>
          <p:cNvSpPr txBox="1"/>
          <p:nvPr/>
        </p:nvSpPr>
        <p:spPr>
          <a:xfrm>
            <a:off x="695625" y="182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975075" y="1597875"/>
            <a:ext cx="35814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nly variables, tertiary and secondary enrollment, are statistically significant as their P values are less than .05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econdary and tertiary education are affecting the model quite significantly as the absolute value of the gradients for these are higher compared to other variables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slope will be negative and Y intercept is 80.973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adjusted r2 value increase meaning a stronger correlation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0" name="Google Shape;4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0525"/>
            <a:ext cx="4463275" cy="3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7401600" y="1732525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7401600" y="2042875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7454400" y="4157300"/>
            <a:ext cx="344400" cy="208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(2010) Model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0" name="Google Shape;430;p33"/>
          <p:cNvSpPr txBox="1"/>
          <p:nvPr/>
        </p:nvSpPr>
        <p:spPr>
          <a:xfrm>
            <a:off x="1116900" y="1634725"/>
            <a:ext cx="34551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adjusted R2 again increases, meaning a stronger relationship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Basic sanitization usage have a strong significant result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he basic sanitization usage has a value of -.505 which means it has the greatest influence.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0525"/>
            <a:ext cx="4463275" cy="3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/>
          <p:nvPr/>
        </p:nvSpPr>
        <p:spPr>
          <a:xfrm>
            <a:off x="8267425" y="4112725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8210125" y="3081000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(2015) Model 1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1028725" y="1711500"/>
            <a:ext cx="30555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P&gt;0.1 → accept the null hypothesis, i.e., there is no statistically significant relationship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 statistic &lt; critical F value → not statistically significant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40" name="Google Shape;4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175" y="561313"/>
            <a:ext cx="4917125" cy="42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(2015)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7" name="Google Shape;447;p35"/>
          <p:cNvSpPr txBox="1"/>
          <p:nvPr/>
        </p:nvSpPr>
        <p:spPr>
          <a:xfrm>
            <a:off x="695625" y="182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860100" y="1418875"/>
            <a:ext cx="3711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nly variables, tertiary and secondary enrollment, are statistically significant as their P values are less than .05 and 0.01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Secondary and tertiary education are affecting the model quite significantly as the absolute value of the gradients for these are higher compared to other variables</a:t>
            </a:r>
            <a:r>
              <a:rPr lang="en" sz="1100"/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slope will be negative and Y intercept is 57.990</a:t>
            </a:r>
            <a:r>
              <a:rPr lang="en" sz="1100"/>
              <a:t>.</a:t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he adjusted r2 value increase meaning a stronger correlation</a:t>
            </a:r>
            <a:endParaRPr sz="1100"/>
          </a:p>
        </p:txBody>
      </p:sp>
      <p:pic>
        <p:nvPicPr>
          <p:cNvPr id="449" name="Google Shape;4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0388"/>
            <a:ext cx="4917125" cy="428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5"/>
          <p:cNvSpPr/>
          <p:nvPr/>
        </p:nvSpPr>
        <p:spPr>
          <a:xfrm>
            <a:off x="7524150" y="1597875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7524150" y="1900350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175" y="430788"/>
            <a:ext cx="4917125" cy="428192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(2015) Model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9" name="Google Shape;459;p36"/>
          <p:cNvSpPr txBox="1"/>
          <p:nvPr/>
        </p:nvSpPr>
        <p:spPr>
          <a:xfrm>
            <a:off x="1028800" y="1634725"/>
            <a:ext cx="3177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adjusted R2 again increases, meaning a stronger relationship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Basic sanitization usage and alcoholic consumption have a strong significant result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alcoholic consumption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has a value of -.678 which means it has the greatest influence.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0" name="Google Shape;460;p36"/>
          <p:cNvSpPr/>
          <p:nvPr/>
        </p:nvSpPr>
        <p:spPr>
          <a:xfrm>
            <a:off x="8074450" y="2571750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8074450" y="2878525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175" y="628150"/>
            <a:ext cx="4877924" cy="38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(2019) Model 1</a:t>
            </a:r>
            <a:endParaRPr/>
          </a:p>
        </p:txBody>
      </p:sp>
      <p:sp>
        <p:nvSpPr>
          <p:cNvPr id="468" name="Google Shape;468;p37"/>
          <p:cNvSpPr txBox="1"/>
          <p:nvPr/>
        </p:nvSpPr>
        <p:spPr>
          <a:xfrm>
            <a:off x="1082550" y="1634725"/>
            <a:ext cx="31236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P&gt;0.1 → accept the null hypothesis, i.e., there is no statistically significant relationship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F statistic &lt; critical F value → not statistically significant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75" y="881500"/>
            <a:ext cx="4877924" cy="38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(2019) Model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6" name="Google Shape;476;p38"/>
          <p:cNvSpPr txBox="1"/>
          <p:nvPr/>
        </p:nvSpPr>
        <p:spPr>
          <a:xfrm>
            <a:off x="695625" y="182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 txBox="1"/>
          <p:nvPr/>
        </p:nvSpPr>
        <p:spPr>
          <a:xfrm>
            <a:off x="913775" y="1541700"/>
            <a:ext cx="3453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nly variables, secondary enrollment, are statistically significant as their P values are less than .01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Secondary is affecting the model quite significantly as the absolute value of the gradients for these are higher compared to other variables</a:t>
            </a:r>
            <a:r>
              <a:rPr lang="en" sz="1100"/>
              <a:t>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slope will be negative and Y intercept is 34.008</a:t>
            </a:r>
            <a:r>
              <a:rPr lang="en" sz="1100"/>
              <a:t>.</a:t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he adjusted r2 value increase meaning a stronger correlation</a:t>
            </a:r>
            <a:endParaRPr sz="1100"/>
          </a:p>
        </p:txBody>
      </p:sp>
      <p:sp>
        <p:nvSpPr>
          <p:cNvPr id="478" name="Google Shape;478;p38"/>
          <p:cNvSpPr/>
          <p:nvPr/>
        </p:nvSpPr>
        <p:spPr>
          <a:xfrm>
            <a:off x="7328725" y="1828350"/>
            <a:ext cx="450000" cy="256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7434325" y="4012925"/>
            <a:ext cx="344400" cy="2082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175" y="628150"/>
            <a:ext cx="4877924" cy="38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(2019) Model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345475" y="1634725"/>
            <a:ext cx="38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7" name="Google Shape;487;p39"/>
          <p:cNvSpPr txBox="1"/>
          <p:nvPr/>
        </p:nvSpPr>
        <p:spPr>
          <a:xfrm>
            <a:off x="1213050" y="1634725"/>
            <a:ext cx="29931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adjusted R2 again decreases, meaning a less strong relationship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No variable have a strong significant result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Limitations</a:t>
            </a:r>
            <a:endParaRPr/>
          </a:p>
        </p:txBody>
      </p:sp>
      <p:sp>
        <p:nvSpPr>
          <p:cNvPr id="493" name="Google Shape;493;p40"/>
          <p:cNvSpPr txBox="1"/>
          <p:nvPr>
            <p:ph idx="1" type="body"/>
          </p:nvPr>
        </p:nvSpPr>
        <p:spPr>
          <a:xfrm>
            <a:off x="1303800" y="1456075"/>
            <a:ext cx="74292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00"/>
              <a:t>Conclusions</a:t>
            </a:r>
            <a:endParaRPr b="1" sz="1500"/>
          </a:p>
          <a:p>
            <a:pPr indent="-31423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49"/>
              <a:buChar char="●"/>
            </a:pPr>
            <a:r>
              <a:rPr lang="en" sz="1348"/>
              <a:t>We </a:t>
            </a:r>
            <a:r>
              <a:rPr lang="en" sz="1348">
                <a:solidFill>
                  <a:schemeClr val="accent2"/>
                </a:solidFill>
              </a:rPr>
              <a:t>reject</a:t>
            </a:r>
            <a:r>
              <a:rPr lang="en" sz="1348"/>
              <a:t> the null hypothesis</a:t>
            </a:r>
            <a:endParaRPr sz="1348"/>
          </a:p>
          <a:p>
            <a:pPr indent="-31423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●"/>
            </a:pPr>
            <a:r>
              <a:rPr lang="en" sz="1348"/>
              <a:t>Findings → the expenditure on education has impact on the mortality rate caused by communicable diseases</a:t>
            </a:r>
            <a:endParaRPr sz="134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48"/>
              <a:t>Limitations</a:t>
            </a:r>
            <a:endParaRPr b="1" sz="1548"/>
          </a:p>
          <a:p>
            <a:pPr indent="-31423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49"/>
              <a:buChar char="●"/>
            </a:pPr>
            <a:r>
              <a:rPr lang="en" sz="1348"/>
              <a:t>Data sample are </a:t>
            </a:r>
            <a:r>
              <a:rPr lang="en" sz="1348">
                <a:solidFill>
                  <a:schemeClr val="accent3"/>
                </a:solidFill>
              </a:rPr>
              <a:t>limited</a:t>
            </a:r>
            <a:endParaRPr sz="1348">
              <a:solidFill>
                <a:schemeClr val="accent3"/>
              </a:solidFill>
            </a:endParaRPr>
          </a:p>
          <a:p>
            <a:pPr indent="-31423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○"/>
            </a:pPr>
            <a:r>
              <a:rPr lang="en" sz="1348">
                <a:solidFill>
                  <a:schemeClr val="accent3"/>
                </a:solidFill>
              </a:rPr>
              <a:t>Year</a:t>
            </a:r>
            <a:r>
              <a:rPr lang="en" sz="1348"/>
              <a:t> → we only picked one representative year</a:t>
            </a:r>
            <a:endParaRPr sz="1348"/>
          </a:p>
          <a:p>
            <a:pPr indent="-31423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○"/>
            </a:pPr>
            <a:r>
              <a:rPr lang="en" sz="1348">
                <a:solidFill>
                  <a:schemeClr val="accent3"/>
                </a:solidFill>
              </a:rPr>
              <a:t>Country</a:t>
            </a:r>
            <a:r>
              <a:rPr lang="en" sz="1348"/>
              <a:t> → We only have a sample of 62 countries</a:t>
            </a:r>
            <a:endParaRPr sz="1348"/>
          </a:p>
          <a:p>
            <a:pPr indent="-31423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○"/>
            </a:pPr>
            <a:r>
              <a:rPr lang="en" sz="1348"/>
              <a:t>We were not able to find </a:t>
            </a:r>
            <a:r>
              <a:rPr lang="en" sz="1348">
                <a:solidFill>
                  <a:schemeClr val="accent3"/>
                </a:solidFill>
              </a:rPr>
              <a:t>health education related data </a:t>
            </a:r>
            <a:r>
              <a:rPr lang="en" sz="1348"/>
              <a:t>which could be more direct</a:t>
            </a:r>
            <a:endParaRPr sz="1348"/>
          </a:p>
          <a:p>
            <a:pPr indent="-31423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●"/>
            </a:pPr>
            <a:r>
              <a:rPr lang="en" sz="1348"/>
              <a:t>The relationship might be </a:t>
            </a:r>
            <a:r>
              <a:rPr lang="en" sz="1348">
                <a:solidFill>
                  <a:schemeClr val="accent3"/>
                </a:solidFill>
              </a:rPr>
              <a:t>reversed</a:t>
            </a:r>
            <a:r>
              <a:rPr lang="en" sz="1348"/>
              <a:t>. The cause-and-effect relationship still needs further validations</a:t>
            </a:r>
            <a:endParaRPr sz="1348"/>
          </a:p>
          <a:p>
            <a:pPr indent="-31423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49"/>
              <a:buChar char="●"/>
            </a:pPr>
            <a:r>
              <a:rPr lang="en" sz="1348"/>
              <a:t>We weren't able to obtain some </a:t>
            </a:r>
            <a:r>
              <a:rPr lang="en" sz="1348">
                <a:solidFill>
                  <a:schemeClr val="accent3"/>
                </a:solidFill>
              </a:rPr>
              <a:t>COVID pandemic data</a:t>
            </a:r>
            <a:r>
              <a:rPr lang="en" sz="1348"/>
              <a:t> that may have been more relevant to the current state of public health</a:t>
            </a:r>
            <a:endParaRPr sz="1348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348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&amp; Further Study</a:t>
            </a:r>
            <a:endParaRPr/>
          </a:p>
        </p:txBody>
      </p:sp>
      <p:sp>
        <p:nvSpPr>
          <p:cNvPr id="499" name="Google Shape;499;p41"/>
          <p:cNvSpPr txBox="1"/>
          <p:nvPr>
            <p:ph idx="1" type="body"/>
          </p:nvPr>
        </p:nvSpPr>
        <p:spPr>
          <a:xfrm>
            <a:off x="822200" y="1456075"/>
            <a:ext cx="79107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Further Study</a:t>
            </a:r>
            <a:endParaRPr b="1"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 sz="1400"/>
              <a:t>If we have more time, we would like to </a:t>
            </a:r>
            <a:r>
              <a:rPr b="1" lang="en" sz="1400">
                <a:solidFill>
                  <a:schemeClr val="accent3"/>
                </a:solidFill>
              </a:rPr>
              <a:t>validate the cause-and-effect relationship</a:t>
            </a:r>
            <a:r>
              <a:rPr b="1" lang="en" sz="1400"/>
              <a:t> </a:t>
            </a:r>
            <a:r>
              <a:rPr lang="en" sz="1400"/>
              <a:t>between our dependent and independent variables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 sz="1400"/>
              <a:t>We would also want to </a:t>
            </a:r>
            <a:r>
              <a:rPr b="1" lang="en" sz="1400">
                <a:solidFill>
                  <a:schemeClr val="accent3"/>
                </a:solidFill>
              </a:rPr>
              <a:t>obtain health education relevant data</a:t>
            </a:r>
            <a:r>
              <a:rPr lang="en" sz="1400"/>
              <a:t> to more closely and specifically examine the impact of health education.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Policy implications</a:t>
            </a:r>
            <a:endParaRPr b="1"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</a:pPr>
            <a:r>
              <a:rPr lang="en" sz="1400"/>
              <a:t>For better protection against current pandemics, policy makers should increase investment in </a:t>
            </a:r>
            <a:r>
              <a:rPr b="1" lang="en" sz="1400">
                <a:solidFill>
                  <a:schemeClr val="accent3"/>
                </a:solidFill>
              </a:rPr>
              <a:t>health education</a:t>
            </a:r>
            <a:r>
              <a:rPr lang="en" sz="1400"/>
              <a:t> and </a:t>
            </a:r>
            <a:r>
              <a:rPr b="1" lang="en" sz="1400">
                <a:solidFill>
                  <a:schemeClr val="accent3"/>
                </a:solidFill>
              </a:rPr>
              <a:t>basic </a:t>
            </a:r>
            <a:r>
              <a:rPr b="1" lang="en" sz="1400">
                <a:solidFill>
                  <a:schemeClr val="accent3"/>
                </a:solidFill>
              </a:rPr>
              <a:t>sanitation</a:t>
            </a:r>
            <a:r>
              <a:rPr b="1" lang="en" sz="1400">
                <a:solidFill>
                  <a:schemeClr val="accent3"/>
                </a:solidFill>
              </a:rPr>
              <a:t> services</a:t>
            </a:r>
            <a:r>
              <a:rPr lang="en" sz="1400"/>
              <a:t>.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24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13875" y="3704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4125"/>
                </a:solidFill>
              </a:rPr>
              <a:t>Better Education → Better Health</a:t>
            </a:r>
            <a:endParaRPr sz="1500">
              <a:solidFill>
                <a:srgbClr val="CC412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Therefore, we wonder if this could be applied under the epidemic case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77">
              <a:solidFill>
                <a:srgbClr val="CC4125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51625" y="1445475"/>
            <a:ext cx="7655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/>
              <a:t>We want to investigate the possible actions or things to notice to protect people from infectious diseases, or to put it another way, what are the </a:t>
            </a:r>
            <a:r>
              <a:rPr b="1" lang="en" sz="2450">
                <a:solidFill>
                  <a:schemeClr val="accent3"/>
                </a:solidFill>
              </a:rPr>
              <a:t>factors that will determine the mortality rate caused by pandemics</a:t>
            </a:r>
            <a:r>
              <a:rPr b="1" lang="en" sz="2450"/>
              <a:t>?</a:t>
            </a:r>
            <a:endParaRPr b="1" sz="2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Archive of Public Health: Raghuoathi (2020): The influence of education on health: an empirical assessment of OECD countries for the period 1995–2015</a:t>
            </a:r>
            <a:endParaRPr b="1" sz="21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“People who are </a:t>
            </a:r>
            <a:r>
              <a:rPr b="1" lang="en" sz="2000">
                <a:solidFill>
                  <a:schemeClr val="accent3"/>
                </a:solidFill>
                <a:highlight>
                  <a:srgbClr val="FFFFFF"/>
                </a:highlight>
              </a:rPr>
              <a:t>well educated experience better health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 as reflected in the high levels of self-reported health and low levels of morbidity, mortality, and disability. By extension,</a:t>
            </a:r>
            <a:r>
              <a:rPr lang="en" sz="2000">
                <a:solidFill>
                  <a:schemeClr val="accent3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low educational attainment is associated with self-reported poor health, shorter life expectancy, and shorter survival when sick</a:t>
            </a:r>
            <a:r>
              <a:rPr lang="en" sz="2000">
                <a:solidFill>
                  <a:schemeClr val="accent3"/>
                </a:solidFill>
                <a:highlight>
                  <a:srgbClr val="FFFFFF"/>
                </a:highlight>
              </a:rPr>
              <a:t>.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”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17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680975" y="4495800"/>
            <a:ext cx="8745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>
                <a:solidFill>
                  <a:srgbClr val="CC4125"/>
                </a:solidFill>
                <a:latin typeface="Maven Pro"/>
                <a:ea typeface="Maven Pro"/>
                <a:cs typeface="Maven Pro"/>
                <a:sym typeface="Maven Pro"/>
              </a:rPr>
              <a:t>Better Education = Better Health = Lower Mortality Rate caused by communicable diseases</a:t>
            </a:r>
            <a:endParaRPr b="1" sz="1350">
              <a:solidFill>
                <a:srgbClr val="CC41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505" name="Google Shape;505;p42"/>
          <p:cNvSpPr txBox="1"/>
          <p:nvPr>
            <p:ph idx="1" type="body"/>
          </p:nvPr>
        </p:nvSpPr>
        <p:spPr>
          <a:xfrm>
            <a:off x="1257725" y="1597875"/>
            <a:ext cx="70305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Baker, R.E., Mahmud, A.S., Miller, I.F.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</a:rPr>
              <a:t>et al.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 Infectious disease in an era of global change.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</a:rPr>
              <a:t>Nat Rev Microbiol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 20, 193–205 (2022). https://doi.org/10.1038/s41579-021-00639-z</a:t>
            </a:r>
            <a:endParaRPr sz="11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Boutayeb, A., Boutayeb, S. &amp; Boutayeb, W. Multi-morbidity of non communicable diseases and equity in WHO Eastern Mediterranean countries. </a:t>
            </a:r>
            <a:r>
              <a:rPr i="1" lang="en" sz="1100">
                <a:solidFill>
                  <a:srgbClr val="333333"/>
                </a:solidFill>
                <a:highlight>
                  <a:schemeClr val="lt1"/>
                </a:highlight>
              </a:rPr>
              <a:t>Int J Equity Health</a:t>
            </a: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 12, 60 (2013). https://doi.org/10.1186/1475-9276-12-60</a:t>
            </a:r>
            <a:endParaRPr sz="11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03030"/>
                </a:solidFill>
                <a:highlight>
                  <a:schemeClr val="lt1"/>
                </a:highlight>
              </a:rPr>
              <a:t>Hahn, Robert A, and Benedict I Truman. “Education Improves Public Health and Promotes Health Equity.”  </a:t>
            </a:r>
            <a:r>
              <a:rPr i="1" lang="en" sz="1100">
                <a:solidFill>
                  <a:srgbClr val="303030"/>
                </a:solidFill>
                <a:highlight>
                  <a:schemeClr val="lt1"/>
                </a:highlight>
              </a:rPr>
              <a:t>International journal of health services : planning, administration, evaluation</a:t>
            </a:r>
            <a:r>
              <a:rPr lang="en" sz="1100">
                <a:solidFill>
                  <a:srgbClr val="303030"/>
                </a:solidFill>
                <a:highlight>
                  <a:schemeClr val="lt1"/>
                </a:highlight>
              </a:rPr>
              <a:t> vol. 45,4 (2015): 657-78. doi:10.1177/0020731415585986</a:t>
            </a:r>
            <a:endParaRPr sz="1100">
              <a:solidFill>
                <a:srgbClr val="303030"/>
              </a:solidFill>
              <a:highlight>
                <a:schemeClr val="lt1"/>
              </a:highlight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Raghupathi, V., Raghupathi, W. The influence of education on health: an empirical assessment of OECD countries for the period 1995–2015. Arch Public Health 78, 20 (2020). https://doi.org/10.1186/s13690-020-00402-5</a:t>
            </a:r>
            <a:endParaRPr sz="1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“World Development Indicators.” DataBank, The World Bank Group, 2022, https://databank.worldbank.org/source/world-development-indicators#. </a:t>
            </a:r>
            <a:endParaRPr sz="1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45720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chemeClr val="lt1"/>
              </a:highlight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type="title"/>
          </p:nvPr>
        </p:nvSpPr>
        <p:spPr>
          <a:xfrm>
            <a:off x="1382800" y="1808675"/>
            <a:ext cx="71817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>
                <a:solidFill>
                  <a:schemeClr val="accent1"/>
                </a:solidFill>
              </a:rPr>
              <a:t>Thank you!</a:t>
            </a:r>
            <a:endParaRPr sz="8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159325" y="1445475"/>
            <a:ext cx="72405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In addition, we found that the education also has a significant effect on the </a:t>
            </a:r>
            <a:r>
              <a:rPr b="1" lang="en" sz="1450">
                <a:solidFill>
                  <a:schemeClr val="accent3"/>
                </a:solidFill>
              </a:rPr>
              <a:t>health behavior and awareness of individuals</a:t>
            </a:r>
            <a:r>
              <a:rPr b="1" lang="en" sz="1450"/>
              <a:t>.</a:t>
            </a:r>
            <a:endParaRPr b="1"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</a:rPr>
              <a:t>Hahn, Robert A, and Benedict I Truman. “Education Improves Public Health and Promotes Health Equity.” </a:t>
            </a:r>
            <a:endParaRPr b="1" sz="12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</a:rPr>
              <a:t>“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Public health policy makers, health practitioners and educators, and departments of health and education can collaborate to </a:t>
            </a:r>
            <a:r>
              <a:rPr lang="en" sz="1100">
                <a:solidFill>
                  <a:schemeClr val="accent3"/>
                </a:solidFill>
                <a:highlight>
                  <a:schemeClr val="lt1"/>
                </a:highlight>
              </a:rPr>
              <a:t>implement educational programs and policies for which systematic evidence indicates </a:t>
            </a:r>
            <a:r>
              <a:rPr b="1" lang="en" sz="1100">
                <a:solidFill>
                  <a:schemeClr val="accent3"/>
                </a:solidFill>
                <a:highlight>
                  <a:schemeClr val="lt1"/>
                </a:highlight>
              </a:rPr>
              <a:t>clear public health benefits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.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” </a:t>
            </a:r>
            <a:endParaRPr sz="11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“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Analysis of a representative survey of adults aged &gt;25 years between 1990 and 2000 indicates that the </a:t>
            </a:r>
            <a:r>
              <a:rPr lang="en" sz="1100">
                <a:highlight>
                  <a:schemeClr val="lt1"/>
                </a:highlight>
              </a:rPr>
              <a:t>prevalence of </a:t>
            </a:r>
            <a:r>
              <a:rPr lang="en" sz="1100">
                <a:solidFill>
                  <a:schemeClr val="accent2"/>
                </a:solidFill>
                <a:highlight>
                  <a:schemeClr val="lt1"/>
                </a:highlight>
              </a:rPr>
              <a:t>several risk behaviors is generally higher among those with fewer than nine years of formal education</a:t>
            </a:r>
            <a:r>
              <a:rPr lang="en" sz="1100">
                <a:solidFill>
                  <a:schemeClr val="accent3"/>
                </a:solidFill>
                <a:highlight>
                  <a:schemeClr val="lt1"/>
                </a:highlight>
              </a:rPr>
              <a:t>, begins to </a:t>
            </a:r>
            <a:r>
              <a:rPr b="1" lang="en" sz="1100">
                <a:solidFill>
                  <a:schemeClr val="accent3"/>
                </a:solidFill>
                <a:highlight>
                  <a:schemeClr val="lt1"/>
                </a:highlight>
              </a:rPr>
              <a:t>decline</a:t>
            </a:r>
            <a:r>
              <a:rPr lang="en" sz="1100">
                <a:solidFill>
                  <a:schemeClr val="accent3"/>
                </a:solidFill>
                <a:highlight>
                  <a:schemeClr val="lt1"/>
                </a:highlight>
              </a:rPr>
              <a:t> among those who have nine to 12 years of formal education, and </a:t>
            </a:r>
            <a:r>
              <a:rPr b="1" lang="en" sz="1100">
                <a:solidFill>
                  <a:schemeClr val="accent3"/>
                </a:solidFill>
                <a:highlight>
                  <a:schemeClr val="lt1"/>
                </a:highlight>
              </a:rPr>
              <a:t>continues to decline</a:t>
            </a:r>
            <a:r>
              <a:rPr lang="en" sz="1100">
                <a:solidFill>
                  <a:schemeClr val="accent3"/>
                </a:solidFill>
                <a:highlight>
                  <a:schemeClr val="lt1"/>
                </a:highlight>
              </a:rPr>
              <a:t> with additional years of education; 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this finding corresponds to the recognized importance of high school completion for subsequent health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</a:rPr>
              <a:t>” 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Strategy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195925" y="1369275"/>
            <a:ext cx="75033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In our statistical analysis, we will be gathering the data from those </a:t>
            </a:r>
            <a:r>
              <a:rPr b="1" lang="en" sz="1350">
                <a:solidFill>
                  <a:schemeClr val="accent3"/>
                </a:solidFill>
              </a:rPr>
              <a:t>four</a:t>
            </a:r>
            <a:r>
              <a:rPr b="1" lang="en" sz="1350"/>
              <a:t> indicators: </a:t>
            </a:r>
            <a:endParaRPr sz="135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Government expenditure on education % GDP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Education Enrolment ( Primary, Secondary, Tertiary)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Health Behavior ( Immunization, Alcohol consumption, Basic Sanitization, etc).  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Mortality Rate (Communicable disease)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Meta Data</a:t>
            </a:r>
            <a:endParaRPr sz="1200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GDP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Population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1007775" y="4058075"/>
            <a:ext cx="7326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Government expenditure on education  </a:t>
            </a:r>
            <a:r>
              <a:rPr b="1" lang="en" sz="155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→ Education Level → Health behavior →</a:t>
            </a:r>
            <a:r>
              <a:rPr b="1" lang="en" sz="155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 Mortality Rate (specifically related to communicable diseases)</a:t>
            </a:r>
            <a:endParaRPr b="1" sz="155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609125"/>
            <a:ext cx="1847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605550" y="1828175"/>
            <a:ext cx="26382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Extract data from world data 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bank</a:t>
            </a: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on the year of 2010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Drop the observation with missing data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Got a sample of 62 observations</a:t>
            </a:r>
            <a:endParaRPr sz="1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900" y="244850"/>
            <a:ext cx="5687700" cy="46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Google Shape;317;p19"/>
          <p:cNvGraphicFramePr/>
          <p:nvPr/>
        </p:nvGraphicFramePr>
        <p:xfrm>
          <a:off x="3252325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{E2C8CAAF-D5BA-49B4-86A4-27E4A01F8634}</a:tableStyleId>
              </a:tblPr>
              <a:tblGrid>
                <a:gridCol w="2101250"/>
                <a:gridCol w="750450"/>
                <a:gridCol w="1224400"/>
                <a:gridCol w="1224400"/>
              </a:tblGrid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Obs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Mean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Std. Dev.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chemeClr val="accent4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Mortality Rate</a:t>
                      </a:r>
                      <a:endParaRPr b="1" sz="900">
                        <a:highlight>
                          <a:schemeClr val="accent4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>
                    <a:lnT cap="flat" cmpd="sng" w="189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4CC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Government Expenditure(%GDP)</a:t>
                      </a:r>
                      <a:endParaRPr b="1" sz="900">
                        <a:highlight>
                          <a:srgbClr val="F4CCCC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CFE2F3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School Enrollment~primary</a:t>
                      </a:r>
                      <a:endParaRPr b="1" sz="900">
                        <a:highlight>
                          <a:srgbClr val="CFE2F3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102.4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CFE2F3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School Enrollment~secondary</a:t>
                      </a:r>
                      <a:endParaRPr b="1" sz="900">
                        <a:highlight>
                          <a:srgbClr val="CFE2F3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86.6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CFE2F3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School Enrollment~tertiary</a:t>
                      </a:r>
                      <a:endParaRPr b="1" sz="900">
                        <a:highlight>
                          <a:srgbClr val="CFE2F3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D9D2E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Immunization~DPT</a:t>
                      </a:r>
                      <a:endParaRPr b="1" sz="900">
                        <a:highlight>
                          <a:srgbClr val="D9D2E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D9D2E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Immunization~Measle</a:t>
                      </a:r>
                      <a:endParaRPr b="1" sz="900">
                        <a:highlight>
                          <a:srgbClr val="D9D2E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90.6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D9D2E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Alcoholic Consumption</a:t>
                      </a:r>
                      <a:endParaRPr b="1" sz="900">
                        <a:highlight>
                          <a:srgbClr val="D9D2E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4.4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D9D2E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Basic Sanitization</a:t>
                      </a:r>
                      <a:endParaRPr b="1" sz="900">
                        <a:highlight>
                          <a:srgbClr val="D9D2E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81.0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D9D2E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Safely Managed Sanitization</a:t>
                      </a:r>
                      <a:endParaRPr b="1" sz="900">
                        <a:highlight>
                          <a:srgbClr val="D9D2E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59.5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27.8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GDP Data 2010 (</a:t>
                      </a: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transformed into </a:t>
                      </a: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billion)</a:t>
                      </a:r>
                      <a:endParaRPr b="1" sz="900">
                        <a:highlight>
                          <a:srgbClr val="FFF2CC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400.2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901.7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  <a:tr h="49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Population Total 2010 (</a:t>
                      </a: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transformed into </a:t>
                      </a:r>
                      <a:r>
                        <a:rPr b="1" lang="en" sz="900">
                          <a:highlight>
                            <a:srgbClr val="FFF2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million)</a:t>
                      </a:r>
                      <a:endParaRPr b="1" sz="900">
                        <a:highlight>
                          <a:srgbClr val="FFF2CC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227.1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  <p:sp>
        <p:nvSpPr>
          <p:cNvPr id="318" name="Google Shape;318;p19"/>
          <p:cNvSpPr txBox="1"/>
          <p:nvPr/>
        </p:nvSpPr>
        <p:spPr>
          <a:xfrm>
            <a:off x="889425" y="1383075"/>
            <a:ext cx="22671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Descriptive Statistics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19"/>
          <p:cNvGrpSpPr/>
          <p:nvPr/>
        </p:nvGrpSpPr>
        <p:grpSpPr>
          <a:xfrm>
            <a:off x="841525" y="2853300"/>
            <a:ext cx="2315750" cy="354000"/>
            <a:chOff x="432225" y="3354375"/>
            <a:chExt cx="2315750" cy="354000"/>
          </a:xfrm>
        </p:grpSpPr>
        <p:sp>
          <p:nvSpPr>
            <p:cNvPr id="320" name="Google Shape;320;p19"/>
            <p:cNvSpPr/>
            <p:nvPr/>
          </p:nvSpPr>
          <p:spPr>
            <a:xfrm>
              <a:off x="432225" y="3447075"/>
              <a:ext cx="632400" cy="16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" name="Google Shape;321;p19"/>
            <p:cNvSpPr txBox="1"/>
            <p:nvPr/>
          </p:nvSpPr>
          <p:spPr>
            <a:xfrm>
              <a:off x="1187975" y="3354375"/>
              <a:ext cx="156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aven Pro"/>
                  <a:ea typeface="Maven Pro"/>
                  <a:cs typeface="Maven Pro"/>
                  <a:sym typeface="Maven Pro"/>
                </a:rPr>
                <a:t>Dependent Variable</a:t>
              </a:r>
              <a:endParaRPr sz="11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22" name="Google Shape;322;p19"/>
          <p:cNvGrpSpPr/>
          <p:nvPr/>
        </p:nvGrpSpPr>
        <p:grpSpPr>
          <a:xfrm>
            <a:off x="851325" y="3207300"/>
            <a:ext cx="2305950" cy="523200"/>
            <a:chOff x="432225" y="3354375"/>
            <a:chExt cx="2305950" cy="523200"/>
          </a:xfrm>
        </p:grpSpPr>
        <p:sp>
          <p:nvSpPr>
            <p:cNvPr id="323" name="Google Shape;323;p19"/>
            <p:cNvSpPr/>
            <p:nvPr/>
          </p:nvSpPr>
          <p:spPr>
            <a:xfrm>
              <a:off x="432225" y="3447075"/>
              <a:ext cx="632400" cy="168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19"/>
            <p:cNvSpPr txBox="1"/>
            <p:nvPr/>
          </p:nvSpPr>
          <p:spPr>
            <a:xfrm>
              <a:off x="1178175" y="3354375"/>
              <a:ext cx="156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aven Pro"/>
                  <a:ea typeface="Maven Pro"/>
                  <a:cs typeface="Maven Pro"/>
                  <a:sym typeface="Maven Pro"/>
                </a:rPr>
                <a:t>Interested statistics (Expenditure on Edu)</a:t>
              </a:r>
              <a:endParaRPr sz="11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851325" y="3624825"/>
            <a:ext cx="2305950" cy="354000"/>
            <a:chOff x="432225" y="3354375"/>
            <a:chExt cx="2305950" cy="354000"/>
          </a:xfrm>
        </p:grpSpPr>
        <p:sp>
          <p:nvSpPr>
            <p:cNvPr id="326" name="Google Shape;326;p19"/>
            <p:cNvSpPr/>
            <p:nvPr/>
          </p:nvSpPr>
          <p:spPr>
            <a:xfrm>
              <a:off x="432225" y="3447075"/>
              <a:ext cx="632400" cy="168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" name="Google Shape;327;p19"/>
            <p:cNvSpPr txBox="1"/>
            <p:nvPr/>
          </p:nvSpPr>
          <p:spPr>
            <a:xfrm>
              <a:off x="1178175" y="3354375"/>
              <a:ext cx="156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aven Pro"/>
                  <a:ea typeface="Maven Pro"/>
                  <a:cs typeface="Maven Pro"/>
                  <a:sym typeface="Maven Pro"/>
                </a:rPr>
                <a:t>Education</a:t>
              </a:r>
              <a:endParaRPr sz="11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28" name="Google Shape;328;p19"/>
          <p:cNvGrpSpPr/>
          <p:nvPr/>
        </p:nvGrpSpPr>
        <p:grpSpPr>
          <a:xfrm>
            <a:off x="841525" y="4055325"/>
            <a:ext cx="2315000" cy="354000"/>
            <a:chOff x="-24975" y="4099200"/>
            <a:chExt cx="2315000" cy="354000"/>
          </a:xfrm>
        </p:grpSpPr>
        <p:sp>
          <p:nvSpPr>
            <p:cNvPr id="329" name="Google Shape;329;p19"/>
            <p:cNvSpPr/>
            <p:nvPr/>
          </p:nvSpPr>
          <p:spPr>
            <a:xfrm>
              <a:off x="-24975" y="4191900"/>
              <a:ext cx="632400" cy="1686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730025" y="4099200"/>
              <a:ext cx="156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aven Pro"/>
                  <a:ea typeface="Maven Pro"/>
                  <a:cs typeface="Maven Pro"/>
                  <a:sym typeface="Maven Pro"/>
                </a:rPr>
                <a:t>Health Behavior</a:t>
              </a:r>
              <a:endParaRPr sz="11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31" name="Google Shape;331;p19"/>
          <p:cNvGrpSpPr/>
          <p:nvPr/>
        </p:nvGrpSpPr>
        <p:grpSpPr>
          <a:xfrm>
            <a:off x="841525" y="4472550"/>
            <a:ext cx="2315750" cy="354000"/>
            <a:chOff x="408025" y="3341100"/>
            <a:chExt cx="2315750" cy="354000"/>
          </a:xfrm>
        </p:grpSpPr>
        <p:sp>
          <p:nvSpPr>
            <p:cNvPr id="332" name="Google Shape;332;p19"/>
            <p:cNvSpPr/>
            <p:nvPr/>
          </p:nvSpPr>
          <p:spPr>
            <a:xfrm>
              <a:off x="408025" y="3430575"/>
              <a:ext cx="632400" cy="168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1163775" y="3341100"/>
              <a:ext cx="156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aven Pro"/>
                  <a:ea typeface="Maven Pro"/>
                  <a:cs typeface="Maven Pro"/>
                  <a:sym typeface="Maven Pro"/>
                </a:rPr>
                <a:t>Meta Data</a:t>
              </a:r>
              <a:endParaRPr sz="110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1136275" y="1837650"/>
            <a:ext cx="751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Ho: </a:t>
            </a:r>
            <a:r>
              <a:rPr lang="en" sz="1765">
                <a:solidFill>
                  <a:srgbClr val="000000"/>
                </a:solidFill>
              </a:rPr>
              <a:t>There is</a:t>
            </a:r>
            <a:r>
              <a:rPr lang="en" sz="1765">
                <a:solidFill>
                  <a:schemeClr val="accent2"/>
                </a:solidFill>
              </a:rPr>
              <a:t> </a:t>
            </a:r>
            <a:r>
              <a:rPr b="1" lang="en" sz="1765">
                <a:solidFill>
                  <a:schemeClr val="accent2"/>
                </a:solidFill>
              </a:rPr>
              <a:t>no</a:t>
            </a:r>
            <a:r>
              <a:rPr lang="en" sz="1765">
                <a:solidFill>
                  <a:schemeClr val="accent2"/>
                </a:solidFill>
              </a:rPr>
              <a:t> significant relationship</a:t>
            </a:r>
            <a:r>
              <a:rPr lang="en" sz="1765">
                <a:solidFill>
                  <a:srgbClr val="000000"/>
                </a:solidFill>
              </a:rPr>
              <a:t> between </a:t>
            </a:r>
            <a:r>
              <a:rPr lang="en" sz="1765">
                <a:solidFill>
                  <a:schemeClr val="accent3"/>
                </a:solidFill>
              </a:rPr>
              <a:t>government expenditure on education </a:t>
            </a:r>
            <a:r>
              <a:rPr lang="en" sz="1765">
                <a:solidFill>
                  <a:srgbClr val="000000"/>
                </a:solidFill>
              </a:rPr>
              <a:t>and </a:t>
            </a:r>
            <a:r>
              <a:rPr lang="en" sz="1765">
                <a:solidFill>
                  <a:schemeClr val="accent3"/>
                </a:solidFill>
              </a:rPr>
              <a:t>mortality rate</a:t>
            </a:r>
            <a:r>
              <a:rPr lang="en" sz="1765">
                <a:solidFill>
                  <a:srgbClr val="000000"/>
                </a:solidFill>
              </a:rPr>
              <a:t> caused by communicable diseases.</a:t>
            </a:r>
            <a:endParaRPr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Ha: </a:t>
            </a:r>
            <a:r>
              <a:rPr lang="en" sz="1765">
                <a:solidFill>
                  <a:srgbClr val="000000"/>
                </a:solidFill>
              </a:rPr>
              <a:t>There </a:t>
            </a:r>
            <a:r>
              <a:rPr b="1" lang="en" sz="1765">
                <a:solidFill>
                  <a:schemeClr val="accent2"/>
                </a:solidFill>
              </a:rPr>
              <a:t>is</a:t>
            </a:r>
            <a:r>
              <a:rPr lang="en" sz="1765">
                <a:solidFill>
                  <a:srgbClr val="000000"/>
                </a:solidFill>
              </a:rPr>
              <a:t> </a:t>
            </a:r>
            <a:r>
              <a:rPr lang="en" sz="1765">
                <a:solidFill>
                  <a:schemeClr val="accent2"/>
                </a:solidFill>
              </a:rPr>
              <a:t>significant relationship</a:t>
            </a:r>
            <a:r>
              <a:rPr lang="en" sz="1765">
                <a:solidFill>
                  <a:srgbClr val="000000"/>
                </a:solidFill>
              </a:rPr>
              <a:t> between </a:t>
            </a:r>
            <a:r>
              <a:rPr lang="en" sz="1765">
                <a:solidFill>
                  <a:schemeClr val="accent1"/>
                </a:solidFill>
              </a:rPr>
              <a:t>government expenditure on education</a:t>
            </a:r>
            <a:r>
              <a:rPr lang="en" sz="1765">
                <a:solidFill>
                  <a:srgbClr val="000000"/>
                </a:solidFill>
              </a:rPr>
              <a:t> and </a:t>
            </a:r>
            <a:r>
              <a:rPr lang="en" sz="1765">
                <a:solidFill>
                  <a:schemeClr val="accent3"/>
                </a:solidFill>
              </a:rPr>
              <a:t>mortality rate</a:t>
            </a:r>
            <a:r>
              <a:rPr lang="en" sz="1765">
                <a:solidFill>
                  <a:srgbClr val="000000"/>
                </a:solidFill>
              </a:rPr>
              <a:t> c</a:t>
            </a:r>
            <a:r>
              <a:rPr lang="en" sz="1765">
                <a:solidFill>
                  <a:srgbClr val="000000"/>
                </a:solidFill>
              </a:rPr>
              <a:t>aused by communicable diseases</a:t>
            </a:r>
            <a:r>
              <a:rPr lang="en" sz="1765">
                <a:solidFill>
                  <a:srgbClr val="000000"/>
                </a:solidFill>
              </a:rPr>
              <a:t>.</a:t>
            </a:r>
            <a:endParaRPr sz="1765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744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 1</a:t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1303800" y="1821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" sz="1920">
                <a:solidFill>
                  <a:srgbClr val="000000"/>
                </a:solidFill>
              </a:rPr>
              <a:t>Mortality_Rate = β</a:t>
            </a:r>
            <a:r>
              <a:rPr b="1" baseline="-25000" lang="en" sz="1920">
                <a:solidFill>
                  <a:srgbClr val="000000"/>
                </a:solidFill>
              </a:rPr>
              <a:t>1  </a:t>
            </a:r>
            <a:r>
              <a:rPr b="1" lang="en" sz="1920">
                <a:solidFill>
                  <a:srgbClr val="000000"/>
                </a:solidFill>
              </a:rPr>
              <a:t>x Govt_Expenditure_on_Edu + α + Є</a:t>
            </a:r>
            <a:r>
              <a:rPr b="1" baseline="-25000" lang="en" sz="1920">
                <a:solidFill>
                  <a:srgbClr val="000000"/>
                </a:solidFill>
              </a:rPr>
              <a:t>i</a:t>
            </a:r>
            <a:endParaRPr b="1" baseline="-25000" sz="1920">
              <a:solidFill>
                <a:srgbClr val="000000"/>
              </a:solidFill>
            </a:endParaRPr>
          </a:p>
          <a:p>
            <a:pPr indent="-334010" lvl="0" marL="45720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n" sz="1660">
                <a:solidFill>
                  <a:srgbClr val="000000"/>
                </a:solidFill>
              </a:rPr>
              <a:t>Dependent variable - </a:t>
            </a:r>
            <a:r>
              <a:rPr lang="en" sz="1660">
                <a:solidFill>
                  <a:srgbClr val="000000"/>
                </a:solidFill>
                <a:highlight>
                  <a:schemeClr val="accent4"/>
                </a:highlight>
              </a:rPr>
              <a:t>Mortality rate by communicable disease</a:t>
            </a:r>
            <a:endParaRPr sz="166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-33401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n" sz="1660">
                <a:solidFill>
                  <a:srgbClr val="000000"/>
                </a:solidFill>
              </a:rPr>
              <a:t>Independent variable - </a:t>
            </a:r>
            <a:r>
              <a:rPr lang="en" sz="1660">
                <a:solidFill>
                  <a:srgbClr val="000000"/>
                </a:solidFill>
                <a:highlight>
                  <a:srgbClr val="F4CCCC"/>
                </a:highlight>
              </a:rPr>
              <a:t>Government expenditure on education %GDP</a:t>
            </a:r>
            <a:endParaRPr sz="1660">
              <a:solidFill>
                <a:srgbClr val="000000"/>
              </a:solidFill>
              <a:highlight>
                <a:srgbClr val="F4CCCC"/>
              </a:highlight>
            </a:endParaRPr>
          </a:p>
          <a:p>
            <a:pPr indent="0" lvl="0" marL="457200" rtl="0" algn="l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5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