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78" r:id="rId10"/>
    <p:sldId id="268" r:id="rId11"/>
    <p:sldId id="270" r:id="rId12"/>
    <p:sldId id="271" r:id="rId13"/>
    <p:sldId id="272" r:id="rId14"/>
    <p:sldId id="275" r:id="rId15"/>
    <p:sldId id="277" r:id="rId16"/>
  </p:sldIdLst>
  <p:sldSz cx="18288000" cy="10287000"/>
  <p:notesSz cx="6858000" cy="9144000"/>
  <p:embeddedFontLst>
    <p:embeddedFont>
      <p:font typeface="Anton" pitchFamily="2" charset="0"/>
      <p:regular r:id="rId17"/>
    </p:embeddedFont>
    <p:embeddedFont>
      <p:font typeface="Now"/>
      <p:regular r:id="rId18"/>
    </p:embeddedFont>
    <p:embeddedFont>
      <p:font typeface="Now Bold"/>
      <p:regular r:id="rId19"/>
    </p:embeddedFont>
    <p:embeddedFont>
      <p:font typeface="Poppins Medium" panose="00000600000000000000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3.svg"/><Relationship Id="rId7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58" b="-44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12045" y="2232825"/>
            <a:ext cx="1254122" cy="1176595"/>
          </a:xfrm>
          <a:custGeom>
            <a:avLst/>
            <a:gdLst/>
            <a:ahLst/>
            <a:cxnLst/>
            <a:rect l="l" t="t" r="r" b="b"/>
            <a:pathLst>
              <a:path w="1254122" h="1176595">
                <a:moveTo>
                  <a:pt x="0" y="0"/>
                </a:moveTo>
                <a:lnTo>
                  <a:pt x="1254122" y="0"/>
                </a:lnTo>
                <a:lnTo>
                  <a:pt x="1254122" y="1176595"/>
                </a:lnTo>
                <a:lnTo>
                  <a:pt x="0" y="11765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4562525" y="7136440"/>
            <a:ext cx="4926355" cy="223925"/>
          </a:xfrm>
          <a:custGeom>
            <a:avLst/>
            <a:gdLst/>
            <a:ahLst/>
            <a:cxnLst/>
            <a:rect l="l" t="t" r="r" b="b"/>
            <a:pathLst>
              <a:path w="4926355" h="223925">
                <a:moveTo>
                  <a:pt x="0" y="0"/>
                </a:moveTo>
                <a:lnTo>
                  <a:pt x="4926355" y="0"/>
                </a:lnTo>
                <a:lnTo>
                  <a:pt x="4926355" y="223925"/>
                </a:lnTo>
                <a:lnTo>
                  <a:pt x="0" y="2239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46603" y="2327712"/>
            <a:ext cx="8794795" cy="4667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069"/>
              </a:lnSpc>
            </a:pPr>
            <a:r>
              <a:rPr lang="en-US" sz="1737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Exoplanet Detection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96165" y="7817835"/>
            <a:ext cx="5229538" cy="933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6"/>
              </a:lnSpc>
            </a:pPr>
            <a:r>
              <a:rPr lang="en-US" sz="3054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Team Members: </a:t>
            </a:r>
          </a:p>
          <a:p>
            <a:pPr algn="l">
              <a:lnSpc>
                <a:spcPts val="3726"/>
              </a:lnSpc>
            </a:pPr>
            <a:r>
              <a:rPr lang="en-US" sz="3054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Shadan Ahmad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30310" y="6736680"/>
            <a:ext cx="7110558" cy="46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54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............ Venturing the Cosmos ............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76800" y="1715199"/>
            <a:ext cx="4876800" cy="457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654"/>
              </a:lnSpc>
              <a:spcBef>
                <a:spcPct val="0"/>
              </a:spcBef>
            </a:pPr>
            <a:r>
              <a:rPr lang="en-US" sz="299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Problem Statement: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3151" y="8411382"/>
            <a:ext cx="6264749" cy="46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54"/>
              </a:lnSpc>
              <a:spcBef>
                <a:spcPct val="0"/>
              </a:spcBef>
            </a:pPr>
            <a:r>
              <a:rPr lang="en-US" sz="299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Project Domain: Machine Learning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3151" y="9239250"/>
            <a:ext cx="6264749" cy="46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654"/>
              </a:lnSpc>
              <a:spcBef>
                <a:spcPct val="0"/>
              </a:spcBef>
            </a:pPr>
            <a:endParaRPr lang="en-US" sz="2995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11" name="Freeform 11"/>
          <p:cNvSpPr/>
          <p:nvPr/>
        </p:nvSpPr>
        <p:spPr>
          <a:xfrm rot="-5400000">
            <a:off x="2590167" y="5540372"/>
            <a:ext cx="1254122" cy="1176595"/>
          </a:xfrm>
          <a:custGeom>
            <a:avLst/>
            <a:gdLst/>
            <a:ahLst/>
            <a:cxnLst/>
            <a:rect l="l" t="t" r="r" b="b"/>
            <a:pathLst>
              <a:path w="1254122" h="1176595">
                <a:moveTo>
                  <a:pt x="0" y="0"/>
                </a:moveTo>
                <a:lnTo>
                  <a:pt x="1254123" y="0"/>
                </a:lnTo>
                <a:lnTo>
                  <a:pt x="1254123" y="1176595"/>
                </a:lnTo>
                <a:lnTo>
                  <a:pt x="0" y="11765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67375" y="995362"/>
            <a:ext cx="1450296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Freeform 4"/>
          <p:cNvSpPr/>
          <p:nvPr/>
        </p:nvSpPr>
        <p:spPr>
          <a:xfrm rot="-678602">
            <a:off x="374013" y="913330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190709" y="165461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5394" y="579665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78602">
            <a:off x="17713634" y="5501944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620466">
            <a:off x="16044986" y="959418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6" y="0"/>
                </a:lnTo>
                <a:lnTo>
                  <a:pt x="496756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63836">
            <a:off x="48024" y="4595650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177756">
            <a:off x="7057430" y="9469827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06242" y="1347216"/>
            <a:ext cx="7094128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3"/>
              </a:lnSpc>
            </a:pPr>
            <a:r>
              <a:rPr lang="en-US" sz="2699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Training Accuracy vs Training  Loss: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C3765B-353F-E91A-6123-A8455E00D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2" y="2240143"/>
            <a:ext cx="16387301" cy="66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67375" y="995362"/>
            <a:ext cx="1450296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11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Freeform 4"/>
          <p:cNvSpPr/>
          <p:nvPr/>
        </p:nvSpPr>
        <p:spPr>
          <a:xfrm rot="-678602">
            <a:off x="374013" y="913330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190709" y="165461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5394" y="579665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78602">
            <a:off x="17713634" y="5501944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620466">
            <a:off x="16044986" y="959418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6" y="0"/>
                </a:lnTo>
                <a:lnTo>
                  <a:pt x="496756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63836">
            <a:off x="48024" y="4595650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177756">
            <a:off x="7057430" y="9469827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06242" y="1347216"/>
            <a:ext cx="7094128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3"/>
              </a:lnSpc>
            </a:pPr>
            <a:r>
              <a:rPr lang="en-US" sz="2699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Confusion Matrix and Classification Report: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91867F-FF28-0D5A-5EFF-37C45DAB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391638"/>
            <a:ext cx="7942327" cy="61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BF273-7A83-5238-A682-5A92F6E07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0" y="4229099"/>
            <a:ext cx="6471775" cy="30516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2385" y="2202068"/>
            <a:ext cx="5441670" cy="6180661"/>
          </a:xfrm>
          <a:custGeom>
            <a:avLst/>
            <a:gdLst/>
            <a:ahLst/>
            <a:cxnLst/>
            <a:rect l="l" t="t" r="r" b="b"/>
            <a:pathLst>
              <a:path w="5441670" h="6180661">
                <a:moveTo>
                  <a:pt x="0" y="0"/>
                </a:moveTo>
                <a:lnTo>
                  <a:pt x="5441670" y="0"/>
                </a:lnTo>
                <a:lnTo>
                  <a:pt x="5441670" y="6180661"/>
                </a:lnTo>
                <a:lnTo>
                  <a:pt x="0" y="6180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160"/>
            </a:stretch>
          </a:blipFill>
        </p:spPr>
      </p:sp>
      <p:sp>
        <p:nvSpPr>
          <p:cNvPr id="3" name="Freeform 3"/>
          <p:cNvSpPr/>
          <p:nvPr/>
        </p:nvSpPr>
        <p:spPr>
          <a:xfrm rot="-1055745">
            <a:off x="129574" y="209227"/>
            <a:ext cx="1554141" cy="1097789"/>
          </a:xfrm>
          <a:custGeom>
            <a:avLst/>
            <a:gdLst/>
            <a:ahLst/>
            <a:cxnLst/>
            <a:rect l="l" t="t" r="r" b="b"/>
            <a:pathLst>
              <a:path w="1554141" h="1097789">
                <a:moveTo>
                  <a:pt x="0" y="0"/>
                </a:moveTo>
                <a:lnTo>
                  <a:pt x="1554141" y="0"/>
                </a:lnTo>
                <a:lnTo>
                  <a:pt x="1554141" y="1097789"/>
                </a:lnTo>
                <a:lnTo>
                  <a:pt x="0" y="10977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7125885" y="3118320"/>
            <a:ext cx="786335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107814" y="653522"/>
            <a:ext cx="852677" cy="750356"/>
          </a:xfrm>
          <a:custGeom>
            <a:avLst/>
            <a:gdLst/>
            <a:ahLst/>
            <a:cxnLst/>
            <a:rect l="l" t="t" r="r" b="b"/>
            <a:pathLst>
              <a:path w="852677" h="750356">
                <a:moveTo>
                  <a:pt x="0" y="0"/>
                </a:moveTo>
                <a:lnTo>
                  <a:pt x="852676" y="0"/>
                </a:lnTo>
                <a:lnTo>
                  <a:pt x="852676" y="750356"/>
                </a:lnTo>
                <a:lnTo>
                  <a:pt x="0" y="750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809004" y="995362"/>
            <a:ext cx="1450296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0E0E0E"/>
                </a:solidFill>
                <a:latin typeface="Now"/>
                <a:ea typeface="Now"/>
                <a:cs typeface="Now"/>
                <a:sym typeface="Now"/>
              </a:rPr>
              <a:t>12</a:t>
            </a:r>
          </a:p>
        </p:txBody>
      </p:sp>
      <p:sp>
        <p:nvSpPr>
          <p:cNvPr id="7" name="Freeform 7"/>
          <p:cNvSpPr/>
          <p:nvPr/>
        </p:nvSpPr>
        <p:spPr>
          <a:xfrm>
            <a:off x="15277611" y="851000"/>
            <a:ext cx="1256541" cy="1105756"/>
          </a:xfrm>
          <a:custGeom>
            <a:avLst/>
            <a:gdLst/>
            <a:ahLst/>
            <a:cxnLst/>
            <a:rect l="l" t="t" r="r" b="b"/>
            <a:pathLst>
              <a:path w="1256541" h="1105756">
                <a:moveTo>
                  <a:pt x="0" y="0"/>
                </a:moveTo>
                <a:lnTo>
                  <a:pt x="1256541" y="0"/>
                </a:lnTo>
                <a:lnTo>
                  <a:pt x="1256541" y="1105756"/>
                </a:lnTo>
                <a:lnTo>
                  <a:pt x="0" y="11057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26623" y="8857044"/>
            <a:ext cx="773330" cy="802513"/>
          </a:xfrm>
          <a:custGeom>
            <a:avLst/>
            <a:gdLst/>
            <a:ahLst/>
            <a:cxnLst/>
            <a:rect l="l" t="t" r="r" b="b"/>
            <a:pathLst>
              <a:path w="773330" h="802513">
                <a:moveTo>
                  <a:pt x="0" y="0"/>
                </a:moveTo>
                <a:lnTo>
                  <a:pt x="773331" y="0"/>
                </a:lnTo>
                <a:lnTo>
                  <a:pt x="773331" y="802512"/>
                </a:lnTo>
                <a:lnTo>
                  <a:pt x="0" y="8025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53311" y="1934820"/>
            <a:ext cx="6151933" cy="115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98"/>
              </a:lnSpc>
              <a:spcBef>
                <a:spcPct val="0"/>
              </a:spcBef>
            </a:pPr>
            <a:r>
              <a:rPr lang="en-US" sz="8459">
                <a:solidFill>
                  <a:srgbClr val="0E0E0E"/>
                </a:solidFill>
                <a:latin typeface="Anton"/>
                <a:ea typeface="Anton"/>
                <a:cs typeface="Anton"/>
                <a:sym typeface="Anton"/>
              </a:rPr>
              <a:t>Applications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0E0E0E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08085" y="3624419"/>
            <a:ext cx="6789836" cy="445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E0E0E"/>
                </a:solidFill>
                <a:latin typeface="Now"/>
                <a:ea typeface="Now"/>
                <a:cs typeface="Now"/>
                <a:sym typeface="Now"/>
              </a:rPr>
              <a:t>Identifying faint and small exoplanets with high precision. 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0E0E0E"/>
              </a:solidFill>
              <a:latin typeface="Now"/>
              <a:ea typeface="Now"/>
              <a:cs typeface="Now"/>
              <a:sym typeface="Now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E0E0E"/>
                </a:solidFill>
                <a:latin typeface="Now"/>
                <a:ea typeface="Now"/>
                <a:cs typeface="Now"/>
                <a:sym typeface="Now"/>
              </a:rPr>
              <a:t>Enhanced data analysis and prioritization, for researchers to focus on promising candidates for further studies.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0E0E0E"/>
              </a:solidFill>
              <a:latin typeface="Now"/>
              <a:ea typeface="Now"/>
              <a:cs typeface="Now"/>
              <a:sym typeface="Now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E0E0E"/>
                </a:solidFill>
                <a:latin typeface="Now"/>
                <a:ea typeface="Now"/>
                <a:cs typeface="Now"/>
                <a:sym typeface="Now"/>
              </a:rPr>
              <a:t>Expanding the model to detect other space objects and classify.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0E0E0E"/>
              </a:solidFill>
              <a:latin typeface="Now"/>
              <a:ea typeface="Now"/>
              <a:cs typeface="Now"/>
              <a:sym typeface="Now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E0E0E"/>
                </a:solidFill>
                <a:latin typeface="Now"/>
                <a:ea typeface="Now"/>
                <a:cs typeface="Now"/>
                <a:sym typeface="Now"/>
              </a:rPr>
              <a:t>Optimizing real-time telescope analysis. 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0E0E0E"/>
              </a:solidFill>
              <a:latin typeface="Now"/>
              <a:ea typeface="Now"/>
              <a:cs typeface="Now"/>
              <a:sym typeface="N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236" y="5267107"/>
            <a:ext cx="5436016" cy="3522270"/>
            <a:chOff x="0" y="0"/>
            <a:chExt cx="7248022" cy="469636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971" b="2971"/>
            <a:stretch>
              <a:fillRect/>
            </a:stretch>
          </p:blipFill>
          <p:spPr>
            <a:xfrm>
              <a:off x="0" y="0"/>
              <a:ext cx="7248022" cy="4696360"/>
            </a:xfrm>
            <a:prstGeom prst="rect">
              <a:avLst/>
            </a:prstGeom>
          </p:spPr>
        </p:pic>
      </p:grpSp>
      <p:sp>
        <p:nvSpPr>
          <p:cNvPr id="4" name="Freeform 4"/>
          <p:cNvSpPr/>
          <p:nvPr/>
        </p:nvSpPr>
        <p:spPr>
          <a:xfrm>
            <a:off x="17025540" y="-25248"/>
            <a:ext cx="1262460" cy="2136471"/>
          </a:xfrm>
          <a:custGeom>
            <a:avLst/>
            <a:gdLst/>
            <a:ahLst/>
            <a:cxnLst/>
            <a:rect l="l" t="t" r="r" b="b"/>
            <a:pathLst>
              <a:path w="1262460" h="2136471">
                <a:moveTo>
                  <a:pt x="0" y="0"/>
                </a:moveTo>
                <a:lnTo>
                  <a:pt x="1262460" y="0"/>
                </a:lnTo>
                <a:lnTo>
                  <a:pt x="1262460" y="2136471"/>
                </a:lnTo>
                <a:lnTo>
                  <a:pt x="0" y="2136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72236" y="2248479"/>
            <a:ext cx="7296968" cy="230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00"/>
              </a:lnSpc>
            </a:pPr>
            <a:r>
              <a:rPr lang="en-US" sz="8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Dependencies/Show stoppers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67375" y="995362"/>
            <a:ext cx="1450296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772236" y="4747640"/>
            <a:ext cx="7296968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9144000" y="2767179"/>
            <a:ext cx="7676887" cy="5928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047" lvl="1" indent="-243024" algn="l">
              <a:lnSpc>
                <a:spcPts val="2746"/>
              </a:lnSpc>
              <a:buFont typeface="Arial"/>
              <a:buChar char="•"/>
            </a:pPr>
            <a:r>
              <a:rPr lang="en-US" sz="2251" spc="54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Scarcity of data, i.e. limited to no data availibility for specific or in general all exoplanets.</a:t>
            </a:r>
          </a:p>
          <a:p>
            <a:pPr algn="l">
              <a:lnSpc>
                <a:spcPts val="2746"/>
              </a:lnSpc>
            </a:pPr>
            <a:endParaRPr lang="en-US" sz="2251" spc="54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486047" lvl="1" indent="-243024" algn="l">
              <a:lnSpc>
                <a:spcPts val="2746"/>
              </a:lnSpc>
              <a:buFont typeface="Arial"/>
              <a:buChar char="•"/>
            </a:pPr>
            <a:r>
              <a:rPr lang="en-US" sz="2251" spc="54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Incomplete and Noisy data with complex structure.</a:t>
            </a:r>
          </a:p>
          <a:p>
            <a:pPr algn="l">
              <a:lnSpc>
                <a:spcPts val="2746"/>
              </a:lnSpc>
            </a:pPr>
            <a:endParaRPr lang="en-US" sz="2251" spc="54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486047" lvl="1" indent="-243024" algn="l">
              <a:lnSpc>
                <a:spcPts val="2746"/>
              </a:lnSpc>
              <a:buFont typeface="Arial"/>
              <a:buChar char="•"/>
            </a:pPr>
            <a:r>
              <a:rPr lang="en-US" sz="2251" spc="54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Efficient and reliable data processing and interpreting model while maintaining accuracy is crucial for successful exoplanet detection. </a:t>
            </a:r>
          </a:p>
          <a:p>
            <a:pPr algn="l">
              <a:lnSpc>
                <a:spcPts val="2746"/>
              </a:lnSpc>
            </a:pPr>
            <a:endParaRPr lang="en-US" sz="2251" spc="54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486047" lvl="1" indent="-243024" algn="l">
              <a:lnSpc>
                <a:spcPts val="2746"/>
              </a:lnSpc>
              <a:buFont typeface="Arial"/>
              <a:buChar char="•"/>
            </a:pPr>
            <a:r>
              <a:rPr lang="en-US" sz="2251" spc="54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Algorithmic Biasness and Black box problem in decision making using deep learning methods, i.e the lack of transparency can create a significant challenge for decision-making, as the process that led to a particular outcome is not clear, and there is a risk of bias or errors.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-233760" y="0"/>
            <a:ext cx="1262460" cy="2136471"/>
          </a:xfrm>
          <a:custGeom>
            <a:avLst/>
            <a:gdLst/>
            <a:ahLst/>
            <a:cxnLst/>
            <a:rect l="l" t="t" r="r" b="b"/>
            <a:pathLst>
              <a:path w="1262460" h="2136471">
                <a:moveTo>
                  <a:pt x="0" y="0"/>
                </a:moveTo>
                <a:lnTo>
                  <a:pt x="1262460" y="0"/>
                </a:lnTo>
                <a:lnTo>
                  <a:pt x="1262460" y="2136471"/>
                </a:lnTo>
                <a:lnTo>
                  <a:pt x="0" y="2136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678602">
            <a:off x="7820826" y="1716140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6" y="0"/>
                </a:lnTo>
                <a:lnTo>
                  <a:pt x="496756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864709">
            <a:off x="17063215" y="883796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678602">
            <a:off x="5159051" y="929884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6" y="0"/>
                </a:lnTo>
                <a:lnTo>
                  <a:pt x="496756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95" y="1682298"/>
            <a:ext cx="9283099" cy="182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840"/>
              </a:lnSpc>
              <a:spcBef>
                <a:spcPct val="0"/>
              </a:spcBef>
            </a:pPr>
            <a:r>
              <a:rPr lang="en-US" sz="1330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Future Scope</a:t>
            </a:r>
          </a:p>
        </p:txBody>
      </p:sp>
      <p:sp>
        <p:nvSpPr>
          <p:cNvPr id="3" name="AutoShape 3"/>
          <p:cNvSpPr/>
          <p:nvPr/>
        </p:nvSpPr>
        <p:spPr>
          <a:xfrm>
            <a:off x="255495" y="3486735"/>
            <a:ext cx="1540413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0" y="5143500"/>
            <a:ext cx="4431496" cy="2490501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 rot="1843359">
            <a:off x="-354490" y="8849233"/>
            <a:ext cx="2163779" cy="2185636"/>
          </a:xfrm>
          <a:custGeom>
            <a:avLst/>
            <a:gdLst/>
            <a:ahLst/>
            <a:cxnLst/>
            <a:rect l="l" t="t" r="r" b="b"/>
            <a:pathLst>
              <a:path w="2163779" h="2185636">
                <a:moveTo>
                  <a:pt x="0" y="0"/>
                </a:moveTo>
                <a:lnTo>
                  <a:pt x="2163779" y="0"/>
                </a:lnTo>
                <a:lnTo>
                  <a:pt x="2163779" y="2185635"/>
                </a:lnTo>
                <a:lnTo>
                  <a:pt x="0" y="21856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294226">
            <a:off x="17568266" y="-129336"/>
            <a:ext cx="999553" cy="1009650"/>
          </a:xfrm>
          <a:custGeom>
            <a:avLst/>
            <a:gdLst/>
            <a:ahLst/>
            <a:cxnLst/>
            <a:rect l="l" t="t" r="r" b="b"/>
            <a:pathLst>
              <a:path w="999553" h="1009650">
                <a:moveTo>
                  <a:pt x="0" y="0"/>
                </a:moveTo>
                <a:lnTo>
                  <a:pt x="999554" y="0"/>
                </a:lnTo>
                <a:lnTo>
                  <a:pt x="999554" y="1009650"/>
                </a:lnTo>
                <a:lnTo>
                  <a:pt x="0" y="1009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030118" y="4026547"/>
            <a:ext cx="10229182" cy="5817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5670" lvl="1" indent="-292835" algn="just">
              <a:lnSpc>
                <a:spcPts val="3797"/>
              </a:lnSpc>
              <a:buFont typeface="Arial"/>
              <a:buChar char="•"/>
            </a:pPr>
            <a:r>
              <a:rPr lang="en-US" sz="2712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Deployment on website or application.</a:t>
            </a:r>
          </a:p>
          <a:p>
            <a:pPr marL="585670" lvl="1" indent="-292835" algn="just">
              <a:lnSpc>
                <a:spcPts val="3797"/>
              </a:lnSpc>
              <a:buFont typeface="Arial"/>
              <a:buChar char="•"/>
            </a:pPr>
            <a:endParaRPr lang="en-US" sz="2712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585670" lvl="1" indent="-292835" algn="just">
              <a:lnSpc>
                <a:spcPts val="3797"/>
              </a:lnSpc>
              <a:buFont typeface="Arial"/>
              <a:buChar char="•"/>
            </a:pPr>
            <a:r>
              <a:rPr lang="en-US" sz="2712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Characterizing exoplanets using image recognition.</a:t>
            </a:r>
          </a:p>
          <a:p>
            <a:pPr marL="585670" lvl="1" indent="-292835" algn="just">
              <a:lnSpc>
                <a:spcPts val="3797"/>
              </a:lnSpc>
              <a:buFont typeface="Arial"/>
              <a:buChar char="•"/>
            </a:pPr>
            <a:endParaRPr lang="en-US" sz="2712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585670" lvl="1" indent="-292835" algn="just">
              <a:lnSpc>
                <a:spcPts val="3797"/>
              </a:lnSpc>
              <a:buFont typeface="Arial"/>
              <a:buChar char="•"/>
            </a:pPr>
            <a:r>
              <a:rPr lang="en-US" sz="2712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Implementing ExoSolar Planet Model for other features.(for </a:t>
            </a:r>
            <a:r>
              <a:rPr lang="en-US" sz="2712" dirty="0" err="1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eg</a:t>
            </a:r>
            <a:r>
              <a:rPr lang="en-US" sz="2712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 human life support system,, etc.)</a:t>
            </a:r>
          </a:p>
          <a:p>
            <a:pPr algn="just">
              <a:lnSpc>
                <a:spcPts val="3797"/>
              </a:lnSpc>
            </a:pPr>
            <a:endParaRPr lang="en-US" sz="2712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585670" lvl="1" indent="-292835" algn="just">
              <a:lnSpc>
                <a:spcPts val="3797"/>
              </a:lnSpc>
              <a:buFont typeface="Arial"/>
              <a:buChar char="•"/>
            </a:pPr>
            <a:r>
              <a:rPr lang="en-US" sz="2712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Checking for Habitable ExoSolar planets.</a:t>
            </a:r>
          </a:p>
          <a:p>
            <a:pPr algn="just">
              <a:lnSpc>
                <a:spcPts val="3797"/>
              </a:lnSpc>
            </a:pPr>
            <a:endParaRPr lang="en-US" sz="2712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585670" lvl="1" indent="-292835" algn="just">
              <a:lnSpc>
                <a:spcPts val="3797"/>
              </a:lnSpc>
              <a:buFont typeface="Arial"/>
              <a:buChar char="•"/>
            </a:pPr>
            <a:r>
              <a:rPr lang="en-US" sz="2712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Other Space object Detection and Classification (</a:t>
            </a:r>
            <a:r>
              <a:rPr lang="en-US" sz="2712" dirty="0" err="1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eg.</a:t>
            </a:r>
            <a:r>
              <a:rPr lang="en-US" sz="2712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 Asteroids, stars, galaxies, their ages etc.)</a:t>
            </a:r>
          </a:p>
          <a:p>
            <a:pPr algn="just">
              <a:lnSpc>
                <a:spcPts val="3797"/>
              </a:lnSpc>
            </a:pPr>
            <a:endParaRPr lang="en-US" sz="2712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01408" y="995362"/>
            <a:ext cx="5616263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5495" y="1028699"/>
            <a:ext cx="3021105" cy="350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153849" y="7991104"/>
            <a:ext cx="0" cy="123868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739788">
            <a:off x="15890770" y="3630678"/>
            <a:ext cx="1254122" cy="1176595"/>
          </a:xfrm>
          <a:custGeom>
            <a:avLst/>
            <a:gdLst/>
            <a:ahLst/>
            <a:cxnLst/>
            <a:rect l="l" t="t" r="r" b="b"/>
            <a:pathLst>
              <a:path w="1254122" h="1176595">
                <a:moveTo>
                  <a:pt x="0" y="0"/>
                </a:moveTo>
                <a:lnTo>
                  <a:pt x="1254122" y="0"/>
                </a:lnTo>
                <a:lnTo>
                  <a:pt x="1254122" y="1176595"/>
                </a:lnTo>
                <a:lnTo>
                  <a:pt x="0" y="1176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189667">
            <a:off x="952958" y="2067472"/>
            <a:ext cx="1254122" cy="1176595"/>
          </a:xfrm>
          <a:custGeom>
            <a:avLst/>
            <a:gdLst/>
            <a:ahLst/>
            <a:cxnLst/>
            <a:rect l="l" t="t" r="r" b="b"/>
            <a:pathLst>
              <a:path w="1254122" h="1176595">
                <a:moveTo>
                  <a:pt x="0" y="0"/>
                </a:moveTo>
                <a:lnTo>
                  <a:pt x="1254123" y="0"/>
                </a:lnTo>
                <a:lnTo>
                  <a:pt x="1254123" y="1176595"/>
                </a:lnTo>
                <a:lnTo>
                  <a:pt x="0" y="1176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172636">
            <a:off x="1701793" y="8084312"/>
            <a:ext cx="1065805" cy="999919"/>
          </a:xfrm>
          <a:custGeom>
            <a:avLst/>
            <a:gdLst/>
            <a:ahLst/>
            <a:cxnLst/>
            <a:rect l="l" t="t" r="r" b="b"/>
            <a:pathLst>
              <a:path w="1065805" h="999919">
                <a:moveTo>
                  <a:pt x="0" y="0"/>
                </a:moveTo>
                <a:lnTo>
                  <a:pt x="1065805" y="0"/>
                </a:lnTo>
                <a:lnTo>
                  <a:pt x="1065805" y="999919"/>
                </a:lnTo>
                <a:lnTo>
                  <a:pt x="0" y="999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42367" y="1949420"/>
            <a:ext cx="8412477" cy="5741541"/>
            <a:chOff x="0" y="0"/>
            <a:chExt cx="11216637" cy="7655388"/>
          </a:xfrm>
        </p:grpSpPr>
        <p:sp>
          <p:nvSpPr>
            <p:cNvPr id="7" name="Freeform 7"/>
            <p:cNvSpPr/>
            <p:nvPr/>
          </p:nvSpPr>
          <p:spPr>
            <a:xfrm>
              <a:off x="0" y="286440"/>
              <a:ext cx="10984425" cy="7368948"/>
            </a:xfrm>
            <a:custGeom>
              <a:avLst/>
              <a:gdLst/>
              <a:ahLst/>
              <a:cxnLst/>
              <a:rect l="l" t="t" r="r" b="b"/>
              <a:pathLst>
                <a:path w="10984425" h="7368948">
                  <a:moveTo>
                    <a:pt x="0" y="0"/>
                  </a:moveTo>
                  <a:lnTo>
                    <a:pt x="10984425" y="0"/>
                  </a:lnTo>
                  <a:lnTo>
                    <a:pt x="10984425" y="7368948"/>
                  </a:lnTo>
                  <a:lnTo>
                    <a:pt x="0" y="7368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32212" y="0"/>
              <a:ext cx="10984425" cy="7368948"/>
            </a:xfrm>
            <a:custGeom>
              <a:avLst/>
              <a:gdLst/>
              <a:ahLst/>
              <a:cxnLst/>
              <a:rect l="l" t="t" r="r" b="b"/>
              <a:pathLst>
                <a:path w="10984425" h="7368948">
                  <a:moveTo>
                    <a:pt x="0" y="0"/>
                  </a:moveTo>
                  <a:lnTo>
                    <a:pt x="10984425" y="0"/>
                  </a:lnTo>
                  <a:lnTo>
                    <a:pt x="10984425" y="7368948"/>
                  </a:lnTo>
                  <a:lnTo>
                    <a:pt x="0" y="7368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4442194" y="3247599"/>
            <a:ext cx="7711655" cy="4020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60"/>
              </a:lnSpc>
            </a:pPr>
            <a:r>
              <a:rPr lang="en-US" sz="15058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THANK</a:t>
            </a:r>
          </a:p>
          <a:p>
            <a:pPr marL="0" lvl="0" indent="0" algn="l">
              <a:lnSpc>
                <a:spcPts val="15660"/>
              </a:lnSpc>
              <a:spcBef>
                <a:spcPct val="0"/>
              </a:spcBef>
            </a:pPr>
            <a:r>
              <a:rPr lang="en-US" sz="15058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YOU !.</a:t>
            </a:r>
          </a:p>
        </p:txBody>
      </p:sp>
      <p:sp>
        <p:nvSpPr>
          <p:cNvPr id="10" name="Freeform 10"/>
          <p:cNvSpPr/>
          <p:nvPr/>
        </p:nvSpPr>
        <p:spPr>
          <a:xfrm rot="995641">
            <a:off x="10773537" y="2164250"/>
            <a:ext cx="1214298" cy="1511004"/>
          </a:xfrm>
          <a:custGeom>
            <a:avLst/>
            <a:gdLst/>
            <a:ahLst/>
            <a:cxnLst/>
            <a:rect l="l" t="t" r="r" b="b"/>
            <a:pathLst>
              <a:path w="1214298" h="1511004">
                <a:moveTo>
                  <a:pt x="0" y="0"/>
                </a:moveTo>
                <a:lnTo>
                  <a:pt x="1214298" y="0"/>
                </a:lnTo>
                <a:lnTo>
                  <a:pt x="1214298" y="1511004"/>
                </a:lnTo>
                <a:lnTo>
                  <a:pt x="0" y="1511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629752" y="8078135"/>
            <a:ext cx="3915633" cy="31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4"/>
              </a:lnSpc>
              <a:spcBef>
                <a:spcPct val="0"/>
              </a:spcBef>
            </a:pPr>
            <a:r>
              <a:rPr lang="en-US" sz="1995" spc="47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Discovering life,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29752" y="8485865"/>
            <a:ext cx="4229649" cy="31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4"/>
              </a:lnSpc>
              <a:spcBef>
                <a:spcPct val="0"/>
              </a:spcBef>
            </a:pPr>
            <a:r>
              <a:rPr lang="en-US" sz="1995" spc="47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beyond our eyes,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29752" y="8889182"/>
            <a:ext cx="4626301" cy="31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4"/>
              </a:lnSpc>
              <a:spcBef>
                <a:spcPct val="0"/>
              </a:spcBef>
            </a:pPr>
            <a:r>
              <a:rPr lang="en-US" sz="1995" spc="47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and our reach ..!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01408" y="995362"/>
            <a:ext cx="561626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033081"/>
            <a:ext cx="1691694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AutoShape 3"/>
          <p:cNvSpPr/>
          <p:nvPr/>
        </p:nvSpPr>
        <p:spPr>
          <a:xfrm>
            <a:off x="423721" y="2778090"/>
            <a:ext cx="16361073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28833" y="9442002"/>
            <a:ext cx="4033092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528201" y="9451527"/>
            <a:ext cx="4011903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-642757" y="-558616"/>
            <a:ext cx="1857498" cy="1587316"/>
          </a:xfrm>
          <a:custGeom>
            <a:avLst/>
            <a:gdLst/>
            <a:ahLst/>
            <a:cxnLst/>
            <a:rect l="l" t="t" r="r" b="b"/>
            <a:pathLst>
              <a:path w="1857498" h="1587316">
                <a:moveTo>
                  <a:pt x="0" y="0"/>
                </a:moveTo>
                <a:lnTo>
                  <a:pt x="1857497" y="0"/>
                </a:lnTo>
                <a:lnTo>
                  <a:pt x="1857497" y="1587316"/>
                </a:lnTo>
                <a:lnTo>
                  <a:pt x="0" y="158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56569" y="8250161"/>
            <a:ext cx="2383535" cy="2036839"/>
          </a:xfrm>
          <a:custGeom>
            <a:avLst/>
            <a:gdLst/>
            <a:ahLst/>
            <a:cxnLst/>
            <a:rect l="l" t="t" r="r" b="b"/>
            <a:pathLst>
              <a:path w="2383535" h="2036839">
                <a:moveTo>
                  <a:pt x="0" y="0"/>
                </a:moveTo>
                <a:lnTo>
                  <a:pt x="2383534" y="0"/>
                </a:lnTo>
                <a:lnTo>
                  <a:pt x="2383534" y="2036839"/>
                </a:lnTo>
                <a:lnTo>
                  <a:pt x="0" y="203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341588" y="4011141"/>
            <a:ext cx="1443206" cy="1783475"/>
          </a:xfrm>
          <a:custGeom>
            <a:avLst/>
            <a:gdLst/>
            <a:ahLst/>
            <a:cxnLst/>
            <a:rect l="l" t="t" r="r" b="b"/>
            <a:pathLst>
              <a:path w="1443206" h="1783475">
                <a:moveTo>
                  <a:pt x="0" y="0"/>
                </a:moveTo>
                <a:lnTo>
                  <a:pt x="1443206" y="0"/>
                </a:lnTo>
                <a:lnTo>
                  <a:pt x="1443206" y="1783475"/>
                </a:lnTo>
                <a:lnTo>
                  <a:pt x="0" y="1783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404" t="-24693" r="-49578" b="-2823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019175"/>
            <a:ext cx="5951119" cy="32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2095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5992" y="1644158"/>
            <a:ext cx="6693827" cy="115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98"/>
              </a:lnSpc>
              <a:spcBef>
                <a:spcPct val="0"/>
              </a:spcBef>
            </a:pPr>
            <a:r>
              <a:rPr lang="en-US" sz="8460" dirty="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Idea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809004" y="962025"/>
            <a:ext cx="1450296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b="1" spc="110">
                <a:solidFill>
                  <a:srgbClr val="3B3B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2936" y="3835019"/>
            <a:ext cx="5480906" cy="33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8"/>
              </a:lnSpc>
              <a:spcBef>
                <a:spcPct val="0"/>
              </a:spcBef>
            </a:pPr>
            <a:r>
              <a:rPr lang="en-US" sz="2154" b="1" spc="51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ABSTRACT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38717" y="3835019"/>
            <a:ext cx="3771610" cy="33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80"/>
              </a:lnSpc>
              <a:spcBef>
                <a:spcPct val="0"/>
              </a:spcBef>
            </a:pPr>
            <a:r>
              <a:rPr lang="en-US" sz="2196" b="1" spc="52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TECHNOLOGY USED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4281819"/>
            <a:ext cx="6739330" cy="265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2141" spc="51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This project presents AI-ML model to  automate the process of exoplanets detection, evaluating different features, while encompassing methodologies like exoplanet characterization and AI-driven observational strategies, in order to avoid intensive man labour, and human error, with max accuracy and precision.</a:t>
            </a:r>
          </a:p>
          <a:p>
            <a:pPr algn="l">
              <a:lnSpc>
                <a:spcPts val="2612"/>
              </a:lnSpc>
            </a:pPr>
            <a:endParaRPr lang="en-US" sz="2141" spc="51">
              <a:solidFill>
                <a:srgbClr val="1B1B1B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556777" y="4331077"/>
            <a:ext cx="4567146" cy="222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432" lvl="1" indent="-260716" algn="l">
              <a:lnSpc>
                <a:spcPts val="2946"/>
              </a:lnSpc>
              <a:buFont typeface="Arial"/>
              <a:buChar char="•"/>
            </a:pPr>
            <a:r>
              <a:rPr lang="en-US" sz="2415" spc="57" dirty="0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Python </a:t>
            </a:r>
          </a:p>
          <a:p>
            <a:pPr marL="1042864" lvl="2" indent="-347621" algn="l">
              <a:lnSpc>
                <a:spcPts val="2946"/>
              </a:lnSpc>
              <a:buFont typeface="Arial"/>
              <a:buChar char="⚬"/>
            </a:pPr>
            <a:r>
              <a:rPr lang="en-US" sz="2415" spc="57" dirty="0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SKLearn</a:t>
            </a:r>
          </a:p>
          <a:p>
            <a:pPr marL="1042864" lvl="2" indent="-347621" algn="l">
              <a:lnSpc>
                <a:spcPts val="2946"/>
              </a:lnSpc>
              <a:buFont typeface="Arial"/>
              <a:buChar char="⚬"/>
            </a:pPr>
            <a:r>
              <a:rPr lang="en-US" sz="2415" spc="57" dirty="0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Pandas</a:t>
            </a:r>
          </a:p>
          <a:p>
            <a:pPr marL="1042864" lvl="2" indent="-347621" algn="l">
              <a:lnSpc>
                <a:spcPts val="2946"/>
              </a:lnSpc>
              <a:buFont typeface="Arial"/>
              <a:buChar char="⚬"/>
            </a:pPr>
            <a:r>
              <a:rPr lang="en-US" sz="2415" spc="57" dirty="0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Numpy</a:t>
            </a:r>
          </a:p>
          <a:p>
            <a:pPr marL="1042864" lvl="2" indent="-347621" algn="l">
              <a:lnSpc>
                <a:spcPts val="2946"/>
              </a:lnSpc>
              <a:buFont typeface="Arial"/>
              <a:buChar char="⚬"/>
            </a:pPr>
            <a:r>
              <a:rPr lang="en-US" sz="2415" spc="57" dirty="0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TensorFlow</a:t>
            </a:r>
          </a:p>
          <a:p>
            <a:pPr marL="521432" lvl="1" indent="-260716" algn="l">
              <a:lnSpc>
                <a:spcPts val="2946"/>
              </a:lnSpc>
              <a:buFont typeface="Arial"/>
              <a:buChar char="•"/>
            </a:pPr>
            <a:r>
              <a:rPr lang="en-US" sz="2415" spc="57" dirty="0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GoogleColab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73074" y="2778090"/>
            <a:ext cx="16361073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43" y="9413427"/>
            <a:ext cx="3859804" cy="2857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276120" y="9413427"/>
            <a:ext cx="4011903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2777315">
            <a:off x="16018163" y="8634194"/>
            <a:ext cx="1474138" cy="1851087"/>
          </a:xfrm>
          <a:custGeom>
            <a:avLst/>
            <a:gdLst/>
            <a:ahLst/>
            <a:cxnLst/>
            <a:rect l="l" t="t" r="r" b="b"/>
            <a:pathLst>
              <a:path w="1474138" h="1851087">
                <a:moveTo>
                  <a:pt x="0" y="0"/>
                </a:moveTo>
                <a:lnTo>
                  <a:pt x="1474139" y="0"/>
                </a:lnTo>
                <a:lnTo>
                  <a:pt x="1474139" y="1851087"/>
                </a:lnTo>
                <a:lnTo>
                  <a:pt x="0" y="1851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534060">
            <a:off x="106806" y="-417323"/>
            <a:ext cx="1367858" cy="1717630"/>
          </a:xfrm>
          <a:custGeom>
            <a:avLst/>
            <a:gdLst/>
            <a:ahLst/>
            <a:cxnLst/>
            <a:rect l="l" t="t" r="r" b="b"/>
            <a:pathLst>
              <a:path w="1367858" h="1717630">
                <a:moveTo>
                  <a:pt x="0" y="0"/>
                </a:moveTo>
                <a:lnTo>
                  <a:pt x="1367858" y="0"/>
                </a:lnTo>
                <a:lnTo>
                  <a:pt x="1367858" y="1717629"/>
                </a:lnTo>
                <a:lnTo>
                  <a:pt x="0" y="1717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276120" y="0"/>
            <a:ext cx="3956970" cy="1978485"/>
          </a:xfrm>
          <a:custGeom>
            <a:avLst/>
            <a:gdLst/>
            <a:ahLst/>
            <a:cxnLst/>
            <a:rect l="l" t="t" r="r" b="b"/>
            <a:pathLst>
              <a:path w="3956970" h="1978485">
                <a:moveTo>
                  <a:pt x="0" y="0"/>
                </a:moveTo>
                <a:lnTo>
                  <a:pt x="3956970" y="0"/>
                </a:lnTo>
                <a:lnTo>
                  <a:pt x="3956970" y="1978485"/>
                </a:lnTo>
                <a:lnTo>
                  <a:pt x="0" y="1978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809004" y="995362"/>
            <a:ext cx="145029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5992" y="1644158"/>
            <a:ext cx="6693827" cy="115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98"/>
              </a:lnSpc>
              <a:spcBef>
                <a:spcPct val="0"/>
              </a:spcBef>
            </a:pPr>
            <a:r>
              <a:rPr lang="en-US" sz="846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Approach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044" y="3046109"/>
            <a:ext cx="5343182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b="1" spc="5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USE CASES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3716" y="3631325"/>
            <a:ext cx="6872262" cy="4566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5104" lvl="1" indent="-217552" algn="l">
              <a:lnSpc>
                <a:spcPts val="2458"/>
              </a:lnSpc>
              <a:buFont typeface="Arial"/>
              <a:buChar char="•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Targeted search for specific planets/ stars, for eg. gas giant or rocky planets, red giant stars, etc.</a:t>
            </a: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435104" lvl="1" indent="-217552" algn="l">
              <a:lnSpc>
                <a:spcPts val="2458"/>
              </a:lnSpc>
              <a:buFont typeface="Arial"/>
              <a:buChar char="•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Automating data analysis tasks, such as data cleaning, feature extraction, and initial filtering.</a:t>
            </a: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435104" lvl="1" indent="-217552" algn="l">
              <a:lnSpc>
                <a:spcPts val="2458"/>
              </a:lnSpc>
              <a:buFont typeface="Arial"/>
              <a:buChar char="•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Filtering out false positives caused by stellar variability, instrumental effects, or other astrophysical phenomena.</a:t>
            </a: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435104" lvl="1" indent="-217552" algn="l">
              <a:lnSpc>
                <a:spcPts val="2458"/>
              </a:lnSpc>
              <a:buFont typeface="Arial"/>
              <a:buChar char="•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Identifying patterns and anomalies, improving sensitivy and accuracy.</a:t>
            </a: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8724605" y="3214892"/>
            <a:ext cx="8030627" cy="4519666"/>
          </a:xfrm>
          <a:custGeom>
            <a:avLst/>
            <a:gdLst/>
            <a:ahLst/>
            <a:cxnLst/>
            <a:rect l="l" t="t" r="r" b="b"/>
            <a:pathLst>
              <a:path w="8030627" h="4519666">
                <a:moveTo>
                  <a:pt x="0" y="0"/>
                </a:moveTo>
                <a:lnTo>
                  <a:pt x="8030627" y="0"/>
                </a:lnTo>
                <a:lnTo>
                  <a:pt x="8030627" y="4519666"/>
                </a:lnTo>
                <a:lnTo>
                  <a:pt x="0" y="45196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73074" y="2778090"/>
            <a:ext cx="16361073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43" y="9413427"/>
            <a:ext cx="3859804" cy="2857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276120" y="9413427"/>
            <a:ext cx="4011903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2777315">
            <a:off x="16018163" y="8634194"/>
            <a:ext cx="1474138" cy="1851087"/>
          </a:xfrm>
          <a:custGeom>
            <a:avLst/>
            <a:gdLst/>
            <a:ahLst/>
            <a:cxnLst/>
            <a:rect l="l" t="t" r="r" b="b"/>
            <a:pathLst>
              <a:path w="1474138" h="1851087">
                <a:moveTo>
                  <a:pt x="0" y="0"/>
                </a:moveTo>
                <a:lnTo>
                  <a:pt x="1474139" y="0"/>
                </a:lnTo>
                <a:lnTo>
                  <a:pt x="1474139" y="1851087"/>
                </a:lnTo>
                <a:lnTo>
                  <a:pt x="0" y="1851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534060">
            <a:off x="106806" y="-417323"/>
            <a:ext cx="1367858" cy="1717630"/>
          </a:xfrm>
          <a:custGeom>
            <a:avLst/>
            <a:gdLst/>
            <a:ahLst/>
            <a:cxnLst/>
            <a:rect l="l" t="t" r="r" b="b"/>
            <a:pathLst>
              <a:path w="1367858" h="1717630">
                <a:moveTo>
                  <a:pt x="0" y="0"/>
                </a:moveTo>
                <a:lnTo>
                  <a:pt x="1367858" y="0"/>
                </a:lnTo>
                <a:lnTo>
                  <a:pt x="1367858" y="1717629"/>
                </a:lnTo>
                <a:lnTo>
                  <a:pt x="0" y="17176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276120" y="0"/>
            <a:ext cx="3956970" cy="1978485"/>
          </a:xfrm>
          <a:custGeom>
            <a:avLst/>
            <a:gdLst/>
            <a:ahLst/>
            <a:cxnLst/>
            <a:rect l="l" t="t" r="r" b="b"/>
            <a:pathLst>
              <a:path w="3956970" h="1978485">
                <a:moveTo>
                  <a:pt x="0" y="0"/>
                </a:moveTo>
                <a:lnTo>
                  <a:pt x="3956970" y="0"/>
                </a:lnTo>
                <a:lnTo>
                  <a:pt x="3956970" y="1978485"/>
                </a:lnTo>
                <a:lnTo>
                  <a:pt x="0" y="19784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/>
          <a:stretch>
            <a:fillRect/>
          </a:stretch>
        </p:blipFill>
        <p:spPr>
          <a:xfrm>
            <a:off x="8724605" y="3193577"/>
            <a:ext cx="8329028" cy="468356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5809004" y="995362"/>
            <a:ext cx="145029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5992" y="1644158"/>
            <a:ext cx="6693827" cy="115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98"/>
              </a:lnSpc>
              <a:spcBef>
                <a:spcPct val="0"/>
              </a:spcBef>
            </a:pPr>
            <a:r>
              <a:rPr lang="en-US" sz="846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Approach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1314" y="3299298"/>
            <a:ext cx="5343182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b="1" spc="5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IDEOLOGY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8128" y="3820506"/>
            <a:ext cx="6872262" cy="3652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5104" lvl="1" indent="-217552" algn="l">
              <a:lnSpc>
                <a:spcPts val="2458"/>
              </a:lnSpc>
              <a:buFont typeface="Arial"/>
              <a:buChar char="•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Methods for exoplanet detection:</a:t>
            </a:r>
          </a:p>
          <a:p>
            <a:pPr marL="1305311" lvl="3" indent="-326328" algn="l">
              <a:lnSpc>
                <a:spcPts val="2458"/>
              </a:lnSpc>
              <a:buFont typeface="Arial"/>
              <a:buChar char="￭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Transit Method (using Box Least Squares Analysis)</a:t>
            </a:r>
          </a:p>
          <a:p>
            <a:pPr marL="1305311" lvl="3" indent="-326328" algn="l">
              <a:lnSpc>
                <a:spcPts val="2458"/>
              </a:lnSpc>
              <a:buFont typeface="Arial"/>
              <a:buChar char="￭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Radial Velocity </a:t>
            </a: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marL="435104" lvl="1" indent="-217552" algn="l">
              <a:lnSpc>
                <a:spcPts val="2458"/>
              </a:lnSpc>
              <a:buFont typeface="Arial"/>
              <a:buChar char="•"/>
            </a:pPr>
            <a:r>
              <a:rPr lang="en-US" sz="2015" spc="48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Filtering out false positives caused by stellar variability, instrumental effects, or other astrophysical phenomena, using Background flux, or LATTE (Lightkurve AnalysisTool for Transiting Exoplanet). </a:t>
            </a: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2458"/>
              </a:lnSpc>
            </a:pPr>
            <a:endParaRPr lang="en-US" sz="2015" spc="48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73074" y="2778090"/>
            <a:ext cx="16361073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43" y="9413427"/>
            <a:ext cx="3859804" cy="2857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276120" y="9413427"/>
            <a:ext cx="4011903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2777315">
            <a:off x="16018163" y="8634194"/>
            <a:ext cx="1474138" cy="1851087"/>
          </a:xfrm>
          <a:custGeom>
            <a:avLst/>
            <a:gdLst/>
            <a:ahLst/>
            <a:cxnLst/>
            <a:rect l="l" t="t" r="r" b="b"/>
            <a:pathLst>
              <a:path w="1474138" h="1851087">
                <a:moveTo>
                  <a:pt x="0" y="0"/>
                </a:moveTo>
                <a:lnTo>
                  <a:pt x="1474139" y="0"/>
                </a:lnTo>
                <a:lnTo>
                  <a:pt x="1474139" y="1851087"/>
                </a:lnTo>
                <a:lnTo>
                  <a:pt x="0" y="1851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534060">
            <a:off x="106806" y="-417323"/>
            <a:ext cx="1367858" cy="1717630"/>
          </a:xfrm>
          <a:custGeom>
            <a:avLst/>
            <a:gdLst/>
            <a:ahLst/>
            <a:cxnLst/>
            <a:rect l="l" t="t" r="r" b="b"/>
            <a:pathLst>
              <a:path w="1367858" h="1717630">
                <a:moveTo>
                  <a:pt x="0" y="0"/>
                </a:moveTo>
                <a:lnTo>
                  <a:pt x="1367858" y="0"/>
                </a:lnTo>
                <a:lnTo>
                  <a:pt x="1367858" y="1717629"/>
                </a:lnTo>
                <a:lnTo>
                  <a:pt x="0" y="1717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276120" y="0"/>
            <a:ext cx="3956970" cy="1978485"/>
          </a:xfrm>
          <a:custGeom>
            <a:avLst/>
            <a:gdLst/>
            <a:ahLst/>
            <a:cxnLst/>
            <a:rect l="l" t="t" r="r" b="b"/>
            <a:pathLst>
              <a:path w="3956970" h="1978485">
                <a:moveTo>
                  <a:pt x="0" y="0"/>
                </a:moveTo>
                <a:lnTo>
                  <a:pt x="3956970" y="0"/>
                </a:lnTo>
                <a:lnTo>
                  <a:pt x="3956970" y="1978485"/>
                </a:lnTo>
                <a:lnTo>
                  <a:pt x="0" y="1978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809004" y="995362"/>
            <a:ext cx="145029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5992" y="1644158"/>
            <a:ext cx="6693827" cy="115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98"/>
              </a:lnSpc>
              <a:spcBef>
                <a:spcPct val="0"/>
              </a:spcBef>
            </a:pPr>
            <a:r>
              <a:rPr lang="en-US" sz="846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Solution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7195" y="3140040"/>
            <a:ext cx="7094128" cy="250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TRANSIT METHOD: </a:t>
            </a:r>
          </a:p>
          <a:p>
            <a:pPr algn="ctr">
              <a:lnSpc>
                <a:spcPts val="2806"/>
              </a:lnSpc>
            </a:pPr>
            <a:endParaRPr lang="en-US" sz="2499" b="1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marL="496571" lvl="1" indent="-248285" algn="ctr">
              <a:lnSpc>
                <a:spcPts val="2806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Monitored the flux, which represents the light intensity emitted by a star, and observed for periodic dips in flux as an exoplanet passes in front of its host star, causing a temporary decrease in the observed light.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43331" y="3227839"/>
            <a:ext cx="9262243" cy="398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</a:pPr>
            <a:r>
              <a:rPr lang="en-US" sz="2495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Dataset Description: </a:t>
            </a:r>
          </a:p>
          <a:p>
            <a:pPr algn="ctr">
              <a:lnSpc>
                <a:spcPts val="3044"/>
              </a:lnSpc>
            </a:pPr>
            <a:endParaRPr lang="en-US" sz="2495" b="1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algn="ctr">
              <a:lnSpc>
                <a:spcPts val="2806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data describe the change in flux (light intensity) of several thousand stars. Each star has a binary label of 2 or 1. 2 indicated that that the star is confirmed to have at least one exoplanet in orbit; some observations are in fact multi-planet systems.</a:t>
            </a:r>
          </a:p>
          <a:p>
            <a:pPr algn="ctr">
              <a:lnSpc>
                <a:spcPts val="2806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  <a:p>
            <a:pPr algn="ctr">
              <a:lnSpc>
                <a:spcPts val="2806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Dataset:</a:t>
            </a:r>
          </a:p>
          <a:p>
            <a:pPr algn="ctr">
              <a:lnSpc>
                <a:spcPts val="2806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5087 rows or observations.</a:t>
            </a:r>
          </a:p>
          <a:p>
            <a:pPr algn="ctr">
              <a:lnSpc>
                <a:spcPts val="2806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37 confirmed exoplanet-stars and 5050 non-exoplanet-stars.</a:t>
            </a:r>
          </a:p>
          <a:p>
            <a:pPr algn="ctr">
              <a:lnSpc>
                <a:spcPts val="2806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To remove the high imbalance in dataset we used SMOTE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67375" y="995362"/>
            <a:ext cx="145029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06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6574523" y="211728"/>
            <a:ext cx="1474138" cy="1851087"/>
          </a:xfrm>
          <a:custGeom>
            <a:avLst/>
            <a:gdLst/>
            <a:ahLst/>
            <a:cxnLst/>
            <a:rect l="l" t="t" r="r" b="b"/>
            <a:pathLst>
              <a:path w="1474138" h="1851087">
                <a:moveTo>
                  <a:pt x="0" y="0"/>
                </a:moveTo>
                <a:lnTo>
                  <a:pt x="1474138" y="0"/>
                </a:lnTo>
                <a:lnTo>
                  <a:pt x="1474138" y="1851087"/>
                </a:lnTo>
                <a:lnTo>
                  <a:pt x="0" y="1851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420" y="23253"/>
            <a:ext cx="1474138" cy="1851087"/>
          </a:xfrm>
          <a:custGeom>
            <a:avLst/>
            <a:gdLst/>
            <a:ahLst/>
            <a:cxnLst/>
            <a:rect l="l" t="t" r="r" b="b"/>
            <a:pathLst>
              <a:path w="1474138" h="1851087">
                <a:moveTo>
                  <a:pt x="0" y="0"/>
                </a:moveTo>
                <a:lnTo>
                  <a:pt x="1474138" y="0"/>
                </a:lnTo>
                <a:lnTo>
                  <a:pt x="1474138" y="1851087"/>
                </a:lnTo>
                <a:lnTo>
                  <a:pt x="0" y="1851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1593" y="2601001"/>
            <a:ext cx="17046078" cy="575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sz="2499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</a:p>
          <a:p>
            <a:pPr algn="l">
              <a:lnSpc>
                <a:spcPts val="3049"/>
              </a:lnSpc>
            </a:pPr>
            <a:endParaRPr lang="en-US" sz="2499" b="1" u="sng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algn="l">
              <a:lnSpc>
                <a:spcPts val="3049"/>
              </a:lnSpc>
            </a:pPr>
            <a:r>
              <a:rPr lang="en-US" sz="24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Machine Learning Models:</a:t>
            </a:r>
          </a:p>
          <a:p>
            <a:pPr algn="l">
              <a:lnSpc>
                <a:spcPts val="3049"/>
              </a:lnSpc>
            </a:pPr>
            <a:endParaRPr lang="en-US" sz="2499" b="1" u="sng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marL="539749" lvl="1" indent="-269875" algn="l">
              <a:lnSpc>
                <a:spcPts val="304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Traditional machine learning models did not perform as well as the model that we build using </a:t>
            </a:r>
            <a:r>
              <a:rPr lang="en-IN" sz="2800" dirty="0">
                <a:latin typeface="Now"/>
              </a:rPr>
              <a:t>Fully Connected Neural Network</a:t>
            </a:r>
            <a:r>
              <a:rPr lang="en-IN" sz="2800" dirty="0"/>
              <a:t> </a:t>
            </a:r>
            <a:r>
              <a:rPr lang="en-US" sz="28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 the exoplanet detection task. These models may have struggled to capture the complex relationships and patterns present in the dataset, resulting in low performance compared to our </a:t>
            </a:r>
            <a:r>
              <a:rPr lang="en-IN" sz="2800" dirty="0">
                <a:latin typeface="Now"/>
              </a:rPr>
              <a:t>Fully Connected Neural Network</a:t>
            </a:r>
            <a:r>
              <a:rPr lang="en-US" sz="28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 However, they still provide valuable insights and serve as benchmarks for performance evaluation.</a:t>
            </a:r>
          </a:p>
          <a:p>
            <a:pPr marL="539749" lvl="1" indent="-269875" algn="l">
              <a:lnSpc>
                <a:spcPts val="3049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  <a:p>
            <a:pPr marL="539749" lvl="1" indent="-269875" algn="l">
              <a:lnSpc>
                <a:spcPts val="304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As the data were highly imbalance using SMOTE helped in achieving good results.</a:t>
            </a:r>
          </a:p>
          <a:p>
            <a:pPr marL="539749" lvl="1" indent="-269875" algn="l">
              <a:lnSpc>
                <a:spcPts val="3049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  <a:p>
            <a:pPr marL="539749" lvl="1" indent="-269875" algn="l">
              <a:lnSpc>
                <a:spcPts val="304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KNN performed better than Decision Tree as knn captured similarities between data points, since knn relies on distance matrix, whereas Decision Tree may have been prone to overfitting.</a:t>
            </a:r>
          </a:p>
          <a:p>
            <a:pPr algn="l">
              <a:lnSpc>
                <a:spcPts val="3049"/>
              </a:lnSpc>
            </a:pPr>
            <a:endParaRPr lang="en-US" sz="2499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5992" y="1658661"/>
            <a:ext cx="15681384" cy="95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67375" y="995362"/>
            <a:ext cx="1450296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07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Freeform 4"/>
          <p:cNvSpPr/>
          <p:nvPr/>
        </p:nvSpPr>
        <p:spPr>
          <a:xfrm rot="-678602">
            <a:off x="374013" y="913330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190709" y="165461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5394" y="579665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78602">
            <a:off x="17713634" y="5501944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620466">
            <a:off x="16044986" y="959418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6" y="0"/>
                </a:lnTo>
                <a:lnTo>
                  <a:pt x="496756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63836">
            <a:off x="48024" y="4595650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177756">
            <a:off x="7057430" y="9469827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06242" y="1347216"/>
            <a:ext cx="8237758" cy="40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3"/>
              </a:lnSpc>
            </a:pPr>
            <a:r>
              <a:rPr lang="en-US" sz="26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Data Preprocessing &amp; Flux Visualization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718F0E-992E-988B-FF9B-782E41144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46562"/>
            <a:ext cx="9755982" cy="74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67375" y="995362"/>
            <a:ext cx="1450296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Freeform 4"/>
          <p:cNvSpPr/>
          <p:nvPr/>
        </p:nvSpPr>
        <p:spPr>
          <a:xfrm rot="-678602">
            <a:off x="374013" y="913330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190709" y="165461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5394" y="579665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78602">
            <a:off x="17713634" y="5501944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620466">
            <a:off x="16044986" y="959418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6" y="0"/>
                </a:lnTo>
                <a:lnTo>
                  <a:pt x="496756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63836">
            <a:off x="48024" y="4595650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177756">
            <a:off x="7057430" y="9469827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9C9F794-E3A7-8394-8058-F575EE33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91639"/>
            <a:ext cx="6960029" cy="38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8371345-9857-D650-014E-31D46E0EB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993647"/>
            <a:ext cx="7147288" cy="39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EEC82-DF8A-855E-6FE0-09E85728C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D3DCE0C-C9DE-E100-32A4-A8BC2766D665}"/>
              </a:ext>
            </a:extLst>
          </p:cNvPr>
          <p:cNvSpPr txBox="1"/>
          <p:nvPr/>
        </p:nvSpPr>
        <p:spPr>
          <a:xfrm>
            <a:off x="10757200" y="318781"/>
            <a:ext cx="6554392" cy="350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 spc="115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09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ECBC896-C97D-78AE-35B9-1995B8A5B280}"/>
              </a:ext>
            </a:extLst>
          </p:cNvPr>
          <p:cNvSpPr txBox="1"/>
          <p:nvPr/>
        </p:nvSpPr>
        <p:spPr>
          <a:xfrm>
            <a:off x="1028700" y="1019175"/>
            <a:ext cx="5951119" cy="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2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Exoplanet Detection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2D4B08E-4C68-EFB5-7C48-DCE0217E2435}"/>
              </a:ext>
            </a:extLst>
          </p:cNvPr>
          <p:cNvSpPr/>
          <p:nvPr/>
        </p:nvSpPr>
        <p:spPr>
          <a:xfrm rot="-678602">
            <a:off x="374013" y="913330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03E50FB-2ED6-2CEC-C91C-47C4303334DA}"/>
              </a:ext>
            </a:extLst>
          </p:cNvPr>
          <p:cNvSpPr/>
          <p:nvPr/>
        </p:nvSpPr>
        <p:spPr>
          <a:xfrm rot="-5400000">
            <a:off x="-190709" y="165461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12A60E5-31D2-88C7-F215-A5A0A85A93AC}"/>
              </a:ext>
            </a:extLst>
          </p:cNvPr>
          <p:cNvSpPr/>
          <p:nvPr/>
        </p:nvSpPr>
        <p:spPr>
          <a:xfrm>
            <a:off x="15685394" y="579665"/>
            <a:ext cx="1626198" cy="1244781"/>
          </a:xfrm>
          <a:custGeom>
            <a:avLst/>
            <a:gdLst/>
            <a:ahLst/>
            <a:cxnLst/>
            <a:rect l="l" t="t" r="r" b="b"/>
            <a:pathLst>
              <a:path w="1626198" h="1244781">
                <a:moveTo>
                  <a:pt x="0" y="0"/>
                </a:moveTo>
                <a:lnTo>
                  <a:pt x="1626198" y="0"/>
                </a:lnTo>
                <a:lnTo>
                  <a:pt x="1626198" y="1244780"/>
                </a:lnTo>
                <a:lnTo>
                  <a:pt x="0" y="124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D5F0ECC-0BD2-D062-62D6-70888E09A6CF}"/>
              </a:ext>
            </a:extLst>
          </p:cNvPr>
          <p:cNvSpPr/>
          <p:nvPr/>
        </p:nvSpPr>
        <p:spPr>
          <a:xfrm rot="-678602">
            <a:off x="17713634" y="5501944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96E5FEA-88EC-D7F3-C17A-0EF6AA74213A}"/>
              </a:ext>
            </a:extLst>
          </p:cNvPr>
          <p:cNvSpPr/>
          <p:nvPr/>
        </p:nvSpPr>
        <p:spPr>
          <a:xfrm rot="4620466">
            <a:off x="16044986" y="9594189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6" y="0"/>
                </a:lnTo>
                <a:lnTo>
                  <a:pt x="496756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11B86EC-82EA-F76B-F613-62D0E08116B5}"/>
              </a:ext>
            </a:extLst>
          </p:cNvPr>
          <p:cNvSpPr/>
          <p:nvPr/>
        </p:nvSpPr>
        <p:spPr>
          <a:xfrm rot="-8663836">
            <a:off x="48024" y="4595650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3"/>
                </a:lnTo>
                <a:lnTo>
                  <a:pt x="0" y="8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4265901-35CE-23F0-E1B5-6A04C64A0F5B}"/>
              </a:ext>
            </a:extLst>
          </p:cNvPr>
          <p:cNvSpPr/>
          <p:nvPr/>
        </p:nvSpPr>
        <p:spPr>
          <a:xfrm rot="-5177756">
            <a:off x="7057430" y="9469827"/>
            <a:ext cx="496755" cy="840663"/>
          </a:xfrm>
          <a:custGeom>
            <a:avLst/>
            <a:gdLst/>
            <a:ahLst/>
            <a:cxnLst/>
            <a:rect l="l" t="t" r="r" b="b"/>
            <a:pathLst>
              <a:path w="496755" h="840663">
                <a:moveTo>
                  <a:pt x="0" y="0"/>
                </a:moveTo>
                <a:lnTo>
                  <a:pt x="496755" y="0"/>
                </a:lnTo>
                <a:lnTo>
                  <a:pt x="496755" y="840662"/>
                </a:lnTo>
                <a:lnTo>
                  <a:pt x="0" y="84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A5E14C3-1B80-A911-3FCF-D8206E63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9" y="2366391"/>
            <a:ext cx="5676988" cy="38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158EB1-20C7-DC0F-25D0-AADB8DCC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6" y="6313350"/>
            <a:ext cx="5486400" cy="367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0AD058F-B5BF-A29A-B039-A22E099E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247900"/>
            <a:ext cx="5676989" cy="37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4DFECB6-3471-7C4B-6433-B552C73C3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324" y="6047118"/>
            <a:ext cx="5851976" cy="38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461C5-3FC0-E7FE-8FEB-F5C67C5F8029}"/>
              </a:ext>
            </a:extLst>
          </p:cNvPr>
          <p:cNvSpPr txBox="1"/>
          <p:nvPr/>
        </p:nvSpPr>
        <p:spPr>
          <a:xfrm>
            <a:off x="1636424" y="1455295"/>
            <a:ext cx="491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 between different flux values and its intensity before removing outliers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9A60E-FD18-649C-D125-FC4F6804ECF6}"/>
              </a:ext>
            </a:extLst>
          </p:cNvPr>
          <p:cNvSpPr txBox="1"/>
          <p:nvPr/>
        </p:nvSpPr>
        <p:spPr>
          <a:xfrm>
            <a:off x="9839325" y="1455295"/>
            <a:ext cx="486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 between different flux values and its intensity before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253235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736</Words>
  <Application>Microsoft Office PowerPoint</Application>
  <PresentationFormat>Custom</PresentationFormat>
  <Paragraphs>118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Now</vt:lpstr>
      <vt:lpstr>Poppins Medium</vt:lpstr>
      <vt:lpstr>Anton</vt:lpstr>
      <vt:lpstr>Now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</dc:title>
  <dc:creator>Shadan Ahmad</dc:creator>
  <cp:lastModifiedBy>Shadan Ahmad</cp:lastModifiedBy>
  <cp:revision>4</cp:revision>
  <dcterms:created xsi:type="dcterms:W3CDTF">2006-08-16T00:00:00Z</dcterms:created>
  <dcterms:modified xsi:type="dcterms:W3CDTF">2024-11-17T15:41:50Z</dcterms:modified>
  <dc:identifier>DAF-RPFvPe0</dc:identifier>
</cp:coreProperties>
</file>