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4" r:id="rId1"/>
    <p:sldMasterId id="2147483683" r:id="rId2"/>
  </p:sldMasterIdLst>
  <p:notesMasterIdLst>
    <p:notesMasterId r:id="rId10"/>
  </p:notesMasterIdLst>
  <p:handoutMasterIdLst>
    <p:handoutMasterId r:id="rId11"/>
  </p:handoutMasterIdLst>
  <p:sldIdLst>
    <p:sldId id="258" r:id="rId3"/>
    <p:sldId id="266" r:id="rId4"/>
    <p:sldId id="268" r:id="rId5"/>
    <p:sldId id="271" r:id="rId6"/>
    <p:sldId id="272" r:id="rId7"/>
    <p:sldId id="269" r:id="rId8"/>
    <p:sldId id="270" r:id="rId9"/>
  </p:sldIdLst>
  <p:sldSz cx="12192000" cy="6858000"/>
  <p:notesSz cx="6808788" cy="9940925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-52"/>
      <p:regular r:id="rId16"/>
      <p:bold r:id="rId17"/>
      <p:italic r:id="rId18"/>
      <p:boldItalic r:id="rId1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E9FF"/>
    <a:srgbClr val="00BBEE"/>
    <a:srgbClr val="008F00"/>
    <a:srgbClr val="009051"/>
    <a:srgbClr val="0055BB"/>
    <a:srgbClr val="E46C2A"/>
    <a:srgbClr val="FF7300"/>
    <a:srgbClr val="0061AF"/>
    <a:srgbClr val="8F9092"/>
    <a:srgbClr val="DD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8" autoAdjust="0"/>
    <p:restoredTop sz="99542" autoAdjust="0"/>
  </p:normalViewPr>
  <p:slideViewPr>
    <p:cSldViewPr snapToGrid="0" showGuides="1">
      <p:cViewPr varScale="1">
        <p:scale>
          <a:sx n="113" d="100"/>
          <a:sy n="113" d="100"/>
        </p:scale>
        <p:origin x="-4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236B9-37D1-4A93-9811-991F5D522F3D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1B2EF-9CD4-49D3-9D61-CA59926FC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840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9766C-B0DA-43A3-B7DD-685849D9AA87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2A931-1721-489D-B9D7-613D970D8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39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2A931-1721-489D-B9D7-613D970D8D7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957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атом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1641138" y="645318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7"/>
            <a:ext cx="982787" cy="1505489"/>
          </a:xfrm>
          <a:prstGeom prst="rect">
            <a:avLst/>
          </a:prstGeom>
        </p:spPr>
      </p:pic>
      <p:sp>
        <p:nvSpPr>
          <p:cNvPr id="6" name="Прямоугольник 5"/>
          <p:cNvSpPr/>
          <p:nvPr userDrawn="1"/>
        </p:nvSpPr>
        <p:spPr bwMode="hidden">
          <a:xfrm>
            <a:off x="-1" y="-1"/>
            <a:ext cx="12192001" cy="1224000"/>
          </a:xfrm>
          <a:prstGeom prst="rect">
            <a:avLst/>
          </a:prstGeom>
          <a:solidFill>
            <a:srgbClr val="005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55BB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654" b="46857"/>
          <a:stretch/>
        </p:blipFill>
        <p:spPr>
          <a:xfrm>
            <a:off x="8040340" y="-1"/>
            <a:ext cx="4151660" cy="122399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5"/>
            <a:ext cx="982787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3"/>
            <a:ext cx="491219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559572" y="359101"/>
            <a:ext cx="11081566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chemeClr val="bg1"/>
                </a:solidFill>
                <a:latin typeface="Montserrat" panose="000005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0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72" y="1729294"/>
            <a:ext cx="1348446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accent2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7" name="Текст 26"/>
          <p:cNvSpPr>
            <a:spLocks noGrp="1"/>
          </p:cNvSpPr>
          <p:nvPr>
            <p:ph type="body" sz="quarter" idx="11"/>
          </p:nvPr>
        </p:nvSpPr>
        <p:spPr>
          <a:xfrm>
            <a:off x="559572" y="2409034"/>
            <a:ext cx="164981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3239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логотипом без коня (бела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7"/>
            <a:ext cx="982787" cy="15054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5"/>
            <a:ext cx="982787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3"/>
            <a:ext cx="491219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559572" y="359101"/>
            <a:ext cx="9199890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rgbClr val="0055BB"/>
                </a:solidFill>
                <a:latin typeface="Montserrat" panose="000005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138" y="170399"/>
            <a:ext cx="1656000" cy="883200"/>
          </a:xfrm>
          <a:prstGeom prst="rect">
            <a:avLst/>
          </a:prstGeom>
        </p:spPr>
      </p:pic>
      <p:sp>
        <p:nvSpPr>
          <p:cNvPr id="14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72" y="1729294"/>
            <a:ext cx="1348446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rgbClr val="00BBEE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26"/>
          <p:cNvSpPr>
            <a:spLocks noGrp="1"/>
          </p:cNvSpPr>
          <p:nvPr>
            <p:ph type="body" sz="quarter" idx="11"/>
          </p:nvPr>
        </p:nvSpPr>
        <p:spPr>
          <a:xfrm>
            <a:off x="559572" y="2409034"/>
            <a:ext cx="164981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C5D4A470-D186-460E-BFFA-A336BBB6414C}"/>
              </a:ext>
            </a:extLst>
          </p:cNvPr>
          <p:cNvSpPr/>
          <p:nvPr userDrawn="1"/>
        </p:nvSpPr>
        <p:spPr>
          <a:xfrm>
            <a:off x="11641138" y="645318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382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логотипом без коня (синя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 bwMode="hidden">
          <a:xfrm>
            <a:off x="-1" y="-1"/>
            <a:ext cx="12192001" cy="1224000"/>
          </a:xfrm>
          <a:prstGeom prst="rect">
            <a:avLst/>
          </a:prstGeom>
          <a:solidFill>
            <a:srgbClr val="005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762" y="170399"/>
            <a:ext cx="1656000" cy="883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7"/>
            <a:ext cx="982787" cy="15054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5"/>
            <a:ext cx="982787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3"/>
            <a:ext cx="491219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559572" y="359101"/>
            <a:ext cx="9173513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chemeClr val="bg1"/>
                </a:solidFill>
                <a:latin typeface="Montserrat" panose="000005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72" y="1729294"/>
            <a:ext cx="1348446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rgbClr val="00BBEE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26"/>
          <p:cNvSpPr>
            <a:spLocks noGrp="1"/>
          </p:cNvSpPr>
          <p:nvPr>
            <p:ph type="body" sz="quarter" idx="11"/>
          </p:nvPr>
        </p:nvSpPr>
        <p:spPr>
          <a:xfrm>
            <a:off x="559572" y="2409034"/>
            <a:ext cx="164981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843DE57E-711D-404D-B188-192C4B659303}"/>
              </a:ext>
            </a:extLst>
          </p:cNvPr>
          <p:cNvSpPr/>
          <p:nvPr userDrawn="1"/>
        </p:nvSpPr>
        <p:spPr>
          <a:xfrm>
            <a:off x="11641138" y="645318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6011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логотипом коня (бела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7"/>
            <a:ext cx="982787" cy="15054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5"/>
            <a:ext cx="982787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3"/>
            <a:ext cx="491219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559572" y="359101"/>
            <a:ext cx="8900951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lang="ru-RU" sz="2800" b="1" kern="1200" dirty="0">
                <a:solidFill>
                  <a:srgbClr val="E46C2A"/>
                </a:solidFill>
                <a:latin typeface="Montserrat" panose="00000500000000000000" pitchFamily="2" charset="-52"/>
                <a:ea typeface="+mj-ea"/>
                <a:cs typeface="+mj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72" y="1729294"/>
            <a:ext cx="1348446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rgbClr val="00BBEE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26"/>
          <p:cNvSpPr>
            <a:spLocks noGrp="1"/>
          </p:cNvSpPr>
          <p:nvPr>
            <p:ph type="body" sz="quarter" idx="11"/>
          </p:nvPr>
        </p:nvSpPr>
        <p:spPr>
          <a:xfrm>
            <a:off x="559572" y="2409034"/>
            <a:ext cx="164981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56" y="-135287"/>
            <a:ext cx="2376074" cy="151200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F00D0962-6951-42C9-AAB7-A8419B4562CD}"/>
              </a:ext>
            </a:extLst>
          </p:cNvPr>
          <p:cNvSpPr/>
          <p:nvPr userDrawn="1"/>
        </p:nvSpPr>
        <p:spPr>
          <a:xfrm>
            <a:off x="11641138" y="645318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12921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логотипом коня (сера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 bwMode="hidden">
          <a:xfrm>
            <a:off x="-1" y="-1"/>
            <a:ext cx="12192001" cy="1224000"/>
          </a:xfrm>
          <a:prstGeom prst="rect">
            <a:avLst/>
          </a:prstGeom>
          <a:solidFill>
            <a:srgbClr val="DD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7"/>
            <a:ext cx="982787" cy="15054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5"/>
            <a:ext cx="982787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3"/>
            <a:ext cx="491219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559572" y="359101"/>
            <a:ext cx="9032836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lang="ru-RU" sz="2800" b="1" kern="1200" dirty="0">
                <a:solidFill>
                  <a:srgbClr val="0055BB"/>
                </a:solidFill>
                <a:latin typeface="Montserrat" panose="00000500000000000000" pitchFamily="2" charset="-52"/>
                <a:ea typeface="+mj-ea"/>
                <a:cs typeface="+mj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72" y="1729294"/>
            <a:ext cx="1348446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rgbClr val="00BBEE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26"/>
          <p:cNvSpPr>
            <a:spLocks noGrp="1"/>
          </p:cNvSpPr>
          <p:nvPr>
            <p:ph type="body" sz="quarter" idx="11"/>
          </p:nvPr>
        </p:nvSpPr>
        <p:spPr>
          <a:xfrm>
            <a:off x="559572" y="2409034"/>
            <a:ext cx="164981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525956" y="-144001"/>
            <a:ext cx="2376074" cy="151200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12077ADA-551A-4656-A047-B811D4148796}"/>
              </a:ext>
            </a:extLst>
          </p:cNvPr>
          <p:cNvSpPr/>
          <p:nvPr userDrawn="1"/>
        </p:nvSpPr>
        <p:spPr>
          <a:xfrm>
            <a:off x="11641138" y="645318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14362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425" y="2898000"/>
            <a:ext cx="4752575" cy="396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94" y="558606"/>
            <a:ext cx="2484000" cy="1656000"/>
          </a:xfrm>
          <a:prstGeom prst="rect">
            <a:avLst/>
          </a:prstGeom>
        </p:spPr>
      </p:pic>
      <p:sp>
        <p:nvSpPr>
          <p:cNvPr id="6" name="Текст 26"/>
          <p:cNvSpPr>
            <a:spLocks noGrp="1"/>
          </p:cNvSpPr>
          <p:nvPr>
            <p:ph type="body" sz="quarter" idx="11" hasCustomPrompt="1"/>
          </p:nvPr>
        </p:nvSpPr>
        <p:spPr>
          <a:xfrm>
            <a:off x="560194" y="6083856"/>
            <a:ext cx="1649811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01.01.2010</a:t>
            </a:r>
          </a:p>
        </p:txBody>
      </p:sp>
      <p:sp>
        <p:nvSpPr>
          <p:cNvPr id="7" name="Текст 26"/>
          <p:cNvSpPr>
            <a:spLocks noGrp="1"/>
          </p:cNvSpPr>
          <p:nvPr>
            <p:ph type="body" sz="quarter" idx="12" hasCustomPrompt="1"/>
          </p:nvPr>
        </p:nvSpPr>
        <p:spPr>
          <a:xfrm>
            <a:off x="560194" y="2567225"/>
            <a:ext cx="269475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8" name="Текст 26"/>
          <p:cNvSpPr>
            <a:spLocks noGrp="1"/>
          </p:cNvSpPr>
          <p:nvPr>
            <p:ph type="body" sz="quarter" idx="13" hasCustomPrompt="1"/>
          </p:nvPr>
        </p:nvSpPr>
        <p:spPr>
          <a:xfrm>
            <a:off x="560194" y="3198167"/>
            <a:ext cx="2936041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3600" b="1">
                <a:solidFill>
                  <a:srgbClr val="0055BB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4256540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26"/>
          <p:cNvSpPr>
            <a:spLocks noGrp="1"/>
          </p:cNvSpPr>
          <p:nvPr>
            <p:ph type="body" sz="quarter" idx="11" hasCustomPrompt="1"/>
          </p:nvPr>
        </p:nvSpPr>
        <p:spPr>
          <a:xfrm>
            <a:off x="6418217" y="6083856"/>
            <a:ext cx="1649811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01.01.2010</a:t>
            </a:r>
          </a:p>
        </p:txBody>
      </p:sp>
      <p:sp>
        <p:nvSpPr>
          <p:cNvPr id="7" name="Текст 26"/>
          <p:cNvSpPr>
            <a:spLocks noGrp="1"/>
          </p:cNvSpPr>
          <p:nvPr>
            <p:ph type="body" sz="quarter" idx="12" hasCustomPrompt="1"/>
          </p:nvPr>
        </p:nvSpPr>
        <p:spPr>
          <a:xfrm>
            <a:off x="6418217" y="2567225"/>
            <a:ext cx="269475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8" name="Текст 26"/>
          <p:cNvSpPr>
            <a:spLocks noGrp="1"/>
          </p:cNvSpPr>
          <p:nvPr>
            <p:ph type="body" sz="quarter" idx="13" hasCustomPrompt="1"/>
          </p:nvPr>
        </p:nvSpPr>
        <p:spPr>
          <a:xfrm>
            <a:off x="6418217" y="3198167"/>
            <a:ext cx="2936041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3600" b="1">
                <a:solidFill>
                  <a:srgbClr val="0055BB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9250"/>
            <a:ext cx="5886994" cy="408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53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425" y="2898000"/>
            <a:ext cx="4752575" cy="3960000"/>
          </a:xfrm>
          <a:prstGeom prst="rect">
            <a:avLst/>
          </a:prstGeom>
        </p:spPr>
      </p:pic>
      <p:sp>
        <p:nvSpPr>
          <p:cNvPr id="7" name="Текст 26"/>
          <p:cNvSpPr>
            <a:spLocks noGrp="1"/>
          </p:cNvSpPr>
          <p:nvPr>
            <p:ph type="body" sz="quarter" idx="13" hasCustomPrompt="1"/>
          </p:nvPr>
        </p:nvSpPr>
        <p:spPr>
          <a:xfrm>
            <a:off x="560194" y="3105834"/>
            <a:ext cx="2936041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3600" b="1">
                <a:solidFill>
                  <a:srgbClr val="0055BB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31270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логотипом без коня (бела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7"/>
            <a:ext cx="982787" cy="15054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5"/>
            <a:ext cx="982787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3"/>
            <a:ext cx="491219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559572" y="359101"/>
            <a:ext cx="9199890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rgbClr val="0055BB"/>
                </a:solidFill>
                <a:latin typeface="Montserrat" panose="000005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138" y="170399"/>
            <a:ext cx="1656000" cy="883200"/>
          </a:xfrm>
          <a:prstGeom prst="rect">
            <a:avLst/>
          </a:prstGeom>
        </p:spPr>
      </p:pic>
      <p:sp>
        <p:nvSpPr>
          <p:cNvPr id="14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72" y="1729294"/>
            <a:ext cx="1348446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rgbClr val="00BBEE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26"/>
          <p:cNvSpPr>
            <a:spLocks noGrp="1"/>
          </p:cNvSpPr>
          <p:nvPr>
            <p:ph type="body" sz="quarter" idx="11"/>
          </p:nvPr>
        </p:nvSpPr>
        <p:spPr>
          <a:xfrm>
            <a:off x="559572" y="2409034"/>
            <a:ext cx="164981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C5D4A470-D186-460E-BFFA-A336BBB6414C}"/>
              </a:ext>
            </a:extLst>
          </p:cNvPr>
          <p:cNvSpPr/>
          <p:nvPr userDrawn="1"/>
        </p:nvSpPr>
        <p:spPr>
          <a:xfrm>
            <a:off x="11641138" y="645318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4376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логотипом без коня (синя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 bwMode="hidden">
          <a:xfrm>
            <a:off x="-1" y="-1"/>
            <a:ext cx="12192001" cy="1224000"/>
          </a:xfrm>
          <a:prstGeom prst="rect">
            <a:avLst/>
          </a:prstGeom>
          <a:solidFill>
            <a:srgbClr val="005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762" y="170399"/>
            <a:ext cx="1656000" cy="883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7"/>
            <a:ext cx="982787" cy="15054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5"/>
            <a:ext cx="982787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3"/>
            <a:ext cx="491219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559572" y="359101"/>
            <a:ext cx="9173513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chemeClr val="bg1"/>
                </a:solidFill>
                <a:latin typeface="Montserrat" panose="000005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72" y="1729294"/>
            <a:ext cx="1348446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rgbClr val="00BBEE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26"/>
          <p:cNvSpPr>
            <a:spLocks noGrp="1"/>
          </p:cNvSpPr>
          <p:nvPr>
            <p:ph type="body" sz="quarter" idx="11"/>
          </p:nvPr>
        </p:nvSpPr>
        <p:spPr>
          <a:xfrm>
            <a:off x="559572" y="2409034"/>
            <a:ext cx="164981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843DE57E-711D-404D-B188-192C4B659303}"/>
              </a:ext>
            </a:extLst>
          </p:cNvPr>
          <p:cNvSpPr/>
          <p:nvPr userDrawn="1"/>
        </p:nvSpPr>
        <p:spPr>
          <a:xfrm>
            <a:off x="11641138" y="645318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4683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логотипом коня (бела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7"/>
            <a:ext cx="982787" cy="15054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5"/>
            <a:ext cx="982787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3"/>
            <a:ext cx="491219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559572" y="359101"/>
            <a:ext cx="8900951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lang="ru-RU" sz="2800" b="1" kern="1200" dirty="0">
                <a:solidFill>
                  <a:srgbClr val="E46C2A"/>
                </a:solidFill>
                <a:latin typeface="Montserrat" panose="00000500000000000000" pitchFamily="2" charset="-52"/>
                <a:ea typeface="+mj-ea"/>
                <a:cs typeface="+mj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72" y="1729294"/>
            <a:ext cx="1348446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rgbClr val="00BBEE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26"/>
          <p:cNvSpPr>
            <a:spLocks noGrp="1"/>
          </p:cNvSpPr>
          <p:nvPr>
            <p:ph type="body" sz="quarter" idx="11"/>
          </p:nvPr>
        </p:nvSpPr>
        <p:spPr>
          <a:xfrm>
            <a:off x="559572" y="2409034"/>
            <a:ext cx="164981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56" y="-135287"/>
            <a:ext cx="2376074" cy="151200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F00D0962-6951-42C9-AAB7-A8419B4562CD}"/>
              </a:ext>
            </a:extLst>
          </p:cNvPr>
          <p:cNvSpPr/>
          <p:nvPr userDrawn="1"/>
        </p:nvSpPr>
        <p:spPr>
          <a:xfrm>
            <a:off x="11641138" y="645318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46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логотипом коня (сера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 bwMode="hidden">
          <a:xfrm>
            <a:off x="-1" y="-1"/>
            <a:ext cx="12192001" cy="1224000"/>
          </a:xfrm>
          <a:prstGeom prst="rect">
            <a:avLst/>
          </a:prstGeom>
          <a:solidFill>
            <a:srgbClr val="DD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7"/>
            <a:ext cx="982787" cy="15054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5"/>
            <a:ext cx="982787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3"/>
            <a:ext cx="491219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559572" y="359101"/>
            <a:ext cx="9032836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lang="ru-RU" sz="2800" b="1" kern="1200" dirty="0">
                <a:solidFill>
                  <a:srgbClr val="0055BB"/>
                </a:solidFill>
                <a:latin typeface="Montserrat" panose="00000500000000000000" pitchFamily="2" charset="-52"/>
                <a:ea typeface="+mj-ea"/>
                <a:cs typeface="+mj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72" y="1729294"/>
            <a:ext cx="1348446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rgbClr val="00BBEE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26"/>
          <p:cNvSpPr>
            <a:spLocks noGrp="1"/>
          </p:cNvSpPr>
          <p:nvPr>
            <p:ph type="body" sz="quarter" idx="11"/>
          </p:nvPr>
        </p:nvSpPr>
        <p:spPr>
          <a:xfrm>
            <a:off x="559572" y="2409034"/>
            <a:ext cx="164981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525956" y="-144001"/>
            <a:ext cx="2376074" cy="151200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12077ADA-551A-4656-A047-B811D4148796}"/>
              </a:ext>
            </a:extLst>
          </p:cNvPr>
          <p:cNvSpPr/>
          <p:nvPr userDrawn="1"/>
        </p:nvSpPr>
        <p:spPr>
          <a:xfrm>
            <a:off x="11641138" y="645318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 algn="l"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7572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425" y="2898000"/>
            <a:ext cx="4752575" cy="396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94" y="558606"/>
            <a:ext cx="2484000" cy="1656000"/>
          </a:xfrm>
          <a:prstGeom prst="rect">
            <a:avLst/>
          </a:prstGeom>
        </p:spPr>
      </p:pic>
      <p:sp>
        <p:nvSpPr>
          <p:cNvPr id="6" name="Текст 26"/>
          <p:cNvSpPr>
            <a:spLocks noGrp="1"/>
          </p:cNvSpPr>
          <p:nvPr>
            <p:ph type="body" sz="quarter" idx="11" hasCustomPrompt="1"/>
          </p:nvPr>
        </p:nvSpPr>
        <p:spPr>
          <a:xfrm>
            <a:off x="560194" y="6083856"/>
            <a:ext cx="1649811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01.01.2010</a:t>
            </a:r>
          </a:p>
        </p:txBody>
      </p:sp>
      <p:sp>
        <p:nvSpPr>
          <p:cNvPr id="7" name="Текст 26"/>
          <p:cNvSpPr>
            <a:spLocks noGrp="1"/>
          </p:cNvSpPr>
          <p:nvPr>
            <p:ph type="body" sz="quarter" idx="12" hasCustomPrompt="1"/>
          </p:nvPr>
        </p:nvSpPr>
        <p:spPr>
          <a:xfrm>
            <a:off x="560194" y="2567225"/>
            <a:ext cx="269475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8" name="Текст 26"/>
          <p:cNvSpPr>
            <a:spLocks noGrp="1"/>
          </p:cNvSpPr>
          <p:nvPr>
            <p:ph type="body" sz="quarter" idx="13" hasCustomPrompt="1"/>
          </p:nvPr>
        </p:nvSpPr>
        <p:spPr>
          <a:xfrm>
            <a:off x="560194" y="3198167"/>
            <a:ext cx="2936041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3600" b="1">
                <a:solidFill>
                  <a:srgbClr val="0055BB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02702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26"/>
          <p:cNvSpPr>
            <a:spLocks noGrp="1"/>
          </p:cNvSpPr>
          <p:nvPr>
            <p:ph type="body" sz="quarter" idx="11" hasCustomPrompt="1"/>
          </p:nvPr>
        </p:nvSpPr>
        <p:spPr>
          <a:xfrm>
            <a:off x="6418217" y="6083856"/>
            <a:ext cx="1649811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01.01.2010</a:t>
            </a:r>
          </a:p>
        </p:txBody>
      </p:sp>
      <p:sp>
        <p:nvSpPr>
          <p:cNvPr id="7" name="Текст 26"/>
          <p:cNvSpPr>
            <a:spLocks noGrp="1"/>
          </p:cNvSpPr>
          <p:nvPr>
            <p:ph type="body" sz="quarter" idx="12" hasCustomPrompt="1"/>
          </p:nvPr>
        </p:nvSpPr>
        <p:spPr>
          <a:xfrm>
            <a:off x="6418217" y="2567225"/>
            <a:ext cx="269475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8" name="Текст 26"/>
          <p:cNvSpPr>
            <a:spLocks noGrp="1"/>
          </p:cNvSpPr>
          <p:nvPr>
            <p:ph type="body" sz="quarter" idx="13" hasCustomPrompt="1"/>
          </p:nvPr>
        </p:nvSpPr>
        <p:spPr>
          <a:xfrm>
            <a:off x="6418217" y="3198167"/>
            <a:ext cx="2936041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3600" b="1">
                <a:solidFill>
                  <a:srgbClr val="0055BB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9250"/>
            <a:ext cx="5886994" cy="408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0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425" y="2898000"/>
            <a:ext cx="4752575" cy="3960000"/>
          </a:xfrm>
          <a:prstGeom prst="rect">
            <a:avLst/>
          </a:prstGeom>
        </p:spPr>
      </p:pic>
      <p:sp>
        <p:nvSpPr>
          <p:cNvPr id="7" name="Текст 26"/>
          <p:cNvSpPr>
            <a:spLocks noGrp="1"/>
          </p:cNvSpPr>
          <p:nvPr>
            <p:ph type="body" sz="quarter" idx="13" hasCustomPrompt="1"/>
          </p:nvPr>
        </p:nvSpPr>
        <p:spPr>
          <a:xfrm>
            <a:off x="560194" y="3105834"/>
            <a:ext cx="2936041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3600" b="1">
                <a:solidFill>
                  <a:srgbClr val="0055BB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97975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с атом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1641138" y="6453188"/>
            <a:ext cx="415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4D38384-7A71-42FD-A8FA-E9EF1AAD0FA2}" type="slidenum">
              <a:rPr lang="ru-RU" sz="1400" smtClean="0">
                <a:solidFill>
                  <a:srgbClr val="8F9092"/>
                </a:solidFill>
                <a:latin typeface="Montserrat" panose="00000500000000000000" pitchFamily="2" charset="-52"/>
              </a:rPr>
              <a:pPr/>
              <a:t>‹#›</a:t>
            </a:fld>
            <a:endParaRPr lang="ru-RU" sz="1400" dirty="0">
              <a:solidFill>
                <a:srgbClr val="8F9092"/>
              </a:solidFill>
              <a:latin typeface="Montserrat" panose="00000500000000000000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0" t="32381" r="-4361" b="40680"/>
          <a:stretch/>
        </p:blipFill>
        <p:spPr>
          <a:xfrm>
            <a:off x="0" y="1269807"/>
            <a:ext cx="982787" cy="1505489"/>
          </a:xfrm>
          <a:prstGeom prst="rect">
            <a:avLst/>
          </a:prstGeom>
        </p:spPr>
      </p:pic>
      <p:sp>
        <p:nvSpPr>
          <p:cNvPr id="6" name="Прямоугольник 5"/>
          <p:cNvSpPr/>
          <p:nvPr userDrawn="1"/>
        </p:nvSpPr>
        <p:spPr bwMode="hidden">
          <a:xfrm>
            <a:off x="-1" y="-1"/>
            <a:ext cx="12192001" cy="1224000"/>
          </a:xfrm>
          <a:prstGeom prst="rect">
            <a:avLst/>
          </a:prstGeom>
          <a:solidFill>
            <a:srgbClr val="005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55BB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654" b="46857"/>
          <a:stretch/>
        </p:blipFill>
        <p:spPr>
          <a:xfrm>
            <a:off x="8040340" y="-1"/>
            <a:ext cx="4151660" cy="122399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6" t="1513" r="20843" b="88431"/>
          <a:stretch/>
        </p:blipFill>
        <p:spPr>
          <a:xfrm>
            <a:off x="0" y="6296025"/>
            <a:ext cx="982787" cy="561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45097" r="86065" b="31852"/>
          <a:stretch/>
        </p:blipFill>
        <p:spPr>
          <a:xfrm>
            <a:off x="11703437" y="3382263"/>
            <a:ext cx="491219" cy="1288239"/>
          </a:xfrm>
          <a:prstGeom prst="rect">
            <a:avLst/>
          </a:prstGeom>
        </p:spPr>
      </p:pic>
      <p:sp>
        <p:nvSpPr>
          <p:cNvPr id="15" name="Заголовок 14"/>
          <p:cNvSpPr>
            <a:spLocks noGrp="1"/>
          </p:cNvSpPr>
          <p:nvPr>
            <p:ph type="title"/>
          </p:nvPr>
        </p:nvSpPr>
        <p:spPr>
          <a:xfrm>
            <a:off x="559572" y="359101"/>
            <a:ext cx="11081566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chemeClr val="bg1"/>
                </a:solidFill>
                <a:latin typeface="Montserrat" panose="000005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0" name="Текст 1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72" y="1729294"/>
            <a:ext cx="1348446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accent2"/>
                </a:solidFill>
                <a:latin typeface="Montserrat" panose="00000500000000000000" pitchFamily="2" charset="-52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0">
                <a:solidFill>
                  <a:srgbClr val="222A3F"/>
                </a:solidFill>
                <a:latin typeface="Montserrat" panose="00000500000000000000" pitchFamily="2" charset="-52"/>
              </a:defRPr>
            </a:lvl2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7" name="Текст 26"/>
          <p:cNvSpPr>
            <a:spLocks noGrp="1"/>
          </p:cNvSpPr>
          <p:nvPr>
            <p:ph type="body" sz="quarter" idx="11"/>
          </p:nvPr>
        </p:nvSpPr>
        <p:spPr>
          <a:xfrm>
            <a:off x="559572" y="2409034"/>
            <a:ext cx="164981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rgbClr val="222A3F"/>
                </a:solidFill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4917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05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7" r:id="rId2"/>
    <p:sldLayoutId id="2147483678" r:id="rId3"/>
    <p:sldLayoutId id="2147483679" r:id="rId4"/>
    <p:sldLayoutId id="2147483680" r:id="rId5"/>
    <p:sldLayoutId id="2147483675" r:id="rId6"/>
    <p:sldLayoutId id="2147483682" r:id="rId7"/>
    <p:sldLayoutId id="214748368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91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pos="347" userDrawn="1">
          <p15:clr>
            <a:srgbClr val="F26B43"/>
          </p15:clr>
        </p15:guide>
        <p15:guide id="6" pos="73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28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91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pos="347" userDrawn="1">
          <p15:clr>
            <a:srgbClr val="F26B43"/>
          </p15:clr>
        </p15:guide>
        <p15:guide id="6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12"/>
          <p:cNvSpPr>
            <a:spLocks noGrp="1"/>
          </p:cNvSpPr>
          <p:nvPr>
            <p:ph type="body" sz="quarter" idx="13"/>
          </p:nvPr>
        </p:nvSpPr>
        <p:spPr>
          <a:xfrm>
            <a:off x="412865" y="1965060"/>
            <a:ext cx="11779135" cy="2308324"/>
          </a:xfrm>
        </p:spPr>
        <p:txBody>
          <a:bodyPr/>
          <a:lstStyle/>
          <a:p>
            <a:r>
              <a:rPr lang="ru-RU" dirty="0"/>
              <a:t>Предуниверситарий как часть университета: как обеспечить качество подготовки, необходимое для обучения в МИФИ?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xmlns="" id="{318C33BB-710C-4531-A34A-6DD334CCC6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717" y="3713549"/>
            <a:ext cx="9244490" cy="3144451"/>
          </a:xfrm>
        </p:spPr>
        <p:txBody>
          <a:bodyPr/>
          <a:lstStyle/>
          <a:p>
            <a:pPr marL="357188" defTabSz="179388">
              <a:lnSpc>
                <a:spcPts val="1680"/>
              </a:lnSpc>
              <a:spcAft>
                <a:spcPts val="0"/>
              </a:spcAft>
              <a:tabLst>
                <a:tab pos="539750" algn="l"/>
              </a:tabLst>
            </a:pPr>
            <a:r>
              <a:rPr lang="ru-RU" sz="1400" b="1" dirty="0">
                <a:solidFill>
                  <a:schemeClr val="tx1"/>
                </a:solidFill>
              </a:rPr>
              <a:t>Список группы:</a:t>
            </a:r>
          </a:p>
          <a:p>
            <a:pPr marL="357188" defTabSz="179388">
              <a:lnSpc>
                <a:spcPts val="1680"/>
              </a:lnSpc>
              <a:spcAft>
                <a:spcPts val="0"/>
              </a:spcAft>
              <a:tabLst>
                <a:tab pos="539750" algn="l"/>
              </a:tabLst>
            </a:pPr>
            <a:r>
              <a:rPr lang="ru-RU" sz="1400" dirty="0" smtClean="0">
                <a:solidFill>
                  <a:schemeClr val="tx1"/>
                </a:solidFill>
              </a:rPr>
              <a:t>1.</a:t>
            </a:r>
            <a:r>
              <a:rPr lang="ru-RU" sz="1400" dirty="0">
                <a:solidFill>
                  <a:schemeClr val="tx1"/>
                </a:solidFill>
              </a:rPr>
              <a:t>	Климова Ольга </a:t>
            </a:r>
            <a:r>
              <a:rPr lang="ru-RU" sz="1400" dirty="0" smtClean="0">
                <a:solidFill>
                  <a:schemeClr val="tx1"/>
                </a:solidFill>
              </a:rPr>
              <a:t>Владимировна,</a:t>
            </a:r>
            <a:r>
              <a:rPr lang="ru-RU" sz="1400" dirty="0">
                <a:solidFill>
                  <a:schemeClr val="tx1"/>
                </a:solidFill>
              </a:rPr>
              <a:t>	Социальный педагог</a:t>
            </a:r>
          </a:p>
          <a:p>
            <a:pPr marL="357188" defTabSz="179388">
              <a:lnSpc>
                <a:spcPts val="1680"/>
              </a:lnSpc>
              <a:spcAft>
                <a:spcPts val="0"/>
              </a:spcAft>
              <a:tabLst>
                <a:tab pos="539750" algn="l"/>
              </a:tabLst>
            </a:pPr>
            <a:r>
              <a:rPr lang="ru-RU" sz="1400" dirty="0">
                <a:solidFill>
                  <a:schemeClr val="tx1"/>
                </a:solidFill>
              </a:rPr>
              <a:t>2.	Масловская Елена </a:t>
            </a:r>
            <a:r>
              <a:rPr lang="ru-RU" sz="1400" dirty="0" smtClean="0">
                <a:solidFill>
                  <a:schemeClr val="tx1"/>
                </a:solidFill>
              </a:rPr>
              <a:t>Владимировна,</a:t>
            </a:r>
            <a:r>
              <a:rPr lang="ru-RU" sz="1400" dirty="0">
                <a:solidFill>
                  <a:schemeClr val="tx1"/>
                </a:solidFill>
              </a:rPr>
              <a:t>	учитель</a:t>
            </a:r>
          </a:p>
          <a:p>
            <a:pPr marL="357188" defTabSz="179388">
              <a:lnSpc>
                <a:spcPts val="1680"/>
              </a:lnSpc>
              <a:spcAft>
                <a:spcPts val="0"/>
              </a:spcAft>
              <a:tabLst>
                <a:tab pos="539750" algn="l"/>
              </a:tabLst>
            </a:pPr>
            <a:r>
              <a:rPr lang="ru-RU" sz="1400" dirty="0">
                <a:solidFill>
                  <a:schemeClr val="tx1"/>
                </a:solidFill>
              </a:rPr>
              <a:t>3.	Климов Юрий </a:t>
            </a:r>
            <a:r>
              <a:rPr lang="ru-RU" sz="1400" dirty="0" smtClean="0">
                <a:solidFill>
                  <a:schemeClr val="tx1"/>
                </a:solidFill>
              </a:rPr>
              <a:t>Григорьевич,</a:t>
            </a:r>
            <a:r>
              <a:rPr lang="ru-RU" sz="1400" dirty="0">
                <a:solidFill>
                  <a:schemeClr val="tx1"/>
                </a:solidFill>
              </a:rPr>
              <a:t>	Учитель</a:t>
            </a:r>
          </a:p>
          <a:p>
            <a:pPr marL="357188" defTabSz="179388">
              <a:lnSpc>
                <a:spcPts val="1680"/>
              </a:lnSpc>
              <a:spcAft>
                <a:spcPts val="0"/>
              </a:spcAft>
              <a:tabLst>
                <a:tab pos="539750" algn="l"/>
              </a:tabLst>
            </a:pPr>
            <a:r>
              <a:rPr lang="ru-RU" sz="1400" dirty="0">
                <a:solidFill>
                  <a:schemeClr val="tx1"/>
                </a:solidFill>
              </a:rPr>
              <a:t>4.	Родько Илья </a:t>
            </a:r>
            <a:r>
              <a:rPr lang="ru-RU" sz="1400" dirty="0" smtClean="0">
                <a:solidFill>
                  <a:schemeClr val="tx1"/>
                </a:solidFill>
              </a:rPr>
              <a:t>Игоревич,</a:t>
            </a:r>
            <a:r>
              <a:rPr lang="ru-RU" sz="1400" dirty="0">
                <a:solidFill>
                  <a:schemeClr val="tx1"/>
                </a:solidFill>
              </a:rPr>
              <a:t>	начальник отдела практики и трудоустройства студентов</a:t>
            </a:r>
          </a:p>
          <a:p>
            <a:pPr marL="357188" defTabSz="179388">
              <a:lnSpc>
                <a:spcPts val="1680"/>
              </a:lnSpc>
              <a:spcAft>
                <a:spcPts val="0"/>
              </a:spcAft>
              <a:tabLst>
                <a:tab pos="539750" algn="l"/>
              </a:tabLst>
            </a:pPr>
            <a:r>
              <a:rPr lang="ru-RU" sz="1400" dirty="0">
                <a:solidFill>
                  <a:schemeClr val="tx1"/>
                </a:solidFill>
              </a:rPr>
              <a:t>5.	Жильцова Ирина </a:t>
            </a:r>
            <a:r>
              <a:rPr lang="ru-RU" sz="1400" dirty="0" smtClean="0">
                <a:solidFill>
                  <a:schemeClr val="tx1"/>
                </a:solidFill>
              </a:rPr>
              <a:t>Юрьевна,</a:t>
            </a:r>
            <a:r>
              <a:rPr lang="ru-RU" sz="1400" dirty="0">
                <a:solidFill>
                  <a:schemeClr val="tx1"/>
                </a:solidFill>
              </a:rPr>
              <a:t>	методист</a:t>
            </a:r>
          </a:p>
          <a:p>
            <a:pPr marL="357188" defTabSz="179388">
              <a:lnSpc>
                <a:spcPts val="1680"/>
              </a:lnSpc>
              <a:spcAft>
                <a:spcPts val="0"/>
              </a:spcAft>
              <a:tabLst>
                <a:tab pos="539750" algn="l"/>
              </a:tabLst>
            </a:pPr>
            <a:r>
              <a:rPr lang="ru-RU" sz="1400" dirty="0">
                <a:solidFill>
                  <a:schemeClr val="tx1"/>
                </a:solidFill>
              </a:rPr>
              <a:t>6.	Гусева Наталья </a:t>
            </a:r>
            <a:r>
              <a:rPr lang="ru-RU" sz="1400" dirty="0" smtClean="0">
                <a:solidFill>
                  <a:schemeClr val="tx1"/>
                </a:solidFill>
              </a:rPr>
              <a:t>Николаевна,</a:t>
            </a:r>
            <a:r>
              <a:rPr lang="ru-RU" sz="1400" dirty="0">
                <a:solidFill>
                  <a:schemeClr val="tx1"/>
                </a:solidFill>
              </a:rPr>
              <a:t>	учитель математики</a:t>
            </a:r>
          </a:p>
          <a:p>
            <a:pPr marL="357188" defTabSz="179388">
              <a:lnSpc>
                <a:spcPts val="1680"/>
              </a:lnSpc>
              <a:spcAft>
                <a:spcPts val="0"/>
              </a:spcAft>
              <a:tabLst>
                <a:tab pos="539750" algn="l"/>
              </a:tabLst>
            </a:pPr>
            <a:r>
              <a:rPr lang="ru-RU" sz="1400" dirty="0">
                <a:solidFill>
                  <a:schemeClr val="tx1"/>
                </a:solidFill>
              </a:rPr>
              <a:t>7.	Шалтаева Юлия </a:t>
            </a:r>
            <a:r>
              <a:rPr lang="ru-RU" sz="1400" dirty="0" smtClean="0">
                <a:solidFill>
                  <a:schemeClr val="tx1"/>
                </a:solidFill>
              </a:rPr>
              <a:t>Ринатовна,</a:t>
            </a:r>
            <a:r>
              <a:rPr lang="ru-RU" sz="1400" dirty="0">
                <a:solidFill>
                  <a:schemeClr val="tx1"/>
                </a:solidFill>
              </a:rPr>
              <a:t>	ассистент ИНТЭЛ</a:t>
            </a:r>
          </a:p>
          <a:p>
            <a:pPr marL="357188" defTabSz="179388">
              <a:lnSpc>
                <a:spcPts val="1680"/>
              </a:lnSpc>
              <a:spcAft>
                <a:spcPts val="0"/>
              </a:spcAft>
              <a:tabLst>
                <a:tab pos="539750" algn="l"/>
              </a:tabLst>
            </a:pPr>
            <a:r>
              <a:rPr lang="ru-RU" sz="1400" dirty="0">
                <a:solidFill>
                  <a:schemeClr val="tx1"/>
                </a:solidFill>
              </a:rPr>
              <a:t>8.	Чмыхов Михаил </a:t>
            </a:r>
            <a:r>
              <a:rPr lang="ru-RU" sz="1400" dirty="0" smtClean="0">
                <a:solidFill>
                  <a:schemeClr val="tx1"/>
                </a:solidFill>
              </a:rPr>
              <a:t>Александрович,</a:t>
            </a:r>
            <a:r>
              <a:rPr lang="ru-RU" sz="1400" dirty="0">
                <a:solidFill>
                  <a:schemeClr val="tx1"/>
                </a:solidFill>
              </a:rPr>
              <a:t>	доцент</a:t>
            </a:r>
          </a:p>
          <a:p>
            <a:pPr marL="357188" defTabSz="179388">
              <a:lnSpc>
                <a:spcPts val="1680"/>
              </a:lnSpc>
              <a:spcAft>
                <a:spcPts val="0"/>
              </a:spcAft>
              <a:tabLst>
                <a:tab pos="539750" algn="l"/>
              </a:tabLst>
            </a:pPr>
            <a:r>
              <a:rPr lang="ru-RU" sz="1400" dirty="0">
                <a:solidFill>
                  <a:schemeClr val="tx1"/>
                </a:solidFill>
              </a:rPr>
              <a:t>9.	Васильев Александр </a:t>
            </a:r>
            <a:r>
              <a:rPr lang="ru-RU" sz="1400" dirty="0" smtClean="0">
                <a:solidFill>
                  <a:schemeClr val="tx1"/>
                </a:solidFill>
              </a:rPr>
              <a:t>Владиславович,</a:t>
            </a:r>
            <a:r>
              <a:rPr lang="ru-RU" sz="1400" dirty="0">
                <a:solidFill>
                  <a:schemeClr val="tx1"/>
                </a:solidFill>
              </a:rPr>
              <a:t>	Учитель</a:t>
            </a:r>
          </a:p>
          <a:p>
            <a:pPr marL="357188" defTabSz="179388">
              <a:lnSpc>
                <a:spcPts val="1680"/>
              </a:lnSpc>
              <a:spcAft>
                <a:spcPts val="0"/>
              </a:spcAft>
              <a:tabLst>
                <a:tab pos="539750" algn="l"/>
              </a:tabLst>
            </a:pPr>
            <a:r>
              <a:rPr lang="ru-RU" sz="1400" dirty="0">
                <a:solidFill>
                  <a:schemeClr val="tx1"/>
                </a:solidFill>
              </a:rPr>
              <a:t>10.	Баясхаланов Михаил </a:t>
            </a:r>
            <a:r>
              <a:rPr lang="ru-RU" sz="1400" dirty="0" smtClean="0">
                <a:solidFill>
                  <a:schemeClr val="tx1"/>
                </a:solidFill>
              </a:rPr>
              <a:t>Валерьевич,</a:t>
            </a:r>
            <a:r>
              <a:rPr lang="ru-RU" sz="1400" dirty="0">
                <a:solidFill>
                  <a:schemeClr val="tx1"/>
                </a:solidFill>
              </a:rPr>
              <a:t>	Ассистент</a:t>
            </a:r>
          </a:p>
          <a:p>
            <a:pPr marL="357188" defTabSz="179388">
              <a:lnSpc>
                <a:spcPts val="1680"/>
              </a:lnSpc>
              <a:spcAft>
                <a:spcPts val="0"/>
              </a:spcAft>
              <a:tabLst>
                <a:tab pos="539750" algn="l"/>
              </a:tabLst>
            </a:pPr>
            <a:r>
              <a:rPr lang="ru-RU" sz="1400" dirty="0">
                <a:solidFill>
                  <a:schemeClr val="tx1"/>
                </a:solidFill>
              </a:rPr>
              <a:t>11.	Королев Николай </a:t>
            </a:r>
            <a:r>
              <a:rPr lang="ru-RU" sz="1400" dirty="0" smtClean="0">
                <a:solidFill>
                  <a:schemeClr val="tx1"/>
                </a:solidFill>
              </a:rPr>
              <a:t>Анатольевич,</a:t>
            </a:r>
            <a:r>
              <a:rPr lang="ru-RU" sz="1400" dirty="0">
                <a:solidFill>
                  <a:schemeClr val="tx1"/>
                </a:solidFill>
              </a:rPr>
              <a:t>	Доцент</a:t>
            </a:r>
          </a:p>
          <a:p>
            <a:pPr marL="700088" indent="-342900" defTabSz="179388">
              <a:lnSpc>
                <a:spcPts val="1680"/>
              </a:lnSpc>
              <a:spcAft>
                <a:spcPts val="0"/>
              </a:spcAft>
              <a:buAutoNum type="arabicPeriod" startAt="12"/>
              <a:tabLst>
                <a:tab pos="539750" algn="l"/>
              </a:tabLst>
            </a:pPr>
            <a:r>
              <a:rPr lang="ru-RU" sz="1400" dirty="0" err="1" smtClean="0">
                <a:solidFill>
                  <a:schemeClr val="tx1"/>
                </a:solidFill>
              </a:rPr>
              <a:t>Ширстова</a:t>
            </a:r>
            <a:r>
              <a:rPr lang="ru-RU" sz="1400" dirty="0" smtClean="0">
                <a:solidFill>
                  <a:schemeClr val="tx1"/>
                </a:solidFill>
              </a:rPr>
              <a:t> </a:t>
            </a:r>
            <a:r>
              <a:rPr lang="ru-RU" sz="1400" dirty="0">
                <a:solidFill>
                  <a:schemeClr val="tx1"/>
                </a:solidFill>
              </a:rPr>
              <a:t>Ирина </a:t>
            </a:r>
            <a:r>
              <a:rPr lang="ru-RU" sz="1400" dirty="0" smtClean="0">
                <a:solidFill>
                  <a:schemeClr val="tx1"/>
                </a:solidFill>
              </a:rPr>
              <a:t>Вениаминовна,</a:t>
            </a:r>
            <a:r>
              <a:rPr lang="ru-RU" sz="1400" dirty="0">
                <a:solidFill>
                  <a:schemeClr val="tx1"/>
                </a:solidFill>
              </a:rPr>
              <a:t>	</a:t>
            </a:r>
            <a:r>
              <a:rPr lang="ru-RU" sz="1400" dirty="0" smtClean="0">
                <a:solidFill>
                  <a:schemeClr val="tx1"/>
                </a:solidFill>
              </a:rPr>
              <a:t>Учитель</a:t>
            </a:r>
          </a:p>
          <a:p>
            <a:pPr marL="700088" indent="-342900" defTabSz="179388">
              <a:lnSpc>
                <a:spcPts val="1680"/>
              </a:lnSpc>
              <a:spcAft>
                <a:spcPts val="0"/>
              </a:spcAft>
              <a:buAutoNum type="arabicPeriod" startAt="12"/>
              <a:tabLst>
                <a:tab pos="539750" algn="l"/>
              </a:tabLst>
            </a:pPr>
            <a:r>
              <a:rPr lang="ru-RU" sz="1400" dirty="0" smtClean="0">
                <a:solidFill>
                  <a:schemeClr val="tx1"/>
                </a:solidFill>
              </a:rPr>
              <a:t>Тимофеев Юрий Владимирович, Студенческий офис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663B6923-9666-8B44-BD87-092705CC1B1C}"/>
              </a:ext>
            </a:extLst>
          </p:cNvPr>
          <p:cNvSpPr/>
          <p:nvPr/>
        </p:nvSpPr>
        <p:spPr>
          <a:xfrm>
            <a:off x="6199704" y="6188561"/>
            <a:ext cx="6096000" cy="5347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7188" defTabSz="179388">
              <a:lnSpc>
                <a:spcPts val="1680"/>
              </a:lnSpc>
              <a:tabLst>
                <a:tab pos="539750" algn="l"/>
              </a:tabLst>
            </a:pPr>
            <a:r>
              <a:rPr lang="ru-RU" b="1" dirty="0"/>
              <a:t>Модератор</a:t>
            </a:r>
            <a:r>
              <a:rPr lang="ru-RU" b="1" dirty="0" smtClean="0"/>
              <a:t>: </a:t>
            </a:r>
            <a:r>
              <a:rPr lang="ru-RU" dirty="0"/>
              <a:t>Алексей Дмитриевич </a:t>
            </a:r>
            <a:r>
              <a:rPr lang="ru-RU" dirty="0" smtClean="0"/>
              <a:t>Егоров </a:t>
            </a:r>
          </a:p>
          <a:p>
            <a:pPr marL="357188" defTabSz="179388">
              <a:lnSpc>
                <a:spcPts val="1680"/>
              </a:lnSpc>
              <a:tabLst>
                <a:tab pos="539750" algn="l"/>
              </a:tabLst>
            </a:pPr>
            <a:r>
              <a:rPr lang="ru-RU" b="1" dirty="0" smtClean="0"/>
              <a:t>Координатор</a:t>
            </a:r>
            <a:r>
              <a:rPr lang="ru-RU" b="1" dirty="0"/>
              <a:t>:</a:t>
            </a:r>
            <a:r>
              <a:rPr lang="ru-RU" dirty="0"/>
              <a:t> Дмитрий </a:t>
            </a:r>
            <a:r>
              <a:rPr lang="ru-RU" dirty="0" smtClean="0"/>
              <a:t>Александров</a:t>
            </a:r>
            <a:r>
              <a:rPr lang="ru-RU" dirty="0"/>
              <a:t>ич</a:t>
            </a:r>
            <a:r>
              <a:rPr lang="ru-RU" b="1" dirty="0" smtClean="0"/>
              <a:t> </a:t>
            </a:r>
            <a:r>
              <a:rPr lang="ru-RU" dirty="0" smtClean="0"/>
              <a:t>Самарченко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12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9572" y="359101"/>
            <a:ext cx="9173513" cy="523220"/>
          </a:xfrm>
        </p:spPr>
        <p:txBody>
          <a:bodyPr/>
          <a:lstStyle/>
          <a:p>
            <a:r>
              <a:rPr lang="ru-RU" dirty="0" smtClean="0"/>
              <a:t>Темы обсуждения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559572" y="1418082"/>
            <a:ext cx="11391128" cy="338554"/>
          </a:xfrm>
        </p:spPr>
        <p:txBody>
          <a:bodyPr/>
          <a:lstStyle/>
          <a:p>
            <a:r>
              <a:rPr lang="ru-RU" dirty="0"/>
              <a:t>16 января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670265" y="2031754"/>
            <a:ext cx="10360724" cy="2947089"/>
          </a:xfrm>
        </p:spPr>
        <p:txBody>
          <a:bodyPr/>
          <a:lstStyle/>
          <a:p>
            <a:r>
              <a:rPr lang="ru-RU" sz="1800" dirty="0"/>
              <a:t>1. Эффективное привлечение лицеистов в НИЯУ МИФИ. Гордость за каждого выпускника. Работа МИФИ с 8, 9, 10-ыми классами. </a:t>
            </a:r>
            <a:br>
              <a:rPr lang="ru-RU" sz="1800" dirty="0"/>
            </a:br>
            <a:r>
              <a:rPr lang="ru-RU" sz="1800" dirty="0"/>
              <a:t>2. Лицей как трамплин для обучения в университете. Единый трек обучения (лицей-МИФИ), бесшовное поступление и максимизация достижений лицеистов в университете. </a:t>
            </a:r>
            <a:br>
              <a:rPr lang="ru-RU" sz="1800" dirty="0"/>
            </a:br>
            <a:r>
              <a:rPr lang="ru-RU" sz="1800" dirty="0"/>
              <a:t>3. Оптимальная система обучения в лицее, в которой учатся по желанию, а не под давлением. Академические, начальные профессиональные и </a:t>
            </a:r>
            <a:r>
              <a:rPr lang="ru-RU" sz="1800" dirty="0" err="1"/>
              <a:t>надпрофессиональные</a:t>
            </a:r>
            <a:r>
              <a:rPr lang="ru-RU" sz="1800" dirty="0"/>
              <a:t> навыки​. </a:t>
            </a:r>
          </a:p>
          <a:p>
            <a:r>
              <a:rPr lang="ru-RU" sz="1800" dirty="0"/>
              <a:t>4. Сообщество лицеистов и выпускников. Ассоциация выпускников лицеев. ​</a:t>
            </a:r>
          </a:p>
          <a:p>
            <a:pPr marL="642938" indent="-285750" defTabSz="179388">
              <a:lnSpc>
                <a:spcPts val="168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39750" algn="l"/>
              </a:tabLs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168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9572" y="359101"/>
            <a:ext cx="9173513" cy="523220"/>
          </a:xfrm>
        </p:spPr>
        <p:txBody>
          <a:bodyPr/>
          <a:lstStyle/>
          <a:p>
            <a:r>
              <a:rPr lang="ru-RU" dirty="0"/>
              <a:t>Проблемы, требующие решения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293486" y="2125576"/>
            <a:ext cx="10929079" cy="3939540"/>
          </a:xfrm>
        </p:spPr>
        <p:txBody>
          <a:bodyPr/>
          <a:lstStyle/>
          <a:p>
            <a:pPr defTabSz="179388">
              <a:lnSpc>
                <a:spcPts val="3000"/>
              </a:lnSpc>
              <a:spcAft>
                <a:spcPts val="0"/>
              </a:spcAft>
              <a:tabLst>
                <a:tab pos="539750" algn="l"/>
              </a:tabLst>
            </a:pPr>
            <a:r>
              <a:rPr lang="ru-RU" sz="1800" dirty="0" smtClean="0"/>
              <a:t>Группа работала по </a:t>
            </a:r>
            <a:r>
              <a:rPr lang="ru-RU" sz="1800" dirty="0" smtClean="0"/>
              <a:t>7 </a:t>
            </a:r>
            <a:r>
              <a:rPr lang="ru-RU" sz="1800" dirty="0" smtClean="0"/>
              <a:t>тематическим блокам:</a:t>
            </a:r>
          </a:p>
          <a:p>
            <a:pPr indent="-342900" defTabSz="179388">
              <a:lnSpc>
                <a:spcPts val="3000"/>
              </a:lnSpc>
              <a:spcAft>
                <a:spcPts val="0"/>
              </a:spcAft>
              <a:buAutoNum type="arabicPeriod"/>
              <a:tabLst>
                <a:tab pos="539750" algn="l"/>
              </a:tabLst>
            </a:pPr>
            <a:r>
              <a:rPr lang="ru-RU" sz="1800" dirty="0" smtClean="0"/>
              <a:t>Внутреннее позиционирование лицеев Предуниверситария (лицеистов и учителей)</a:t>
            </a:r>
          </a:p>
          <a:p>
            <a:pPr indent="-342900" defTabSz="179388">
              <a:lnSpc>
                <a:spcPts val="3000"/>
              </a:lnSpc>
              <a:spcAft>
                <a:spcPts val="0"/>
              </a:spcAft>
              <a:buAutoNum type="arabicPeriod"/>
              <a:tabLst>
                <a:tab pos="539750" algn="l"/>
              </a:tabLst>
            </a:pPr>
            <a:r>
              <a:rPr lang="ru-RU" sz="1800" dirty="0" smtClean="0"/>
              <a:t>Синхронизация учебных программ в лицеях и НИЯУ МИФИ</a:t>
            </a:r>
          </a:p>
          <a:p>
            <a:pPr indent="-342900" defTabSz="179388">
              <a:lnSpc>
                <a:spcPts val="3000"/>
              </a:lnSpc>
              <a:spcAft>
                <a:spcPts val="0"/>
              </a:spcAft>
              <a:buAutoNum type="arabicPeriod"/>
              <a:tabLst>
                <a:tab pos="539750" algn="l"/>
              </a:tabLst>
            </a:pPr>
            <a:r>
              <a:rPr lang="ru-RU" sz="1800" dirty="0" smtClean="0"/>
              <a:t>Отличие среды университета от школы -  нужно ли заставлять?</a:t>
            </a:r>
          </a:p>
          <a:p>
            <a:pPr indent="-342900" defTabSz="179388">
              <a:lnSpc>
                <a:spcPts val="3000"/>
              </a:lnSpc>
              <a:spcAft>
                <a:spcPts val="0"/>
              </a:spcAft>
              <a:buAutoNum type="arabicPeriod"/>
              <a:tabLst>
                <a:tab pos="539750" algn="l"/>
              </a:tabLst>
            </a:pPr>
            <a:r>
              <a:rPr lang="ru-RU" sz="1800" dirty="0" smtClean="0"/>
              <a:t>Проектная деятельность как способ связи с ВУЗом</a:t>
            </a:r>
          </a:p>
          <a:p>
            <a:pPr indent="-342900" defTabSz="179388">
              <a:lnSpc>
                <a:spcPts val="3000"/>
              </a:lnSpc>
              <a:spcAft>
                <a:spcPts val="0"/>
              </a:spcAft>
              <a:buAutoNum type="arabicPeriod"/>
              <a:tabLst>
                <a:tab pos="539750" algn="l"/>
              </a:tabLst>
            </a:pPr>
            <a:r>
              <a:rPr lang="ru-RU" sz="1800" dirty="0" smtClean="0"/>
              <a:t>Стратегия поступления в НИЯУ МИФИ</a:t>
            </a:r>
          </a:p>
          <a:p>
            <a:pPr indent="-342900" defTabSz="179388">
              <a:lnSpc>
                <a:spcPts val="3000"/>
              </a:lnSpc>
              <a:spcAft>
                <a:spcPts val="0"/>
              </a:spcAft>
              <a:buAutoNum type="arabicPeriod"/>
              <a:tabLst>
                <a:tab pos="539750" algn="l"/>
              </a:tabLst>
            </a:pPr>
            <a:r>
              <a:rPr lang="ru-RU" sz="1800" dirty="0" smtClean="0"/>
              <a:t>Набор и отчисление из лицеев – стратегия и возможности</a:t>
            </a:r>
          </a:p>
          <a:p>
            <a:pPr indent="-342900" defTabSz="179388">
              <a:lnSpc>
                <a:spcPts val="3000"/>
              </a:lnSpc>
              <a:spcAft>
                <a:spcPts val="0"/>
              </a:spcAft>
              <a:buAutoNum type="arabicPeriod"/>
              <a:tabLst>
                <a:tab pos="539750" algn="l"/>
              </a:tabLst>
            </a:pPr>
            <a:r>
              <a:rPr lang="ru-RU" sz="1800" dirty="0" smtClean="0"/>
              <a:t>Проблема формирования индивидуальной траектории лицеиста от </a:t>
            </a:r>
            <a:r>
              <a:rPr lang="ru-RU" sz="1800" dirty="0" smtClean="0"/>
              <a:t>Предуниверситария</a:t>
            </a:r>
            <a:r>
              <a:rPr lang="ru-RU" sz="1800" dirty="0"/>
              <a:t> </a:t>
            </a:r>
            <a:r>
              <a:rPr lang="ru-RU" sz="1800" dirty="0" smtClean="0"/>
              <a:t>до </a:t>
            </a:r>
            <a:r>
              <a:rPr lang="ru-RU" sz="1800" dirty="0" smtClean="0"/>
              <a:t>университета</a:t>
            </a:r>
            <a:endParaRPr lang="ru-RU" sz="1800" dirty="0"/>
          </a:p>
          <a:p>
            <a:pPr indent="-285750" defTabSz="179388">
              <a:lnSpc>
                <a:spcPts val="3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39750" algn="l"/>
              </a:tabLst>
            </a:pPr>
            <a:endParaRPr lang="ru-RU" sz="1800" dirty="0"/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559572" y="1418082"/>
            <a:ext cx="11391128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1" kern="1200">
                <a:solidFill>
                  <a:srgbClr val="00BBEE"/>
                </a:solidFill>
                <a:latin typeface="Montserrat" panose="00000500000000000000" pitchFamily="2" charset="-5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rgbClr val="222A3F"/>
                </a:solidFill>
                <a:latin typeface="Montserrat" panose="00000500000000000000" pitchFamily="2" charset="-5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16 января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5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9572" y="359101"/>
            <a:ext cx="9173513" cy="523220"/>
          </a:xfrm>
        </p:spPr>
        <p:txBody>
          <a:bodyPr/>
          <a:lstStyle/>
          <a:p>
            <a:r>
              <a:rPr lang="ru-RU" dirty="0"/>
              <a:t>Цель. Ожидаемый результат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559572" y="1418082"/>
            <a:ext cx="11391128" cy="338554"/>
          </a:xfrm>
        </p:spPr>
        <p:txBody>
          <a:bodyPr/>
          <a:lstStyle/>
          <a:p>
            <a:r>
              <a:rPr lang="ru-RU" dirty="0"/>
              <a:t>16 января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2867" y="2183708"/>
            <a:ext cx="10346266" cy="271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300"/>
              </a:lnSpc>
              <a:buFont typeface="+mj-lt"/>
              <a:buAutoNum type="arabicPeriod"/>
            </a:pPr>
            <a:r>
              <a:rPr lang="ru-RU" dirty="0" smtClean="0">
                <a:latin typeface="Montserrat" panose="00000500000000000000" pitchFamily="2" charset="-52"/>
              </a:rPr>
              <a:t>Максимальное </a:t>
            </a:r>
            <a:r>
              <a:rPr lang="ru-RU" dirty="0">
                <a:latin typeface="Montserrat" panose="00000500000000000000" pitchFamily="2" charset="-52"/>
              </a:rPr>
              <a:t>количество лучших выпускников Предуниверситария продолжают  успешное обучение в НИЯУ МИФИ (</a:t>
            </a:r>
            <a:r>
              <a:rPr lang="ru-RU" dirty="0" smtClean="0">
                <a:latin typeface="Montserrat" panose="00000500000000000000" pitchFamily="2" charset="-52"/>
              </a:rPr>
              <a:t>университете)</a:t>
            </a:r>
            <a:endParaRPr lang="en-US" dirty="0" smtClean="0">
              <a:latin typeface="Montserrat" panose="00000500000000000000" pitchFamily="2" charset="-52"/>
            </a:endParaRPr>
          </a:p>
          <a:p>
            <a:pPr marL="800100" lvl="1" indent="-342900">
              <a:lnSpc>
                <a:spcPts val="2300"/>
              </a:lnSpc>
              <a:buFont typeface="+mj-lt"/>
              <a:buAutoNum type="arabicPeriod"/>
            </a:pPr>
            <a:r>
              <a:rPr lang="ru-RU" sz="1600" dirty="0" smtClean="0">
                <a:latin typeface="Montserrat" panose="00000500000000000000" pitchFamily="2" charset="-52"/>
              </a:rPr>
              <a:t>Приоритет </a:t>
            </a:r>
            <a:r>
              <a:rPr lang="ru-RU" sz="1600" dirty="0">
                <a:latin typeface="Montserrat" panose="00000500000000000000" pitchFamily="2" charset="-52"/>
              </a:rPr>
              <a:t>лицеиста при поступлении только НИЯУ </a:t>
            </a:r>
            <a:r>
              <a:rPr lang="ru-RU" sz="1600" dirty="0" smtClean="0">
                <a:latin typeface="Montserrat" panose="00000500000000000000" pitchFamily="2" charset="-52"/>
              </a:rPr>
              <a:t>МИФИ.</a:t>
            </a:r>
            <a:endParaRPr lang="en-US" sz="1600" dirty="0" smtClean="0">
              <a:latin typeface="Montserrat" panose="00000500000000000000" pitchFamily="2" charset="-52"/>
            </a:endParaRPr>
          </a:p>
          <a:p>
            <a:pPr marL="800100" lvl="1" indent="-342900">
              <a:lnSpc>
                <a:spcPts val="2300"/>
              </a:lnSpc>
              <a:buFont typeface="+mj-lt"/>
              <a:buAutoNum type="arabicPeriod"/>
            </a:pPr>
            <a:r>
              <a:rPr lang="ru-RU" sz="1600" dirty="0" smtClean="0">
                <a:latin typeface="Montserrat" panose="00000500000000000000" pitchFamily="2" charset="-52"/>
              </a:rPr>
              <a:t>Почему </a:t>
            </a:r>
            <a:r>
              <a:rPr lang="ru-RU" sz="1600" dirty="0">
                <a:latin typeface="Montserrat" panose="00000500000000000000" pitchFamily="2" charset="-52"/>
              </a:rPr>
              <a:t>программы НИЯУ МИФИ не вызывают </a:t>
            </a:r>
            <a:r>
              <a:rPr lang="ru-RU" sz="1600" dirty="0" smtClean="0">
                <a:latin typeface="Montserrat" panose="00000500000000000000" pitchFamily="2" charset="-52"/>
              </a:rPr>
              <a:t>интерес?</a:t>
            </a:r>
            <a:endParaRPr lang="en-US" sz="1600" dirty="0" smtClean="0">
              <a:latin typeface="Montserrat" panose="00000500000000000000" pitchFamily="2" charset="-52"/>
            </a:endParaRPr>
          </a:p>
          <a:p>
            <a:pPr marL="800100" lvl="1" indent="-342900">
              <a:lnSpc>
                <a:spcPts val="2300"/>
              </a:lnSpc>
              <a:buFont typeface="+mj-lt"/>
              <a:buAutoNum type="arabicPeriod"/>
            </a:pPr>
            <a:r>
              <a:rPr lang="ru-RU" sz="1600" dirty="0" smtClean="0">
                <a:latin typeface="Montserrat" panose="00000500000000000000" pitchFamily="2" charset="-52"/>
              </a:rPr>
              <a:t>Как </a:t>
            </a:r>
            <a:r>
              <a:rPr lang="ru-RU" sz="1600" dirty="0">
                <a:latin typeface="Montserrat" panose="00000500000000000000" pitchFamily="2" charset="-52"/>
              </a:rPr>
              <a:t>сделать лицеистов наиболее конкурентно-способными в НИЯУ </a:t>
            </a:r>
            <a:r>
              <a:rPr lang="ru-RU" sz="1600" dirty="0" smtClean="0">
                <a:latin typeface="Montserrat" panose="00000500000000000000" pitchFamily="2" charset="-52"/>
              </a:rPr>
              <a:t>МИФИ?</a:t>
            </a:r>
            <a:r>
              <a:rPr lang="en-US" sz="1600" dirty="0" smtClean="0">
                <a:latin typeface="Montserrat" panose="00000500000000000000" pitchFamily="2" charset="-52"/>
              </a:rPr>
              <a:t/>
            </a:r>
            <a:br>
              <a:rPr lang="en-US" sz="1600" dirty="0" smtClean="0">
                <a:latin typeface="Montserrat" panose="00000500000000000000" pitchFamily="2" charset="-52"/>
              </a:rPr>
            </a:br>
            <a:endParaRPr lang="en-US" sz="1600" dirty="0" smtClean="0">
              <a:latin typeface="Montserrat" panose="00000500000000000000" pitchFamily="2" charset="-5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ru-RU" dirty="0" smtClean="0">
                <a:latin typeface="Montserrat" panose="00000500000000000000" pitchFamily="2" charset="-52"/>
              </a:rPr>
              <a:t>Создание </a:t>
            </a:r>
            <a:r>
              <a:rPr lang="ru-RU" dirty="0">
                <a:latin typeface="Montserrat" panose="00000500000000000000" pitchFamily="2" charset="-52"/>
              </a:rPr>
              <a:t>системы преемственности среди лицеистов разных </a:t>
            </a:r>
            <a:r>
              <a:rPr lang="ru-RU" dirty="0" smtClean="0">
                <a:latin typeface="Montserrat" panose="00000500000000000000" pitchFamily="2" charset="-52"/>
              </a:rPr>
              <a:t>поколений</a:t>
            </a:r>
            <a:endParaRPr lang="en-US" dirty="0" smtClean="0">
              <a:latin typeface="Montserrat" panose="00000500000000000000" pitchFamily="2" charset="-52"/>
            </a:endParaRPr>
          </a:p>
          <a:p>
            <a:pPr marL="800100" lvl="1" indent="-342900">
              <a:lnSpc>
                <a:spcPts val="2300"/>
              </a:lnSpc>
              <a:buFont typeface="+mj-lt"/>
              <a:buAutoNum type="arabicPeriod"/>
            </a:pPr>
            <a:r>
              <a:rPr lang="ru-RU" sz="1600" dirty="0" smtClean="0">
                <a:latin typeface="Montserrat" panose="00000500000000000000" pitchFamily="2" charset="-52"/>
              </a:rPr>
              <a:t>Наставничество </a:t>
            </a:r>
            <a:r>
              <a:rPr lang="ru-RU" sz="1600" dirty="0">
                <a:latin typeface="Montserrat" panose="00000500000000000000" pitchFamily="2" charset="-52"/>
              </a:rPr>
              <a:t>лицеистов-студентов над </a:t>
            </a:r>
            <a:r>
              <a:rPr lang="ru-RU" sz="1600" dirty="0" err="1" smtClean="0">
                <a:latin typeface="Montserrat" panose="00000500000000000000" pitchFamily="2" charset="-52"/>
              </a:rPr>
              <a:t>лицестами</a:t>
            </a:r>
            <a:r>
              <a:rPr lang="ru-RU" sz="1600" dirty="0" smtClean="0">
                <a:latin typeface="Montserrat" panose="00000500000000000000" pitchFamily="2" charset="-52"/>
              </a:rPr>
              <a:t>-школьниками</a:t>
            </a:r>
            <a:endParaRPr lang="en-US" sz="1600" dirty="0" smtClean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7348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9572" y="359101"/>
            <a:ext cx="9173513" cy="523220"/>
          </a:xfrm>
        </p:spPr>
        <p:txBody>
          <a:bodyPr/>
          <a:lstStyle/>
          <a:p>
            <a:r>
              <a:rPr lang="ru-RU" dirty="0"/>
              <a:t>Цель. Ожидаемый результат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559572" y="1418082"/>
            <a:ext cx="11391128" cy="338554"/>
          </a:xfrm>
        </p:spPr>
        <p:txBody>
          <a:bodyPr/>
          <a:lstStyle/>
          <a:p>
            <a:r>
              <a:rPr lang="ru-RU" dirty="0"/>
              <a:t>16 января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8924" y="2064078"/>
            <a:ext cx="11134152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300"/>
              </a:lnSpc>
              <a:buFont typeface="+mj-lt"/>
              <a:buAutoNum type="arabicPeriod" startAt="3"/>
            </a:pPr>
            <a:r>
              <a:rPr lang="ru-RU" dirty="0" smtClean="0">
                <a:latin typeface="Montserrat" panose="00000500000000000000" pitchFamily="2" charset="-52"/>
              </a:rPr>
              <a:t>Формирование единого образовательного пространства Предуниверситария</a:t>
            </a:r>
            <a:r>
              <a:rPr lang="en-US" dirty="0" smtClean="0">
                <a:latin typeface="Montserrat" panose="00000500000000000000" pitchFamily="2" charset="-52"/>
              </a:rPr>
              <a:t> </a:t>
            </a:r>
            <a:r>
              <a:rPr lang="ru-RU" dirty="0" smtClean="0">
                <a:latin typeface="Montserrat" panose="00000500000000000000" pitchFamily="2" charset="-52"/>
              </a:rPr>
              <a:t>НИЯУ МИФИ (учебная и </a:t>
            </a:r>
            <a:r>
              <a:rPr lang="ru-RU" dirty="0" err="1" smtClean="0">
                <a:latin typeface="Montserrat" panose="00000500000000000000" pitchFamily="2" charset="-52"/>
              </a:rPr>
              <a:t>внеучебная</a:t>
            </a:r>
            <a:r>
              <a:rPr lang="ru-RU" dirty="0" smtClean="0">
                <a:latin typeface="Montserrat" panose="00000500000000000000" pitchFamily="2" charset="-52"/>
              </a:rPr>
              <a:t> деятельность)</a:t>
            </a:r>
            <a:endParaRPr lang="en-US" dirty="0" smtClean="0">
              <a:latin typeface="Montserrat" panose="00000500000000000000" pitchFamily="2" charset="-52"/>
            </a:endParaRPr>
          </a:p>
          <a:p>
            <a:pPr marL="800100" lvl="1" indent="-342900">
              <a:lnSpc>
                <a:spcPts val="2300"/>
              </a:lnSpc>
              <a:buFont typeface="+mj-lt"/>
              <a:buAutoNum type="arabicPeriod"/>
            </a:pPr>
            <a:r>
              <a:rPr lang="en-US" sz="1600" dirty="0" smtClean="0">
                <a:latin typeface="Montserrat" panose="00000500000000000000" pitchFamily="2" charset="-52"/>
              </a:rPr>
              <a:t>123321</a:t>
            </a:r>
          </a:p>
          <a:p>
            <a:pPr marL="800100" lvl="1" indent="-342900">
              <a:lnSpc>
                <a:spcPts val="2300"/>
              </a:lnSpc>
              <a:buFont typeface="+mj-lt"/>
              <a:buAutoNum type="arabicPeriod"/>
            </a:pPr>
            <a:r>
              <a:rPr lang="en-US" sz="1600" dirty="0" smtClean="0">
                <a:latin typeface="Montserrat" panose="00000500000000000000" pitchFamily="2" charset="-52"/>
              </a:rPr>
              <a:t>123</a:t>
            </a:r>
          </a:p>
          <a:p>
            <a:pPr marL="342900" indent="-342900">
              <a:lnSpc>
                <a:spcPts val="2300"/>
              </a:lnSpc>
              <a:buFont typeface="+mj-lt"/>
              <a:buAutoNum type="arabicPeriod" startAt="3"/>
            </a:pPr>
            <a:r>
              <a:rPr lang="ru-RU" dirty="0" smtClean="0">
                <a:latin typeface="Montserrat" panose="00000500000000000000" pitchFamily="2" charset="-52"/>
              </a:rPr>
              <a:t>Создание инструментов для более качественного набора и отчисления из Предуниверситария</a:t>
            </a:r>
            <a:endParaRPr lang="en-US" dirty="0" smtClean="0">
              <a:latin typeface="Montserrat" panose="00000500000000000000" pitchFamily="2" charset="-52"/>
            </a:endParaRPr>
          </a:p>
          <a:p>
            <a:pPr marL="800100" lvl="1" indent="-342900">
              <a:lnSpc>
                <a:spcPts val="2300"/>
              </a:lnSpc>
              <a:buFont typeface="+mj-lt"/>
              <a:buAutoNum type="arabicPeriod"/>
            </a:pPr>
            <a:r>
              <a:rPr lang="en-US" sz="1600" dirty="0" smtClean="0">
                <a:latin typeface="Montserrat" panose="00000500000000000000" pitchFamily="2" charset="-52"/>
              </a:rPr>
              <a:t>123</a:t>
            </a:r>
          </a:p>
          <a:p>
            <a:pPr marL="800100" lvl="1" indent="-342900">
              <a:lnSpc>
                <a:spcPts val="2300"/>
              </a:lnSpc>
              <a:buFont typeface="+mj-lt"/>
              <a:buAutoNum type="arabicPeriod"/>
            </a:pPr>
            <a:r>
              <a:rPr lang="en-US" sz="1600" dirty="0" smtClean="0">
                <a:latin typeface="Montserrat" panose="00000500000000000000" pitchFamily="2" charset="-52"/>
              </a:rPr>
              <a:t>321</a:t>
            </a:r>
            <a:endParaRPr lang="ru-RU" sz="1600" dirty="0" smtClean="0">
              <a:latin typeface="Montserrat" panose="00000500000000000000" pitchFamily="2" charset="-52"/>
            </a:endParaRPr>
          </a:p>
          <a:p>
            <a:pPr>
              <a:lnSpc>
                <a:spcPts val="2300"/>
              </a:lnSpc>
            </a:pPr>
            <a:endParaRPr lang="ru-RU" sz="1600" dirty="0" smtClean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5984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xmlns="" id="{5DE15F0B-AB7E-42EA-BE6B-FDA23D1B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индикаторы</a:t>
            </a: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xmlns="" id="{BE7DD4A2-B007-6D4C-B5A0-A170CB6035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4172" y="1373694"/>
            <a:ext cx="11391128" cy="338554"/>
          </a:xfrm>
        </p:spPr>
        <p:txBody>
          <a:bodyPr/>
          <a:lstStyle/>
          <a:p>
            <a:r>
              <a:rPr lang="ru-RU" dirty="0"/>
              <a:t>16 января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F4F0BD7-F60C-514B-857F-CFCF1640DF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32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7576" y="365142"/>
            <a:ext cx="9889723" cy="523220"/>
          </a:xfrm>
        </p:spPr>
        <p:txBody>
          <a:bodyPr/>
          <a:lstStyle/>
          <a:p>
            <a:r>
              <a:rPr lang="ru-RU" dirty="0"/>
              <a:t>Проект дорожной карты мероприятий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534172" y="1373694"/>
            <a:ext cx="11391128" cy="338554"/>
          </a:xfrm>
        </p:spPr>
        <p:txBody>
          <a:bodyPr/>
          <a:lstStyle/>
          <a:p>
            <a:r>
              <a:rPr lang="ru-RU" dirty="0"/>
              <a:t>17 января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559572" y="1795375"/>
            <a:ext cx="10929079" cy="518219"/>
          </a:xfrm>
        </p:spPr>
        <p:txBody>
          <a:bodyPr/>
          <a:lstStyle/>
          <a:p>
            <a:pPr marL="357188" defTabSz="179388">
              <a:lnSpc>
                <a:spcPts val="1680"/>
              </a:lnSpc>
              <a:spcAft>
                <a:spcPts val="0"/>
              </a:spcAft>
              <a:tabLst>
                <a:tab pos="539750" algn="l"/>
              </a:tabLst>
            </a:pPr>
            <a:endParaRPr lang="ru-RU" dirty="0"/>
          </a:p>
          <a:p>
            <a:pPr marL="642938" indent="-285750" defTabSz="179388">
              <a:lnSpc>
                <a:spcPts val="168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39750" algn="l"/>
              </a:tabLst>
            </a:pPr>
            <a:endParaRPr lang="ru-RU" dirty="0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xmlns="" id="{700BF15D-4E30-754F-A2FB-983833577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578970"/>
              </p:ext>
            </p:extLst>
          </p:nvPr>
        </p:nvGraphicFramePr>
        <p:xfrm>
          <a:off x="559572" y="1797569"/>
          <a:ext cx="10832329" cy="4695292"/>
        </p:xfrm>
        <a:graphic>
          <a:graphicData uri="http://schemas.openxmlformats.org/drawingml/2006/table">
            <a:tbl>
              <a:tblPr/>
              <a:tblGrid>
                <a:gridCol w="3959717">
                  <a:extLst>
                    <a:ext uri="{9D8B030D-6E8A-4147-A177-3AD203B41FA5}">
                      <a16:colId xmlns:a16="http://schemas.microsoft.com/office/drawing/2014/main" xmlns="" val="1879050772"/>
                    </a:ext>
                  </a:extLst>
                </a:gridCol>
                <a:gridCol w="3224990">
                  <a:extLst>
                    <a:ext uri="{9D8B030D-6E8A-4147-A177-3AD203B41FA5}">
                      <a16:colId xmlns:a16="http://schemas.microsoft.com/office/drawing/2014/main" xmlns="" val="1161605576"/>
                    </a:ext>
                  </a:extLst>
                </a:gridCol>
                <a:gridCol w="3647622">
                  <a:extLst>
                    <a:ext uri="{9D8B030D-6E8A-4147-A177-3AD203B41FA5}">
                      <a16:colId xmlns:a16="http://schemas.microsoft.com/office/drawing/2014/main" xmlns="" val="2953075819"/>
                    </a:ext>
                  </a:extLst>
                </a:gridCol>
              </a:tblGrid>
              <a:tr h="48955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Мероприятия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Этапы / Сроки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Исполнители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0470424"/>
                  </a:ext>
                </a:extLst>
              </a:tr>
              <a:tr h="46730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Направление деятельности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733071976"/>
                  </a:ext>
                </a:extLst>
              </a:tr>
              <a:tr h="467304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1519086"/>
                  </a:ext>
                </a:extLst>
              </a:tr>
              <a:tr h="467304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16064107"/>
                  </a:ext>
                </a:extLst>
              </a:tr>
              <a:tr h="467304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09245796"/>
                  </a:ext>
                </a:extLst>
              </a:tr>
              <a:tr h="467304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42401"/>
                  </a:ext>
                </a:extLst>
              </a:tr>
              <a:tr h="46730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Направление деятельности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204864185"/>
                  </a:ext>
                </a:extLst>
              </a:tr>
              <a:tr h="467304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46899622"/>
                  </a:ext>
                </a:extLst>
              </a:tr>
              <a:tr h="467304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3729871"/>
                  </a:ext>
                </a:extLst>
              </a:tr>
              <a:tr h="467304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02316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14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Шаблон МИФИ">
  <a:themeElements>
    <a:clrScheme name="Другая 7">
      <a:dk1>
        <a:srgbClr val="171616"/>
      </a:dk1>
      <a:lt1>
        <a:srgbClr val="FFFFFF"/>
      </a:lt1>
      <a:dk2>
        <a:srgbClr val="0055BB"/>
      </a:dk2>
      <a:lt2>
        <a:srgbClr val="E2E2E2"/>
      </a:lt2>
      <a:accent1>
        <a:srgbClr val="0055BB"/>
      </a:accent1>
      <a:accent2>
        <a:srgbClr val="00BBEE"/>
      </a:accent2>
      <a:accent3>
        <a:srgbClr val="FF5000"/>
      </a:accent3>
      <a:accent4>
        <a:srgbClr val="00B050"/>
      </a:accent4>
      <a:accent5>
        <a:srgbClr val="00FFCC"/>
      </a:accent5>
      <a:accent6>
        <a:srgbClr val="FF66CC"/>
      </a:accent6>
      <a:hlink>
        <a:srgbClr val="00BBEE"/>
      </a:hlink>
      <a:folHlink>
        <a:srgbClr val="FFAE89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b="1" dirty="0" smtClean="0">
            <a:solidFill>
              <a:schemeClr val="bg1"/>
            </a:solidFill>
            <a:latin typeface="Montserrat" panose="00000500000000000000" pitchFamily="2" charset="-5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Шаблон МИФИ">
  <a:themeElements>
    <a:clrScheme name="Другая 7">
      <a:dk1>
        <a:srgbClr val="171616"/>
      </a:dk1>
      <a:lt1>
        <a:srgbClr val="FFFFFF"/>
      </a:lt1>
      <a:dk2>
        <a:srgbClr val="0055BB"/>
      </a:dk2>
      <a:lt2>
        <a:srgbClr val="E2E2E2"/>
      </a:lt2>
      <a:accent1>
        <a:srgbClr val="0055BB"/>
      </a:accent1>
      <a:accent2>
        <a:srgbClr val="00BBEE"/>
      </a:accent2>
      <a:accent3>
        <a:srgbClr val="FF5000"/>
      </a:accent3>
      <a:accent4>
        <a:srgbClr val="00B050"/>
      </a:accent4>
      <a:accent5>
        <a:srgbClr val="00FFCC"/>
      </a:accent5>
      <a:accent6>
        <a:srgbClr val="FF66CC"/>
      </a:accent6>
      <a:hlink>
        <a:srgbClr val="00BBEE"/>
      </a:hlink>
      <a:folHlink>
        <a:srgbClr val="FFAE89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b="1" dirty="0" smtClean="0">
            <a:solidFill>
              <a:schemeClr val="bg1"/>
            </a:solidFill>
            <a:latin typeface="Montserrat" panose="00000500000000000000" pitchFamily="2" charset="-5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7895</TotalTime>
  <Words>229</Words>
  <Application>Microsoft Office PowerPoint</Application>
  <PresentationFormat>Произвольный</PresentationFormat>
  <Paragraphs>78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Montserrat</vt:lpstr>
      <vt:lpstr>Шаблон МИФИ</vt:lpstr>
      <vt:lpstr>1_Шаблон МИФИ</vt:lpstr>
      <vt:lpstr>Презентация PowerPoint</vt:lpstr>
      <vt:lpstr>Темы обсуждения</vt:lpstr>
      <vt:lpstr>Проблемы, требующие решения</vt:lpstr>
      <vt:lpstr>Цель. Ожидаемый результат</vt:lpstr>
      <vt:lpstr>Цель. Ожидаемый результат</vt:lpstr>
      <vt:lpstr>Ключевые индикаторы</vt:lpstr>
      <vt:lpstr>Проект дорожной карты мероприятий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 Замахаев</dc:creator>
  <cp:lastModifiedBy>Юрий Тимофеев</cp:lastModifiedBy>
  <cp:revision>234</cp:revision>
  <cp:lastPrinted>2020-12-23T10:17:41Z</cp:lastPrinted>
  <dcterms:created xsi:type="dcterms:W3CDTF">2020-05-28T16:18:16Z</dcterms:created>
  <dcterms:modified xsi:type="dcterms:W3CDTF">2021-01-16T11:13:10Z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