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mailto:ADEgorov@mephi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DEgorov@mephi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tvorimvmeste.ru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860032" y="1124744"/>
            <a:ext cx="367240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Цифровые предпрофессиональные экзамены</a:t>
            </a:r>
            <a:endParaRPr lang="ru-RU" sz="2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860032" y="3428029"/>
            <a:ext cx="367240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НИЯУ МИФИ</a:t>
            </a:r>
            <a:endParaRPr lang="ru-RU" dirty="0"/>
          </a:p>
        </p:txBody>
      </p:sp>
      <p:pic>
        <p:nvPicPr>
          <p:cNvPr id="6" name="Picture 2" descr="C:\Users\User\Downloads\IIKS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08" y="5287251"/>
            <a:ext cx="1243809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ownloads\Logo_MIFI_v_ryzhe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40" y="5229200"/>
            <a:ext cx="1184473" cy="11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pp.userapi.com/c854416/v854416331/21507/-Qrk2Ev0rr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1" r="15581"/>
          <a:stretch/>
        </p:blipFill>
        <p:spPr bwMode="auto">
          <a:xfrm>
            <a:off x="-900608" y="-531440"/>
            <a:ext cx="5472607" cy="81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1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Беспроводные технологии связи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/>
              <a:t>На экзамене работа выполняется на стенде-тренажере по «Беспроводным технологиям связи», представляющем собой оптический кодировщик сигнала. После получения индивидуальной последовательности сигналов, закодированных кодом Хемминга, вам предстоит расшифровать полученное сообщение, обнаружить ошибку и </a:t>
            </a:r>
            <a:r>
              <a:rPr lang="ru-RU" dirty="0" smtClean="0"/>
              <a:t>исправить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Проверяемые навыки:</a:t>
            </a:r>
          </a:p>
          <a:p>
            <a:pPr fontAlgn="base"/>
            <a:r>
              <a:rPr lang="ru-RU" dirty="0"/>
              <a:t>Способность работать с аналоговым сигналом, смоделированным как бинарный код</a:t>
            </a:r>
          </a:p>
          <a:p>
            <a:pPr fontAlgn="base"/>
            <a:r>
              <a:rPr lang="ru-RU" dirty="0"/>
              <a:t>Способность работать с кодами с исправлением ошибок.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Знание двоичной системы счисления</a:t>
            </a:r>
          </a:p>
          <a:p>
            <a:pPr fontAlgn="base"/>
            <a:r>
              <a:rPr lang="ru-RU" dirty="0"/>
              <a:t>Знание кодов с исправлением ошибок, в частности кодов Хемминга</a:t>
            </a:r>
          </a:p>
          <a:p>
            <a:pPr fontAlgn="base"/>
            <a:r>
              <a:rPr lang="ru-RU" dirty="0"/>
              <a:t>Навыки анализа рядов данных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5949280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pic>
        <p:nvPicPr>
          <p:cNvPr id="7" name="Picture 4" descr="https://predprof.mephi.ru/content/public/images/class/logo/tehnologiya_besprovodnoy_svyaz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108076" cy="11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Школа наставников. Москва. Школа 709. 27-29 августа 2018 - Skolkovo  Commun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733" y="5855436"/>
            <a:ext cx="744075" cy="7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нтеллектуальные энергетические системы — Олимпиада НТ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732" y="5885233"/>
            <a:ext cx="980791" cy="7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нСитиЛаб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67" y="6159212"/>
            <a:ext cx="1202614" cy="1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9473" y="6060680"/>
            <a:ext cx="162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Интеграция с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68832" y="6380587"/>
            <a:ext cx="232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Олимпиада КД </a:t>
            </a:r>
            <a:r>
              <a:rPr lang="ru-RU" sz="1200" dirty="0" smtClean="0"/>
              <a:t>НТИ</a:t>
            </a:r>
            <a:endParaRPr lang="en-US" sz="1200" dirty="0" smtClean="0"/>
          </a:p>
          <a:p>
            <a:pPr algn="ctr"/>
            <a:r>
              <a:rPr lang="ru-RU" sz="1200" dirty="0" smtClean="0"/>
              <a:t>Беспроводные технологии связи</a:t>
            </a:r>
            <a:endParaRPr lang="ru-RU" sz="1200" dirty="0" smtClean="0"/>
          </a:p>
        </p:txBody>
      </p:sp>
      <p:pic>
        <p:nvPicPr>
          <p:cNvPr id="14" name="Picture 4" descr="Интеллектуальные энергетические системы — Олимпиада НТ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41"/>
          <a:stretch/>
        </p:blipFill>
        <p:spPr bwMode="auto">
          <a:xfrm>
            <a:off x="2224110" y="5815192"/>
            <a:ext cx="980791" cy="52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0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Искусственный интеллект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В рамках экзамена проверяет умение работать с данными, а также навык доработки и создания простых моделей для прогнозирования результатов наблюдения. В рамках экзамена обучающимся даётся тестовая и тренировочная выборки данных. Задача – получить значение целевой переменной на тестовой выборке, обучив модель на тренировочной. Для обучения моделей можно использовать любые современные алгоритмы: от простых регрессионных моделей до </a:t>
            </a:r>
            <a:r>
              <a:rPr lang="ru-RU" dirty="0" err="1"/>
              <a:t>свёрточных</a:t>
            </a:r>
            <a:r>
              <a:rPr lang="ru-RU" dirty="0"/>
              <a:t> нейронных сетей с более чем 500 миллионов параметров (штука, эта сеть не обучится за время экзамена)</a:t>
            </a:r>
          </a:p>
          <a:p>
            <a:pPr marL="0" indent="0">
              <a:buNone/>
            </a:pPr>
            <a:r>
              <a:rPr lang="ru-RU" dirty="0"/>
              <a:t>Предлагаемый язык реализации программного кода – </a:t>
            </a:r>
            <a:r>
              <a:rPr lang="en-US" dirty="0"/>
              <a:t>Python</a:t>
            </a:r>
            <a:r>
              <a:rPr lang="ru-RU" dirty="0"/>
              <a:t>. В рамках экзамена можно использовать различные модули, которые встроены в </a:t>
            </a:r>
            <a:r>
              <a:rPr lang="en-US" dirty="0"/>
              <a:t>Python</a:t>
            </a:r>
            <a:r>
              <a:rPr lang="ru-RU" dirty="0"/>
              <a:t> (</a:t>
            </a:r>
            <a:r>
              <a:rPr lang="en-US" dirty="0" err="1"/>
              <a:t>numpy</a:t>
            </a:r>
            <a:r>
              <a:rPr lang="ru-RU" dirty="0"/>
              <a:t>, </a:t>
            </a:r>
            <a:r>
              <a:rPr lang="en-US" dirty="0"/>
              <a:t>pandas</a:t>
            </a:r>
            <a:r>
              <a:rPr lang="ru-RU" dirty="0"/>
              <a:t>, </a:t>
            </a:r>
            <a:r>
              <a:rPr lang="en-US" dirty="0" err="1"/>
              <a:t>matplotlib</a:t>
            </a:r>
            <a:r>
              <a:rPr lang="ru-RU" dirty="0"/>
              <a:t>, </a:t>
            </a:r>
            <a:r>
              <a:rPr lang="en-US" dirty="0" err="1"/>
              <a:t>sklearn</a:t>
            </a:r>
            <a:r>
              <a:rPr lang="ru-RU" dirty="0"/>
              <a:t>). 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Проверяемые </a:t>
            </a:r>
            <a:r>
              <a:rPr lang="ru-RU" dirty="0" smtClean="0"/>
              <a:t>навыки и знания:</a:t>
            </a:r>
            <a:endParaRPr lang="ru-RU" dirty="0"/>
          </a:p>
          <a:p>
            <a:pPr lvl="0"/>
            <a:r>
              <a:rPr lang="ru-RU" dirty="0"/>
              <a:t>Ключевые алгоритмы и структуры данных. </a:t>
            </a:r>
          </a:p>
          <a:p>
            <a:pPr lvl="0"/>
            <a:r>
              <a:rPr lang="ru-RU" dirty="0"/>
              <a:t>Классические алгоритмы машинного обучения: как строятся, работают, для чего используются. </a:t>
            </a:r>
          </a:p>
          <a:p>
            <a:pPr lvl="0"/>
            <a:r>
              <a:rPr lang="ru-RU" dirty="0"/>
              <a:t>Основы математической статистики, теории вероятности, линейной алгебры, математического анализа.</a:t>
            </a:r>
          </a:p>
          <a:p>
            <a:pPr lvl="0"/>
            <a:r>
              <a:rPr lang="ru-RU" dirty="0"/>
              <a:t>Программирование на </a:t>
            </a:r>
            <a:r>
              <a:rPr lang="ru-RU" dirty="0" err="1"/>
              <a:t>Python</a:t>
            </a:r>
            <a:r>
              <a:rPr lang="ru-RU" dirty="0"/>
              <a:t>, в том числе стек работы с данными (</a:t>
            </a:r>
            <a:r>
              <a:rPr lang="ru-RU" dirty="0" err="1"/>
              <a:t>numpy</a:t>
            </a:r>
            <a:r>
              <a:rPr lang="ru-RU" dirty="0"/>
              <a:t>, </a:t>
            </a:r>
            <a:r>
              <a:rPr lang="ru-RU" dirty="0" err="1"/>
              <a:t>pandas</a:t>
            </a:r>
            <a:r>
              <a:rPr lang="ru-RU" dirty="0"/>
              <a:t>, </a:t>
            </a:r>
            <a:r>
              <a:rPr lang="ru-RU" dirty="0" err="1"/>
              <a:t>scipy</a:t>
            </a:r>
            <a:r>
              <a:rPr lang="ru-RU" dirty="0"/>
              <a:t>, </a:t>
            </a:r>
            <a:r>
              <a:rPr lang="ru-RU" dirty="0" err="1"/>
              <a:t>matplotlib</a:t>
            </a:r>
            <a:r>
              <a:rPr lang="ru-RU" dirty="0"/>
              <a:t>) и </a:t>
            </a:r>
            <a:r>
              <a:rPr lang="ru-RU" dirty="0" err="1"/>
              <a:t>ml</a:t>
            </a:r>
            <a:r>
              <a:rPr lang="ru-RU" dirty="0"/>
              <a:t>-стек.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5949280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19473" y="6060680"/>
            <a:ext cx="162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Интеграция с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691772" y="6014513"/>
            <a:ext cx="18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Олимпиада КД </a:t>
            </a:r>
            <a:r>
              <a:rPr lang="ru-RU" sz="1200" dirty="0" smtClean="0"/>
              <a:t>НТИ</a:t>
            </a:r>
            <a:endParaRPr lang="en-US" sz="1200" dirty="0" smtClean="0"/>
          </a:p>
          <a:p>
            <a:pPr algn="ctr"/>
            <a:r>
              <a:rPr lang="ru-RU" sz="1200" dirty="0" smtClean="0"/>
              <a:t>Искусственный интеллект</a:t>
            </a:r>
            <a:endParaRPr lang="ru-RU" sz="1200" dirty="0" smtClean="0"/>
          </a:p>
        </p:txBody>
      </p:sp>
      <p:pic>
        <p:nvPicPr>
          <p:cNvPr id="13" name="Picture 2" descr="https://predprof.mephi.ru/content/public/images/class/logo/iskusstvennyy_intellek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4" y="285218"/>
            <a:ext cx="1012167" cy="10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nti-contest.ru/wp-content/uploads/2019/08/vklad-300x2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43" y="5803407"/>
            <a:ext cx="1017841" cy="8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nti-contest.ru/wp-content/uploads/2019/08/AI-Academy_logo-04-300x1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12" y="5885008"/>
            <a:ext cx="1945847" cy="81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5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1434" y="422968"/>
            <a:ext cx="39707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В заключении…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9498" y="170512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000" smtClean="0"/>
          </a:p>
          <a:p>
            <a:pPr marL="0" indent="0">
              <a:buFont typeface="Arial" pitchFamily="34" charset="0"/>
              <a:buNone/>
            </a:pPr>
            <a:r>
              <a:rPr lang="ru-RU" sz="2000" smtClean="0"/>
              <a:t>Егоров Алексей Дмитриевич</a:t>
            </a:r>
            <a:endParaRPr lang="en-US" sz="2000" smtClean="0"/>
          </a:p>
          <a:p>
            <a:pPr marL="0" indent="0">
              <a:buFont typeface="Arial" pitchFamily="34" charset="0"/>
              <a:buNone/>
            </a:pPr>
            <a:r>
              <a:rPr lang="en-US" sz="2000" smtClean="0">
                <a:hlinkClick r:id="rId2"/>
              </a:rPr>
              <a:t>ADEgorov@mephi.ru</a:t>
            </a:r>
            <a:endParaRPr lang="ru-RU" sz="2000" smtClean="0"/>
          </a:p>
          <a:p>
            <a:pPr marL="0" indent="0">
              <a:buFont typeface="Arial" pitchFamily="34" charset="0"/>
              <a:buNone/>
            </a:pPr>
            <a:r>
              <a:rPr lang="ru-RU" sz="2000" smtClean="0"/>
              <a:t>89152949176</a:t>
            </a:r>
            <a:endParaRPr lang="en-US" sz="2000" smtClean="0"/>
          </a:p>
          <a:p>
            <a:endParaRPr lang="en-US" sz="2000" smtClean="0"/>
          </a:p>
          <a:p>
            <a:pPr marL="0" indent="0">
              <a:buFont typeface="Arial" pitchFamily="34" charset="0"/>
              <a:buNone/>
            </a:pPr>
            <a:endParaRPr lang="ru-RU" sz="2000" dirty="0"/>
          </a:p>
        </p:txBody>
      </p:sp>
      <p:pic>
        <p:nvPicPr>
          <p:cNvPr id="6" name="Picture 2" descr="https://pp.userapi.com/c855728/v855728021/20edd/MR4W-LrFeJ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r="32330"/>
          <a:stretch/>
        </p:blipFill>
        <p:spPr bwMode="auto">
          <a:xfrm>
            <a:off x="4681623" y="-315416"/>
            <a:ext cx="4462377" cy="71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8" y="3861048"/>
            <a:ext cx="3888432" cy="671835"/>
          </a:xfrm>
          <a:prstGeom prst="rect">
            <a:avLst/>
          </a:prstGeom>
        </p:spPr>
      </p:pic>
      <p:pic>
        <p:nvPicPr>
          <p:cNvPr id="8" name="Picture 2" descr="C:\Users\User\Downloads\IIKS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26" y="5435581"/>
            <a:ext cx="1243809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ownloads\Logo_MIFI_v_ryzhe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58" y="5377530"/>
            <a:ext cx="1184473" cy="115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Егоров </a:t>
            </a:r>
            <a:br>
              <a:rPr lang="ru-RU" sz="2800" dirty="0" smtClean="0"/>
            </a:br>
            <a:r>
              <a:rPr lang="ru-RU" sz="2800" dirty="0" smtClean="0"/>
              <a:t>Алексей Дмитриевич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Ассистент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Института интеллектуальных кибернетических систем НИЯУ МИФИ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Куратор предпрофессиональных экзаменов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ADEgorov@mephi.ru</a:t>
            </a:r>
            <a:endParaRPr lang="en-US" dirty="0" smtClean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194" name="Picture 2" descr="https://sun9-21.userapi.com/c205524/v205524939/106a/iantI5VpVj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7"/>
          <a:stretch/>
        </p:blipFill>
        <p:spPr bwMode="auto">
          <a:xfrm>
            <a:off x="4572001" y="0"/>
            <a:ext cx="6503366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M:\ОСО\Загрузки\egorovalexey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861426"/>
            <a:ext cx="4114285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M:\ОСО\Загрузки\program-engine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1" y="5172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:\ОСО\Загрузки\information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02" y="52097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Цифровые предпрофессиональные экзамены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85" y="2542703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Инженерные классы</a:t>
            </a:r>
            <a:endParaRPr lang="ru-RU" sz="2400" dirty="0"/>
          </a:p>
        </p:txBody>
      </p:sp>
      <p:pic>
        <p:nvPicPr>
          <p:cNvPr id="9218" name="Picture 2" descr="M:\ОСО\Загрузки\informati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25" y="1839351"/>
            <a:ext cx="724148" cy="7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542555" y="141763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Академические классы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42050" y="201675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4921" y="5383892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863082" y="5383056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Информационная безопасность</a:t>
            </a:r>
            <a:endParaRPr lang="ru-RU" dirty="0"/>
          </a:p>
        </p:txBody>
      </p:sp>
      <p:pic>
        <p:nvPicPr>
          <p:cNvPr id="9221" name="Picture 5" descr="M:\ОСО\Загрузки\android-program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1" y="60605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14921" y="6235897"/>
            <a:ext cx="2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Программирование </a:t>
            </a:r>
            <a:r>
              <a:rPr lang="en-US" dirty="0" smtClean="0"/>
              <a:t>Android</a:t>
            </a:r>
            <a:endParaRPr lang="ru-RU" dirty="0"/>
          </a:p>
        </p:txBody>
      </p:sp>
      <p:pic>
        <p:nvPicPr>
          <p:cNvPr id="9222" name="Picture 6" descr="M:\ОСО\Загрузки\arduino-program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02" y="30159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11498" y="3217337"/>
            <a:ext cx="336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Программирование под </a:t>
            </a:r>
            <a:r>
              <a:rPr lang="en-US" dirty="0" smtClean="0"/>
              <a:t>Arduino</a:t>
            </a:r>
            <a:endParaRPr lang="ru-RU" dirty="0"/>
          </a:p>
        </p:txBody>
      </p:sp>
      <p:pic>
        <p:nvPicPr>
          <p:cNvPr id="9223" name="Picture 7" descr="M:\ОСО\Загрузки\neural-interfac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1" y="38782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463337" y="4053610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Программирование </a:t>
            </a:r>
            <a:r>
              <a:rPr lang="ru-RU" sz="1400" dirty="0" err="1" smtClean="0"/>
              <a:t>нейроинтерфейсов</a:t>
            </a:r>
            <a:endParaRPr lang="ru-RU" sz="1400" dirty="0"/>
          </a:p>
        </p:txBody>
      </p:sp>
      <p:pic>
        <p:nvPicPr>
          <p:cNvPr id="9224" name="Picture 8" descr="M:\ОСО\Загрузки\digital-electronic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1" y="30163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433007" y="3222437"/>
            <a:ext cx="246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Цифровая электроника</a:t>
            </a:r>
            <a:endParaRPr lang="ru-RU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517585" y="470969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ИТ-классы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8349" y="62358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811498" y="4018506"/>
            <a:ext cx="336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Технологии беспроводной связи</a:t>
            </a:r>
            <a:endParaRPr lang="ru-RU" dirty="0"/>
          </a:p>
        </p:txBody>
      </p:sp>
      <p:pic>
        <p:nvPicPr>
          <p:cNvPr id="1026" name="Picture 2" descr="https://predprof.mephi.ru/content/public/images/class/logo/iskusstvennyy_intellek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65" y="6060563"/>
            <a:ext cx="695637" cy="6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redprof.mephi.ru/content/public/images/class/logo/tehnologiya_besprovodnoy_svyazi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69" y="3928504"/>
            <a:ext cx="650426" cy="6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3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056" y="690708"/>
            <a:ext cx="8229600" cy="1143000"/>
          </a:xfrm>
        </p:spPr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056" y="2533608"/>
            <a:ext cx="8229600" cy="384772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Основной компонент экзамена: написание оптимального программного кода на любом языке программирования для решения конкретной задачи, с расчётом вычислительной сложности и обоснованием оптимальности предложенного решения</a:t>
            </a:r>
            <a:r>
              <a:rPr lang="ru-RU" dirty="0" smtClean="0"/>
              <a:t>. </a:t>
            </a:r>
            <a:r>
              <a:rPr lang="ru-RU" dirty="0" smtClean="0"/>
              <a:t>Все решения задач проходят автоматическую проверку.</a:t>
            </a:r>
            <a:endParaRPr lang="ru-RU" dirty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Проверяемые </a:t>
            </a:r>
            <a:r>
              <a:rPr lang="ru-RU" dirty="0"/>
              <a:t>навыки:</a:t>
            </a:r>
          </a:p>
          <a:p>
            <a:pPr fontAlgn="base"/>
            <a:r>
              <a:rPr lang="ru-RU" dirty="0"/>
              <a:t>Программирование на выбранном языке.</a:t>
            </a:r>
          </a:p>
          <a:p>
            <a:pPr fontAlgn="base"/>
            <a:r>
              <a:rPr lang="ru-RU" dirty="0"/>
              <a:t>Динамическое программирование.</a:t>
            </a:r>
          </a:p>
          <a:p>
            <a:pPr fontAlgn="base"/>
            <a:r>
              <a:rPr lang="ru-RU" dirty="0"/>
              <a:t>Расчёт вычислительной сложности.</a:t>
            </a:r>
          </a:p>
          <a:p>
            <a:pPr fontAlgn="base"/>
            <a:r>
              <a:rPr lang="ru-RU" dirty="0"/>
              <a:t>Оптимизация программного кода.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Базовые знания программиста: от основ линейного программирования до принципов использования динамической памяти.</a:t>
            </a:r>
          </a:p>
          <a:p>
            <a:pPr fontAlgn="base"/>
            <a:r>
              <a:rPr lang="ru-RU" dirty="0"/>
              <a:t>Комбинаторика.</a:t>
            </a:r>
          </a:p>
          <a:p>
            <a:pPr fontAlgn="base"/>
            <a:r>
              <a:rPr lang="ru-RU" dirty="0"/>
              <a:t>Способы определения вычислительной сложности.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M:\ОСО\Загрузки\informa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4" y="18208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si-junior.ru/images/ya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12" y="6031080"/>
            <a:ext cx="159067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83138" y="6094048"/>
            <a:ext cx="162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платформе</a:t>
            </a:r>
            <a:endParaRPr lang="ru-RU" dirty="0"/>
          </a:p>
        </p:txBody>
      </p:sp>
      <p:pic>
        <p:nvPicPr>
          <p:cNvPr id="8" name="Picture 2" descr="M:\ОСО\Загрузки\program-engineer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4" y="1339078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:\ОСО\Загрузки\information-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Информационная безопасность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Основной компонент экзамена: решение практических задач в области информационной безопасностью с использованием программного кода и математического аппарата.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Проверяемые </a:t>
            </a:r>
            <a:r>
              <a:rPr lang="ru-RU" dirty="0"/>
              <a:t>навыки:</a:t>
            </a:r>
          </a:p>
          <a:p>
            <a:pPr fontAlgn="base"/>
            <a:r>
              <a:rPr lang="ru-RU" dirty="0"/>
              <a:t>Поиск нужной скрытой информации, шифрование, расшифрованные.</a:t>
            </a:r>
          </a:p>
          <a:p>
            <a:pPr fontAlgn="base"/>
            <a:r>
              <a:rPr lang="ru-RU" dirty="0"/>
              <a:t>Написание программного кода для обработки имеющихся данных, в том числа в СУБД.</a:t>
            </a:r>
          </a:p>
          <a:p>
            <a:pPr fontAlgn="base"/>
            <a:r>
              <a:rPr lang="ru-RU" dirty="0"/>
              <a:t>Математический расчёт ключевой последовательности.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Криптографические, стенографические методы.</a:t>
            </a:r>
          </a:p>
          <a:p>
            <a:pPr fontAlgn="base"/>
            <a:r>
              <a:rPr lang="ru-RU" dirty="0"/>
              <a:t>Основы реверс-инжиниринга, способы защиты от эксплуатации уязвимостей.</a:t>
            </a:r>
          </a:p>
          <a:p>
            <a:pPr fontAlgn="base"/>
            <a:r>
              <a:rPr lang="ru-RU" dirty="0"/>
              <a:t>Основы правовых аспектов защиты информации.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859943"/>
            <a:ext cx="162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Интеграция с</a:t>
            </a:r>
            <a:endParaRPr lang="ru-RU" dirty="0"/>
          </a:p>
        </p:txBody>
      </p:sp>
      <p:pic>
        <p:nvPicPr>
          <p:cNvPr id="3076" name="Picture 4" descr="https://sun9-59.userapi.com/c200324/v200324002/1f92f/H6sDrynJg0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7" y="5631623"/>
            <a:ext cx="560515" cy="5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9476" y="6229275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Олимпиада КД НТИ</a:t>
            </a:r>
          </a:p>
          <a:p>
            <a:pPr algn="ctr"/>
            <a:r>
              <a:rPr lang="ru-RU" sz="1200" dirty="0" smtClean="0"/>
              <a:t>Информационная безопасность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38973" y="5871235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pic>
        <p:nvPicPr>
          <p:cNvPr id="2050" name="Picture 2" descr="Фирменный стиль. Официальный корпоративный информационный сайт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717" y="5663133"/>
            <a:ext cx="1415260" cy="10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:\ОСО\Загрузки\android-progra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8" y="25429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536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Программирование под </a:t>
            </a:r>
            <a:r>
              <a:rPr lang="en-US" sz="3600" dirty="0" smtClean="0"/>
              <a:t>Android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Основной компонент экзамена: реализация мобильного приложения для решения заданной задачи для планшета или смартфона с операционной системой </a:t>
            </a:r>
            <a:r>
              <a:rPr lang="ru-RU" dirty="0" err="1"/>
              <a:t>Android</a:t>
            </a:r>
            <a:endParaRPr lang="ru-RU" dirty="0"/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Проверяемые </a:t>
            </a:r>
            <a:r>
              <a:rPr lang="ru-RU" dirty="0"/>
              <a:t>навыки:</a:t>
            </a:r>
          </a:p>
          <a:p>
            <a:pPr fontAlgn="base"/>
            <a:r>
              <a:rPr lang="ru-RU" dirty="0"/>
              <a:t>Написание программного кода на языке </a:t>
            </a:r>
            <a:r>
              <a:rPr lang="ru-RU" dirty="0" err="1"/>
              <a:t>Java</a:t>
            </a:r>
            <a:r>
              <a:rPr lang="ru-RU" dirty="0"/>
              <a:t> с использованием библиотек и программного обеспечения для программирования под </a:t>
            </a:r>
            <a:r>
              <a:rPr lang="ru-RU" dirty="0" err="1"/>
              <a:t>Android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Написание программного кода с использованием принципов объектно-ориентированного программирования.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Парадигмы объективно ориентированного программирования.</a:t>
            </a:r>
          </a:p>
          <a:p>
            <a:pPr fontAlgn="base"/>
            <a:r>
              <a:rPr lang="ru-RU" dirty="0"/>
              <a:t>Язык программирования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Процессы, потоки, файлы, двумерная графика в </a:t>
            </a:r>
            <a:r>
              <a:rPr lang="ru-RU" dirty="0" err="1"/>
              <a:t>Android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Локальная СУБД.</a:t>
            </a:r>
          </a:p>
          <a:p>
            <a:pPr fontAlgn="base"/>
            <a:r>
              <a:rPr lang="ru-RU" dirty="0"/>
              <a:t>Массивы, списки, рекурсия.</a:t>
            </a:r>
          </a:p>
          <a:p>
            <a:pPr fontAlgn="base"/>
            <a:r>
              <a:rPr lang="ru-RU" dirty="0"/>
              <a:t>Фрагменты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81373" y="5965089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pic>
        <p:nvPicPr>
          <p:cNvPr id="4100" name="Picture 4" descr="https://predprof.mephi.ru/content/public/images/samsu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054891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Программирование </a:t>
            </a:r>
            <a:r>
              <a:rPr lang="en-US" sz="3600" dirty="0" err="1" smtClean="0"/>
              <a:t>Arduino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Основной компонент экзамена: сборка и программирование устройства c использованием электронных компонент и дисплеев на базе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Проверяемые </a:t>
            </a:r>
            <a:r>
              <a:rPr lang="ru-RU" dirty="0"/>
              <a:t>навыки:</a:t>
            </a:r>
          </a:p>
          <a:p>
            <a:pPr fontAlgn="base"/>
            <a:r>
              <a:rPr lang="ru-RU" dirty="0"/>
              <a:t>Написание программного кода для устройств на базе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Работа с электронными компонентами, инструментом и сборка простых электронных устройств.</a:t>
            </a:r>
          </a:p>
          <a:p>
            <a:pPr marL="0" indent="0" fontAlgn="base">
              <a:buNone/>
            </a:pP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Линейное программирование на базе языка C для контроллеров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Управление входами-выходами, ввод-вывод данных, последовательным портом (UART).</a:t>
            </a:r>
          </a:p>
          <a:p>
            <a:pPr fontAlgn="base"/>
            <a:r>
              <a:rPr lang="ru-RU" dirty="0"/>
              <a:t>Использование прерываний, в том числе прерываний по таймеру, работа с таймером.</a:t>
            </a:r>
          </a:p>
          <a:p>
            <a:pPr fontAlgn="base"/>
            <a:r>
              <a:rPr lang="ru-RU" dirty="0"/>
              <a:t>Способы передачи данных через интерфейсы RS-232, RS-485.</a:t>
            </a:r>
          </a:p>
          <a:p>
            <a:pPr marL="0" indent="0" fontAlgn="base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5122" name="Picture 2" descr="M:\ОСО\Загрузки\arduino-progra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" y="2607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redprof.mephi.ru/content/public/images/l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354" y="6092991"/>
            <a:ext cx="142875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81373" y="5965089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:\ОСО\Загрузки\neural-interfa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" y="2607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Программирование </a:t>
            </a:r>
            <a:r>
              <a:rPr lang="ru-RU" sz="2800" dirty="0" err="1" smtClean="0"/>
              <a:t>нейроинтерфейсов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ru-RU" dirty="0"/>
              <a:t>Основной компонент экзамена: сборка и программирование установки для считывания </a:t>
            </a:r>
            <a:r>
              <a:rPr lang="ru-RU" dirty="0" err="1"/>
              <a:t>бионейросигналов</a:t>
            </a:r>
            <a:r>
              <a:rPr lang="ru-RU" dirty="0"/>
              <a:t> человека (на основе </a:t>
            </a:r>
            <a:r>
              <a:rPr lang="ru-RU" dirty="0" err="1"/>
              <a:t>cенсоров</a:t>
            </a:r>
            <a:r>
              <a:rPr lang="ru-RU" dirty="0"/>
              <a:t> совместимых с контроллером </a:t>
            </a:r>
            <a:r>
              <a:rPr lang="ru-RU" dirty="0" err="1"/>
              <a:t>Arduino</a:t>
            </a:r>
            <a:r>
              <a:rPr lang="ru-RU" dirty="0"/>
              <a:t>), цифровая обработка полученного сигнала.  </a:t>
            </a:r>
            <a:endParaRPr lang="ru-RU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Проверяемые навыки:</a:t>
            </a:r>
          </a:p>
          <a:p>
            <a:pPr fontAlgn="base"/>
            <a:r>
              <a:rPr lang="ru-RU" dirty="0"/>
              <a:t>Навыки считывания </a:t>
            </a:r>
            <a:r>
              <a:rPr lang="ru-RU" dirty="0" err="1"/>
              <a:t>биосигналов</a:t>
            </a:r>
            <a:r>
              <a:rPr lang="ru-RU" dirty="0"/>
              <a:t> человека (схемы отведения для крепления электродов).</a:t>
            </a:r>
          </a:p>
          <a:p>
            <a:pPr fontAlgn="base"/>
            <a:r>
              <a:rPr lang="ru-RU" dirty="0"/>
              <a:t>Сборка устройств на </a:t>
            </a:r>
            <a:r>
              <a:rPr lang="ru-RU" dirty="0" err="1"/>
              <a:t>беспаячной</a:t>
            </a:r>
            <a:r>
              <a:rPr lang="ru-RU" dirty="0"/>
              <a:t> макетной плате с использованием электронных компонентов (резисторы, светодиоды, конденсаторы), а также сенсоров и </a:t>
            </a:r>
            <a:r>
              <a:rPr lang="ru-RU" dirty="0" err="1"/>
              <a:t>актуаторов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Написание программ для контроллера </a:t>
            </a:r>
            <a:r>
              <a:rPr lang="ru-RU" dirty="0" err="1"/>
              <a:t>Arduino</a:t>
            </a:r>
            <a:r>
              <a:rPr lang="ru-RU" dirty="0"/>
              <a:t> на языке C++ (</a:t>
            </a:r>
            <a:r>
              <a:rPr lang="ru-RU" dirty="0" err="1"/>
              <a:t>Wiring</a:t>
            </a:r>
            <a:r>
              <a:rPr lang="ru-RU" dirty="0"/>
              <a:t> для </a:t>
            </a:r>
            <a:r>
              <a:rPr lang="ru-RU" dirty="0" err="1"/>
              <a:t>Arduino</a:t>
            </a:r>
            <a:r>
              <a:rPr lang="ru-RU" dirty="0"/>
              <a:t>), обработка сигнала</a:t>
            </a:r>
            <a:r>
              <a:rPr lang="ru-RU" dirty="0" smtClean="0"/>
              <a:t>.</a:t>
            </a:r>
          </a:p>
          <a:p>
            <a:pPr fontAlgn="base"/>
            <a:endParaRPr lang="ru-RU" dirty="0"/>
          </a:p>
          <a:p>
            <a:pPr marL="0" indent="0" fontAlgn="base">
              <a:buNone/>
            </a:pPr>
            <a:r>
              <a:rPr lang="ru-RU" dirty="0"/>
              <a:t>Необходимые знания:</a:t>
            </a:r>
          </a:p>
          <a:p>
            <a:pPr fontAlgn="base"/>
            <a:r>
              <a:rPr lang="ru-RU" dirty="0"/>
              <a:t>Анатомия.</a:t>
            </a:r>
          </a:p>
          <a:p>
            <a:pPr fontAlgn="base"/>
            <a:r>
              <a:rPr lang="ru-RU" dirty="0"/>
              <a:t>Основы физиологии.</a:t>
            </a:r>
          </a:p>
          <a:p>
            <a:pPr fontAlgn="base"/>
            <a:r>
              <a:rPr lang="ru-RU" dirty="0"/>
              <a:t>Программирование.</a:t>
            </a:r>
          </a:p>
          <a:p>
            <a:pPr fontAlgn="base"/>
            <a:r>
              <a:rPr lang="ru-RU" dirty="0"/>
              <a:t>Принципы работы электронных компонентов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/>
              <a:t>Устройство </a:t>
            </a:r>
            <a:r>
              <a:rPr lang="ru-RU" dirty="0" err="1"/>
              <a:t>беспаячной</a:t>
            </a:r>
            <a:r>
              <a:rPr lang="ru-RU" dirty="0"/>
              <a:t> макетной платы.</a:t>
            </a:r>
          </a:p>
          <a:p>
            <a:pPr fontAlgn="base"/>
            <a:r>
              <a:rPr lang="ru-RU" dirty="0"/>
              <a:t>Основы обработки сигналов.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5922180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pic>
        <p:nvPicPr>
          <p:cNvPr id="6148" name="Picture 4" descr="https://predprof.mephi.ru/content/public/images/5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91" y="5920810"/>
            <a:ext cx="952501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predprof.mephi.ru/content/public/images/bitronics-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16733"/>
            <a:ext cx="1905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9473" y="6060680"/>
            <a:ext cx="162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Интеграция с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351783" y="6380587"/>
            <a:ext cx="275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Олимпиада КД НТИ</a:t>
            </a:r>
          </a:p>
          <a:p>
            <a:pPr algn="ctr"/>
            <a:r>
              <a:rPr lang="ru-RU" sz="1200" dirty="0" err="1" smtClean="0"/>
              <a:t>Нейротехнологии</a:t>
            </a:r>
            <a:r>
              <a:rPr lang="ru-RU" sz="1200" dirty="0" smtClean="0"/>
              <a:t> и когнитивные науки</a:t>
            </a:r>
            <a:endParaRPr lang="ru-RU" sz="12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5" t="37672" r="39366" b="48500"/>
          <a:stretch/>
        </p:blipFill>
        <p:spPr bwMode="auto">
          <a:xfrm>
            <a:off x="2374243" y="5745250"/>
            <a:ext cx="714544" cy="63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4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:\ОСО\Загрузки\digital-electron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" y="26076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Цифровая электроника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ru-RU" dirty="0"/>
              <a:t>Материалы экзамена размещены на сайте </a:t>
            </a:r>
            <a:r>
              <a:rPr lang="ru-RU" dirty="0">
                <a:hlinkClick r:id="rId3"/>
              </a:rPr>
              <a:t>sotvorimvmeste.ru</a:t>
            </a:r>
            <a:r>
              <a:rPr lang="ru-RU" dirty="0"/>
              <a:t>.</a:t>
            </a:r>
          </a:p>
          <a:p>
            <a:pPr marL="0" indent="0" fontAlgn="base">
              <a:buNone/>
            </a:pPr>
            <a:r>
              <a:rPr lang="ru-RU" dirty="0"/>
              <a:t>Основные компоненты экзамена: Сборка схемы счётного устройства с использованием цифровых микросхем и </a:t>
            </a:r>
            <a:r>
              <a:rPr lang="ru-RU" dirty="0" err="1"/>
              <a:t>семисегментных</a:t>
            </a:r>
            <a:r>
              <a:rPr lang="ru-RU" dirty="0"/>
              <a:t> индикаторов. Проектирование схем тактового генератора на логических микросхемах. Работа выполняется на макетных платах без пайки проводным монтажом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/>
              <a:t>Проверяемые навыки:</a:t>
            </a:r>
          </a:p>
          <a:p>
            <a:pPr fontAlgn="base"/>
            <a:r>
              <a:rPr lang="ru-RU" dirty="0"/>
              <a:t>Владение </a:t>
            </a:r>
            <a:r>
              <a:rPr lang="ru-RU" dirty="0" err="1"/>
              <a:t>беспаяной</a:t>
            </a:r>
            <a:r>
              <a:rPr lang="ru-RU" dirty="0"/>
              <a:t> макетной платой, кусачками и другим необходимым инструментом.</a:t>
            </a:r>
          </a:p>
          <a:p>
            <a:pPr fontAlgn="base"/>
            <a:r>
              <a:rPr lang="ru-RU" dirty="0"/>
              <a:t>Сборка устройств на </a:t>
            </a:r>
            <a:r>
              <a:rPr lang="ru-RU" dirty="0" err="1"/>
              <a:t>беспаячной</a:t>
            </a:r>
            <a:r>
              <a:rPr lang="ru-RU" dirty="0"/>
              <a:t> макетной плате с использованием электронных компонент (резисторы, светодиоды, конденсаторы) и логических микросхем.</a:t>
            </a:r>
          </a:p>
          <a:p>
            <a:pPr fontAlgn="base"/>
            <a:r>
              <a:rPr lang="ru-RU" dirty="0"/>
              <a:t>Проектирование схемы устройства на основании задания</a:t>
            </a:r>
            <a:r>
              <a:rPr lang="ru-RU" dirty="0" smtClean="0"/>
              <a:t>.</a:t>
            </a:r>
          </a:p>
          <a:p>
            <a:pPr marL="0" indent="0" fontAlgn="base">
              <a:buNone/>
            </a:pPr>
            <a:endParaRPr lang="ru-RU" dirty="0"/>
          </a:p>
          <a:p>
            <a:pPr marL="0" indent="0" fontAlgn="base">
              <a:buNone/>
            </a:pPr>
            <a:r>
              <a:rPr lang="ru-RU" dirty="0" smtClean="0"/>
              <a:t>Необходимые </a:t>
            </a:r>
            <a:r>
              <a:rPr lang="ru-RU" dirty="0"/>
              <a:t>знания:</a:t>
            </a:r>
          </a:p>
          <a:p>
            <a:pPr fontAlgn="base"/>
            <a:r>
              <a:rPr lang="ru-RU" dirty="0"/>
              <a:t>Двоичная логика.</a:t>
            </a:r>
          </a:p>
          <a:p>
            <a:pPr fontAlgn="base"/>
            <a:r>
              <a:rPr lang="ru-RU" dirty="0" err="1"/>
              <a:t>Принипы</a:t>
            </a:r>
            <a:r>
              <a:rPr lang="ru-RU" dirty="0"/>
              <a:t> работы электронных компонент.</a:t>
            </a:r>
          </a:p>
          <a:p>
            <a:pPr fontAlgn="base"/>
            <a:r>
              <a:rPr lang="ru-RU" dirty="0"/>
              <a:t>Устройство </a:t>
            </a:r>
            <a:r>
              <a:rPr lang="ru-RU" dirty="0" err="1"/>
              <a:t>беспаячной</a:t>
            </a:r>
            <a:r>
              <a:rPr lang="ru-RU" dirty="0"/>
              <a:t> макетной платы.</a:t>
            </a:r>
          </a:p>
          <a:p>
            <a:pPr fontAlgn="base"/>
            <a:r>
              <a:rPr lang="ru-RU" dirty="0"/>
              <a:t>Материалы экзамена подготовлены командой проекта “Сотвори звезду”, материалы для подготовки размещены на сайте </a:t>
            </a:r>
            <a:r>
              <a:rPr lang="ru-RU" dirty="0">
                <a:hlinkClick r:id="rId3"/>
              </a:rPr>
              <a:t>sotvorimvmeste.ru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Автор материалов – Зуйков Василий Васильевич.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81373" y="5965089"/>
            <a:ext cx="162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Партнёрство и поддержка</a:t>
            </a:r>
            <a:endParaRPr lang="ru-RU" dirty="0"/>
          </a:p>
        </p:txBody>
      </p:sp>
      <p:pic>
        <p:nvPicPr>
          <p:cNvPr id="7171" name="Picture 3" descr="M:\ОСО\Загрузки\Lesh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846708"/>
            <a:ext cx="933554" cy="93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52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715</Words>
  <Application>Microsoft Office PowerPoint</Application>
  <PresentationFormat>Экран 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Егоров  Алексей Дмитриевич</vt:lpstr>
      <vt:lpstr>Цифровые предпрофессиональные экзамены</vt:lpstr>
      <vt:lpstr>Программирование</vt:lpstr>
      <vt:lpstr>Информационная безопасность</vt:lpstr>
      <vt:lpstr>Программирование под Android</vt:lpstr>
      <vt:lpstr>Программирование Arduino</vt:lpstr>
      <vt:lpstr>Программирование нейроинтерфейсов</vt:lpstr>
      <vt:lpstr>Цифровая электроника</vt:lpstr>
      <vt:lpstr>Беспроводные технологии связи</vt:lpstr>
      <vt:lpstr>Искусственный интеллект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ОСО</dc:creator>
  <cp:lastModifiedBy>Алексей Егоров</cp:lastModifiedBy>
  <cp:revision>13</cp:revision>
  <dcterms:created xsi:type="dcterms:W3CDTF">2019-12-26T08:10:52Z</dcterms:created>
  <dcterms:modified xsi:type="dcterms:W3CDTF">2020-11-24T19:04:04Z</dcterms:modified>
</cp:coreProperties>
</file>