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1" r:id="rId4"/>
    <p:sldId id="258" r:id="rId5"/>
    <p:sldId id="263" r:id="rId6"/>
    <p:sldId id="265" r:id="rId7"/>
    <p:sldId id="264" r:id="rId8"/>
    <p:sldId id="268" r:id="rId9"/>
    <p:sldId id="266" r:id="rId10"/>
    <p:sldId id="259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>
      <p:cViewPr varScale="1">
        <p:scale>
          <a:sx n="105" d="100"/>
          <a:sy n="105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BF52D8-DE54-40FA-AF17-725223269B7B}" type="doc">
      <dgm:prSet loTypeId="urn:microsoft.com/office/officeart/2005/8/layout/hList6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6A0F27-A83D-4406-AAC0-B31CD675821D}">
      <dgm:prSet phldrT="[Text]" custT="1"/>
      <dgm:spPr/>
      <dgm:t>
        <a:bodyPr/>
        <a:lstStyle/>
        <a:p>
          <a:r>
            <a:rPr lang="en-US" sz="1800" b="1" dirty="0"/>
            <a:t>Data Collection</a:t>
          </a:r>
        </a:p>
      </dgm:t>
    </dgm:pt>
    <dgm:pt modelId="{2F884A45-AE30-464D-BE49-17868C706CC7}" type="parTrans" cxnId="{E5BD3222-8BFF-4D34-966C-6D6D95ADD356}">
      <dgm:prSet/>
      <dgm:spPr/>
      <dgm:t>
        <a:bodyPr/>
        <a:lstStyle/>
        <a:p>
          <a:endParaRPr lang="en-US"/>
        </a:p>
      </dgm:t>
    </dgm:pt>
    <dgm:pt modelId="{5B2CCF35-B9E6-43DD-A250-3DCD27DB36AC}" type="sibTrans" cxnId="{E5BD3222-8BFF-4D34-966C-6D6D95ADD356}">
      <dgm:prSet/>
      <dgm:spPr/>
      <dgm:t>
        <a:bodyPr/>
        <a:lstStyle/>
        <a:p>
          <a:endParaRPr lang="en-US"/>
        </a:p>
      </dgm:t>
    </dgm:pt>
    <dgm:pt modelId="{71FA6862-4B8C-4959-838C-1986674B514B}">
      <dgm:prSet phldrT="[Text]" custT="1"/>
      <dgm:spPr/>
      <dgm:t>
        <a:bodyPr/>
        <a:lstStyle/>
        <a:p>
          <a:r>
            <a:rPr lang="en-US" sz="1600" dirty="0"/>
            <a:t>Collected tweets of USA Today and LA Times</a:t>
          </a:r>
        </a:p>
      </dgm:t>
    </dgm:pt>
    <dgm:pt modelId="{CE06C55F-72C0-4BC5-B053-61FFA332A197}" type="parTrans" cxnId="{07FF707B-05A6-4C77-B461-C470FFB4BC41}">
      <dgm:prSet/>
      <dgm:spPr/>
      <dgm:t>
        <a:bodyPr/>
        <a:lstStyle/>
        <a:p>
          <a:endParaRPr lang="en-US"/>
        </a:p>
      </dgm:t>
    </dgm:pt>
    <dgm:pt modelId="{B5620B57-E8A1-4051-9D20-F5BE849BE790}" type="sibTrans" cxnId="{07FF707B-05A6-4C77-B461-C470FFB4BC41}">
      <dgm:prSet/>
      <dgm:spPr/>
      <dgm:t>
        <a:bodyPr/>
        <a:lstStyle/>
        <a:p>
          <a:endParaRPr lang="en-US"/>
        </a:p>
      </dgm:t>
    </dgm:pt>
    <dgm:pt modelId="{24FD3A70-D0A4-41C5-A47E-7337B4F5DB08}">
      <dgm:prSet phldrT="[Text]" custT="1"/>
      <dgm:spPr/>
      <dgm:t>
        <a:bodyPr/>
        <a:lstStyle/>
        <a:p>
          <a:r>
            <a:rPr lang="en-US" sz="1600" dirty="0"/>
            <a:t>Stored the tweets in flat file format</a:t>
          </a:r>
        </a:p>
      </dgm:t>
    </dgm:pt>
    <dgm:pt modelId="{AE575957-BD9A-49D1-8BCB-53B60BA29988}" type="parTrans" cxnId="{A7A2FAD0-479B-44EC-8292-9EA3491CE4DF}">
      <dgm:prSet/>
      <dgm:spPr/>
      <dgm:t>
        <a:bodyPr/>
        <a:lstStyle/>
        <a:p>
          <a:endParaRPr lang="en-US"/>
        </a:p>
      </dgm:t>
    </dgm:pt>
    <dgm:pt modelId="{EE8E64E4-B1CC-4837-976B-1AA731B127CB}" type="sibTrans" cxnId="{A7A2FAD0-479B-44EC-8292-9EA3491CE4DF}">
      <dgm:prSet/>
      <dgm:spPr/>
      <dgm:t>
        <a:bodyPr/>
        <a:lstStyle/>
        <a:p>
          <a:endParaRPr lang="en-US"/>
        </a:p>
      </dgm:t>
    </dgm:pt>
    <dgm:pt modelId="{81D20BCB-A69C-4F52-A8F5-6C66621DCFD8}">
      <dgm:prSet phldrT="[Text]" custT="1"/>
      <dgm:spPr/>
      <dgm:t>
        <a:bodyPr/>
        <a:lstStyle/>
        <a:p>
          <a:r>
            <a:rPr lang="en-US" sz="1800" b="1" dirty="0"/>
            <a:t>Data cleansing and storage</a:t>
          </a:r>
        </a:p>
      </dgm:t>
    </dgm:pt>
    <dgm:pt modelId="{22E10588-B246-4AAF-8978-9965A0E45F3F}" type="parTrans" cxnId="{4E87F3DC-2295-4CF7-B547-66EB7DE7CF23}">
      <dgm:prSet/>
      <dgm:spPr/>
      <dgm:t>
        <a:bodyPr/>
        <a:lstStyle/>
        <a:p>
          <a:endParaRPr lang="en-US"/>
        </a:p>
      </dgm:t>
    </dgm:pt>
    <dgm:pt modelId="{A44A6E29-0C14-4995-BFA2-859105AB862F}" type="sibTrans" cxnId="{4E87F3DC-2295-4CF7-B547-66EB7DE7CF23}">
      <dgm:prSet/>
      <dgm:spPr/>
      <dgm:t>
        <a:bodyPr/>
        <a:lstStyle/>
        <a:p>
          <a:endParaRPr lang="en-US"/>
        </a:p>
      </dgm:t>
    </dgm:pt>
    <dgm:pt modelId="{2B1A4557-863A-4B6E-82B0-F7D35CDA916E}">
      <dgm:prSet phldrT="[Text]" custT="1"/>
      <dgm:spPr/>
      <dgm:t>
        <a:bodyPr/>
        <a:lstStyle/>
        <a:p>
          <a:r>
            <a:rPr lang="en-US" sz="1600" dirty="0"/>
            <a:t>Cleansed the data using custom Java Program and loaded the tweets in </a:t>
          </a:r>
          <a:r>
            <a:rPr lang="en-US" sz="1600" dirty="0" err="1"/>
            <a:t>MySQL</a:t>
          </a:r>
          <a:r>
            <a:rPr lang="en-US" sz="1600" dirty="0"/>
            <a:t> </a:t>
          </a:r>
          <a:r>
            <a:rPr lang="en-US" sz="1600" dirty="0" err="1"/>
            <a:t>databse</a:t>
          </a:r>
          <a:endParaRPr lang="en-US" sz="1600" dirty="0"/>
        </a:p>
      </dgm:t>
    </dgm:pt>
    <dgm:pt modelId="{E40CA4F0-5E30-4D96-B542-ED026887896A}" type="parTrans" cxnId="{9668514B-AC86-4810-8FD2-03BAE22AD00E}">
      <dgm:prSet/>
      <dgm:spPr/>
      <dgm:t>
        <a:bodyPr/>
        <a:lstStyle/>
        <a:p>
          <a:endParaRPr lang="en-US"/>
        </a:p>
      </dgm:t>
    </dgm:pt>
    <dgm:pt modelId="{E91DB130-547E-4818-B8E7-7AE4EC2DF85D}" type="sibTrans" cxnId="{9668514B-AC86-4810-8FD2-03BAE22AD00E}">
      <dgm:prSet/>
      <dgm:spPr/>
      <dgm:t>
        <a:bodyPr/>
        <a:lstStyle/>
        <a:p>
          <a:endParaRPr lang="en-US"/>
        </a:p>
      </dgm:t>
    </dgm:pt>
    <dgm:pt modelId="{A5354167-58D8-4A8A-9A04-E1829858808B}">
      <dgm:prSet phldrT="[Text]" custT="1"/>
      <dgm:spPr/>
      <dgm:t>
        <a:bodyPr/>
        <a:lstStyle/>
        <a:p>
          <a:r>
            <a:rPr lang="en-US" sz="1800" b="1" dirty="0"/>
            <a:t>Non- Network and Network analysis</a:t>
          </a:r>
        </a:p>
      </dgm:t>
    </dgm:pt>
    <dgm:pt modelId="{E0656FA4-73C8-4254-A432-E42B3A007FAB}" type="parTrans" cxnId="{C8B499E7-FEA3-4E35-A54E-BC1C5EE6486A}">
      <dgm:prSet/>
      <dgm:spPr/>
      <dgm:t>
        <a:bodyPr/>
        <a:lstStyle/>
        <a:p>
          <a:endParaRPr lang="en-US"/>
        </a:p>
      </dgm:t>
    </dgm:pt>
    <dgm:pt modelId="{76613ABD-CD60-412D-8B2A-05F61893C54D}" type="sibTrans" cxnId="{C8B499E7-FEA3-4E35-A54E-BC1C5EE6486A}">
      <dgm:prSet/>
      <dgm:spPr/>
      <dgm:t>
        <a:bodyPr/>
        <a:lstStyle/>
        <a:p>
          <a:endParaRPr lang="en-US"/>
        </a:p>
      </dgm:t>
    </dgm:pt>
    <dgm:pt modelId="{75F34D74-0143-46E3-A14F-F7B3A3AC9205}">
      <dgm:prSet phldrT="[Text]" custT="1"/>
      <dgm:spPr/>
      <dgm:t>
        <a:bodyPr/>
        <a:lstStyle/>
        <a:p>
          <a:r>
            <a:rPr lang="en-US" sz="1600" dirty="0"/>
            <a:t>Performed non- network as well as network analysis</a:t>
          </a:r>
        </a:p>
      </dgm:t>
    </dgm:pt>
    <dgm:pt modelId="{67BCB292-E40F-4E3C-A8C4-F7B802A7520D}" type="parTrans" cxnId="{F5F9DF0F-B329-413A-B349-6B2AD9006FBA}">
      <dgm:prSet/>
      <dgm:spPr/>
      <dgm:t>
        <a:bodyPr/>
        <a:lstStyle/>
        <a:p>
          <a:endParaRPr lang="en-US"/>
        </a:p>
      </dgm:t>
    </dgm:pt>
    <dgm:pt modelId="{DAADCA92-D577-4159-A700-88BDCF9375A4}" type="sibTrans" cxnId="{F5F9DF0F-B329-413A-B349-6B2AD9006FBA}">
      <dgm:prSet/>
      <dgm:spPr/>
      <dgm:t>
        <a:bodyPr/>
        <a:lstStyle/>
        <a:p>
          <a:endParaRPr lang="en-US"/>
        </a:p>
      </dgm:t>
    </dgm:pt>
    <dgm:pt modelId="{5DE51B31-6A20-48D8-BEFA-7AB379383FF5}">
      <dgm:prSet phldrT="[Text]" custT="1"/>
      <dgm:spPr/>
      <dgm:t>
        <a:bodyPr/>
        <a:lstStyle/>
        <a:p>
          <a:r>
            <a:rPr lang="en-US" sz="1600" dirty="0"/>
            <a:t>Used </a:t>
          </a:r>
          <a:r>
            <a:rPr lang="en-US" sz="1600" dirty="0" err="1"/>
            <a:t>Gephi</a:t>
          </a:r>
          <a:r>
            <a:rPr lang="en-US" sz="1600" dirty="0"/>
            <a:t> and other visualization tools</a:t>
          </a:r>
        </a:p>
      </dgm:t>
    </dgm:pt>
    <dgm:pt modelId="{B8486982-FE31-4A54-870D-57D97480228E}" type="parTrans" cxnId="{D30865B7-3403-45A5-B72B-3C1A78A74C10}">
      <dgm:prSet/>
      <dgm:spPr/>
      <dgm:t>
        <a:bodyPr/>
        <a:lstStyle/>
        <a:p>
          <a:endParaRPr lang="en-US"/>
        </a:p>
      </dgm:t>
    </dgm:pt>
    <dgm:pt modelId="{70DC784D-F14E-4538-963A-CBCE00111298}" type="sibTrans" cxnId="{D30865B7-3403-45A5-B72B-3C1A78A74C10}">
      <dgm:prSet/>
      <dgm:spPr/>
      <dgm:t>
        <a:bodyPr/>
        <a:lstStyle/>
        <a:p>
          <a:endParaRPr lang="en-US"/>
        </a:p>
      </dgm:t>
    </dgm:pt>
    <dgm:pt modelId="{D4B468AA-45C8-4DF7-AA4D-0A15F1B8E018}">
      <dgm:prSet phldrT="[Text]" custT="1"/>
      <dgm:spPr/>
      <dgm:t>
        <a:bodyPr/>
        <a:lstStyle/>
        <a:p>
          <a:r>
            <a:rPr lang="en-US" sz="1800" b="1" dirty="0"/>
            <a:t>Results and Recommendations</a:t>
          </a:r>
        </a:p>
      </dgm:t>
    </dgm:pt>
    <dgm:pt modelId="{F3D4B6B4-EE1B-404E-988A-F7C5BD0B2CA9}" type="parTrans" cxnId="{03BF03E6-A215-4674-93AB-FF173F27F3CF}">
      <dgm:prSet/>
      <dgm:spPr/>
      <dgm:t>
        <a:bodyPr/>
        <a:lstStyle/>
        <a:p>
          <a:endParaRPr lang="en-US"/>
        </a:p>
      </dgm:t>
    </dgm:pt>
    <dgm:pt modelId="{C78B1626-74F2-4610-BD69-19DD96D4543E}" type="sibTrans" cxnId="{03BF03E6-A215-4674-93AB-FF173F27F3CF}">
      <dgm:prSet/>
      <dgm:spPr/>
      <dgm:t>
        <a:bodyPr/>
        <a:lstStyle/>
        <a:p>
          <a:endParaRPr lang="en-US"/>
        </a:p>
      </dgm:t>
    </dgm:pt>
    <dgm:pt modelId="{003C46C3-A19D-442F-9AF0-AD978FFB6250}">
      <dgm:prSet custT="1"/>
      <dgm:spPr/>
      <dgm:t>
        <a:bodyPr/>
        <a:lstStyle/>
        <a:p>
          <a:r>
            <a:rPr lang="en-US" sz="1600" dirty="0"/>
            <a:t>Compare the two news agencies and make recommendations</a:t>
          </a:r>
        </a:p>
      </dgm:t>
    </dgm:pt>
    <dgm:pt modelId="{A9C436C1-A780-4AD4-BF80-C7307404E87F}" type="parTrans" cxnId="{B18C2578-8741-4966-8D31-E3F4A0B8CE3B}">
      <dgm:prSet/>
      <dgm:spPr/>
      <dgm:t>
        <a:bodyPr/>
        <a:lstStyle/>
        <a:p>
          <a:endParaRPr lang="en-US"/>
        </a:p>
      </dgm:t>
    </dgm:pt>
    <dgm:pt modelId="{FA0CC45F-6426-4642-A756-0100E7F78914}" type="sibTrans" cxnId="{B18C2578-8741-4966-8D31-E3F4A0B8CE3B}">
      <dgm:prSet/>
      <dgm:spPr/>
      <dgm:t>
        <a:bodyPr/>
        <a:lstStyle/>
        <a:p>
          <a:endParaRPr lang="en-US"/>
        </a:p>
      </dgm:t>
    </dgm:pt>
    <dgm:pt modelId="{5A163DA2-6405-4847-8ED0-FD32BE8EF5CB}" type="pres">
      <dgm:prSet presAssocID="{47BF52D8-DE54-40FA-AF17-725223269B7B}" presName="Name0" presStyleCnt="0">
        <dgm:presLayoutVars>
          <dgm:dir/>
          <dgm:resizeHandles val="exact"/>
        </dgm:presLayoutVars>
      </dgm:prSet>
      <dgm:spPr/>
    </dgm:pt>
    <dgm:pt modelId="{6F20497E-506D-4E80-854D-B691314514C2}" type="pres">
      <dgm:prSet presAssocID="{BE6A0F27-A83D-4406-AAC0-B31CD675821D}" presName="node" presStyleLbl="node1" presStyleIdx="0" presStyleCnt="4">
        <dgm:presLayoutVars>
          <dgm:bulletEnabled val="1"/>
        </dgm:presLayoutVars>
      </dgm:prSet>
      <dgm:spPr/>
    </dgm:pt>
    <dgm:pt modelId="{7CD82874-2455-481F-8F84-57EEDC68354F}" type="pres">
      <dgm:prSet presAssocID="{5B2CCF35-B9E6-43DD-A250-3DCD27DB36AC}" presName="sibTrans" presStyleCnt="0"/>
      <dgm:spPr/>
    </dgm:pt>
    <dgm:pt modelId="{D2B7693B-B263-4E2A-B662-1802E9672862}" type="pres">
      <dgm:prSet presAssocID="{81D20BCB-A69C-4F52-A8F5-6C66621DCFD8}" presName="node" presStyleLbl="node1" presStyleIdx="1" presStyleCnt="4">
        <dgm:presLayoutVars>
          <dgm:bulletEnabled val="1"/>
        </dgm:presLayoutVars>
      </dgm:prSet>
      <dgm:spPr/>
    </dgm:pt>
    <dgm:pt modelId="{1390CD34-4002-4E44-8581-5E54AA9B2A11}" type="pres">
      <dgm:prSet presAssocID="{A44A6E29-0C14-4995-BFA2-859105AB862F}" presName="sibTrans" presStyleCnt="0"/>
      <dgm:spPr/>
    </dgm:pt>
    <dgm:pt modelId="{393FACE4-C71F-4C4B-8170-B43744667DD5}" type="pres">
      <dgm:prSet presAssocID="{A5354167-58D8-4A8A-9A04-E1829858808B}" presName="node" presStyleLbl="node1" presStyleIdx="2" presStyleCnt="4">
        <dgm:presLayoutVars>
          <dgm:bulletEnabled val="1"/>
        </dgm:presLayoutVars>
      </dgm:prSet>
      <dgm:spPr/>
    </dgm:pt>
    <dgm:pt modelId="{D2A3D4A7-A97F-4248-9767-253F5449556E}" type="pres">
      <dgm:prSet presAssocID="{76613ABD-CD60-412D-8B2A-05F61893C54D}" presName="sibTrans" presStyleCnt="0"/>
      <dgm:spPr/>
    </dgm:pt>
    <dgm:pt modelId="{F9E8B75D-5140-454A-8F6F-647EDF836D56}" type="pres">
      <dgm:prSet presAssocID="{D4B468AA-45C8-4DF7-AA4D-0A15F1B8E018}" presName="node" presStyleLbl="node1" presStyleIdx="3" presStyleCnt="4">
        <dgm:presLayoutVars>
          <dgm:bulletEnabled val="1"/>
        </dgm:presLayoutVars>
      </dgm:prSet>
      <dgm:spPr/>
    </dgm:pt>
  </dgm:ptLst>
  <dgm:cxnLst>
    <dgm:cxn modelId="{F5F9DF0F-B329-413A-B349-6B2AD9006FBA}" srcId="{A5354167-58D8-4A8A-9A04-E1829858808B}" destId="{75F34D74-0143-46E3-A14F-F7B3A3AC9205}" srcOrd="0" destOrd="0" parTransId="{67BCB292-E40F-4E3C-A8C4-F7B802A7520D}" sibTransId="{DAADCA92-D577-4159-A700-88BDCF9375A4}"/>
    <dgm:cxn modelId="{DAEFE519-81D0-4BF6-B973-02B58283880A}" type="presOf" srcId="{2B1A4557-863A-4B6E-82B0-F7D35CDA916E}" destId="{D2B7693B-B263-4E2A-B662-1802E9672862}" srcOrd="0" destOrd="1" presId="urn:microsoft.com/office/officeart/2005/8/layout/hList6"/>
    <dgm:cxn modelId="{E5BD3222-8BFF-4D34-966C-6D6D95ADD356}" srcId="{47BF52D8-DE54-40FA-AF17-725223269B7B}" destId="{BE6A0F27-A83D-4406-AAC0-B31CD675821D}" srcOrd="0" destOrd="0" parTransId="{2F884A45-AE30-464D-BE49-17868C706CC7}" sibTransId="{5B2CCF35-B9E6-43DD-A250-3DCD27DB36AC}"/>
    <dgm:cxn modelId="{059BAE39-5F95-47A9-9718-391C50385E04}" type="presOf" srcId="{75F34D74-0143-46E3-A14F-F7B3A3AC9205}" destId="{393FACE4-C71F-4C4B-8170-B43744667DD5}" srcOrd="0" destOrd="1" presId="urn:microsoft.com/office/officeart/2005/8/layout/hList6"/>
    <dgm:cxn modelId="{5D2F4749-A5F6-467F-8AEA-AA259FC45A24}" type="presOf" srcId="{24FD3A70-D0A4-41C5-A47E-7337B4F5DB08}" destId="{6F20497E-506D-4E80-854D-B691314514C2}" srcOrd="0" destOrd="2" presId="urn:microsoft.com/office/officeart/2005/8/layout/hList6"/>
    <dgm:cxn modelId="{9668514B-AC86-4810-8FD2-03BAE22AD00E}" srcId="{81D20BCB-A69C-4F52-A8F5-6C66621DCFD8}" destId="{2B1A4557-863A-4B6E-82B0-F7D35CDA916E}" srcOrd="0" destOrd="0" parTransId="{E40CA4F0-5E30-4D96-B542-ED026887896A}" sibTransId="{E91DB130-547E-4818-B8E7-7AE4EC2DF85D}"/>
    <dgm:cxn modelId="{6E3EA15B-51C5-4A36-98CC-B525FE4BC0F5}" type="presOf" srcId="{D4B468AA-45C8-4DF7-AA4D-0A15F1B8E018}" destId="{F9E8B75D-5140-454A-8F6F-647EDF836D56}" srcOrd="0" destOrd="0" presId="urn:microsoft.com/office/officeart/2005/8/layout/hList6"/>
    <dgm:cxn modelId="{810DDA72-F4FB-418E-9FD5-BA98AAA37971}" type="presOf" srcId="{A5354167-58D8-4A8A-9A04-E1829858808B}" destId="{393FACE4-C71F-4C4B-8170-B43744667DD5}" srcOrd="0" destOrd="0" presId="urn:microsoft.com/office/officeart/2005/8/layout/hList6"/>
    <dgm:cxn modelId="{B18C2578-8741-4966-8D31-E3F4A0B8CE3B}" srcId="{D4B468AA-45C8-4DF7-AA4D-0A15F1B8E018}" destId="{003C46C3-A19D-442F-9AF0-AD978FFB6250}" srcOrd="0" destOrd="0" parTransId="{A9C436C1-A780-4AD4-BF80-C7307404E87F}" sibTransId="{FA0CC45F-6426-4642-A756-0100E7F78914}"/>
    <dgm:cxn modelId="{07FF707B-05A6-4C77-B461-C470FFB4BC41}" srcId="{BE6A0F27-A83D-4406-AAC0-B31CD675821D}" destId="{71FA6862-4B8C-4959-838C-1986674B514B}" srcOrd="0" destOrd="0" parTransId="{CE06C55F-72C0-4BC5-B053-61FFA332A197}" sibTransId="{B5620B57-E8A1-4051-9D20-F5BE849BE790}"/>
    <dgm:cxn modelId="{A1BAD77D-5E16-4963-B5CD-9ED63E3651CC}" type="presOf" srcId="{47BF52D8-DE54-40FA-AF17-725223269B7B}" destId="{5A163DA2-6405-4847-8ED0-FD32BE8EF5CB}" srcOrd="0" destOrd="0" presId="urn:microsoft.com/office/officeart/2005/8/layout/hList6"/>
    <dgm:cxn modelId="{00552AAA-5E4E-4A43-82E2-3037B35946A1}" type="presOf" srcId="{71FA6862-4B8C-4959-838C-1986674B514B}" destId="{6F20497E-506D-4E80-854D-B691314514C2}" srcOrd="0" destOrd="1" presId="urn:microsoft.com/office/officeart/2005/8/layout/hList6"/>
    <dgm:cxn modelId="{D30865B7-3403-45A5-B72B-3C1A78A74C10}" srcId="{A5354167-58D8-4A8A-9A04-E1829858808B}" destId="{5DE51B31-6A20-48D8-BEFA-7AB379383FF5}" srcOrd="1" destOrd="0" parTransId="{B8486982-FE31-4A54-870D-57D97480228E}" sibTransId="{70DC784D-F14E-4538-963A-CBCE00111298}"/>
    <dgm:cxn modelId="{D721A4BF-69A8-4A74-9B2B-5D3D9942E324}" type="presOf" srcId="{5DE51B31-6A20-48D8-BEFA-7AB379383FF5}" destId="{393FACE4-C71F-4C4B-8170-B43744667DD5}" srcOrd="0" destOrd="2" presId="urn:microsoft.com/office/officeart/2005/8/layout/hList6"/>
    <dgm:cxn modelId="{B42FF8C3-4792-4A10-8810-DEF692BC8A0C}" type="presOf" srcId="{81D20BCB-A69C-4F52-A8F5-6C66621DCFD8}" destId="{D2B7693B-B263-4E2A-B662-1802E9672862}" srcOrd="0" destOrd="0" presId="urn:microsoft.com/office/officeart/2005/8/layout/hList6"/>
    <dgm:cxn modelId="{A51D15CC-82EE-4AF6-926C-D992C7904CA9}" type="presOf" srcId="{003C46C3-A19D-442F-9AF0-AD978FFB6250}" destId="{F9E8B75D-5140-454A-8F6F-647EDF836D56}" srcOrd="0" destOrd="1" presId="urn:microsoft.com/office/officeart/2005/8/layout/hList6"/>
    <dgm:cxn modelId="{A7A2FAD0-479B-44EC-8292-9EA3491CE4DF}" srcId="{BE6A0F27-A83D-4406-AAC0-B31CD675821D}" destId="{24FD3A70-D0A4-41C5-A47E-7337B4F5DB08}" srcOrd="1" destOrd="0" parTransId="{AE575957-BD9A-49D1-8BCB-53B60BA29988}" sibTransId="{EE8E64E4-B1CC-4837-976B-1AA731B127CB}"/>
    <dgm:cxn modelId="{4E87F3DC-2295-4CF7-B547-66EB7DE7CF23}" srcId="{47BF52D8-DE54-40FA-AF17-725223269B7B}" destId="{81D20BCB-A69C-4F52-A8F5-6C66621DCFD8}" srcOrd="1" destOrd="0" parTransId="{22E10588-B246-4AAF-8978-9965A0E45F3F}" sibTransId="{A44A6E29-0C14-4995-BFA2-859105AB862F}"/>
    <dgm:cxn modelId="{03BF03E6-A215-4674-93AB-FF173F27F3CF}" srcId="{47BF52D8-DE54-40FA-AF17-725223269B7B}" destId="{D4B468AA-45C8-4DF7-AA4D-0A15F1B8E018}" srcOrd="3" destOrd="0" parTransId="{F3D4B6B4-EE1B-404E-988A-F7C5BD0B2CA9}" sibTransId="{C78B1626-74F2-4610-BD69-19DD96D4543E}"/>
    <dgm:cxn modelId="{C8B499E7-FEA3-4E35-A54E-BC1C5EE6486A}" srcId="{47BF52D8-DE54-40FA-AF17-725223269B7B}" destId="{A5354167-58D8-4A8A-9A04-E1829858808B}" srcOrd="2" destOrd="0" parTransId="{E0656FA4-73C8-4254-A432-E42B3A007FAB}" sibTransId="{76613ABD-CD60-412D-8B2A-05F61893C54D}"/>
    <dgm:cxn modelId="{39AAD8FC-9FA8-4CE2-922A-8627777B05DE}" type="presOf" srcId="{BE6A0F27-A83D-4406-AAC0-B31CD675821D}" destId="{6F20497E-506D-4E80-854D-B691314514C2}" srcOrd="0" destOrd="0" presId="urn:microsoft.com/office/officeart/2005/8/layout/hList6"/>
    <dgm:cxn modelId="{5BF7C31C-72D7-4715-9B3A-9E35F9FA15C2}" type="presParOf" srcId="{5A163DA2-6405-4847-8ED0-FD32BE8EF5CB}" destId="{6F20497E-506D-4E80-854D-B691314514C2}" srcOrd="0" destOrd="0" presId="urn:microsoft.com/office/officeart/2005/8/layout/hList6"/>
    <dgm:cxn modelId="{1E69E5CD-0BB3-4AB8-B3E7-D2CB891B5092}" type="presParOf" srcId="{5A163DA2-6405-4847-8ED0-FD32BE8EF5CB}" destId="{7CD82874-2455-481F-8F84-57EEDC68354F}" srcOrd="1" destOrd="0" presId="urn:microsoft.com/office/officeart/2005/8/layout/hList6"/>
    <dgm:cxn modelId="{703824D4-281B-424F-9D11-658E6DF29DAF}" type="presParOf" srcId="{5A163DA2-6405-4847-8ED0-FD32BE8EF5CB}" destId="{D2B7693B-B263-4E2A-B662-1802E9672862}" srcOrd="2" destOrd="0" presId="urn:microsoft.com/office/officeart/2005/8/layout/hList6"/>
    <dgm:cxn modelId="{677609A3-6B11-4BDF-BE74-6CD5045EF0D5}" type="presParOf" srcId="{5A163DA2-6405-4847-8ED0-FD32BE8EF5CB}" destId="{1390CD34-4002-4E44-8581-5E54AA9B2A11}" srcOrd="3" destOrd="0" presId="urn:microsoft.com/office/officeart/2005/8/layout/hList6"/>
    <dgm:cxn modelId="{3904DEB8-588C-4E90-956E-34303635BA97}" type="presParOf" srcId="{5A163DA2-6405-4847-8ED0-FD32BE8EF5CB}" destId="{393FACE4-C71F-4C4B-8170-B43744667DD5}" srcOrd="4" destOrd="0" presId="urn:microsoft.com/office/officeart/2005/8/layout/hList6"/>
    <dgm:cxn modelId="{310D76D3-1A4E-4620-82D6-7546E11F6827}" type="presParOf" srcId="{5A163DA2-6405-4847-8ED0-FD32BE8EF5CB}" destId="{D2A3D4A7-A97F-4248-9767-253F5449556E}" srcOrd="5" destOrd="0" presId="urn:microsoft.com/office/officeart/2005/8/layout/hList6"/>
    <dgm:cxn modelId="{91749F33-5447-4B82-9A7A-789B05FD0C6D}" type="presParOf" srcId="{5A163DA2-6405-4847-8ED0-FD32BE8EF5CB}" destId="{F9E8B75D-5140-454A-8F6F-647EDF836D56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0497E-506D-4E80-854D-B691314514C2}">
      <dsp:nvSpPr>
        <dsp:cNvPr id="0" name=""/>
        <dsp:cNvSpPr/>
      </dsp:nvSpPr>
      <dsp:spPr>
        <a:xfrm rot="16200000">
          <a:off x="-1310568" y="1312552"/>
          <a:ext cx="4572000" cy="19468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Collection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Collected tweets of USA Today and LA Times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Stored the tweets in flat file format</a:t>
          </a:r>
        </a:p>
      </dsp:txBody>
      <dsp:txXfrm rot="5400000">
        <a:off x="1984" y="914400"/>
        <a:ext cx="1946895" cy="2743200"/>
      </dsp:txXfrm>
    </dsp:sp>
    <dsp:sp modelId="{D2B7693B-B263-4E2A-B662-1802E9672862}">
      <dsp:nvSpPr>
        <dsp:cNvPr id="0" name=""/>
        <dsp:cNvSpPr/>
      </dsp:nvSpPr>
      <dsp:spPr>
        <a:xfrm rot="16200000">
          <a:off x="782343" y="1312552"/>
          <a:ext cx="4572000" cy="19468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cleansing and storage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Cleansed the data using custom Java Program and loaded the tweets in </a:t>
          </a:r>
          <a:r>
            <a:rPr lang="en-US" sz="1600" kern="1200" dirty="0" err="1"/>
            <a:t>MySQL</a:t>
          </a:r>
          <a:r>
            <a:rPr lang="en-US" sz="1600" kern="1200" dirty="0"/>
            <a:t> </a:t>
          </a:r>
          <a:r>
            <a:rPr lang="en-US" sz="1600" kern="1200" dirty="0" err="1"/>
            <a:t>databse</a:t>
          </a:r>
          <a:endParaRPr lang="en-US" sz="1600" kern="1200" dirty="0"/>
        </a:p>
      </dsp:txBody>
      <dsp:txXfrm rot="5400000">
        <a:off x="2094895" y="914400"/>
        <a:ext cx="1946895" cy="2743200"/>
      </dsp:txXfrm>
    </dsp:sp>
    <dsp:sp modelId="{393FACE4-C71F-4C4B-8170-B43744667DD5}">
      <dsp:nvSpPr>
        <dsp:cNvPr id="0" name=""/>
        <dsp:cNvSpPr/>
      </dsp:nvSpPr>
      <dsp:spPr>
        <a:xfrm rot="16200000">
          <a:off x="2875256" y="1312552"/>
          <a:ext cx="4572000" cy="19468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Non- Network and Network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Performed non- network as well as network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Used </a:t>
          </a:r>
          <a:r>
            <a:rPr lang="en-US" sz="1600" kern="1200" dirty="0" err="1"/>
            <a:t>Gephi</a:t>
          </a:r>
          <a:r>
            <a:rPr lang="en-US" sz="1600" kern="1200" dirty="0"/>
            <a:t> and other visualization tools</a:t>
          </a:r>
        </a:p>
      </dsp:txBody>
      <dsp:txXfrm rot="5400000">
        <a:off x="4187808" y="914400"/>
        <a:ext cx="1946895" cy="2743200"/>
      </dsp:txXfrm>
    </dsp:sp>
    <dsp:sp modelId="{F9E8B75D-5140-454A-8F6F-647EDF836D56}">
      <dsp:nvSpPr>
        <dsp:cNvPr id="0" name=""/>
        <dsp:cNvSpPr/>
      </dsp:nvSpPr>
      <dsp:spPr>
        <a:xfrm rot="16200000">
          <a:off x="4968168" y="1312552"/>
          <a:ext cx="4572000" cy="19468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Results and Recommendations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Compare the two news agencies and make recommendations</a:t>
          </a:r>
        </a:p>
      </dsp:txBody>
      <dsp:txXfrm rot="5400000">
        <a:off x="6280720" y="914400"/>
        <a:ext cx="1946895" cy="2743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1470025"/>
          </a:xfrm>
        </p:spPr>
        <p:txBody>
          <a:bodyPr>
            <a:normAutofit fontScale="90000"/>
          </a:bodyPr>
          <a:lstStyle/>
          <a:p>
            <a:r>
              <a:t>Social Media Network Analysis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LA Times has less influence on the east coast as compared to USA Today. LA Times should focus on increasing its outreach</a:t>
            </a:r>
          </a:p>
          <a:p>
            <a:r>
              <a:rPr lang="en-US" dirty="0"/>
              <a:t>Even on topics of national and international relevance like </a:t>
            </a:r>
            <a:r>
              <a:rPr lang="en-US" dirty="0" err="1"/>
              <a:t>Obama</a:t>
            </a:r>
            <a:r>
              <a:rPr lang="en-US" dirty="0"/>
              <a:t> Care and Syria, LA Times lags behind USA Today in audience</a:t>
            </a:r>
          </a:p>
          <a:p>
            <a:r>
              <a:rPr lang="en-US" dirty="0"/>
              <a:t>LA Times can increase its Twitter popularity by using more </a:t>
            </a:r>
            <a:r>
              <a:rPr lang="en-US" dirty="0" err="1"/>
              <a:t>hashtags</a:t>
            </a:r>
            <a:endParaRPr lang="en-US" dirty="0"/>
          </a:p>
          <a:p>
            <a:r>
              <a:rPr lang="en-US" dirty="0"/>
              <a:t>Based on </a:t>
            </a:r>
            <a:r>
              <a:rPr lang="en-US" dirty="0" err="1"/>
              <a:t>Hashtags</a:t>
            </a:r>
            <a:r>
              <a:rPr lang="en-US" dirty="0"/>
              <a:t>- LA Times covers more local topics like USC, CA etc as compared to USA Today which cover global topics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8000" b="1"/>
              <a:t>	</a:t>
            </a:r>
          </a:p>
          <a:p>
            <a:pPr algn="ctr">
              <a:buNone/>
            </a:pPr>
            <a:r>
              <a:rPr lang="en-US" sz="8000" b="1"/>
              <a:t>THANK </a:t>
            </a:r>
            <a:r>
              <a:rPr lang="en-US" sz="8000" b="1" dirty="0"/>
              <a:t>YOU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the two news agencies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 Today</a:t>
            </a:r>
          </a:p>
          <a:p>
            <a:pPr lvl="1"/>
            <a:r>
              <a:rPr lang="en-US" sz="2000" dirty="0"/>
              <a:t>USA Today is an American daily newspaper founded on September 15, 1982 </a:t>
            </a:r>
          </a:p>
          <a:p>
            <a:pPr lvl="1"/>
            <a:r>
              <a:rPr lang="en-US" sz="2000" dirty="0"/>
              <a:t>At 1.8 million copies as of March 2012, it remains the most widely circulated print newspaper in the world</a:t>
            </a:r>
          </a:p>
          <a:p>
            <a:pPr lvl="1"/>
            <a:r>
              <a:rPr lang="en-US" sz="2000" dirty="0"/>
              <a:t>USA Today’s twitter account has around 730,285 subscribers</a:t>
            </a:r>
          </a:p>
          <a:p>
            <a:r>
              <a:rPr lang="en-US" dirty="0"/>
              <a:t>LA Times</a:t>
            </a:r>
          </a:p>
          <a:p>
            <a:pPr lvl="1"/>
            <a:r>
              <a:rPr lang="en-US" sz="2000" dirty="0"/>
              <a:t>The Los Angeles Times was first published on December 4, 1881</a:t>
            </a:r>
          </a:p>
          <a:p>
            <a:pPr lvl="1"/>
            <a:r>
              <a:rPr lang="en-US" sz="2000" dirty="0"/>
              <a:t>The Times is the largest metropolitan newspaper in the country</a:t>
            </a:r>
          </a:p>
          <a:p>
            <a:pPr lvl="1"/>
            <a:r>
              <a:rPr lang="en-US" sz="2000" dirty="0"/>
              <a:t>The LA Times twitter account has around 625,550 subscribers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Steps followed in the project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Geographic spread of Users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 LA Times				USA Today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Comparative Analysis</a:t>
            </a:r>
            <a:endParaRPr lang="en-US" dirty="0"/>
          </a:p>
        </p:txBody>
      </p:sp>
      <p:pic>
        <p:nvPicPr>
          <p:cNvPr id="4" name="Picture 3" descr="C:\Users\GAUTAM\Downloads\LATIMES_worldplo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3886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GAUTAM\Downloads\USATODAY_worldplo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1200"/>
            <a:ext cx="4110162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 LA Times				USA Today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Lifetime Analysis</a:t>
            </a:r>
            <a:endParaRPr lang="en-US" dirty="0"/>
          </a:p>
        </p:txBody>
      </p:sp>
      <p:pic>
        <p:nvPicPr>
          <p:cNvPr id="6" name="Picture 5" descr="C:\Users\GAUTAM\Downloads\LATIMES_TweetLif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3810000" cy="303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GAUTAM\Downloads\USAT_TweetLif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0"/>
            <a:ext cx="4038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sz="1500" dirty="0"/>
              <a:t>				</a:t>
            </a:r>
            <a:endParaRPr lang="en-US" sz="1600" dirty="0"/>
          </a:p>
          <a:p>
            <a:endParaRPr lang="en-US" sz="1500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Hastag usage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396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600200"/>
            <a:ext cx="41624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 LA Times				USA Today</a:t>
            </a:r>
          </a:p>
          <a:p>
            <a:r>
              <a:rPr lang="en-US" sz="1500" dirty="0"/>
              <a:t>Nodes: 14333					</a:t>
            </a:r>
            <a:r>
              <a:rPr lang="en-US" sz="1600" dirty="0"/>
              <a:t>Nodes: 20002</a:t>
            </a:r>
            <a:endParaRPr lang="en-US" sz="1500" dirty="0"/>
          </a:p>
          <a:p>
            <a:r>
              <a:rPr lang="en-US" sz="1500" dirty="0"/>
              <a:t>Edges: 18125					</a:t>
            </a:r>
            <a:r>
              <a:rPr lang="en-US" sz="1600" dirty="0"/>
              <a:t>Edges: 20593</a:t>
            </a:r>
            <a:endParaRPr lang="en-US" sz="1500" dirty="0"/>
          </a:p>
          <a:p>
            <a:r>
              <a:rPr lang="en-US" sz="1500" dirty="0"/>
              <a:t>Modularity: 0.744					</a:t>
            </a:r>
            <a:r>
              <a:rPr lang="en-US" sz="1600" dirty="0"/>
              <a:t>Modularity: 0.853</a:t>
            </a:r>
            <a:endParaRPr lang="en-US" sz="1500" dirty="0"/>
          </a:p>
          <a:p>
            <a:r>
              <a:rPr lang="en-US" sz="1500" dirty="0"/>
              <a:t>Number of WCC: 2930				</a:t>
            </a:r>
            <a:r>
              <a:rPr lang="en-US" sz="1600" dirty="0"/>
              <a:t>Number of WCC: 4647</a:t>
            </a:r>
          </a:p>
          <a:p>
            <a:endParaRPr lang="en-US" sz="1500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User- Hashtag Analysis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4114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876800" y="1371600"/>
            <a:ext cx="38862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“###” Not just for Twitter anymore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1609725"/>
            <a:ext cx="40576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02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Comparative analysis based on specific news: Syria</a:t>
            </a:r>
            <a:endParaRPr lang="en-US" dirty="0"/>
          </a:p>
        </p:txBody>
      </p:sp>
      <p:pic>
        <p:nvPicPr>
          <p:cNvPr id="6" name="Content Placeholder 5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447800"/>
            <a:ext cx="7124700" cy="3829050"/>
          </a:xfrm>
        </p:spPr>
      </p:pic>
      <p:sp>
        <p:nvSpPr>
          <p:cNvPr id="7" name="TextBox 6"/>
          <p:cNvSpPr txBox="1"/>
          <p:nvPr/>
        </p:nvSpPr>
        <p:spPr>
          <a:xfrm>
            <a:off x="990600" y="54864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blue dots represent USA Today news articles and red ones LA Times. Green dots are users who re-tweet these articles.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235</TotalTime>
  <Words>380</Words>
  <Application>Microsoft Macintosh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Constantia</vt:lpstr>
      <vt:lpstr>Wingdings 2</vt:lpstr>
      <vt:lpstr>Paper</vt:lpstr>
      <vt:lpstr>Social Media Network Analysis</vt:lpstr>
      <vt:lpstr>About the two news agencies</vt:lpstr>
      <vt:lpstr>Overall Steps followed in the project</vt:lpstr>
      <vt:lpstr>Comparative Analysis</vt:lpstr>
      <vt:lpstr>Lifetime Analysis</vt:lpstr>
      <vt:lpstr>Hastag usage</vt:lpstr>
      <vt:lpstr>User- Hashtag Analysis</vt:lpstr>
      <vt:lpstr>“###” Not just for Twitter anymore </vt:lpstr>
      <vt:lpstr>Comparative analysis based on specific news: Syria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linisax</dc:creator>
  <cp:lastModifiedBy>sharadsworld sharadsworld</cp:lastModifiedBy>
  <cp:revision>51</cp:revision>
  <dcterms:created xsi:type="dcterms:W3CDTF">2006-08-16T00:00:00Z</dcterms:created>
  <dcterms:modified xsi:type="dcterms:W3CDTF">2021-06-24T22:09:01Z</dcterms:modified>
</cp:coreProperties>
</file>